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7"/>
  </p:notesMasterIdLst>
  <p:handoutMasterIdLst>
    <p:handoutMasterId r:id="rId18"/>
  </p:handoutMasterIdLst>
  <p:sldIdLst>
    <p:sldId id="369" r:id="rId2"/>
    <p:sldId id="370" r:id="rId3"/>
    <p:sldId id="417" r:id="rId4"/>
    <p:sldId id="455" r:id="rId5"/>
    <p:sldId id="435" r:id="rId6"/>
    <p:sldId id="450" r:id="rId7"/>
    <p:sldId id="458" r:id="rId8"/>
    <p:sldId id="440" r:id="rId9"/>
    <p:sldId id="436" r:id="rId10"/>
    <p:sldId id="382" r:id="rId11"/>
    <p:sldId id="438" r:id="rId12"/>
    <p:sldId id="437" r:id="rId13"/>
    <p:sldId id="456" r:id="rId14"/>
    <p:sldId id="457" r:id="rId15"/>
    <p:sldId id="448" r:id="rId16"/>
  </p:sldIdLst>
  <p:sldSz cx="9144000" cy="5143500" type="screen16x9"/>
  <p:notesSz cx="6735763" cy="9866313"/>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756">
          <p15:clr>
            <a:srgbClr val="A4A3A4"/>
          </p15:clr>
        </p15:guide>
        <p15:guide id="2" pos="26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9494"/>
    <a:srgbClr val="FF0000"/>
    <a:srgbClr val="CC3300"/>
    <a:srgbClr val="969696"/>
    <a:srgbClr val="FFFFFF"/>
    <a:srgbClr val="C0C0C0"/>
    <a:srgbClr val="DDDDDD"/>
    <a:srgbClr val="705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42" autoAdjust="0"/>
    <p:restoredTop sz="92554" autoAdjust="0"/>
  </p:normalViewPr>
  <p:slideViewPr>
    <p:cSldViewPr>
      <p:cViewPr>
        <p:scale>
          <a:sx n="100" d="100"/>
          <a:sy n="100" d="100"/>
        </p:scale>
        <p:origin x="-336" y="-774"/>
      </p:cViewPr>
      <p:guideLst>
        <p:guide orient="horz" pos="1756"/>
        <p:guide pos="2676"/>
      </p:guideLst>
    </p:cSldViewPr>
  </p:slideViewPr>
  <p:notesTextViewPr>
    <p:cViewPr>
      <p:scale>
        <a:sx n="100" d="100"/>
        <a:sy n="100" d="100"/>
      </p:scale>
      <p:origin x="0" y="0"/>
    </p:cViewPr>
  </p:notesTextViewPr>
  <p:sorterViewPr>
    <p:cViewPr>
      <p:scale>
        <a:sx n="168" d="100"/>
        <a:sy n="168"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87042" name="页眉占位符 87041"/>
          <p:cNvSpPr>
            <a:spLocks noGrp="1"/>
          </p:cNvSpPr>
          <p:nvPr>
            <p:ph type="hdr" sz="quarter"/>
          </p:nvPr>
        </p:nvSpPr>
        <p:spPr>
          <a:xfrm>
            <a:off x="0" y="0"/>
            <a:ext cx="2919413" cy="493713"/>
          </a:xfrm>
          <a:prstGeom prst="rect">
            <a:avLst/>
          </a:prstGeom>
          <a:noFill/>
          <a:ln w="9525">
            <a:noFill/>
            <a:miter/>
          </a:ln>
        </p:spPr>
        <p:txBody>
          <a:bodyPr/>
          <a:lstStyle>
            <a:lvl1pPr>
              <a:defRPr sz="1200" noProof="1" dirty="0"/>
            </a:lvl1pPr>
          </a:lstStyle>
          <a:p>
            <a:endParaRPr lang="zh-CN" altLang="en-US"/>
          </a:p>
        </p:txBody>
      </p:sp>
      <p:sp>
        <p:nvSpPr>
          <p:cNvPr id="87043" name="日期占位符 87042"/>
          <p:cNvSpPr>
            <a:spLocks noGrp="1"/>
          </p:cNvSpPr>
          <p:nvPr>
            <p:ph type="dt" sz="quarter" idx="1"/>
          </p:nvPr>
        </p:nvSpPr>
        <p:spPr>
          <a:xfrm>
            <a:off x="3814763" y="0"/>
            <a:ext cx="2919412" cy="493713"/>
          </a:xfrm>
          <a:prstGeom prst="rect">
            <a:avLst/>
          </a:prstGeom>
          <a:noFill/>
          <a:ln w="9525">
            <a:noFill/>
            <a:miter/>
          </a:ln>
        </p:spPr>
        <p:txBody>
          <a:bodyPr/>
          <a:lstStyle>
            <a:lvl1pPr algn="r">
              <a:defRPr sz="1200" noProof="1" dirty="0">
                <a:cs typeface="+mn-ea"/>
              </a:defRPr>
            </a:lvl1pPr>
          </a:lstStyle>
          <a:p>
            <a:fld id="{BB962C8B-B14F-4D97-AF65-F5344CB8AC3E}" type="datetimeFigureOut">
              <a:rPr lang="zh-CN" altLang="en-US"/>
              <a:t>2023-01-17</a:t>
            </a:fld>
            <a:endParaRPr lang="zh-CN" altLang="en-US">
              <a:cs typeface="+mn-cs"/>
            </a:endParaRPr>
          </a:p>
        </p:txBody>
      </p:sp>
      <p:sp>
        <p:nvSpPr>
          <p:cNvPr id="87044" name="页脚占位符 87043"/>
          <p:cNvSpPr>
            <a:spLocks noGrp="1"/>
          </p:cNvSpPr>
          <p:nvPr>
            <p:ph type="ftr" sz="quarter" idx="2"/>
          </p:nvPr>
        </p:nvSpPr>
        <p:spPr>
          <a:xfrm>
            <a:off x="0" y="9371013"/>
            <a:ext cx="2919413" cy="493712"/>
          </a:xfrm>
          <a:prstGeom prst="rect">
            <a:avLst/>
          </a:prstGeom>
          <a:noFill/>
          <a:ln w="9525">
            <a:noFill/>
            <a:miter/>
          </a:ln>
        </p:spPr>
        <p:txBody>
          <a:bodyPr anchor="b"/>
          <a:lstStyle>
            <a:lvl1pPr>
              <a:defRPr sz="1200" noProof="1"/>
            </a:lvl1pPr>
          </a:lstStyle>
          <a:p>
            <a:endParaRPr lang="en-US" altLang="zh-CN"/>
          </a:p>
        </p:txBody>
      </p:sp>
      <p:sp>
        <p:nvSpPr>
          <p:cNvPr id="87045" name="灯片编号占位符 87044"/>
          <p:cNvSpPr>
            <a:spLocks noGrp="1"/>
          </p:cNvSpPr>
          <p:nvPr>
            <p:ph type="sldNum" sz="quarter" idx="3"/>
          </p:nvPr>
        </p:nvSpPr>
        <p:spPr>
          <a:xfrm>
            <a:off x="3814763" y="9371013"/>
            <a:ext cx="2919412" cy="493712"/>
          </a:xfrm>
          <a:prstGeom prst="rect">
            <a:avLst/>
          </a:prstGeom>
          <a:noFill/>
          <a:ln w="9525">
            <a:noFill/>
            <a:miter/>
          </a:ln>
        </p:spPr>
        <p:txBody>
          <a:bodyPr vert="horz" wrap="square" lIns="91440" tIns="45720" rIns="91440" bIns="45720" numCol="1" anchor="b" anchorCtr="0" compatLnSpc="1"/>
          <a:lstStyle>
            <a:lvl1pPr algn="r">
              <a:defRPr sz="1200"/>
            </a:lvl1pPr>
          </a:lstStyle>
          <a:p>
            <a:fld id="{452CDEC4-7554-4350-B0E8-339FCE1EC50A}" type="slidenum">
              <a:rPr lang="zh-CN" altLang="en-US"/>
              <a:t>‹#›</a:t>
            </a:fld>
            <a:endParaRPr lang="en-US" altLang="zh-CN"/>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Rot="1" noChangeAspect="1" noChangeArrowheads="1"/>
          </p:cNvSpPr>
          <p:nvPr>
            <p:ph type="sldImg" idx="4294967295"/>
          </p:nvPr>
        </p:nvSpPr>
        <p:spPr bwMode="auto">
          <a:xfrm>
            <a:off x="120650" y="814388"/>
            <a:ext cx="6315075" cy="355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9219" name="Rectangle 3"/>
          <p:cNvSpPr>
            <a:spLocks noGrp="1" noChangeArrowheads="1"/>
          </p:cNvSpPr>
          <p:nvPr>
            <p:ph type="body" sz="quarter" idx="9"/>
          </p:nvPr>
        </p:nvSpPr>
        <p:spPr bwMode="auto">
          <a:xfrm>
            <a:off x="528638" y="4733925"/>
            <a:ext cx="5676900" cy="426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
第二级
第三级
第四级
第五级</a:t>
            </a:r>
          </a:p>
        </p:txBody>
      </p:sp>
      <p:sp>
        <p:nvSpPr>
          <p:cNvPr id="2052" name="Rectangle 4"/>
          <p:cNvSpPr>
            <a:spLocks noGrp="1"/>
          </p:cNvSpPr>
          <p:nvPr>
            <p:ph type="hdr" sz="quarter"/>
          </p:nvPr>
        </p:nvSpPr>
        <p:spPr>
          <a:xfrm>
            <a:off x="0" y="0"/>
            <a:ext cx="2921000" cy="493713"/>
          </a:xfrm>
          <a:prstGeom prst="rect">
            <a:avLst/>
          </a:prstGeom>
          <a:noFill/>
          <a:ln w="9525">
            <a:noFill/>
            <a:miter/>
          </a:ln>
        </p:spPr>
        <p:txBody>
          <a:bodyPr/>
          <a:lstStyle>
            <a:lvl1pPr>
              <a:defRPr sz="1200" noProof="1" dirty="0"/>
            </a:lvl1pPr>
          </a:lstStyle>
          <a:p>
            <a:endParaRPr lang="zh-CN" altLang="en-US"/>
          </a:p>
        </p:txBody>
      </p:sp>
      <p:sp>
        <p:nvSpPr>
          <p:cNvPr id="2053" name="Rectangle 5"/>
          <p:cNvSpPr>
            <a:spLocks noGrp="1"/>
          </p:cNvSpPr>
          <p:nvPr>
            <p:ph type="dt" idx="1"/>
          </p:nvPr>
        </p:nvSpPr>
        <p:spPr>
          <a:xfrm>
            <a:off x="3813175" y="0"/>
            <a:ext cx="2922588" cy="493713"/>
          </a:xfrm>
          <a:prstGeom prst="rect">
            <a:avLst/>
          </a:prstGeom>
          <a:noFill/>
          <a:ln w="9525">
            <a:noFill/>
            <a:miter/>
          </a:ln>
        </p:spPr>
        <p:txBody>
          <a:bodyPr/>
          <a:lstStyle>
            <a:lvl1pPr algn="r">
              <a:defRPr sz="1200" noProof="1" dirty="0"/>
            </a:lvl1pPr>
          </a:lstStyle>
          <a:p>
            <a:endParaRPr lang="zh-CN" altLang="en-US"/>
          </a:p>
        </p:txBody>
      </p:sp>
      <p:sp>
        <p:nvSpPr>
          <p:cNvPr id="2054" name="Rectangle 6"/>
          <p:cNvSpPr>
            <a:spLocks noGrp="1"/>
          </p:cNvSpPr>
          <p:nvPr>
            <p:ph type="ftr" sz="quarter" idx="4"/>
          </p:nvPr>
        </p:nvSpPr>
        <p:spPr>
          <a:xfrm>
            <a:off x="0" y="9372600"/>
            <a:ext cx="2921000" cy="493713"/>
          </a:xfrm>
          <a:prstGeom prst="rect">
            <a:avLst/>
          </a:prstGeom>
          <a:noFill/>
          <a:ln w="9525">
            <a:noFill/>
            <a:miter/>
          </a:ln>
        </p:spPr>
        <p:txBody>
          <a:bodyPr/>
          <a:lstStyle>
            <a:lvl1pPr>
              <a:defRPr sz="1200" noProof="1" dirty="0"/>
            </a:lvl1pPr>
          </a:lstStyle>
          <a:p>
            <a:endParaRPr lang="zh-CN" altLang="en-US"/>
          </a:p>
        </p:txBody>
      </p:sp>
      <p:sp>
        <p:nvSpPr>
          <p:cNvPr id="2055" name="Rectangle 7"/>
          <p:cNvSpPr>
            <a:spLocks noGrp="1"/>
          </p:cNvSpPr>
          <p:nvPr>
            <p:ph type="sldNum" sz="quarter" idx="5"/>
          </p:nvPr>
        </p:nvSpPr>
        <p:spPr>
          <a:xfrm>
            <a:off x="3813175" y="9372600"/>
            <a:ext cx="2922588" cy="493713"/>
          </a:xfrm>
          <a:prstGeom prst="rect">
            <a:avLst/>
          </a:prstGeom>
          <a:noFill/>
          <a:ln w="9525">
            <a:noFill/>
            <a:miter/>
          </a:ln>
        </p:spPr>
        <p:txBody>
          <a:bodyPr vert="horz" wrap="square" lIns="91440" tIns="45720" rIns="91440" bIns="45720" numCol="1" anchor="t" anchorCtr="0" compatLnSpc="1"/>
          <a:lstStyle>
            <a:lvl1pPr algn="r">
              <a:defRPr sz="1200"/>
            </a:lvl1pPr>
          </a:lstStyle>
          <a:p>
            <a:fld id="{69D39C2A-47C4-47A9-AB03-5C525CB67FD0}"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lvl="1" indent="-285750" algn="l" rtl="0" fontAlgn="base">
      <a:spcBef>
        <a:spcPct val="30000"/>
      </a:spcBef>
      <a:spcAft>
        <a:spcPct val="0"/>
      </a:spcAft>
      <a:defRPr sz="1200" kern="1200">
        <a:solidFill>
          <a:schemeClr val="tx1"/>
        </a:solidFill>
        <a:latin typeface="+mn-lt"/>
        <a:ea typeface="+mn-ea"/>
        <a:cs typeface="+mn-cs"/>
      </a:defRPr>
    </a:lvl2pPr>
    <a:lvl3pPr marL="1143000" lvl="2" indent="-228600" algn="l" rtl="0" fontAlgn="base">
      <a:spcBef>
        <a:spcPct val="30000"/>
      </a:spcBef>
      <a:spcAft>
        <a:spcPct val="0"/>
      </a:spcAft>
      <a:defRPr sz="1200" kern="1200">
        <a:solidFill>
          <a:schemeClr val="tx1"/>
        </a:solidFill>
        <a:latin typeface="+mn-lt"/>
        <a:ea typeface="+mn-ea"/>
        <a:cs typeface="+mn-cs"/>
      </a:defRPr>
    </a:lvl3pPr>
    <a:lvl4pPr marL="1600200" lvl="3" indent="-228600" algn="l" rtl="0" fontAlgn="base">
      <a:spcBef>
        <a:spcPct val="30000"/>
      </a:spcBef>
      <a:spcAft>
        <a:spcPct val="0"/>
      </a:spcAft>
      <a:defRPr sz="1200" kern="1200">
        <a:solidFill>
          <a:schemeClr val="tx1"/>
        </a:solidFill>
        <a:latin typeface="+mn-lt"/>
        <a:ea typeface="+mn-ea"/>
        <a:cs typeface="+mn-cs"/>
      </a:defRPr>
    </a:lvl4pPr>
    <a:lvl5pPr marL="2057400" lvl="4" indent="-228600" algn="l" rtl="0" fontAlgn="base">
      <a:spcBef>
        <a:spcPct val="30000"/>
      </a:spcBef>
      <a:spcAft>
        <a:spcPct val="0"/>
      </a:spcAft>
      <a:defRPr sz="1200" kern="1200">
        <a:solidFill>
          <a:schemeClr val="tx1"/>
        </a:solidFill>
        <a:latin typeface="+mn-lt"/>
        <a:ea typeface="+mn-ea"/>
        <a:cs typeface="+mn-cs"/>
      </a:defRPr>
    </a:lvl5pPr>
    <a:lvl6pPr marL="2286000" lvl="5" indent="-22860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6pPr>
    <a:lvl7pPr marL="2743200" lvl="6" indent="-22860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7pPr>
    <a:lvl8pPr marL="3200400" lvl="7" indent="-22860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8pPr>
    <a:lvl9pPr marL="3657600" lvl="8" indent="-228600" algn="l" defTabSz="914400" eaLnBrk="1" fontAlgn="base" latinLnBrk="0" hangingPunct="1">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9D39C2A-47C4-47A9-AB03-5C525CB67FD0}" type="slidenum">
              <a:rPr lang="zh-CN" altLang="en-US" smtClean="0"/>
              <a:t>4</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841772"/>
            <a:ext cx="6858000" cy="1790700"/>
          </a:xfrm>
          <a:prstGeom prst="rect">
            <a:avLst/>
          </a:prstGeom>
        </p:spPr>
        <p:txBody>
          <a:bodyPr anchor="b"/>
          <a:lstStyle>
            <a:lvl1pPr algn="ctr">
              <a:defRPr sz="4500"/>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1143000" y="2701528"/>
            <a:ext cx="6858000" cy="1241822"/>
          </a:xfrm>
          <a:prstGeom prst="rect">
            <a:avLst/>
          </a:prstGeom>
        </p:spPr>
        <p:txBody>
          <a:bodyPr/>
          <a:lstStyle>
            <a:lvl1pPr marL="0" indent="0" algn="ctr">
              <a:buNone/>
              <a:defRPr sz="180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95638" cy="1200150"/>
          </a:xfrm>
          <a:prstGeom prst="rect">
            <a:avLst/>
          </a:prstGeom>
        </p:spPr>
        <p:txBody>
          <a:bodyPr anchor="t" anchorCtr="0">
            <a:normAutofit/>
          </a:bodyPr>
          <a:lstStyle>
            <a:lvl1pPr>
              <a:defRPr sz="3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1" y="342901"/>
            <a:ext cx="4477941" cy="4052888"/>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1543050"/>
            <a:ext cx="3195638" cy="2858691"/>
          </a:xfrm>
          <a:prstGeom prst="rect">
            <a:avLst/>
          </a:prstGeo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216"/>
            <a:ext cx="8229600" cy="85725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200150"/>
            <a:ext cx="8229600" cy="3394710"/>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6" y="273844"/>
            <a:ext cx="1971675" cy="4358879"/>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628651" y="273844"/>
            <a:ext cx="5800725" cy="4358879"/>
          </a:xfrm>
          <a:prstGeom prst="rect">
            <a:avLst/>
          </a:prstGeom>
        </p:spPr>
        <p:txBody>
          <a:bodyPr vert="eaVert"/>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628650" y="273844"/>
            <a:ext cx="7886700" cy="4358879"/>
          </a:xfr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3195638" cy="1200150"/>
          </a:xfrm>
          <a:prstGeom prst="rect">
            <a:avLst/>
          </a:prstGeom>
        </p:spPr>
        <p:txBody>
          <a:bodyPr anchor="t">
            <a:normAutofit/>
          </a:bodyPr>
          <a:lstStyle>
            <a:lvl1pPr>
              <a:defRPr sz="3000"/>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4038601" y="342901"/>
            <a:ext cx="4477941" cy="4052888"/>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noProof="1"/>
          </a:p>
        </p:txBody>
      </p:sp>
      <p:sp>
        <p:nvSpPr>
          <p:cNvPr id="4" name="文本占位符 3"/>
          <p:cNvSpPr>
            <a:spLocks noGrp="1"/>
          </p:cNvSpPr>
          <p:nvPr>
            <p:ph type="body" sz="half" idx="2"/>
          </p:nvPr>
        </p:nvSpPr>
        <p:spPr>
          <a:xfrm>
            <a:off x="629841" y="1543050"/>
            <a:ext cx="3195638" cy="2858691"/>
          </a:xfrm>
          <a:prstGeom prst="rect">
            <a:avLst/>
          </a:prstGeom>
        </p:spPr>
        <p:txBody>
          <a:bodyPr>
            <a:normAutofit/>
          </a:bodyPr>
          <a:lstStyle>
            <a:lvl1pPr marL="0" indent="0">
              <a:buNone/>
              <a:defRPr sz="15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
        <p:nvSpPr>
          <p:cNvPr id="5" name="日期占位符 118787"/>
          <p:cNvSpPr>
            <a:spLocks noGrp="1"/>
          </p:cNvSpPr>
          <p:nvPr>
            <p:ph type="dt" sz="half" idx="10"/>
          </p:nvPr>
        </p:nvSpPr>
        <p:spPr>
          <a:xfrm>
            <a:off x="457200" y="4683919"/>
            <a:ext cx="2133600" cy="357188"/>
          </a:xfrm>
          <a:prstGeom prst="rect">
            <a:avLst/>
          </a:prstGeom>
        </p:spPr>
        <p:txBody>
          <a:bodyPr/>
          <a:lstStyle>
            <a:lvl1pPr>
              <a:defRPr/>
            </a:lvl1pPr>
          </a:lstStyle>
          <a:p>
            <a:fld id="{BB962C8B-B14F-4D97-AF65-F5344CB8AC3E}" type="datetimeFigureOut">
              <a:rPr lang="zh-CN" altLang="en-US"/>
              <a:t>2023-01-17</a:t>
            </a:fld>
            <a:endParaRPr lang="zh-CN" altLang="en-US"/>
          </a:p>
        </p:txBody>
      </p:sp>
      <p:sp>
        <p:nvSpPr>
          <p:cNvPr id="6" name="页脚占位符 118788"/>
          <p:cNvSpPr>
            <a:spLocks noGrp="1"/>
          </p:cNvSpPr>
          <p:nvPr>
            <p:ph type="ftr" sz="quarter" idx="11"/>
          </p:nvPr>
        </p:nvSpPr>
        <p:spPr>
          <a:xfrm>
            <a:off x="3124200" y="4683919"/>
            <a:ext cx="2895600" cy="357188"/>
          </a:xfrm>
          <a:prstGeom prst="rect">
            <a:avLst/>
          </a:prstGeom>
        </p:spPr>
        <p:txBody>
          <a:bodyPr/>
          <a:lstStyle>
            <a:lvl1pPr>
              <a:defRPr/>
            </a:lvl1pPr>
          </a:lstStyle>
          <a:p>
            <a:endParaRPr lang="zh-CN" altLang="en-US"/>
          </a:p>
        </p:txBody>
      </p:sp>
      <p:sp>
        <p:nvSpPr>
          <p:cNvPr id="7" name="灯片编号占位符 118789"/>
          <p:cNvSpPr>
            <a:spLocks noGrp="1"/>
          </p:cNvSpPr>
          <p:nvPr>
            <p:ph type="sldNum" sz="quarter" idx="12"/>
          </p:nvPr>
        </p:nvSpPr>
        <p:spPr>
          <a:xfrm>
            <a:off x="6553200" y="4683919"/>
            <a:ext cx="2133600" cy="357188"/>
          </a:xfrm>
          <a:prstGeom prst="rect">
            <a:avLst/>
          </a:prstGeom>
        </p:spPr>
        <p:txBody>
          <a:bodyPr/>
          <a:lstStyle>
            <a:lvl1pPr>
              <a:defRPr/>
            </a:lvl1pPr>
          </a:lstStyle>
          <a:p>
            <a:fld id="{1138F193-9652-4222-B9D5-20D6CE7C1200}" type="slidenum">
              <a:rPr lang="zh-CN" altLang="en-US"/>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216"/>
            <a:ext cx="8229600" cy="85725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200150"/>
            <a:ext cx="8229600" cy="3394710"/>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标题和内容">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282304"/>
            <a:ext cx="7886700" cy="2139553"/>
          </a:xfrm>
          <a:prstGeom prst="rect">
            <a:avLst/>
          </a:prstGeom>
        </p:spPr>
        <p:txBody>
          <a:bodyPr anchor="b"/>
          <a:lstStyle>
            <a:lvl1pPr algn="l">
              <a:defRPr sz="4500"/>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623888" y="3442098"/>
            <a:ext cx="7886700" cy="1125140"/>
          </a:xfrm>
          <a:prstGeom prst="rect">
            <a:avLst/>
          </a:prstGeom>
        </p:spPr>
        <p:txBody>
          <a:bodyPr/>
          <a:lstStyle>
            <a:lvl1pPr marL="0" indent="0" algn="l">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noProof="1" smtClean="0"/>
              <a:t>单击此处编辑母版文本样式</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216"/>
            <a:ext cx="8229600" cy="85725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628650" y="1369219"/>
            <a:ext cx="3886200" cy="326350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内容占位符 3"/>
          <p:cNvSpPr>
            <a:spLocks noGrp="1"/>
          </p:cNvSpPr>
          <p:nvPr>
            <p:ph sz="half" idx="2"/>
          </p:nvPr>
        </p:nvSpPr>
        <p:spPr>
          <a:xfrm>
            <a:off x="4629150" y="1369219"/>
            <a:ext cx="3886200" cy="3263504"/>
          </a:xfrm>
          <a:prstGeom prst="rect">
            <a:avLst/>
          </a:prstGeom>
        </p:spPr>
        <p:txBody>
          <a:body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273844"/>
            <a:ext cx="7886700" cy="727667"/>
          </a:xfrm>
          <a:prstGeom prst="rect">
            <a:avLst/>
          </a:prstGeom>
        </p:spPr>
        <p:txBody>
          <a:bodyPr/>
          <a:lstStyle>
            <a:lvl1pPr algn="ctr">
              <a:defRPr/>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944793" y="1175510"/>
            <a:ext cx="3526380" cy="532571"/>
          </a:xfrm>
          <a:prstGeom prst="rect">
            <a:avLst/>
          </a:prstGeom>
        </p:spPr>
        <p:txBody>
          <a:bodyPr anchor="ctr" anchorCtr="0">
            <a:norm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noProof="1" smtClean="0"/>
              <a:t>单击此处编辑母版文本样式</a:t>
            </a:r>
          </a:p>
        </p:txBody>
      </p:sp>
      <p:sp>
        <p:nvSpPr>
          <p:cNvPr id="4" name="内容占位符 3"/>
          <p:cNvSpPr>
            <a:spLocks noGrp="1"/>
          </p:cNvSpPr>
          <p:nvPr>
            <p:ph sz="half" idx="2"/>
          </p:nvPr>
        </p:nvSpPr>
        <p:spPr>
          <a:xfrm>
            <a:off x="944793" y="1753791"/>
            <a:ext cx="3526380" cy="2839473"/>
          </a:xfrm>
          <a:prstGeom prst="rect">
            <a:avLst/>
          </a:prstGeom>
        </p:spPr>
        <p:txBody>
          <a:bodyPr>
            <a:normAutofit/>
          </a:bodyPr>
          <a:lstStyle>
            <a:lvl1pPr>
              <a:defRPr sz="1800"/>
            </a:lvl1pPr>
            <a:lvl2pPr>
              <a:defRPr sz="1500"/>
            </a:lvl2pPr>
            <a:lvl3pPr>
              <a:defRPr sz="135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4717213" y="1175510"/>
            <a:ext cx="3526381" cy="532571"/>
          </a:xfrm>
          <a:prstGeom prst="rect">
            <a:avLst/>
          </a:prstGeom>
        </p:spPr>
        <p:txBody>
          <a:bodyPr vert="horz" lIns="91440" tIns="45720" rIns="91440" bIns="45720" rtlCol="0" anchor="ctr" anchorCtr="0">
            <a:normAutofit/>
          </a:bodyPr>
          <a:lstStyle>
            <a:lvl1pPr marL="171450" indent="-171450">
              <a:buNone/>
              <a:defRPr lang="zh-CN" altLang="en-US" b="0" smtClean="0"/>
            </a:lvl1pPr>
          </a:lstStyle>
          <a:p>
            <a:pPr lvl="0"/>
            <a:r>
              <a:rPr lang="zh-CN" altLang="en-US" noProof="1" smtClean="0"/>
              <a:t>单击此处编辑母版文本样式</a:t>
            </a:r>
          </a:p>
        </p:txBody>
      </p:sp>
      <p:sp>
        <p:nvSpPr>
          <p:cNvPr id="6" name="内容占位符 5"/>
          <p:cNvSpPr>
            <a:spLocks noGrp="1"/>
          </p:cNvSpPr>
          <p:nvPr>
            <p:ph sz="quarter" idx="4"/>
          </p:nvPr>
        </p:nvSpPr>
        <p:spPr>
          <a:xfrm>
            <a:off x="4717213" y="1768095"/>
            <a:ext cx="3526381" cy="2825169"/>
          </a:xfrm>
          <a:prstGeom prst="rect">
            <a:avLst/>
          </a:prstGeom>
        </p:spPr>
        <p:txBody>
          <a:bodyPr>
            <a:normAutofit/>
          </a:bodyPr>
          <a:lstStyle>
            <a:lvl1pPr>
              <a:defRPr sz="1800"/>
            </a:lvl1pPr>
            <a:lvl2pPr>
              <a:defRPr sz="1500"/>
            </a:lvl2pPr>
            <a:lvl3pPr>
              <a:defRPr sz="1350"/>
            </a:lvl3pPr>
            <a:lvl4pPr>
              <a:defRPr sz="1200"/>
            </a:lvl4pPr>
            <a:lvl5pPr>
              <a:defRPr sz="1200"/>
            </a:lvl5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216"/>
            <a:ext cx="8229600" cy="85725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342900"/>
            <a:ext cx="2949178" cy="1200150"/>
          </a:xfrm>
          <a:prstGeom prst="rect">
            <a:avLst/>
          </a:prstGeom>
        </p:spPr>
        <p:txBody>
          <a:bodyPr anchor="b"/>
          <a:lstStyle>
            <a:lvl1pPr>
              <a:defRPr sz="2400"/>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887391" y="740569"/>
            <a:ext cx="4629150" cy="3655219"/>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noProof="1" smtClean="0"/>
              <a:t>单击此处编辑母版文本样式</a:t>
            </a:r>
          </a:p>
          <a:p>
            <a:pPr lvl="1"/>
            <a:r>
              <a:rPr lang="zh-CN" altLang="en-US" noProof="1" smtClean="0"/>
              <a:t>第二级</a:t>
            </a:r>
          </a:p>
          <a:p>
            <a:pPr lvl="2"/>
            <a:r>
              <a:rPr lang="zh-CN" altLang="en-US" noProof="1" smtClean="0"/>
              <a:t>第三级</a:t>
            </a:r>
          </a:p>
          <a:p>
            <a:pPr lvl="3"/>
            <a:r>
              <a:rPr lang="zh-CN" altLang="en-US" noProof="1" smtClean="0"/>
              <a:t>第四级</a:t>
            </a:r>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629841" y="1543050"/>
            <a:ext cx="2949178" cy="2858691"/>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noProof="1"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accent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lvl="1" indent="-285750" algn="l" rtl="0" fontAlgn="base">
        <a:spcBef>
          <a:spcPct val="20000"/>
        </a:spcBef>
        <a:spcAft>
          <a:spcPct val="0"/>
        </a:spcAft>
        <a:buChar char="–"/>
        <a:defRPr sz="2800" kern="1200">
          <a:solidFill>
            <a:schemeClr val="tx1"/>
          </a:solidFill>
          <a:latin typeface="+mn-lt"/>
          <a:ea typeface="+mn-ea"/>
          <a:cs typeface="+mn-cs"/>
        </a:defRPr>
      </a:lvl2pPr>
      <a:lvl3pPr marL="1143000" lvl="2" indent="-228600" algn="l" rtl="0" fontAlgn="base">
        <a:spcBef>
          <a:spcPct val="20000"/>
        </a:spcBef>
        <a:spcAft>
          <a:spcPct val="0"/>
        </a:spcAft>
        <a:buChar char="•"/>
        <a:defRPr sz="2400" kern="1200">
          <a:solidFill>
            <a:schemeClr val="tx1"/>
          </a:solidFill>
          <a:latin typeface="+mn-lt"/>
          <a:ea typeface="+mn-ea"/>
          <a:cs typeface="+mn-cs"/>
        </a:defRPr>
      </a:lvl3pPr>
      <a:lvl4pPr marL="1600200" lvl="3" indent="-228600" algn="l" rtl="0" fontAlgn="base">
        <a:spcBef>
          <a:spcPct val="20000"/>
        </a:spcBef>
        <a:spcAft>
          <a:spcPct val="0"/>
        </a:spcAft>
        <a:buChar char="–"/>
        <a:defRPr sz="2000" kern="1200">
          <a:solidFill>
            <a:schemeClr val="tx1"/>
          </a:solidFill>
          <a:latin typeface="+mn-lt"/>
          <a:ea typeface="+mn-ea"/>
          <a:cs typeface="+mn-cs"/>
        </a:defRPr>
      </a:lvl4pPr>
      <a:lvl5pPr marL="2057400" lvl="4" indent="-228600" algn="l" rtl="0" fontAlgn="base">
        <a:spcBef>
          <a:spcPct val="20000"/>
        </a:spcBef>
        <a:spcAft>
          <a:spcPct val="0"/>
        </a:spcAft>
        <a:buChar char="»"/>
        <a:defRPr sz="2000" kern="1200">
          <a:solidFill>
            <a:schemeClr val="tx1"/>
          </a:solidFill>
          <a:latin typeface="+mn-lt"/>
          <a:ea typeface="+mn-ea"/>
          <a:cs typeface="+mn-cs"/>
        </a:defRPr>
      </a:lvl5pPr>
      <a:lvl6pPr marL="2514600" lvl="5"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eaLnBrk="1" fontAlgn="base" latinLnBrk="0" hangingPunct="1">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8.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5"/>
          <p:cNvSpPr>
            <a:spLocks noChangeArrowheads="1"/>
          </p:cNvSpPr>
          <p:nvPr/>
        </p:nvSpPr>
        <p:spPr bwMode="auto">
          <a:xfrm>
            <a:off x="-1298" y="1347614"/>
            <a:ext cx="914529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p>
            <a:pPr algn="ctr">
              <a:lnSpc>
                <a:spcPct val="150000"/>
              </a:lnSpc>
            </a:pPr>
            <a:r>
              <a:rPr lang="zh-CN" altLang="en-US" sz="4000" b="1" dirty="0" smtClean="0">
                <a:solidFill>
                  <a:srgbClr val="CC0066"/>
                </a:solidFill>
                <a:latin typeface="微软雅黑" panose="020B0503020204020204" pitchFamily="34" charset="-122"/>
                <a:ea typeface="微软雅黑" panose="020B0503020204020204" pitchFamily="34" charset="-122"/>
              </a:rPr>
              <a:t>用</a:t>
            </a:r>
            <a:r>
              <a:rPr lang="zh-CN" altLang="en-US" sz="4000" b="1" dirty="0">
                <a:solidFill>
                  <a:srgbClr val="CC0066"/>
                </a:solidFill>
                <a:latin typeface="微软雅黑" panose="020B0503020204020204" pitchFamily="34" charset="-122"/>
                <a:ea typeface="微软雅黑" panose="020B0503020204020204" pitchFamily="34" charset="-122"/>
              </a:rPr>
              <a:t>树状图或表格求概率</a:t>
            </a:r>
          </a:p>
        </p:txBody>
      </p:sp>
      <p:sp>
        <p:nvSpPr>
          <p:cNvPr id="10243" name="Text Box 4"/>
          <p:cNvSpPr txBox="1">
            <a:spLocks noChangeArrowheads="1"/>
          </p:cNvSpPr>
          <p:nvPr/>
        </p:nvSpPr>
        <p:spPr bwMode="auto">
          <a:xfrm>
            <a:off x="-1298" y="627534"/>
            <a:ext cx="914529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zh-CN" altLang="en-US" sz="2800" b="1" dirty="0">
                <a:solidFill>
                  <a:srgbClr val="070707"/>
                </a:solidFill>
                <a:latin typeface="微软雅黑" panose="020B0503020204020204" pitchFamily="34" charset="-122"/>
                <a:ea typeface="微软雅黑" panose="020B0503020204020204" pitchFamily="34" charset="-122"/>
              </a:rPr>
              <a:t>第三章 概率的进一步认识</a:t>
            </a:r>
          </a:p>
        </p:txBody>
      </p:sp>
      <p:sp>
        <p:nvSpPr>
          <p:cNvPr id="10246" name="AutoShape 7"/>
          <p:cNvSpPr>
            <a:spLocks noChangeArrowheads="1"/>
          </p:cNvSpPr>
          <p:nvPr/>
        </p:nvSpPr>
        <p:spPr bwMode="auto">
          <a:xfrm>
            <a:off x="0" y="4894660"/>
            <a:ext cx="9144000" cy="248840"/>
          </a:xfrm>
          <a:prstGeom prst="flowChartProcess">
            <a:avLst/>
          </a:prstGeom>
          <a:solidFill>
            <a:srgbClr val="008080"/>
          </a:solidFill>
          <a:ln w="9525">
            <a:noFill/>
            <a:miter lim="800000"/>
          </a:ln>
        </p:spPr>
        <p:txBody>
          <a:bodyPr anchor="ctr"/>
          <a:lstStyle/>
          <a:p>
            <a:endParaRPr lang="zh-CN" altLang="en-US"/>
          </a:p>
        </p:txBody>
      </p:sp>
      <p:sp>
        <p:nvSpPr>
          <p:cNvPr id="10247" name="MH_Text_1"/>
          <p:cNvSpPr>
            <a:spLocks noChangeArrowheads="1"/>
          </p:cNvSpPr>
          <p:nvPr/>
        </p:nvSpPr>
        <p:spPr bwMode="auto">
          <a:xfrm>
            <a:off x="723900" y="3293020"/>
            <a:ext cx="1665288" cy="791766"/>
          </a:xfrm>
          <a:prstGeom prst="roundRect">
            <a:avLst>
              <a:gd name="adj" fmla="val 6991"/>
            </a:avLst>
          </a:prstGeom>
          <a:solidFill>
            <a:srgbClr val="CCFFFF"/>
          </a:solidFill>
          <a:ln>
            <a:noFill/>
          </a:ln>
          <a:effectLst>
            <a:outerShdw dist="25401" dir="2700000" algn="ctr" rotWithShape="0">
              <a:srgbClr val="000000">
                <a:alpha val="28000"/>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10248" name="MH_SubTitle_1"/>
          <p:cNvSpPr>
            <a:spLocks noChangeArrowheads="1"/>
          </p:cNvSpPr>
          <p:nvPr/>
        </p:nvSpPr>
        <p:spPr bwMode="auto">
          <a:xfrm>
            <a:off x="722314" y="3496617"/>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导入新课</a:t>
            </a:r>
          </a:p>
        </p:txBody>
      </p:sp>
      <p:sp>
        <p:nvSpPr>
          <p:cNvPr id="10249" name="MH_Other_1"/>
          <p:cNvSpPr>
            <a:spLocks noChangeArrowheads="1"/>
          </p:cNvSpPr>
          <p:nvPr/>
        </p:nvSpPr>
        <p:spPr bwMode="auto">
          <a:xfrm>
            <a:off x="2149476" y="3625205"/>
            <a:ext cx="168275" cy="128588"/>
          </a:xfrm>
          <a:prstGeom prst="ellipse">
            <a:avLst/>
          </a:prstGeom>
          <a:solidFill>
            <a:srgbClr val="FFFFFF"/>
          </a:solidFill>
          <a:ln w="25400">
            <a:solidFill>
              <a:srgbClr val="2E617E"/>
            </a:solidFill>
            <a:round/>
          </a:ln>
        </p:spPr>
        <p:txBody>
          <a:bodyPr anchor="ctr"/>
          <a:lstStyle/>
          <a:p>
            <a:pPr algn="ctr"/>
            <a:endParaRPr lang="zh-CN" altLang="en-US" sz="1400">
              <a:solidFill>
                <a:srgbClr val="FFFFFF"/>
              </a:solidFill>
              <a:ea typeface="微软雅黑" panose="020B0503020204020204" pitchFamily="34" charset="-122"/>
            </a:endParaRPr>
          </a:p>
        </p:txBody>
      </p:sp>
      <p:sp>
        <p:nvSpPr>
          <p:cNvPr id="10250" name="MH_Text_2"/>
          <p:cNvSpPr>
            <a:spLocks noChangeArrowheads="1"/>
          </p:cNvSpPr>
          <p:nvPr/>
        </p:nvSpPr>
        <p:spPr bwMode="auto">
          <a:xfrm>
            <a:off x="2711450" y="3291830"/>
            <a:ext cx="1665288" cy="792956"/>
          </a:xfrm>
          <a:prstGeom prst="roundRect">
            <a:avLst>
              <a:gd name="adj" fmla="val 6991"/>
            </a:avLst>
          </a:prstGeom>
          <a:solidFill>
            <a:srgbClr val="CCFFFF"/>
          </a:solidFill>
          <a:ln>
            <a:noFill/>
          </a:ln>
          <a:effectLst>
            <a:outerShdw dist="25401" dir="2700000" algn="ctr" rotWithShape="0">
              <a:srgbClr val="000000">
                <a:alpha val="28000"/>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10251" name="MH_SubTitle_2"/>
          <p:cNvSpPr>
            <a:spLocks noChangeArrowheads="1"/>
          </p:cNvSpPr>
          <p:nvPr/>
        </p:nvSpPr>
        <p:spPr bwMode="auto">
          <a:xfrm>
            <a:off x="2711450" y="3496617"/>
            <a:ext cx="1665288"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讲授新课</a:t>
            </a:r>
          </a:p>
        </p:txBody>
      </p:sp>
      <p:sp>
        <p:nvSpPr>
          <p:cNvPr id="10252" name="MH_Other_2"/>
          <p:cNvSpPr>
            <a:spLocks noChangeArrowheads="1"/>
          </p:cNvSpPr>
          <p:nvPr/>
        </p:nvSpPr>
        <p:spPr bwMode="auto">
          <a:xfrm>
            <a:off x="2746376" y="3622823"/>
            <a:ext cx="168275" cy="128588"/>
          </a:xfrm>
          <a:prstGeom prst="ellipse">
            <a:avLst/>
          </a:prstGeom>
          <a:solidFill>
            <a:srgbClr val="FFFFFF"/>
          </a:solidFill>
          <a:ln w="25400">
            <a:solidFill>
              <a:srgbClr val="707C1A"/>
            </a:solidFill>
            <a:round/>
          </a:ln>
        </p:spPr>
        <p:txBody>
          <a:bodyPr anchor="ctr"/>
          <a:lstStyle/>
          <a:p>
            <a:pPr algn="ctr"/>
            <a:endParaRPr lang="zh-CN" altLang="en-US" sz="1400">
              <a:solidFill>
                <a:srgbClr val="FFFFFF"/>
              </a:solidFill>
              <a:ea typeface="微软雅黑" panose="020B0503020204020204" pitchFamily="34" charset="-122"/>
            </a:endParaRPr>
          </a:p>
        </p:txBody>
      </p:sp>
      <p:sp>
        <p:nvSpPr>
          <p:cNvPr id="10253" name="MH_Other_3"/>
          <p:cNvSpPr>
            <a:spLocks noChangeArrowheads="1"/>
          </p:cNvSpPr>
          <p:nvPr/>
        </p:nvSpPr>
        <p:spPr bwMode="auto">
          <a:xfrm>
            <a:off x="4179889" y="3625205"/>
            <a:ext cx="168275" cy="128588"/>
          </a:xfrm>
          <a:prstGeom prst="ellipse">
            <a:avLst/>
          </a:prstGeom>
          <a:solidFill>
            <a:srgbClr val="FFFFFF"/>
          </a:solidFill>
          <a:ln w="25400">
            <a:solidFill>
              <a:srgbClr val="707C1A"/>
            </a:solidFill>
            <a:round/>
          </a:ln>
        </p:spPr>
        <p:txBody>
          <a:bodyPr anchor="ctr"/>
          <a:lstStyle/>
          <a:p>
            <a:pPr algn="ctr"/>
            <a:endParaRPr lang="zh-CN" altLang="en-US" sz="1400">
              <a:solidFill>
                <a:srgbClr val="FFFFFF"/>
              </a:solidFill>
              <a:ea typeface="微软雅黑" panose="020B0503020204020204" pitchFamily="34" charset="-122"/>
            </a:endParaRPr>
          </a:p>
        </p:txBody>
      </p:sp>
      <p:sp>
        <p:nvSpPr>
          <p:cNvPr id="10254" name="MH_Text_3"/>
          <p:cNvSpPr>
            <a:spLocks noChangeArrowheads="1"/>
          </p:cNvSpPr>
          <p:nvPr/>
        </p:nvSpPr>
        <p:spPr bwMode="auto">
          <a:xfrm>
            <a:off x="4719639" y="3291830"/>
            <a:ext cx="1666875" cy="792956"/>
          </a:xfrm>
          <a:prstGeom prst="roundRect">
            <a:avLst>
              <a:gd name="adj" fmla="val 6991"/>
            </a:avLst>
          </a:prstGeom>
          <a:solidFill>
            <a:srgbClr val="CCFFFF"/>
          </a:solidFill>
          <a:ln>
            <a:noFill/>
          </a:ln>
          <a:effectLst>
            <a:outerShdw dist="25401" dir="2700000" algn="ctr" rotWithShape="0">
              <a:srgbClr val="000000">
                <a:alpha val="28000"/>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10255" name="MH_SubTitle_3"/>
          <p:cNvSpPr>
            <a:spLocks noChangeArrowheads="1"/>
          </p:cNvSpPr>
          <p:nvPr/>
        </p:nvSpPr>
        <p:spPr bwMode="auto">
          <a:xfrm>
            <a:off x="4719639" y="3496617"/>
            <a:ext cx="1665287"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当堂练习</a:t>
            </a:r>
          </a:p>
        </p:txBody>
      </p:sp>
      <p:sp>
        <p:nvSpPr>
          <p:cNvPr id="10256" name="MH_Other_4"/>
          <p:cNvSpPr>
            <a:spLocks noChangeArrowheads="1"/>
          </p:cNvSpPr>
          <p:nvPr/>
        </p:nvSpPr>
        <p:spPr bwMode="auto">
          <a:xfrm>
            <a:off x="4776788" y="3622823"/>
            <a:ext cx="169862" cy="128588"/>
          </a:xfrm>
          <a:prstGeom prst="ellipse">
            <a:avLst/>
          </a:prstGeom>
          <a:solidFill>
            <a:srgbClr val="FFFFFF"/>
          </a:solidFill>
          <a:ln w="25400">
            <a:solidFill>
              <a:srgbClr val="2E617E"/>
            </a:solidFill>
            <a:round/>
          </a:ln>
        </p:spPr>
        <p:txBody>
          <a:bodyPr anchor="ctr"/>
          <a:lstStyle/>
          <a:p>
            <a:pPr algn="ctr"/>
            <a:endParaRPr lang="zh-CN" altLang="en-US" sz="1400">
              <a:solidFill>
                <a:srgbClr val="FFFFFF"/>
              </a:solidFill>
              <a:ea typeface="微软雅黑" panose="020B0503020204020204" pitchFamily="34" charset="-122"/>
            </a:endParaRPr>
          </a:p>
        </p:txBody>
      </p:sp>
      <p:sp>
        <p:nvSpPr>
          <p:cNvPr id="10257" name="MH_Other_5"/>
          <p:cNvSpPr>
            <a:spLocks noChangeArrowheads="1"/>
          </p:cNvSpPr>
          <p:nvPr/>
        </p:nvSpPr>
        <p:spPr bwMode="auto">
          <a:xfrm>
            <a:off x="6178551" y="3625205"/>
            <a:ext cx="168275" cy="128588"/>
          </a:xfrm>
          <a:prstGeom prst="ellipse">
            <a:avLst/>
          </a:prstGeom>
          <a:solidFill>
            <a:srgbClr val="FFFFFF"/>
          </a:solidFill>
          <a:ln w="25400">
            <a:solidFill>
              <a:srgbClr val="2E617E"/>
            </a:solidFill>
            <a:round/>
          </a:ln>
        </p:spPr>
        <p:txBody>
          <a:bodyPr anchor="ctr"/>
          <a:lstStyle/>
          <a:p>
            <a:pPr algn="ctr"/>
            <a:endParaRPr lang="zh-CN" altLang="en-US" sz="1400">
              <a:solidFill>
                <a:srgbClr val="FFFFFF"/>
              </a:solidFill>
              <a:ea typeface="微软雅黑" panose="020B0503020204020204" pitchFamily="34" charset="-122"/>
            </a:endParaRPr>
          </a:p>
        </p:txBody>
      </p:sp>
      <p:sp>
        <p:nvSpPr>
          <p:cNvPr id="10258" name="MH_Text_4"/>
          <p:cNvSpPr>
            <a:spLocks noChangeArrowheads="1"/>
          </p:cNvSpPr>
          <p:nvPr/>
        </p:nvSpPr>
        <p:spPr bwMode="auto">
          <a:xfrm>
            <a:off x="6727825" y="3291830"/>
            <a:ext cx="1665288" cy="792956"/>
          </a:xfrm>
          <a:prstGeom prst="roundRect">
            <a:avLst>
              <a:gd name="adj" fmla="val 6991"/>
            </a:avLst>
          </a:prstGeom>
          <a:solidFill>
            <a:srgbClr val="CCFFFF"/>
          </a:solidFill>
          <a:ln>
            <a:noFill/>
          </a:ln>
          <a:effectLst>
            <a:outerShdw dist="25401" dir="2700000" algn="ctr" rotWithShape="0">
              <a:srgbClr val="000000">
                <a:alpha val="28000"/>
              </a:srgbClr>
            </a:outerShdw>
          </a:effectLst>
          <a:extLst>
            <a:ext uri="{91240B29-F687-4F45-9708-019B960494DF}">
              <a14:hiddenLine xmlns:a14="http://schemas.microsoft.com/office/drawing/2010/main" w="9525">
                <a:solidFill>
                  <a:srgbClr val="000000"/>
                </a:solidFill>
                <a:round/>
              </a14:hiddenLine>
            </a:ext>
          </a:extLst>
        </p:spPr>
        <p:txBody>
          <a:bodyPr lIns="90170" tIns="720090" rIns="90170" bIns="46990" anchor="ctr"/>
          <a:lstStyle/>
          <a:p>
            <a:pPr algn="ctr">
              <a:lnSpc>
                <a:spcPct val="130000"/>
              </a:lnSpc>
            </a:pPr>
            <a:endParaRPr lang="zh-CN" altLang="en-US" sz="1600">
              <a:solidFill>
                <a:srgbClr val="4D4D4D"/>
              </a:solidFill>
              <a:ea typeface="微软雅黑" panose="020B0503020204020204" pitchFamily="34" charset="-122"/>
            </a:endParaRPr>
          </a:p>
        </p:txBody>
      </p:sp>
      <p:sp>
        <p:nvSpPr>
          <p:cNvPr id="10259" name="MH_SubTitle_4"/>
          <p:cNvSpPr>
            <a:spLocks noChangeArrowheads="1"/>
          </p:cNvSpPr>
          <p:nvPr/>
        </p:nvSpPr>
        <p:spPr bwMode="auto">
          <a:xfrm>
            <a:off x="6727826" y="3496617"/>
            <a:ext cx="1668463" cy="404813"/>
          </a:xfrm>
          <a:prstGeom prst="rect">
            <a:avLst/>
          </a:prstGeom>
          <a:solidFill>
            <a:srgbClr val="0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p>
            <a:pPr algn="ctr"/>
            <a:r>
              <a:rPr lang="zh-CN" altLang="en-US" b="1">
                <a:solidFill>
                  <a:srgbClr val="FFFFFF"/>
                </a:solidFill>
                <a:latin typeface="微软雅黑" panose="020B0503020204020204" pitchFamily="34" charset="-122"/>
                <a:ea typeface="微软雅黑" panose="020B0503020204020204" pitchFamily="34" charset="-122"/>
              </a:rPr>
              <a:t>课堂小结</a:t>
            </a:r>
          </a:p>
        </p:txBody>
      </p:sp>
      <p:sp>
        <p:nvSpPr>
          <p:cNvPr id="10260" name="MH_Other_6"/>
          <p:cNvSpPr>
            <a:spLocks noChangeArrowheads="1"/>
          </p:cNvSpPr>
          <p:nvPr/>
        </p:nvSpPr>
        <p:spPr bwMode="auto">
          <a:xfrm>
            <a:off x="6777039" y="3622823"/>
            <a:ext cx="168275" cy="128588"/>
          </a:xfrm>
          <a:prstGeom prst="ellipse">
            <a:avLst/>
          </a:prstGeom>
          <a:solidFill>
            <a:srgbClr val="FFFFFF"/>
          </a:solidFill>
          <a:ln w="25400">
            <a:solidFill>
              <a:srgbClr val="707C1A"/>
            </a:solidFill>
            <a:round/>
          </a:ln>
        </p:spPr>
        <p:txBody>
          <a:bodyPr anchor="ctr"/>
          <a:lstStyle/>
          <a:p>
            <a:pPr algn="ctr"/>
            <a:endParaRPr lang="zh-CN" altLang="en-US" sz="1400">
              <a:solidFill>
                <a:srgbClr val="FFFFFF"/>
              </a:solidFill>
              <a:ea typeface="微软雅黑" panose="020B0503020204020204" pitchFamily="34" charset="-122"/>
            </a:endParaRPr>
          </a:p>
        </p:txBody>
      </p:sp>
      <p:grpSp>
        <p:nvGrpSpPr>
          <p:cNvPr id="10261" name="MH_Other_7"/>
          <p:cNvGrpSpPr/>
          <p:nvPr/>
        </p:nvGrpSpPr>
        <p:grpSpPr bwMode="auto">
          <a:xfrm>
            <a:off x="2085975" y="3589486"/>
            <a:ext cx="890588" cy="200025"/>
            <a:chOff x="0" y="0"/>
            <a:chExt cx="561" cy="169"/>
          </a:xfrm>
        </p:grpSpPr>
        <p:pic>
          <p:nvPicPr>
            <p:cNvPr id="10262" name="MH_Other_7"/>
            <p:cNvPicPr>
              <a:picLocks noChangeArrowheads="1"/>
            </p:cNvPicPr>
            <p:nvPr/>
          </p:nvPicPr>
          <p:blipFill>
            <a:blip r:embed="rId2" cstate="email"/>
            <a:srcRect/>
            <a:stretch>
              <a:fillRect/>
            </a:stretch>
          </p:blipFill>
          <p:spPr bwMode="auto">
            <a:xfrm>
              <a:off x="0" y="0"/>
              <a:ext cx="561"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3" name="Text Box 24"/>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10264" name="MH_Other_8"/>
          <p:cNvSpPr>
            <a:spLocks noChangeArrowheads="1"/>
          </p:cNvSpPr>
          <p:nvPr/>
        </p:nvSpPr>
        <p:spPr bwMode="auto">
          <a:xfrm>
            <a:off x="2184401" y="3656161"/>
            <a:ext cx="695325" cy="66675"/>
          </a:xfrm>
          <a:prstGeom prst="roundRect">
            <a:avLst>
              <a:gd name="adj" fmla="val 50000"/>
            </a:avLst>
          </a:prstGeom>
          <a:gradFill rotWithShape="1">
            <a:gsLst>
              <a:gs pos="0">
                <a:srgbClr val="000000">
                  <a:alpha val="1999"/>
                </a:srgbClr>
              </a:gs>
              <a:gs pos="28999">
                <a:srgbClr val="000000">
                  <a:alpha val="1999"/>
                </a:srgbClr>
              </a:gs>
              <a:gs pos="100000">
                <a:srgbClr val="000000">
                  <a:alpha val="1999"/>
                </a:srgbClr>
              </a:gs>
              <a:gs pos="100000">
                <a:srgbClr val="000000">
                  <a:alpha val="1999"/>
                </a:srgbClr>
              </a:gs>
            </a:gsLst>
            <a:path path="rect">
              <a:fillToRect l="50000" t="50000" r="50000" b="50000"/>
            </a:path>
          </a:gradFill>
          <a:ln>
            <a:noFill/>
          </a:ln>
          <a:effectLst>
            <a:outerShdw sx="102000" sy="102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nvGrpSpPr>
          <p:cNvPr id="10265" name="MH_Other_9"/>
          <p:cNvGrpSpPr/>
          <p:nvPr/>
        </p:nvGrpSpPr>
        <p:grpSpPr bwMode="auto">
          <a:xfrm>
            <a:off x="4116388" y="3589486"/>
            <a:ext cx="889000" cy="200025"/>
            <a:chOff x="0" y="0"/>
            <a:chExt cx="560" cy="169"/>
          </a:xfrm>
        </p:grpSpPr>
        <p:pic>
          <p:nvPicPr>
            <p:cNvPr id="10266" name="MH_Other_9"/>
            <p:cNvPicPr>
              <a:picLocks noChangeArrowheads="1"/>
            </p:cNvPicPr>
            <p:nvPr/>
          </p:nvPicPr>
          <p:blipFill>
            <a:blip r:embed="rId2" cstate="email"/>
            <a:srcRect/>
            <a:stretch>
              <a:fillRect/>
            </a:stretch>
          </p:blipFill>
          <p:spPr bwMode="auto">
            <a:xfrm>
              <a:off x="0" y="0"/>
              <a:ext cx="560" cy="1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7" name="Text Box 28"/>
            <p:cNvSpPr txBox="1">
              <a:spLocks noChangeArrowheads="1"/>
            </p:cNvSpPr>
            <p:nvPr/>
          </p:nvSpPr>
          <p:spPr bwMode="auto">
            <a:xfrm>
              <a:off x="70" y="65"/>
              <a:ext cx="422" cy="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grpSp>
      <p:sp>
        <p:nvSpPr>
          <p:cNvPr id="10268" name="MH_Other_10"/>
          <p:cNvSpPr>
            <a:spLocks noChangeArrowheads="1"/>
          </p:cNvSpPr>
          <p:nvPr/>
        </p:nvSpPr>
        <p:spPr bwMode="auto">
          <a:xfrm>
            <a:off x="4214814" y="3656161"/>
            <a:ext cx="695325" cy="66675"/>
          </a:xfrm>
          <a:prstGeom prst="roundRect">
            <a:avLst>
              <a:gd name="adj" fmla="val 50000"/>
            </a:avLst>
          </a:prstGeom>
          <a:gradFill rotWithShape="1">
            <a:gsLst>
              <a:gs pos="0">
                <a:srgbClr val="000000">
                  <a:alpha val="1999"/>
                </a:srgbClr>
              </a:gs>
              <a:gs pos="28999">
                <a:srgbClr val="000000">
                  <a:alpha val="1999"/>
                </a:srgbClr>
              </a:gs>
              <a:gs pos="100000">
                <a:srgbClr val="000000">
                  <a:alpha val="1999"/>
                </a:srgbClr>
              </a:gs>
              <a:gs pos="100000">
                <a:srgbClr val="000000">
                  <a:alpha val="1999"/>
                </a:srgbClr>
              </a:gs>
            </a:gsLst>
            <a:path path="rect">
              <a:fillToRect l="50000" t="50000" r="50000" b="50000"/>
            </a:path>
          </a:gradFill>
          <a:ln>
            <a:noFill/>
          </a:ln>
          <a:effectLst>
            <a:outerShdw sx="102000" sy="102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pic>
        <p:nvPicPr>
          <p:cNvPr id="10269" name="MH_Other_11"/>
          <p:cNvPicPr>
            <a:picLocks noChangeArrowheads="1"/>
          </p:cNvPicPr>
          <p:nvPr/>
        </p:nvPicPr>
        <p:blipFill>
          <a:blip r:embed="rId2" cstate="email"/>
          <a:srcRect/>
          <a:stretch>
            <a:fillRect/>
          </a:stretch>
        </p:blipFill>
        <p:spPr bwMode="auto">
          <a:xfrm>
            <a:off x="6115050" y="3589486"/>
            <a:ext cx="890588"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0" name="Text Box 31"/>
          <p:cNvSpPr txBox="1">
            <a:spLocks noChangeArrowheads="1"/>
          </p:cNvSpPr>
          <p:nvPr/>
        </p:nvSpPr>
        <p:spPr bwMode="auto">
          <a:xfrm>
            <a:off x="6226176" y="3665686"/>
            <a:ext cx="669925" cy="464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10271" name="MH_Other_12"/>
          <p:cNvSpPr>
            <a:spLocks noChangeArrowheads="1"/>
          </p:cNvSpPr>
          <p:nvPr/>
        </p:nvSpPr>
        <p:spPr bwMode="auto">
          <a:xfrm>
            <a:off x="6213476" y="3656161"/>
            <a:ext cx="695325" cy="66675"/>
          </a:xfrm>
          <a:prstGeom prst="roundRect">
            <a:avLst>
              <a:gd name="adj" fmla="val 50000"/>
            </a:avLst>
          </a:prstGeom>
          <a:gradFill rotWithShape="1">
            <a:gsLst>
              <a:gs pos="0">
                <a:srgbClr val="000000">
                  <a:alpha val="1999"/>
                </a:srgbClr>
              </a:gs>
              <a:gs pos="28999">
                <a:srgbClr val="000000">
                  <a:alpha val="1999"/>
                </a:srgbClr>
              </a:gs>
              <a:gs pos="100000">
                <a:srgbClr val="000000">
                  <a:alpha val="1999"/>
                </a:srgbClr>
              </a:gs>
              <a:gs pos="100000">
                <a:srgbClr val="000000">
                  <a:alpha val="1999"/>
                </a:srgbClr>
              </a:gs>
            </a:gsLst>
            <a:path path="rect">
              <a:fillToRect l="50000" t="50000" r="50000" b="50000"/>
            </a:path>
          </a:gradFill>
          <a:ln>
            <a:noFill/>
          </a:ln>
          <a:effectLst>
            <a:outerShdw sx="102000" sy="102000" algn="ctr" rotWithShape="0">
              <a:srgbClr val="000000">
                <a:alpha val="37999"/>
              </a:srgbClr>
            </a:outerShdw>
          </a:effectLst>
          <a:extLst>
            <a:ext uri="{91240B29-F687-4F45-9708-019B960494DF}">
              <a14:hiddenLine xmlns:a14="http://schemas.microsoft.com/office/drawing/2010/main" w="9525">
                <a:solidFill>
                  <a:srgbClr val="000000"/>
                </a:solidFill>
                <a:round/>
              </a14:hiddenLine>
            </a:ext>
          </a:extLst>
        </p:spPr>
        <p:txBody>
          <a:bodyPr anchor="ctr"/>
          <a:lstStyle/>
          <a:p>
            <a:pPr algn="ctr"/>
            <a:endParaRPr lang="zh-CN" altLang="en-US" sz="1400">
              <a:solidFill>
                <a:srgbClr val="FFFFFF"/>
              </a:solidFill>
              <a:ea typeface="微软雅黑" panose="020B0503020204020204" pitchFamily="34" charset="-122"/>
            </a:endParaRPr>
          </a:p>
        </p:txBody>
      </p:sp>
      <p:sp>
        <p:nvSpPr>
          <p:cNvPr id="10273" name="Rectangle 5"/>
          <p:cNvSpPr>
            <a:spLocks noChangeArrowheads="1"/>
          </p:cNvSpPr>
          <p:nvPr/>
        </p:nvSpPr>
        <p:spPr bwMode="auto">
          <a:xfrm>
            <a:off x="3898813" y="2564198"/>
            <a:ext cx="12987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a:r>
              <a:rPr lang="zh-CN" altLang="en-US" sz="2400" dirty="0">
                <a:latin typeface="华文中宋" panose="02010600040101010101" pitchFamily="2" charset="-122"/>
                <a:ea typeface="华文中宋" panose="02010600040101010101" pitchFamily="2" charset="-122"/>
              </a:rPr>
              <a:t>第</a:t>
            </a:r>
            <a:r>
              <a:rPr lang="en-US" altLang="zh-CN" sz="2400" dirty="0">
                <a:latin typeface="华文中宋" panose="02010600040101010101" pitchFamily="2" charset="-122"/>
                <a:ea typeface="华文中宋" panose="02010600040101010101" pitchFamily="2" charset="-122"/>
              </a:rPr>
              <a:t>2</a:t>
            </a:r>
            <a:r>
              <a:rPr lang="zh-CN" altLang="en-US" sz="2400" dirty="0" smtClean="0">
                <a:latin typeface="华文中宋" panose="02010600040101010101" pitchFamily="2" charset="-122"/>
                <a:ea typeface="华文中宋" panose="02010600040101010101" pitchFamily="2" charset="-122"/>
              </a:rPr>
              <a:t>课时</a:t>
            </a:r>
            <a:endParaRPr lang="en-US" altLang="zh-CN" sz="2400" dirty="0">
              <a:latin typeface="华文中宋" panose="02010600040101010101" pitchFamily="2" charset="-122"/>
              <a:ea typeface="华文中宋" panose="02010600040101010101" pitchFamily="2" charset="-122"/>
            </a:endParaRPr>
          </a:p>
        </p:txBody>
      </p:sp>
      <p:sp>
        <p:nvSpPr>
          <p:cNvPr id="31" name="矩形 30"/>
          <p:cNvSpPr/>
          <p:nvPr/>
        </p:nvSpPr>
        <p:spPr>
          <a:xfrm>
            <a:off x="-10682" y="4371950"/>
            <a:ext cx="9154682"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735" name="表格 8734"/>
          <p:cNvGraphicFramePr/>
          <p:nvPr/>
        </p:nvGraphicFramePr>
        <p:xfrm>
          <a:off x="142876" y="627460"/>
          <a:ext cx="8893175" cy="2774158"/>
        </p:xfrm>
        <a:graphic>
          <a:graphicData uri="http://schemas.openxmlformats.org/drawingml/2006/table">
            <a:tbl>
              <a:tblPr/>
              <a:tblGrid>
                <a:gridCol w="1697038">
                  <a:extLst>
                    <a:ext uri="{9D8B030D-6E8A-4147-A177-3AD203B41FA5}">
                      <a16:colId xmlns:a16="http://schemas.microsoft.com/office/drawing/2014/main" val="20000"/>
                    </a:ext>
                  </a:extLst>
                </a:gridCol>
                <a:gridCol w="1436687">
                  <a:extLst>
                    <a:ext uri="{9D8B030D-6E8A-4147-A177-3AD203B41FA5}">
                      <a16:colId xmlns:a16="http://schemas.microsoft.com/office/drawing/2014/main" val="20001"/>
                    </a:ext>
                  </a:extLst>
                </a:gridCol>
                <a:gridCol w="1582738">
                  <a:extLst>
                    <a:ext uri="{9D8B030D-6E8A-4147-A177-3AD203B41FA5}">
                      <a16:colId xmlns:a16="http://schemas.microsoft.com/office/drawing/2014/main" val="20002"/>
                    </a:ext>
                  </a:extLst>
                </a:gridCol>
                <a:gridCol w="1441450">
                  <a:extLst>
                    <a:ext uri="{9D8B030D-6E8A-4147-A177-3AD203B41FA5}">
                      <a16:colId xmlns:a16="http://schemas.microsoft.com/office/drawing/2014/main" val="20003"/>
                    </a:ext>
                  </a:extLst>
                </a:gridCol>
                <a:gridCol w="1439862">
                  <a:extLst>
                    <a:ext uri="{9D8B030D-6E8A-4147-A177-3AD203B41FA5}">
                      <a16:colId xmlns:a16="http://schemas.microsoft.com/office/drawing/2014/main" val="20004"/>
                    </a:ext>
                  </a:extLst>
                </a:gridCol>
                <a:gridCol w="1295400">
                  <a:extLst>
                    <a:ext uri="{9D8B030D-6E8A-4147-A177-3AD203B41FA5}">
                      <a16:colId xmlns:a16="http://schemas.microsoft.com/office/drawing/2014/main" val="20005"/>
                    </a:ext>
                  </a:extLst>
                </a:gridCol>
              </a:tblGrid>
              <a:tr h="451685">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20000"/>
                        </a:lnSpc>
                        <a:spcBef>
                          <a:spcPct val="0"/>
                        </a:spcBef>
                        <a:buNone/>
                      </a:pPr>
                      <a:endParaRPr lang="zh-CN" altLang="en-US" sz="1000" dirty="0">
                        <a:solidFill>
                          <a:schemeClr val="tx2"/>
                        </a:solidFill>
                        <a:ea typeface="黑体" panose="02010609060101010101" pitchFamily="49" charset="-122"/>
                      </a:endParaRPr>
                    </a:p>
                  </a:txBody>
                  <a:tcPr marT="22943" marB="22943">
                    <a:lnL cap="flat">
                      <a:noFill/>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000" dirty="0">
                          <a:solidFill>
                            <a:schemeClr val="tx2"/>
                          </a:solidFill>
                          <a:ea typeface="黑体" panose="02010609060101010101" pitchFamily="49" charset="-122"/>
                        </a:rPr>
                        <a:t>红</a:t>
                      </a:r>
                      <a:r>
                        <a:rPr lang="en-US" altLang="zh-CN" sz="1000">
                          <a:solidFill>
                            <a:schemeClr val="tx2"/>
                          </a:solidFill>
                          <a:ea typeface="黑体" panose="02010609060101010101" pitchFamily="49" charset="-122"/>
                        </a:rPr>
                        <a:t>1</a:t>
                      </a:r>
                      <a:endParaRPr lang="zh-CN" altLang="en-US" sz="1000" dirty="0">
                        <a:solidFill>
                          <a:schemeClr val="tx2"/>
                        </a:solidFill>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000" dirty="0">
                          <a:solidFill>
                            <a:schemeClr val="tx2"/>
                          </a:solidFill>
                          <a:ea typeface="黑体" panose="02010609060101010101" pitchFamily="49" charset="-122"/>
                        </a:rPr>
                        <a:t>红</a:t>
                      </a:r>
                      <a:r>
                        <a:rPr lang="en-US" altLang="zh-CN" sz="1000">
                          <a:solidFill>
                            <a:schemeClr val="tx2"/>
                          </a:solidFill>
                          <a:ea typeface="黑体" panose="02010609060101010101" pitchFamily="49" charset="-122"/>
                        </a:rPr>
                        <a:t>2</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000" dirty="0">
                          <a:solidFill>
                            <a:schemeClr val="tx2"/>
                          </a:solidFill>
                          <a:ea typeface="黑体" panose="02010609060101010101" pitchFamily="49" charset="-122"/>
                        </a:rPr>
                        <a:t>白</a:t>
                      </a:r>
                      <a:r>
                        <a:rPr lang="en-US" altLang="zh-CN" sz="1000">
                          <a:solidFill>
                            <a:schemeClr val="tx2"/>
                          </a:solidFill>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000" dirty="0">
                          <a:ea typeface="黑体" panose="02010609060101010101" pitchFamily="49" charset="-122"/>
                        </a:rPr>
                        <a:t>白</a:t>
                      </a:r>
                      <a:r>
                        <a:rPr lang="en-US" altLang="zh-CN" sz="1000">
                          <a:ea typeface="黑体" panose="02010609060101010101" pitchFamily="49" charset="-122"/>
                        </a:rPr>
                        <a:t>2</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000" dirty="0">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474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000" dirty="0">
                          <a:solidFill>
                            <a:schemeClr val="tx2"/>
                          </a:solidFill>
                          <a:ea typeface="黑体" panose="02010609060101010101" pitchFamily="49" charset="-122"/>
                        </a:rPr>
                        <a:t>红</a:t>
                      </a:r>
                      <a:r>
                        <a:rPr lang="en-US" altLang="zh-CN" sz="1000">
                          <a:solidFill>
                            <a:schemeClr val="tx2"/>
                          </a:solidFill>
                          <a:ea typeface="黑体" panose="02010609060101010101" pitchFamily="49" charset="-122"/>
                        </a:rPr>
                        <a:t>1</a:t>
                      </a:r>
                    </a:p>
                  </a:txBody>
                  <a:tcPr marT="22943" marB="22943">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000">
                          <a:ea typeface="黑体" panose="02010609060101010101" pitchFamily="49" charset="-122"/>
                        </a:rPr>
                        <a:t>(</a:t>
                      </a: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白</a:t>
                      </a:r>
                      <a:r>
                        <a:rPr lang="en-US" altLang="zh-CN" sz="1000">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a:t>
                      </a:r>
                      <a:endParaRPr lang="en-US" altLang="zh-CN" sz="1000">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solidFill>
                            <a:srgbClr val="FF0000"/>
                          </a:solidFill>
                          <a:ea typeface="黑体" panose="02010609060101010101" pitchFamily="49" charset="-122"/>
                        </a:rPr>
                        <a:t>（红</a:t>
                      </a:r>
                      <a:r>
                        <a:rPr lang="en-US" altLang="zh-CN" sz="1000">
                          <a:solidFill>
                            <a:srgbClr val="FF0000"/>
                          </a:solidFill>
                          <a:ea typeface="黑体" panose="02010609060101010101" pitchFamily="49" charset="-122"/>
                        </a:rPr>
                        <a:t>1,</a:t>
                      </a:r>
                      <a:r>
                        <a:rPr lang="zh-CN" altLang="en-US" sz="1000" dirty="0">
                          <a:solidFill>
                            <a:srgbClr val="FF0000"/>
                          </a:solidFill>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0474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000" dirty="0">
                          <a:solidFill>
                            <a:schemeClr val="tx2"/>
                          </a:solidFill>
                          <a:ea typeface="黑体" panose="02010609060101010101" pitchFamily="49" charset="-122"/>
                        </a:rPr>
                        <a:t>红</a:t>
                      </a:r>
                      <a:r>
                        <a:rPr lang="en-US" altLang="zh-CN" sz="1000">
                          <a:solidFill>
                            <a:schemeClr val="tx2"/>
                          </a:solidFill>
                          <a:ea typeface="黑体" panose="02010609060101010101" pitchFamily="49" charset="-122"/>
                        </a:rPr>
                        <a:t>2</a:t>
                      </a:r>
                    </a:p>
                  </a:txBody>
                  <a:tcPr marT="22943" marB="22943">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000">
                          <a:ea typeface="黑体" panose="02010609060101010101" pitchFamily="49" charset="-122"/>
                        </a:rPr>
                        <a:t>(</a:t>
                      </a: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白</a:t>
                      </a:r>
                      <a:r>
                        <a:rPr lang="en-US" altLang="zh-CN" sz="1000">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a:t>
                      </a:r>
                      <a:endParaRPr lang="en-US" altLang="zh-CN" sz="1000">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solidFill>
                            <a:srgbClr val="FF0000"/>
                          </a:solidFill>
                          <a:ea typeface="黑体" panose="02010609060101010101" pitchFamily="49" charset="-122"/>
                        </a:rPr>
                        <a:t>（红</a:t>
                      </a:r>
                      <a:r>
                        <a:rPr lang="en-US" altLang="zh-CN" sz="1000">
                          <a:solidFill>
                            <a:srgbClr val="FF0000"/>
                          </a:solidFill>
                          <a:ea typeface="黑体" panose="02010609060101010101" pitchFamily="49" charset="-122"/>
                        </a:rPr>
                        <a:t>2,</a:t>
                      </a:r>
                      <a:r>
                        <a:rPr lang="zh-CN" altLang="en-US" sz="1000" dirty="0">
                          <a:solidFill>
                            <a:srgbClr val="FF0000"/>
                          </a:solidFill>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474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000" dirty="0">
                          <a:solidFill>
                            <a:schemeClr val="tx2"/>
                          </a:solidFill>
                          <a:ea typeface="黑体" panose="02010609060101010101" pitchFamily="49" charset="-122"/>
                        </a:rPr>
                        <a:t>白</a:t>
                      </a:r>
                      <a:r>
                        <a:rPr lang="en-US" altLang="zh-CN" sz="1000">
                          <a:solidFill>
                            <a:schemeClr val="tx2"/>
                          </a:solidFill>
                          <a:ea typeface="黑体" panose="02010609060101010101" pitchFamily="49" charset="-122"/>
                        </a:rPr>
                        <a:t>1</a:t>
                      </a:r>
                    </a:p>
                  </a:txBody>
                  <a:tcPr marT="22943" marB="22943">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1,</a:t>
                      </a: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1,</a:t>
                      </a: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000">
                          <a:ea typeface="黑体" panose="02010609060101010101" pitchFamily="49" charset="-122"/>
                        </a:rPr>
                        <a:t>(</a:t>
                      </a:r>
                      <a:r>
                        <a:rPr lang="zh-CN" altLang="en-US" sz="1000" dirty="0">
                          <a:ea typeface="黑体" panose="02010609060101010101" pitchFamily="49" charset="-122"/>
                        </a:rPr>
                        <a:t>白</a:t>
                      </a:r>
                      <a:r>
                        <a:rPr lang="en-US" altLang="zh-CN" sz="1000">
                          <a:ea typeface="黑体" panose="02010609060101010101" pitchFamily="49" charset="-122"/>
                        </a:rPr>
                        <a:t>1,</a:t>
                      </a:r>
                      <a:r>
                        <a:rPr lang="zh-CN" altLang="en-US" sz="1000" dirty="0">
                          <a:ea typeface="黑体" panose="02010609060101010101" pitchFamily="49" charset="-122"/>
                        </a:rPr>
                        <a:t>白</a:t>
                      </a:r>
                      <a:r>
                        <a:rPr lang="en-US" altLang="zh-CN" sz="1000">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1,</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a:t>
                      </a:r>
                      <a:endParaRPr lang="en-US" altLang="zh-CN" sz="1000">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1,</a:t>
                      </a:r>
                      <a:r>
                        <a:rPr lang="zh-CN" altLang="en-US" sz="1000" dirty="0">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474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000" dirty="0">
                          <a:solidFill>
                            <a:schemeClr val="tx2"/>
                          </a:solidFill>
                          <a:ea typeface="黑体" panose="02010609060101010101" pitchFamily="49" charset="-122"/>
                        </a:rPr>
                        <a:t>白</a:t>
                      </a:r>
                      <a:r>
                        <a:rPr lang="en-US" altLang="zh-CN" sz="1000">
                          <a:solidFill>
                            <a:schemeClr val="tx2"/>
                          </a:solidFill>
                          <a:ea typeface="黑体" panose="02010609060101010101" pitchFamily="49" charset="-122"/>
                        </a:rPr>
                        <a:t>2</a:t>
                      </a:r>
                    </a:p>
                  </a:txBody>
                  <a:tcPr marT="22943" marB="22943">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红</a:t>
                      </a:r>
                      <a:r>
                        <a:rPr lang="en-US" altLang="zh-CN" sz="1000">
                          <a:ea typeface="黑体" panose="02010609060101010101" pitchFamily="49" charset="-122"/>
                        </a:rPr>
                        <a:t>1</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红</a:t>
                      </a:r>
                      <a:r>
                        <a:rPr lang="en-US" altLang="zh-CN" sz="1000">
                          <a:ea typeface="黑体" panose="02010609060101010101" pitchFamily="49" charset="-122"/>
                        </a:rPr>
                        <a:t>2</a:t>
                      </a:r>
                      <a:r>
                        <a:rPr lang="zh-CN" altLang="en-US" sz="1000" dirty="0">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000">
                          <a:ea typeface="黑体" panose="02010609060101010101" pitchFamily="49" charset="-122"/>
                        </a:rPr>
                        <a:t>(</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白</a:t>
                      </a:r>
                      <a:r>
                        <a:rPr lang="en-US" altLang="zh-CN" sz="1000">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a:t>
                      </a:r>
                      <a:endParaRPr lang="en-US" altLang="zh-CN" sz="1000">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3513">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000" dirty="0">
                          <a:solidFill>
                            <a:schemeClr val="tx2"/>
                          </a:solidFill>
                          <a:ea typeface="黑体" panose="02010609060101010101" pitchFamily="49" charset="-122"/>
                        </a:rPr>
                        <a:t>蓝</a:t>
                      </a:r>
                    </a:p>
                  </a:txBody>
                  <a:tcPr marT="22943" marB="22943">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solidFill>
                            <a:srgbClr val="FF0000"/>
                          </a:solidFill>
                          <a:ea typeface="黑体" panose="02010609060101010101" pitchFamily="49" charset="-122"/>
                        </a:rPr>
                        <a:t>（蓝</a:t>
                      </a:r>
                      <a:r>
                        <a:rPr lang="en-US" altLang="zh-CN" sz="1000">
                          <a:solidFill>
                            <a:srgbClr val="FF0000"/>
                          </a:solidFill>
                          <a:ea typeface="黑体" panose="02010609060101010101" pitchFamily="49" charset="-122"/>
                        </a:rPr>
                        <a:t>,</a:t>
                      </a:r>
                      <a:r>
                        <a:rPr lang="zh-CN" altLang="en-US" sz="1000" dirty="0">
                          <a:solidFill>
                            <a:srgbClr val="FF0000"/>
                          </a:solidFill>
                          <a:ea typeface="黑体" panose="02010609060101010101" pitchFamily="49" charset="-122"/>
                        </a:rPr>
                        <a:t>红</a:t>
                      </a:r>
                      <a:r>
                        <a:rPr lang="en-US" altLang="zh-CN" sz="1000">
                          <a:solidFill>
                            <a:srgbClr val="FF0000"/>
                          </a:solidFill>
                          <a:ea typeface="黑体" panose="02010609060101010101" pitchFamily="49" charset="-122"/>
                        </a:rPr>
                        <a:t>1</a:t>
                      </a:r>
                      <a:r>
                        <a:rPr lang="zh-CN" altLang="en-US" sz="1000" dirty="0">
                          <a:solidFill>
                            <a:srgbClr val="FF0000"/>
                          </a:solidFill>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solidFill>
                            <a:srgbClr val="FF0000"/>
                          </a:solidFill>
                          <a:ea typeface="黑体" panose="02010609060101010101" pitchFamily="49" charset="-122"/>
                        </a:rPr>
                        <a:t>（蓝</a:t>
                      </a:r>
                      <a:r>
                        <a:rPr lang="en-US" altLang="zh-CN" sz="1000">
                          <a:solidFill>
                            <a:srgbClr val="FF0000"/>
                          </a:solidFill>
                          <a:ea typeface="黑体" panose="02010609060101010101" pitchFamily="49" charset="-122"/>
                        </a:rPr>
                        <a:t>,</a:t>
                      </a:r>
                      <a:r>
                        <a:rPr lang="zh-CN" altLang="en-US" sz="1000" dirty="0">
                          <a:solidFill>
                            <a:srgbClr val="FF0000"/>
                          </a:solidFill>
                          <a:ea typeface="黑体" panose="02010609060101010101" pitchFamily="49" charset="-122"/>
                        </a:rPr>
                        <a:t>红</a:t>
                      </a:r>
                      <a:r>
                        <a:rPr lang="en-US" altLang="zh-CN" sz="1000">
                          <a:solidFill>
                            <a:srgbClr val="FF0000"/>
                          </a:solidFill>
                          <a:ea typeface="黑体" panose="02010609060101010101" pitchFamily="49" charset="-122"/>
                        </a:rPr>
                        <a:t>2</a:t>
                      </a:r>
                      <a:r>
                        <a:rPr lang="zh-CN" altLang="en-US" sz="1000" dirty="0">
                          <a:solidFill>
                            <a:srgbClr val="FF0000"/>
                          </a:solidFill>
                          <a:ea typeface="黑体" panose="02010609060101010101" pitchFamily="49" charset="-122"/>
                        </a:rPr>
                        <a:t>）</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000">
                          <a:ea typeface="黑体" panose="02010609060101010101" pitchFamily="49" charset="-122"/>
                        </a:rPr>
                        <a:t>(</a:t>
                      </a:r>
                      <a:r>
                        <a:rPr lang="zh-CN" altLang="en-US" sz="1000" dirty="0">
                          <a:ea typeface="黑体" panose="02010609060101010101" pitchFamily="49" charset="-122"/>
                        </a:rPr>
                        <a:t>蓝</a:t>
                      </a:r>
                      <a:r>
                        <a:rPr lang="en-US" altLang="zh-CN" sz="1000">
                          <a:ea typeface="黑体" panose="02010609060101010101" pitchFamily="49" charset="-122"/>
                        </a:rPr>
                        <a:t>,</a:t>
                      </a:r>
                      <a:r>
                        <a:rPr lang="zh-CN" altLang="en-US" sz="1000" dirty="0">
                          <a:ea typeface="黑体" panose="02010609060101010101" pitchFamily="49" charset="-122"/>
                        </a:rPr>
                        <a:t>白</a:t>
                      </a:r>
                      <a:r>
                        <a:rPr lang="en-US" altLang="zh-CN" sz="1000">
                          <a:ea typeface="黑体" panose="02010609060101010101" pitchFamily="49" charset="-122"/>
                        </a:rPr>
                        <a:t>1)</a:t>
                      </a: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（蓝</a:t>
                      </a:r>
                      <a:r>
                        <a:rPr lang="en-US" altLang="zh-CN" sz="1000">
                          <a:ea typeface="黑体" panose="02010609060101010101" pitchFamily="49" charset="-122"/>
                        </a:rPr>
                        <a:t>,</a:t>
                      </a:r>
                      <a:r>
                        <a:rPr lang="zh-CN" altLang="en-US" sz="1000" dirty="0">
                          <a:ea typeface="黑体" panose="02010609060101010101" pitchFamily="49" charset="-122"/>
                        </a:rPr>
                        <a:t>白</a:t>
                      </a:r>
                      <a:r>
                        <a:rPr lang="en-US" altLang="zh-CN" sz="1000">
                          <a:ea typeface="黑体" panose="02010609060101010101" pitchFamily="49" charset="-122"/>
                        </a:rPr>
                        <a:t>2</a:t>
                      </a:r>
                      <a:r>
                        <a:rPr lang="zh-CN" altLang="en-US" sz="1000" dirty="0">
                          <a:ea typeface="黑体" panose="02010609060101010101" pitchFamily="49" charset="-122"/>
                        </a:rPr>
                        <a:t>）</a:t>
                      </a:r>
                      <a:endParaRPr lang="en-US" altLang="zh-CN" sz="1000">
                        <a:ea typeface="黑体" panose="02010609060101010101" pitchFamily="49" charset="-122"/>
                      </a:endParaRPr>
                    </a:p>
                  </a:txBody>
                  <a:tcPr marT="22943" marB="22943">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000" dirty="0">
                          <a:ea typeface="黑体" panose="02010609060101010101" pitchFamily="49" charset="-122"/>
                        </a:rPr>
                        <a:t>（蓝</a:t>
                      </a:r>
                      <a:r>
                        <a:rPr lang="en-US" altLang="zh-CN" sz="1000">
                          <a:ea typeface="黑体" panose="02010609060101010101" pitchFamily="49" charset="-122"/>
                        </a:rPr>
                        <a:t>,</a:t>
                      </a:r>
                      <a:r>
                        <a:rPr lang="zh-CN" altLang="en-US" sz="1000" dirty="0">
                          <a:ea typeface="黑体" panose="02010609060101010101" pitchFamily="49" charset="-122"/>
                        </a:rPr>
                        <a:t>蓝）</a:t>
                      </a:r>
                    </a:p>
                  </a:txBody>
                  <a:tcPr marT="22943" marB="22943">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8646" name="直接连接符 8645"/>
          <p:cNvSpPr>
            <a:spLocks noChangeShapeType="1"/>
          </p:cNvSpPr>
          <p:nvPr/>
        </p:nvSpPr>
        <p:spPr bwMode="auto">
          <a:xfrm>
            <a:off x="177800" y="691753"/>
            <a:ext cx="1657350" cy="594122"/>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8647" name="文本框 8646"/>
          <p:cNvSpPr txBox="1">
            <a:spLocks noChangeArrowheads="1"/>
          </p:cNvSpPr>
          <p:nvPr/>
        </p:nvSpPr>
        <p:spPr bwMode="auto">
          <a:xfrm>
            <a:off x="863600" y="627460"/>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第二次</a:t>
            </a:r>
          </a:p>
        </p:txBody>
      </p:sp>
      <p:sp>
        <p:nvSpPr>
          <p:cNvPr id="8648" name="文本框 8647"/>
          <p:cNvSpPr txBox="1">
            <a:spLocks noChangeArrowheads="1"/>
          </p:cNvSpPr>
          <p:nvPr/>
        </p:nvSpPr>
        <p:spPr bwMode="auto">
          <a:xfrm>
            <a:off x="215900" y="1006079"/>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第一次</a:t>
            </a:r>
          </a:p>
        </p:txBody>
      </p:sp>
      <p:sp>
        <p:nvSpPr>
          <p:cNvPr id="8736" name="矩形 8735"/>
          <p:cNvSpPr>
            <a:spLocks noGrp="1" noChangeArrowheads="1"/>
          </p:cNvSpPr>
          <p:nvPr/>
        </p:nvSpPr>
        <p:spPr bwMode="auto">
          <a:xfrm>
            <a:off x="250825" y="3489722"/>
            <a:ext cx="8642350" cy="128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buClr>
                <a:schemeClr val="tx2"/>
              </a:buClr>
              <a:buFont typeface="Wingdings" panose="05000000000000000000" pitchFamily="2" charset="2"/>
              <a:buNone/>
            </a:pPr>
            <a:r>
              <a:rPr lang="zh-CN" altLang="en-US" sz="2400" dirty="0">
                <a:latin typeface="Times New Roman" panose="02020603050405020304" pitchFamily="18" charset="0"/>
                <a:ea typeface="黑体" panose="02010609060101010101" pitchFamily="49" charset="-122"/>
              </a:rPr>
              <a:t>总共有</a:t>
            </a:r>
            <a:r>
              <a:rPr lang="en-US" altLang="zh-CN" sz="2400" dirty="0">
                <a:latin typeface="Times New Roman" panose="02020603050405020304" pitchFamily="18" charset="0"/>
                <a:ea typeface="黑体" panose="02010609060101010101" pitchFamily="49" charset="-122"/>
              </a:rPr>
              <a:t>25</a:t>
            </a:r>
            <a:r>
              <a:rPr lang="zh-CN" altLang="en-US" sz="2400" dirty="0">
                <a:latin typeface="Times New Roman" panose="02020603050405020304" pitchFamily="18" charset="0"/>
                <a:ea typeface="黑体" panose="02010609060101010101" pitchFamily="49" charset="-122"/>
              </a:rPr>
              <a:t>种结果</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每种结果出现的可能性相同，而两次摸到的球的颜色能配成紫色的结果有</a:t>
            </a:r>
            <a:r>
              <a:rPr lang="en-US" altLang="zh-CN" sz="2400" dirty="0">
                <a:latin typeface="Times New Roman" panose="02020603050405020304" pitchFamily="18" charset="0"/>
                <a:ea typeface="黑体" panose="02010609060101010101" pitchFamily="49" charset="-122"/>
              </a:rPr>
              <a:t>4</a:t>
            </a:r>
            <a:r>
              <a:rPr lang="zh-CN" altLang="en-US" sz="2400" dirty="0">
                <a:latin typeface="Times New Roman" panose="02020603050405020304" pitchFamily="18" charset="0"/>
                <a:ea typeface="黑体" panose="02010609060101010101" pitchFamily="49" charset="-122"/>
              </a:rPr>
              <a:t>种即（红</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，蓝）</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（红</a:t>
            </a: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，蓝）</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（蓝，红</a:t>
            </a:r>
            <a:r>
              <a:rPr lang="en-US" altLang="zh-CN" sz="2400" dirty="0">
                <a:latin typeface="Times New Roman" panose="02020603050405020304" pitchFamily="18" charset="0"/>
                <a:ea typeface="黑体" panose="02010609060101010101" pitchFamily="49" charset="-122"/>
              </a:rPr>
              <a:t>1</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（蓝，红</a:t>
            </a:r>
            <a:r>
              <a:rPr lang="en-US" altLang="zh-CN" sz="2400" dirty="0">
                <a:latin typeface="Times New Roman" panose="02020603050405020304" pitchFamily="18" charset="0"/>
                <a:ea typeface="黑体" panose="02010609060101010101" pitchFamily="49" charset="-122"/>
              </a:rPr>
              <a:t>2</a:t>
            </a:r>
            <a:r>
              <a:rPr lang="zh-CN" altLang="en-US" sz="2400" dirty="0">
                <a:latin typeface="Times New Roman" panose="02020603050405020304" pitchFamily="18" charset="0"/>
                <a:ea typeface="黑体" panose="02010609060101010101" pitchFamily="49" charset="-122"/>
              </a:rPr>
              <a:t>）</a:t>
            </a:r>
            <a:r>
              <a:rPr lang="en-US" altLang="zh-CN" sz="2400" dirty="0">
                <a:latin typeface="Times New Roman" panose="02020603050405020304" pitchFamily="18" charset="0"/>
                <a:ea typeface="黑体" panose="02010609060101010101" pitchFamily="49" charset="-122"/>
              </a:rPr>
              <a:t>, </a:t>
            </a:r>
            <a:r>
              <a:rPr lang="en-US" altLang="zh-CN" sz="2400" b="1" i="1" dirty="0">
                <a:latin typeface="Times New Roman" panose="02020603050405020304" pitchFamily="18" charset="0"/>
                <a:ea typeface="黑体" panose="02010609060101010101" pitchFamily="49" charset="-122"/>
              </a:rPr>
              <a:t>P</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配成紫色</a:t>
            </a:r>
            <a:r>
              <a:rPr lang="en-US" altLang="zh-CN" sz="2400" dirty="0">
                <a:latin typeface="Times New Roman" panose="02020603050405020304" pitchFamily="18" charset="0"/>
                <a:ea typeface="黑体" panose="02010609060101010101" pitchFamily="49" charset="-122"/>
              </a:rPr>
              <a:t>)=</a:t>
            </a:r>
          </a:p>
        </p:txBody>
      </p:sp>
      <p:graphicFrame>
        <p:nvGraphicFramePr>
          <p:cNvPr id="8737" name="对象 8736"/>
          <p:cNvGraphicFramePr/>
          <p:nvPr/>
        </p:nvGraphicFramePr>
        <p:xfrm>
          <a:off x="5722938" y="4354116"/>
          <a:ext cx="488950" cy="540544"/>
        </p:xfrm>
        <a:graphic>
          <a:graphicData uri="http://schemas.openxmlformats.org/presentationml/2006/ole">
            <mc:AlternateContent xmlns:mc="http://schemas.openxmlformats.org/markup-compatibility/2006">
              <mc:Choice xmlns:v="urn:schemas-microsoft-com:vml" Requires="v">
                <p:oleObj spid="_x0000_s19519" r:id="rId3" imgW="266700" imgH="393700" progId="Equation.3">
                  <p:embed/>
                </p:oleObj>
              </mc:Choice>
              <mc:Fallback>
                <p:oleObj r:id="rId3" imgW="266700" imgH="393700" progId="Equation.3">
                  <p:embed/>
                  <p:pic>
                    <p:nvPicPr>
                      <p:cNvPr id="0" name="对象 873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2938" y="4354116"/>
                        <a:ext cx="48895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8735"/>
                                        </p:tgtEl>
                                        <p:attrNameLst>
                                          <p:attrName>style.visibility</p:attrName>
                                        </p:attrNameLst>
                                      </p:cBhvr>
                                      <p:to>
                                        <p:strVal val="visible"/>
                                      </p:to>
                                    </p:set>
                                    <p:anim calcmode="lin" valueType="num">
                                      <p:cBhvr>
                                        <p:cTn id="7" dur="500" fill="hold"/>
                                        <p:tgtEl>
                                          <p:spTgt spid="8735"/>
                                        </p:tgtEl>
                                        <p:attrNameLst>
                                          <p:attrName>ppt_w</p:attrName>
                                        </p:attrNameLst>
                                      </p:cBhvr>
                                      <p:tavLst>
                                        <p:tav tm="0">
                                          <p:val>
                                            <p:fltVal val="0"/>
                                          </p:val>
                                        </p:tav>
                                        <p:tav tm="100000">
                                          <p:val>
                                            <p:strVal val="#ppt_w"/>
                                          </p:val>
                                        </p:tav>
                                      </p:tavLst>
                                    </p:anim>
                                    <p:anim calcmode="lin" valueType="num">
                                      <p:cBhvr>
                                        <p:cTn id="8" dur="500" fill="hold"/>
                                        <p:tgtEl>
                                          <p:spTgt spid="873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8646"/>
                                        </p:tgtEl>
                                        <p:attrNameLst>
                                          <p:attrName>style.visibility</p:attrName>
                                        </p:attrNameLst>
                                      </p:cBhvr>
                                      <p:to>
                                        <p:strVal val="visible"/>
                                      </p:to>
                                    </p:set>
                                    <p:animEffect transition="in" filter="wipe(up)">
                                      <p:cBhvr>
                                        <p:cTn id="12" dur="500"/>
                                        <p:tgtEl>
                                          <p:spTgt spid="8646"/>
                                        </p:tgtEl>
                                      </p:cBhvr>
                                    </p:animEffect>
                                  </p:childTnLst>
                                </p:cTn>
                              </p:par>
                            </p:childTnLst>
                          </p:cTn>
                        </p:par>
                        <p:par>
                          <p:cTn id="13" fill="hold">
                            <p:stCondLst>
                              <p:cond delay="1000"/>
                            </p:stCondLst>
                            <p:childTnLst>
                              <p:par>
                                <p:cTn id="14" presetID="22" presetClass="entr" presetSubtype="8" fill="hold" grpId="0" nodeType="afterEffect">
                                  <p:stCondLst>
                                    <p:cond delay="0"/>
                                  </p:stCondLst>
                                  <p:childTnLst>
                                    <p:set>
                                      <p:cBhvr>
                                        <p:cTn id="15" dur="1" fill="hold">
                                          <p:stCondLst>
                                            <p:cond delay="0"/>
                                          </p:stCondLst>
                                        </p:cTn>
                                        <p:tgtEl>
                                          <p:spTgt spid="8647"/>
                                        </p:tgtEl>
                                        <p:attrNameLst>
                                          <p:attrName>style.visibility</p:attrName>
                                        </p:attrNameLst>
                                      </p:cBhvr>
                                      <p:to>
                                        <p:strVal val="visible"/>
                                      </p:to>
                                    </p:set>
                                    <p:animEffect transition="in" filter="wipe(left)">
                                      <p:cBhvr>
                                        <p:cTn id="16" dur="500"/>
                                        <p:tgtEl>
                                          <p:spTgt spid="8647"/>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8648"/>
                                        </p:tgtEl>
                                        <p:attrNameLst>
                                          <p:attrName>style.visibility</p:attrName>
                                        </p:attrNameLst>
                                      </p:cBhvr>
                                      <p:to>
                                        <p:strVal val="visible"/>
                                      </p:to>
                                    </p:set>
                                    <p:animEffect transition="in" filter="wipe(left)">
                                      <p:cBhvr>
                                        <p:cTn id="20" dur="500"/>
                                        <p:tgtEl>
                                          <p:spTgt spid="8648"/>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grpId="0" nodeType="clickEffect">
                                  <p:stCondLst>
                                    <p:cond delay="0"/>
                                  </p:stCondLst>
                                  <p:childTnLst>
                                    <p:set>
                                      <p:cBhvr>
                                        <p:cTn id="24" dur="1" fill="hold">
                                          <p:stCondLst>
                                            <p:cond delay="0"/>
                                          </p:stCondLst>
                                        </p:cTn>
                                        <p:tgtEl>
                                          <p:spTgt spid="8736"/>
                                        </p:tgtEl>
                                        <p:attrNameLst>
                                          <p:attrName>style.visibility</p:attrName>
                                        </p:attrNameLst>
                                      </p:cBhvr>
                                      <p:to>
                                        <p:strVal val="visible"/>
                                      </p:to>
                                    </p:set>
                                    <p:animEffect transition="in" filter="randombar(horizontal)">
                                      <p:cBhvr>
                                        <p:cTn id="25" dur="500"/>
                                        <p:tgtEl>
                                          <p:spTgt spid="8736"/>
                                        </p:tgtEl>
                                      </p:cBhvr>
                                    </p:animEffect>
                                  </p:childTnLst>
                                </p:cTn>
                              </p:par>
                              <p:par>
                                <p:cTn id="26" presetID="14" presetClass="entr" presetSubtype="10" fill="hold" nodeType="withEffect">
                                  <p:stCondLst>
                                    <p:cond delay="0"/>
                                  </p:stCondLst>
                                  <p:childTnLst>
                                    <p:set>
                                      <p:cBhvr>
                                        <p:cTn id="27" dur="1" fill="hold">
                                          <p:stCondLst>
                                            <p:cond delay="0"/>
                                          </p:stCondLst>
                                        </p:cTn>
                                        <p:tgtEl>
                                          <p:spTgt spid="8737"/>
                                        </p:tgtEl>
                                        <p:attrNameLst>
                                          <p:attrName>style.visibility</p:attrName>
                                        </p:attrNameLst>
                                      </p:cBhvr>
                                      <p:to>
                                        <p:strVal val="visible"/>
                                      </p:to>
                                    </p:set>
                                    <p:animEffect transition="in" filter="randombar(horizontal)">
                                      <p:cBhvr>
                                        <p:cTn id="28" dur="500"/>
                                        <p:tgtEl>
                                          <p:spTgt spid="87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47" grpId="0"/>
      <p:bldP spid="8648" grpId="0"/>
      <p:bldP spid="873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圆角矩形 31"/>
          <p:cNvSpPr>
            <a:spLocks noChangeArrowheads="1"/>
          </p:cNvSpPr>
          <p:nvPr/>
        </p:nvSpPr>
        <p:spPr bwMode="auto">
          <a:xfrm>
            <a:off x="539750" y="627460"/>
            <a:ext cx="1428750" cy="321469"/>
          </a:xfrm>
          <a:prstGeom prst="roundRect">
            <a:avLst>
              <a:gd name="adj" fmla="val 16667"/>
            </a:avLst>
          </a:prstGeom>
          <a:solidFill>
            <a:srgbClr val="FFFFD9"/>
          </a:solidFill>
          <a:ln w="25400">
            <a:solidFill>
              <a:srgbClr val="0099FF"/>
            </a:solidFill>
            <a:round/>
          </a:ln>
        </p:spPr>
        <p:txBody>
          <a:bodyPr/>
          <a:lstStyle/>
          <a:p>
            <a:pPr algn="ctr"/>
            <a:r>
              <a:rPr lang="zh-CN" altLang="en-US">
                <a:latin typeface="微软雅黑" panose="020B0503020204020204" pitchFamily="34" charset="-122"/>
                <a:ea typeface="微软雅黑" panose="020B0503020204020204" pitchFamily="34" charset="-122"/>
                <a:sym typeface="微软雅黑" panose="020B0503020204020204" pitchFamily="34" charset="-122"/>
              </a:rPr>
              <a:t>同步练习</a:t>
            </a:r>
            <a:endParaRPr lang="zh-CN" altLang="en-US"/>
          </a:p>
        </p:txBody>
      </p:sp>
      <p:sp>
        <p:nvSpPr>
          <p:cNvPr id="20482" name="矩形 138326"/>
          <p:cNvSpPr>
            <a:spLocks noGrp="1" noChangeArrowheads="1"/>
          </p:cNvSpPr>
          <p:nvPr/>
        </p:nvSpPr>
        <p:spPr bwMode="auto">
          <a:xfrm>
            <a:off x="179388" y="1006078"/>
            <a:ext cx="8839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buClr>
                <a:schemeClr val="tx2"/>
              </a:buClr>
              <a:buFont typeface="Wingdings" panose="05000000000000000000" pitchFamily="2" charset="2"/>
              <a:buNone/>
            </a:pPr>
            <a:r>
              <a:rPr lang="zh-CN" altLang="en-US" sz="2000" dirty="0">
                <a:latin typeface="Times New Roman" panose="02020603050405020304" pitchFamily="18" charset="0"/>
                <a:ea typeface="黑体" panose="02010609060101010101" pitchFamily="49" charset="-122"/>
              </a:rPr>
              <a:t>       如图</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袋中装有两个完全相同的球</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分别标有数字“</a:t>
            </a:r>
            <a:r>
              <a:rPr lang="en-US" altLang="zh-CN" sz="2000" dirty="0">
                <a:latin typeface="Times New Roman" panose="02020603050405020304" pitchFamily="18" charset="0"/>
                <a:ea typeface="黑体" panose="02010609060101010101" pitchFamily="49" charset="-122"/>
              </a:rPr>
              <a:t>1”</a:t>
            </a:r>
            <a:r>
              <a:rPr lang="zh-CN" altLang="en-US" sz="2000" dirty="0">
                <a:latin typeface="Times New Roman" panose="02020603050405020304" pitchFamily="18" charset="0"/>
                <a:ea typeface="黑体" panose="02010609060101010101" pitchFamily="49" charset="-122"/>
              </a:rPr>
              <a:t>和“</a:t>
            </a:r>
            <a:r>
              <a:rPr lang="en-US" altLang="zh-CN" sz="2000" dirty="0">
                <a:latin typeface="Times New Roman" panose="02020603050405020304" pitchFamily="18" charset="0"/>
                <a:ea typeface="黑体" panose="02010609060101010101" pitchFamily="49" charset="-122"/>
              </a:rPr>
              <a:t>2”.</a:t>
            </a:r>
            <a:r>
              <a:rPr lang="zh-CN" altLang="en-US" sz="2000" dirty="0">
                <a:latin typeface="Times New Roman" panose="02020603050405020304" pitchFamily="18" charset="0"/>
                <a:ea typeface="黑体" panose="02010609060101010101" pitchFamily="49" charset="-122"/>
              </a:rPr>
              <a:t>小明设计了一个游戏</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游戏者每次从袋中随机摸出一个球</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并自由转动图中的转盘</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转盘被分成相等的三个扇形</a:t>
            </a:r>
            <a:r>
              <a:rPr lang="en-US" altLang="zh-CN" sz="2000" dirty="0">
                <a:latin typeface="Times New Roman" panose="02020603050405020304" pitchFamily="18" charset="0"/>
                <a:ea typeface="黑体" panose="02010609060101010101" pitchFamily="49" charset="-122"/>
              </a:rPr>
              <a:t>).</a:t>
            </a:r>
          </a:p>
        </p:txBody>
      </p:sp>
      <p:sp>
        <p:nvSpPr>
          <p:cNvPr id="20483" name="矩形 138328"/>
          <p:cNvSpPr>
            <a:spLocks noChangeArrowheads="1"/>
          </p:cNvSpPr>
          <p:nvPr/>
        </p:nvSpPr>
        <p:spPr bwMode="auto">
          <a:xfrm>
            <a:off x="250825" y="3868341"/>
            <a:ext cx="8496300" cy="9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Clr>
                <a:schemeClr val="tx2"/>
              </a:buClr>
              <a:buFont typeface="Wingdings" panose="05000000000000000000" pitchFamily="2" charset="2"/>
              <a:buNone/>
            </a:pPr>
            <a:r>
              <a:rPr lang="zh-CN" altLang="en-US" sz="2000" dirty="0">
                <a:solidFill>
                  <a:srgbClr val="000000"/>
                </a:solidFill>
                <a:latin typeface="Times New Roman" panose="02020603050405020304" pitchFamily="18" charset="0"/>
                <a:ea typeface="黑体" panose="02010609060101010101" pitchFamily="49" charset="-122"/>
              </a:rPr>
              <a:t>      如果所摸球上的数字与转盘转出的数字之和为</a:t>
            </a:r>
            <a:r>
              <a:rPr lang="en-US" altLang="zh-CN" sz="2000" dirty="0">
                <a:solidFill>
                  <a:srgbClr val="000000"/>
                </a:solidFill>
                <a:latin typeface="Times New Roman" panose="02020603050405020304" pitchFamily="18" charset="0"/>
                <a:ea typeface="黑体" panose="02010609060101010101" pitchFamily="49" charset="-122"/>
              </a:rPr>
              <a:t>2,</a:t>
            </a:r>
            <a:r>
              <a:rPr lang="zh-CN" altLang="en-US" sz="2000" dirty="0">
                <a:solidFill>
                  <a:srgbClr val="000000"/>
                </a:solidFill>
                <a:latin typeface="Times New Roman" panose="02020603050405020304" pitchFamily="18" charset="0"/>
                <a:ea typeface="黑体" panose="02010609060101010101" pitchFamily="49" charset="-122"/>
              </a:rPr>
              <a:t>那么游戏者获胜</a:t>
            </a:r>
            <a:r>
              <a:rPr lang="en-US" altLang="zh-CN" sz="2000" dirty="0">
                <a:solidFill>
                  <a:srgbClr val="000000"/>
                </a:solidFill>
                <a:latin typeface="Times New Roman" panose="02020603050405020304" pitchFamily="18" charset="0"/>
                <a:ea typeface="黑体" panose="02010609060101010101" pitchFamily="49" charset="-122"/>
              </a:rPr>
              <a:t>.</a:t>
            </a:r>
            <a:r>
              <a:rPr lang="zh-CN" altLang="en-US" sz="2000" dirty="0">
                <a:solidFill>
                  <a:srgbClr val="000000"/>
                </a:solidFill>
                <a:latin typeface="Times New Roman" panose="02020603050405020304" pitchFamily="18" charset="0"/>
                <a:ea typeface="黑体" panose="02010609060101010101" pitchFamily="49" charset="-122"/>
              </a:rPr>
              <a:t>求游戏者获胜的概率</a:t>
            </a:r>
            <a:r>
              <a:rPr lang="en-US" altLang="zh-CN" sz="2000" dirty="0">
                <a:solidFill>
                  <a:srgbClr val="000000"/>
                </a:solidFill>
                <a:latin typeface="Times New Roman" panose="02020603050405020304" pitchFamily="18" charset="0"/>
                <a:ea typeface="黑体" panose="02010609060101010101" pitchFamily="49" charset="-122"/>
              </a:rPr>
              <a:t>.</a:t>
            </a:r>
          </a:p>
        </p:txBody>
      </p:sp>
      <p:pic>
        <p:nvPicPr>
          <p:cNvPr id="20484" name="图片 138330" descr="3831645_182442265000_2"/>
          <p:cNvPicPr>
            <a:picLocks noChangeAspect="1" noChangeArrowheads="1"/>
          </p:cNvPicPr>
          <p:nvPr/>
        </p:nvPicPr>
        <p:blipFill>
          <a:blip r:embed="rId2" cstate="email"/>
          <a:srcRect/>
          <a:stretch>
            <a:fillRect/>
          </a:stretch>
        </p:blipFill>
        <p:spPr bwMode="auto">
          <a:xfrm>
            <a:off x="1763714" y="2409825"/>
            <a:ext cx="1317625" cy="1458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椭圆 138331"/>
          <p:cNvSpPr>
            <a:spLocks noChangeArrowheads="1"/>
          </p:cNvSpPr>
          <p:nvPr/>
        </p:nvSpPr>
        <p:spPr bwMode="auto">
          <a:xfrm>
            <a:off x="3362325" y="3445669"/>
            <a:ext cx="431800" cy="325041"/>
          </a:xfrm>
          <a:prstGeom prst="ellipse">
            <a:avLst/>
          </a:prstGeom>
          <a:solidFill>
            <a:schemeClr val="accent1"/>
          </a:solidFill>
          <a:ln w="3175">
            <a:solidFill>
              <a:schemeClr val="tx1"/>
            </a:solidFill>
            <a:round/>
          </a:ln>
          <a:effectLst>
            <a:outerShdw sy="50000" kx="-2453608" rotWithShape="0">
              <a:schemeClr val="bg2">
                <a:alpha val="50000"/>
              </a:schemeClr>
            </a:outerShdw>
          </a:effectLst>
        </p:spPr>
        <p:txBody>
          <a:bodyPr wrap="none" anchor="ctr"/>
          <a:lstStyle/>
          <a:p>
            <a:pPr algn="ctr"/>
            <a:r>
              <a:rPr lang="en-US" altLang="zh-CN">
                <a:latin typeface="Times New Roman" panose="02020603050405020304" pitchFamily="18" charset="0"/>
              </a:rPr>
              <a:t>1</a:t>
            </a:r>
          </a:p>
        </p:txBody>
      </p:sp>
      <p:sp>
        <p:nvSpPr>
          <p:cNvPr id="20486" name="椭圆 138332"/>
          <p:cNvSpPr>
            <a:spLocks noChangeArrowheads="1"/>
          </p:cNvSpPr>
          <p:nvPr/>
        </p:nvSpPr>
        <p:spPr bwMode="auto">
          <a:xfrm>
            <a:off x="3924300" y="3436144"/>
            <a:ext cx="431800" cy="323850"/>
          </a:xfrm>
          <a:prstGeom prst="ellipse">
            <a:avLst/>
          </a:prstGeom>
          <a:solidFill>
            <a:schemeClr val="accent1"/>
          </a:solidFill>
          <a:ln w="3175">
            <a:solidFill>
              <a:schemeClr val="tx1"/>
            </a:solidFill>
            <a:round/>
          </a:ln>
          <a:effectLst>
            <a:outerShdw sy="50000" kx="-2453608" rotWithShape="0">
              <a:schemeClr val="bg2">
                <a:alpha val="50000"/>
              </a:schemeClr>
            </a:outerShdw>
          </a:effectLst>
        </p:spPr>
        <p:txBody>
          <a:bodyPr wrap="none" anchor="ctr"/>
          <a:lstStyle/>
          <a:p>
            <a:pPr algn="ctr"/>
            <a:r>
              <a:rPr lang="en-US" altLang="zh-CN"/>
              <a:t>2</a:t>
            </a:r>
          </a:p>
        </p:txBody>
      </p:sp>
      <p:sp>
        <p:nvSpPr>
          <p:cNvPr id="20487" name="椭圆 138333"/>
          <p:cNvSpPr>
            <a:spLocks noChangeArrowheads="1"/>
          </p:cNvSpPr>
          <p:nvPr/>
        </p:nvSpPr>
        <p:spPr bwMode="auto">
          <a:xfrm>
            <a:off x="5292725" y="2463403"/>
            <a:ext cx="1655763" cy="1241822"/>
          </a:xfrm>
          <a:prstGeom prst="ellipse">
            <a:avLst/>
          </a:prstGeom>
          <a:solidFill>
            <a:srgbClr val="008000"/>
          </a:solidFill>
          <a:ln w="25400">
            <a:solidFill>
              <a:schemeClr val="tx1"/>
            </a:solidFill>
            <a:round/>
          </a:ln>
        </p:spPr>
        <p:txBody>
          <a:bodyPr/>
          <a:lstStyle/>
          <a:p>
            <a:pPr eaLnBrk="0" hangingPunct="0"/>
            <a:endParaRPr lang="zh-CN" altLang="en-US"/>
          </a:p>
        </p:txBody>
      </p:sp>
      <p:sp>
        <p:nvSpPr>
          <p:cNvPr id="20488" name="任意多边形 138334"/>
          <p:cNvSpPr>
            <a:spLocks noChangeArrowheads="1"/>
          </p:cNvSpPr>
          <p:nvPr/>
        </p:nvSpPr>
        <p:spPr bwMode="auto">
          <a:xfrm>
            <a:off x="6084888" y="2463403"/>
            <a:ext cx="863600" cy="851297"/>
          </a:xfrm>
          <a:custGeom>
            <a:avLst/>
            <a:gdLst>
              <a:gd name="T0" fmla="*/ 0 w 21600"/>
              <a:gd name="T1" fmla="*/ 0 h 29609"/>
              <a:gd name="T2" fmla="*/ 21600 w 21600"/>
              <a:gd name="T3" fmla="*/ 21600 h 29609"/>
              <a:gd name="T4" fmla="*/ 20065 w 21600"/>
              <a:gd name="T5" fmla="*/ 29613 h 29609"/>
              <a:gd name="T6" fmla="*/ 20060 w 21600"/>
              <a:gd name="T7" fmla="*/ 29608 h 29609"/>
              <a:gd name="T8" fmla="*/ 29973 w 21600"/>
              <a:gd name="T9" fmla="*/ 16581 h 29609"/>
              <a:gd name="T10" fmla="*/ 40773 w 21600"/>
              <a:gd name="T11" fmla="*/ 38181 h 29609"/>
              <a:gd name="T12" fmla="*/ 40221 w 21600"/>
              <a:gd name="T13" fmla="*/ 45017 h 29609"/>
              <a:gd name="T14" fmla="*/ 0 w 21600"/>
              <a:gd name="T15" fmla="*/ 0 h 29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9609" fill="none">
                <a:moveTo>
                  <a:pt x="0" y="0"/>
                </a:moveTo>
                <a:cubicBezTo>
                  <a:pt x="11929" y="0"/>
                  <a:pt x="21600" y="9671"/>
                  <a:pt x="21600" y="21600"/>
                </a:cubicBezTo>
                <a:cubicBezTo>
                  <a:pt x="21600" y="24432"/>
                  <a:pt x="21055" y="27138"/>
                  <a:pt x="20065" y="29613"/>
                </a:cubicBezTo>
              </a:path>
              <a:path w="21600" h="29609" stroke="0">
                <a:moveTo>
                  <a:pt x="20060" y="29608"/>
                </a:moveTo>
                <a:cubicBezTo>
                  <a:pt x="21718" y="21940"/>
                  <a:pt x="25533" y="16581"/>
                  <a:pt x="29973" y="16581"/>
                </a:cubicBezTo>
                <a:cubicBezTo>
                  <a:pt x="35938" y="16581"/>
                  <a:pt x="40773" y="26252"/>
                  <a:pt x="40773" y="38181"/>
                </a:cubicBezTo>
                <a:cubicBezTo>
                  <a:pt x="40773" y="40572"/>
                  <a:pt x="40579" y="42871"/>
                  <a:pt x="40221" y="45017"/>
                </a:cubicBezTo>
                <a:lnTo>
                  <a:pt x="0" y="0"/>
                </a:lnTo>
                <a:close/>
              </a:path>
            </a:pathLst>
          </a:custGeom>
          <a:solidFill>
            <a:srgbClr val="3366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489" name="任意多边形 138335"/>
          <p:cNvSpPr>
            <a:spLocks noChangeArrowheads="1"/>
          </p:cNvSpPr>
          <p:nvPr/>
        </p:nvSpPr>
        <p:spPr bwMode="auto">
          <a:xfrm flipH="1">
            <a:off x="5307013" y="2468166"/>
            <a:ext cx="804862" cy="816769"/>
          </a:xfrm>
          <a:custGeom>
            <a:avLst/>
            <a:gdLst>
              <a:gd name="T0" fmla="*/ 0 w 21979"/>
              <a:gd name="T1" fmla="*/ 3 h 28460"/>
              <a:gd name="T2" fmla="*/ 379 w 21979"/>
              <a:gd name="T3" fmla="*/ 0 h 28460"/>
              <a:gd name="T4" fmla="*/ 21979 w 21979"/>
              <a:gd name="T5" fmla="*/ 21600 h 28460"/>
              <a:gd name="T6" fmla="*/ 20865 w 21979"/>
              <a:gd name="T7" fmla="*/ 28464 h 28460"/>
              <a:gd name="T8" fmla="*/ 20860 w 21979"/>
              <a:gd name="T9" fmla="*/ 28459 h 28460"/>
              <a:gd name="T10" fmla="*/ 31221 w 21979"/>
              <a:gd name="T11" fmla="*/ 14059 h 28460"/>
              <a:gd name="T12" fmla="*/ 42210 w 21979"/>
              <a:gd name="T13" fmla="*/ 35657 h 28460"/>
              <a:gd name="T14" fmla="*/ 41624 w 21979"/>
              <a:gd name="T15" fmla="*/ 42637 h 28460"/>
              <a:gd name="T16" fmla="*/ 0 w 21979"/>
              <a:gd name="T17" fmla="*/ 3 h 28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79" h="28460" fill="none">
                <a:moveTo>
                  <a:pt x="0" y="3"/>
                </a:moveTo>
                <a:cubicBezTo>
                  <a:pt x="126" y="1"/>
                  <a:pt x="252" y="0"/>
                  <a:pt x="379" y="0"/>
                </a:cubicBezTo>
                <a:cubicBezTo>
                  <a:pt x="12308" y="0"/>
                  <a:pt x="21979" y="9671"/>
                  <a:pt x="21979" y="21600"/>
                </a:cubicBezTo>
                <a:cubicBezTo>
                  <a:pt x="21979" y="24001"/>
                  <a:pt x="21587" y="26311"/>
                  <a:pt x="20865" y="28464"/>
                </a:cubicBezTo>
              </a:path>
              <a:path w="21979" h="28460" stroke="0">
                <a:moveTo>
                  <a:pt x="20860" y="28459"/>
                </a:moveTo>
                <a:cubicBezTo>
                  <a:pt x="22368" y="20065"/>
                  <a:pt x="26438" y="14059"/>
                  <a:pt x="31221" y="14059"/>
                </a:cubicBezTo>
                <a:cubicBezTo>
                  <a:pt x="37290" y="14059"/>
                  <a:pt x="42210" y="23729"/>
                  <a:pt x="42210" y="35657"/>
                </a:cubicBezTo>
                <a:cubicBezTo>
                  <a:pt x="42210" y="38101"/>
                  <a:pt x="42003" y="40450"/>
                  <a:pt x="41624" y="42637"/>
                </a:cubicBezTo>
                <a:lnTo>
                  <a:pt x="0" y="3"/>
                </a:lnTo>
                <a:close/>
              </a:path>
            </a:pathLst>
          </a:custGeom>
          <a:solidFill>
            <a:srgbClr val="FFFF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20490" name="文本框 138336"/>
          <p:cNvSpPr txBox="1">
            <a:spLocks noChangeArrowheads="1"/>
          </p:cNvSpPr>
          <p:nvPr/>
        </p:nvSpPr>
        <p:spPr bwMode="auto">
          <a:xfrm>
            <a:off x="5537200" y="271224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latin typeface="Times New Roman" panose="02020603050405020304" pitchFamily="18" charset="0"/>
                <a:ea typeface="黑体" panose="02010609060101010101" pitchFamily="49" charset="-122"/>
              </a:rPr>
              <a:t>1</a:t>
            </a:r>
          </a:p>
        </p:txBody>
      </p:sp>
      <p:sp>
        <p:nvSpPr>
          <p:cNvPr id="20491" name="文本框 138337"/>
          <p:cNvSpPr txBox="1">
            <a:spLocks noChangeArrowheads="1"/>
          </p:cNvSpPr>
          <p:nvPr/>
        </p:nvSpPr>
        <p:spPr bwMode="auto">
          <a:xfrm>
            <a:off x="6227763" y="2749154"/>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latin typeface="Times New Roman" panose="02020603050405020304" pitchFamily="18" charset="0"/>
                <a:ea typeface="黑体" panose="02010609060101010101" pitchFamily="49" charset="-122"/>
              </a:rPr>
              <a:t>2</a:t>
            </a:r>
          </a:p>
        </p:txBody>
      </p:sp>
      <p:sp>
        <p:nvSpPr>
          <p:cNvPr id="20492" name="文本框 138338"/>
          <p:cNvSpPr txBox="1">
            <a:spLocks noChangeArrowheads="1"/>
          </p:cNvSpPr>
          <p:nvPr/>
        </p:nvSpPr>
        <p:spPr bwMode="auto">
          <a:xfrm>
            <a:off x="5964238" y="3211116"/>
            <a:ext cx="33855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latin typeface="Times New Roman" panose="02020603050405020304" pitchFamily="18" charset="0"/>
                <a:ea typeface="黑体" panose="02010609060101010101" pitchFamily="49" charset="-122"/>
              </a:rPr>
              <a:t>3</a:t>
            </a:r>
          </a:p>
        </p:txBody>
      </p:sp>
      <p:sp>
        <p:nvSpPr>
          <p:cNvPr id="20493" name="椭圆 138339"/>
          <p:cNvSpPr>
            <a:spLocks noChangeArrowheads="1"/>
          </p:cNvSpPr>
          <p:nvPr/>
        </p:nvSpPr>
        <p:spPr bwMode="auto">
          <a:xfrm>
            <a:off x="6084889" y="3057525"/>
            <a:ext cx="73025" cy="54769"/>
          </a:xfrm>
          <a:prstGeom prst="ellipse">
            <a:avLst/>
          </a:prstGeom>
          <a:solidFill>
            <a:schemeClr val="accent1"/>
          </a:solidFill>
          <a:ln w="9525">
            <a:solidFill>
              <a:schemeClr val="accent1"/>
            </a:solidFill>
            <a:round/>
          </a:ln>
        </p:spPr>
        <p:txBody>
          <a:bodyPr/>
          <a:lstStyle/>
          <a:p>
            <a:pPr eaLnBrk="0" hangingPunct="0"/>
            <a:endParaRPr lang="zh-CN" altLang="en-US"/>
          </a:p>
        </p:txBody>
      </p:sp>
      <p:sp>
        <p:nvSpPr>
          <p:cNvPr id="20494" name="直接连接符 138340"/>
          <p:cNvSpPr>
            <a:spLocks noChangeShapeType="1"/>
          </p:cNvSpPr>
          <p:nvPr/>
        </p:nvSpPr>
        <p:spPr bwMode="auto">
          <a:xfrm flipH="1">
            <a:off x="5867400" y="3080147"/>
            <a:ext cx="249238" cy="323850"/>
          </a:xfrm>
          <a:prstGeom prst="line">
            <a:avLst/>
          </a:prstGeom>
          <a:noFill/>
          <a:ln w="38100">
            <a:solidFill>
              <a:srgbClr val="FFFFFF"/>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157" name="矩形 126156"/>
          <p:cNvSpPr>
            <a:spLocks noChangeArrowheads="1"/>
          </p:cNvSpPr>
          <p:nvPr/>
        </p:nvSpPr>
        <p:spPr bwMode="auto">
          <a:xfrm>
            <a:off x="700089" y="2755106"/>
            <a:ext cx="8135937" cy="9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Clr>
                <a:schemeClr val="tx2"/>
              </a:buClr>
              <a:buFont typeface="Wingdings" panose="05000000000000000000" pitchFamily="2" charset="2"/>
              <a:buNone/>
            </a:pPr>
            <a:r>
              <a:rPr lang="zh-CN" altLang="en-US" sz="2000" dirty="0">
                <a:latin typeface="Times New Roman" panose="02020603050405020304" pitchFamily="18" charset="0"/>
                <a:ea typeface="黑体" panose="02010609060101010101" pitchFamily="49" charset="-122"/>
              </a:rPr>
              <a:t>      总共有</a:t>
            </a:r>
            <a:r>
              <a:rPr lang="en-US" altLang="zh-CN" sz="2000" dirty="0">
                <a:latin typeface="Times New Roman" panose="02020603050405020304" pitchFamily="18" charset="0"/>
                <a:ea typeface="黑体" panose="02010609060101010101" pitchFamily="49" charset="-122"/>
              </a:rPr>
              <a:t>6</a:t>
            </a:r>
            <a:r>
              <a:rPr lang="zh-CN" altLang="en-US" sz="2000" dirty="0">
                <a:latin typeface="Times New Roman" panose="02020603050405020304" pitchFamily="18" charset="0"/>
                <a:ea typeface="黑体" panose="02010609060101010101" pitchFamily="49" charset="-122"/>
              </a:rPr>
              <a:t>种结果</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每种结果出现的可能性相同</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而所摸球上的数字与转盘转出的数字之和为</a:t>
            </a:r>
            <a:r>
              <a:rPr lang="en-US" altLang="zh-CN" sz="2000" dirty="0">
                <a:latin typeface="Times New Roman" panose="02020603050405020304" pitchFamily="18" charset="0"/>
                <a:ea typeface="黑体" panose="02010609060101010101" pitchFamily="49" charset="-122"/>
              </a:rPr>
              <a:t>2</a:t>
            </a:r>
            <a:r>
              <a:rPr lang="zh-CN" altLang="en-US" sz="2000" dirty="0">
                <a:latin typeface="Times New Roman" panose="02020603050405020304" pitchFamily="18" charset="0"/>
                <a:ea typeface="黑体" panose="02010609060101010101" pitchFamily="49" charset="-122"/>
              </a:rPr>
              <a:t>的结果只有一种</a:t>
            </a:r>
            <a:r>
              <a:rPr lang="en-US" altLang="zh-CN" sz="2000" dirty="0">
                <a:latin typeface="Times New Roman" panose="02020603050405020304" pitchFamily="18" charset="0"/>
                <a:ea typeface="黑体" panose="02010609060101010101" pitchFamily="49" charset="-122"/>
              </a:rPr>
              <a:t>:(1,1),</a:t>
            </a:r>
            <a:r>
              <a:rPr lang="zh-CN" altLang="en-US" sz="2000" dirty="0">
                <a:latin typeface="Times New Roman" panose="02020603050405020304" pitchFamily="18" charset="0"/>
                <a:ea typeface="黑体" panose="02010609060101010101" pitchFamily="49" charset="-122"/>
              </a:rPr>
              <a:t>因此游戏者获胜的概率为</a:t>
            </a:r>
            <a:r>
              <a:rPr lang="en-US" altLang="zh-CN" sz="2000" dirty="0">
                <a:latin typeface="Times New Roman" panose="02020603050405020304" pitchFamily="18" charset="0"/>
                <a:ea typeface="黑体" panose="02010609060101010101" pitchFamily="49" charset="-122"/>
              </a:rPr>
              <a:t>1/6.</a:t>
            </a:r>
          </a:p>
        </p:txBody>
      </p:sp>
      <p:sp>
        <p:nvSpPr>
          <p:cNvPr id="21506" name="矩形 126192"/>
          <p:cNvSpPr>
            <a:spLocks noGrp="1" noChangeArrowheads="1"/>
          </p:cNvSpPr>
          <p:nvPr/>
        </p:nvSpPr>
        <p:spPr bwMode="auto">
          <a:xfrm>
            <a:off x="395288" y="681038"/>
            <a:ext cx="85344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buClr>
                <a:schemeClr val="tx2"/>
              </a:buClr>
              <a:buFont typeface="Wingdings" panose="05000000000000000000" pitchFamily="2" charset="2"/>
              <a:buNone/>
            </a:pPr>
            <a:r>
              <a:rPr lang="zh-CN" altLang="en-US" sz="2400">
                <a:solidFill>
                  <a:srgbClr val="FF0000"/>
                </a:solidFill>
                <a:latin typeface="黑体" panose="02010609060101010101" pitchFamily="49" charset="-122"/>
                <a:ea typeface="黑体" panose="02010609060101010101" pitchFamily="49" charset="-122"/>
              </a:rPr>
              <a:t>解</a:t>
            </a:r>
            <a:r>
              <a:rPr lang="en-US" altLang="zh-CN" sz="2400">
                <a:solidFill>
                  <a:srgbClr val="FF0000"/>
                </a:solidFill>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每次游戏时</a:t>
            </a:r>
            <a:r>
              <a:rPr lang="en-US" altLang="zh-CN" sz="2400">
                <a:latin typeface="黑体" panose="02010609060101010101" pitchFamily="49" charset="-122"/>
                <a:ea typeface="黑体" panose="02010609060101010101" pitchFamily="49" charset="-122"/>
              </a:rPr>
              <a:t>,</a:t>
            </a:r>
            <a:r>
              <a:rPr lang="zh-CN" altLang="en-US" sz="2400">
                <a:latin typeface="黑体" panose="02010609060101010101" pitchFamily="49" charset="-122"/>
                <a:ea typeface="黑体" panose="02010609060101010101" pitchFamily="49" charset="-122"/>
              </a:rPr>
              <a:t>所有可能出现的结果如下</a:t>
            </a:r>
            <a:r>
              <a:rPr lang="en-US" altLang="zh-CN" sz="2400">
                <a:latin typeface="黑体" panose="02010609060101010101" pitchFamily="49" charset="-122"/>
                <a:ea typeface="黑体" panose="02010609060101010101" pitchFamily="49" charset="-122"/>
              </a:rPr>
              <a:t>:</a:t>
            </a:r>
          </a:p>
        </p:txBody>
      </p:sp>
      <p:graphicFrame>
        <p:nvGraphicFramePr>
          <p:cNvPr id="126195" name="表格 126194"/>
          <p:cNvGraphicFramePr/>
          <p:nvPr/>
        </p:nvGraphicFramePr>
        <p:xfrm>
          <a:off x="900113" y="1221581"/>
          <a:ext cx="7543800" cy="1425179"/>
        </p:xfrm>
        <a:graphic>
          <a:graphicData uri="http://schemas.openxmlformats.org/drawingml/2006/table">
            <a:tbl>
              <a:tblPr/>
              <a:tblGrid>
                <a:gridCol w="1439863">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2287587">
                  <a:extLst>
                    <a:ext uri="{9D8B030D-6E8A-4147-A177-3AD203B41FA5}">
                      <a16:colId xmlns:a16="http://schemas.microsoft.com/office/drawing/2014/main" val="20003"/>
                    </a:ext>
                  </a:extLst>
                </a:gridCol>
              </a:tblGrid>
              <a:tr h="675311">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20000"/>
                        </a:lnSpc>
                        <a:spcBef>
                          <a:spcPct val="0"/>
                        </a:spcBef>
                        <a:buNone/>
                      </a:pPr>
                      <a:endParaRPr lang="zh-CN" altLang="en-US" sz="1500" dirty="0">
                        <a:ea typeface="黑体" panose="02010609060101010101" pitchFamily="49" charset="-122"/>
                      </a:endParaRPr>
                    </a:p>
                  </a:txBody>
                  <a:tcPr marT="34301" marB="34301">
                    <a:lnL cap="flat">
                      <a:noFill/>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en-US" altLang="zh-CN" sz="1500">
                          <a:ea typeface="黑体" panose="02010609060101010101" pitchFamily="49" charset="-122"/>
                        </a:rPr>
                        <a:t>1</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en-US" altLang="zh-CN" sz="1500">
                          <a:ea typeface="黑体" panose="02010609060101010101" pitchFamily="49" charset="-122"/>
                        </a:rPr>
                        <a:t>2</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en-US" altLang="zh-CN" sz="1500">
                          <a:ea typeface="黑体" panose="02010609060101010101" pitchFamily="49" charset="-122"/>
                        </a:rPr>
                        <a:t>3</a:t>
                      </a:r>
                    </a:p>
                  </a:txBody>
                  <a:tcPr marT="34301" marB="34301">
                    <a:lnL w="12700" cap="flat" cmpd="sng">
                      <a:solidFill>
                        <a:schemeClr val="tx1"/>
                      </a:solidFill>
                      <a:prstDash val="solid"/>
                      <a:headEnd type="none" w="med" len="med"/>
                      <a:tailEnd type="none" w="med" len="med"/>
                    </a:lnL>
                    <a:lnR cap="flat">
                      <a:noFill/>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617">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en-US" altLang="zh-CN" sz="1500">
                          <a:ea typeface="黑体" panose="02010609060101010101" pitchFamily="49" charset="-122"/>
                        </a:rPr>
                        <a:t>1</a:t>
                      </a:r>
                    </a:p>
                  </a:txBody>
                  <a:tcPr marT="34301" marB="34301">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500">
                          <a:solidFill>
                            <a:srgbClr val="FF0000"/>
                          </a:solidFill>
                          <a:ea typeface="黑体" panose="02010609060101010101" pitchFamily="49" charset="-122"/>
                        </a:rPr>
                        <a:t>(1</a:t>
                      </a:r>
                      <a:r>
                        <a:rPr lang="zh-CN" altLang="en-US" sz="1500" dirty="0">
                          <a:solidFill>
                            <a:srgbClr val="FF0000"/>
                          </a:solidFill>
                          <a:ea typeface="黑体" panose="02010609060101010101" pitchFamily="49" charset="-122"/>
                        </a:rPr>
                        <a:t>，</a:t>
                      </a:r>
                      <a:r>
                        <a:rPr lang="en-US" altLang="zh-CN" sz="1500">
                          <a:solidFill>
                            <a:srgbClr val="FF0000"/>
                          </a:solidFill>
                          <a:ea typeface="黑体" panose="02010609060101010101" pitchFamily="49" charset="-122"/>
                        </a:rPr>
                        <a:t>1)</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500" dirty="0">
                          <a:ea typeface="黑体" panose="02010609060101010101" pitchFamily="49" charset="-122"/>
                        </a:rPr>
                        <a:t>（</a:t>
                      </a:r>
                      <a:r>
                        <a:rPr lang="en-US" altLang="zh-CN" sz="1500">
                          <a:ea typeface="黑体" panose="02010609060101010101" pitchFamily="49" charset="-122"/>
                        </a:rPr>
                        <a:t>1</a:t>
                      </a:r>
                      <a:r>
                        <a:rPr lang="zh-CN" altLang="en-US" sz="1500" dirty="0">
                          <a:ea typeface="黑体" panose="02010609060101010101" pitchFamily="49" charset="-122"/>
                        </a:rPr>
                        <a:t>，</a:t>
                      </a:r>
                      <a:r>
                        <a:rPr lang="en-US" altLang="zh-CN" sz="1500">
                          <a:ea typeface="黑体" panose="02010609060101010101" pitchFamily="49" charset="-122"/>
                        </a:rPr>
                        <a:t>2</a:t>
                      </a:r>
                      <a:r>
                        <a:rPr lang="zh-CN" altLang="en-US" sz="1500" dirty="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500" dirty="0">
                          <a:ea typeface="黑体" panose="02010609060101010101" pitchFamily="49" charset="-122"/>
                        </a:rPr>
                        <a:t>（</a:t>
                      </a:r>
                      <a:r>
                        <a:rPr lang="en-US" altLang="zh-CN" sz="1500">
                          <a:ea typeface="黑体" panose="02010609060101010101" pitchFamily="49" charset="-122"/>
                        </a:rPr>
                        <a:t>1</a:t>
                      </a:r>
                      <a:r>
                        <a:rPr lang="zh-CN" altLang="en-US" sz="1500" dirty="0">
                          <a:ea typeface="黑体" panose="02010609060101010101" pitchFamily="49" charset="-122"/>
                        </a:rPr>
                        <a:t>，</a:t>
                      </a:r>
                      <a:r>
                        <a:rPr lang="en-US" altLang="zh-CN" sz="1500">
                          <a:ea typeface="黑体" panose="02010609060101010101" pitchFamily="49" charset="-122"/>
                        </a:rPr>
                        <a:t>3</a:t>
                      </a:r>
                      <a:r>
                        <a:rPr lang="zh-CN" altLang="en-US" sz="1500" dirty="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251">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en-US" altLang="zh-CN" sz="1500">
                          <a:ea typeface="黑体" panose="02010609060101010101" pitchFamily="49" charset="-122"/>
                        </a:rPr>
                        <a:t>2</a:t>
                      </a:r>
                    </a:p>
                  </a:txBody>
                  <a:tcPr marT="34301" marB="34301">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a:t>
                      </a:r>
                      <a:r>
                        <a:rPr lang="en-US" altLang="zh-CN" sz="1500">
                          <a:ea typeface="黑体" panose="02010609060101010101" pitchFamily="49" charset="-122"/>
                        </a:rPr>
                        <a:t>2</a:t>
                      </a:r>
                      <a:r>
                        <a:rPr lang="zh-CN" altLang="en-US" sz="1500" dirty="0">
                          <a:ea typeface="黑体" panose="02010609060101010101" pitchFamily="49" charset="-122"/>
                        </a:rPr>
                        <a:t>，</a:t>
                      </a:r>
                      <a:r>
                        <a:rPr lang="en-US" altLang="zh-CN" sz="1500">
                          <a:ea typeface="黑体" panose="02010609060101010101" pitchFamily="49" charset="-122"/>
                        </a:rPr>
                        <a:t>1</a:t>
                      </a:r>
                      <a:r>
                        <a:rPr lang="zh-CN" altLang="en-US" sz="1500" dirty="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a:t>
                      </a:r>
                      <a:r>
                        <a:rPr lang="en-US" altLang="zh-CN" sz="1500">
                          <a:ea typeface="黑体" panose="02010609060101010101" pitchFamily="49" charset="-122"/>
                        </a:rPr>
                        <a:t>2</a:t>
                      </a:r>
                      <a:r>
                        <a:rPr lang="zh-CN" altLang="en-US" sz="1500" dirty="0">
                          <a:ea typeface="黑体" panose="02010609060101010101" pitchFamily="49" charset="-122"/>
                        </a:rPr>
                        <a:t>，</a:t>
                      </a:r>
                      <a:r>
                        <a:rPr lang="en-US" altLang="zh-CN" sz="1500">
                          <a:ea typeface="黑体" panose="02010609060101010101" pitchFamily="49" charset="-122"/>
                        </a:rPr>
                        <a:t>2</a:t>
                      </a:r>
                      <a:r>
                        <a:rPr lang="zh-CN" altLang="en-US" sz="1500" dirty="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a:t>
                      </a:r>
                      <a:r>
                        <a:rPr lang="en-US" altLang="zh-CN" sz="1500">
                          <a:ea typeface="黑体" panose="02010609060101010101" pitchFamily="49" charset="-122"/>
                        </a:rPr>
                        <a:t>2</a:t>
                      </a:r>
                      <a:r>
                        <a:rPr lang="zh-CN" altLang="en-US" sz="1500" dirty="0">
                          <a:ea typeface="黑体" panose="02010609060101010101" pitchFamily="49" charset="-122"/>
                        </a:rPr>
                        <a:t>，</a:t>
                      </a:r>
                      <a:r>
                        <a:rPr lang="en-US" altLang="zh-CN" sz="1500">
                          <a:ea typeface="黑体" panose="02010609060101010101" pitchFamily="49" charset="-122"/>
                        </a:rPr>
                        <a:t>3</a:t>
                      </a:r>
                      <a:r>
                        <a:rPr lang="zh-CN" altLang="en-US" sz="1500" dirty="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26221" name="直接连接符 126220"/>
          <p:cNvSpPr>
            <a:spLocks noChangeShapeType="1"/>
          </p:cNvSpPr>
          <p:nvPr/>
        </p:nvSpPr>
        <p:spPr bwMode="auto">
          <a:xfrm>
            <a:off x="900113" y="1253729"/>
            <a:ext cx="1439862" cy="648890"/>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26222" name="文本框 126221"/>
          <p:cNvSpPr txBox="1">
            <a:spLocks noChangeArrowheads="1"/>
          </p:cNvSpPr>
          <p:nvPr/>
        </p:nvSpPr>
        <p:spPr bwMode="auto">
          <a:xfrm>
            <a:off x="1620838" y="1329929"/>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转盘</a:t>
            </a:r>
          </a:p>
        </p:txBody>
      </p:sp>
      <p:sp>
        <p:nvSpPr>
          <p:cNvPr id="126223" name="文本框 126222"/>
          <p:cNvSpPr txBox="1">
            <a:spLocks noChangeArrowheads="1"/>
          </p:cNvSpPr>
          <p:nvPr/>
        </p:nvSpPr>
        <p:spPr bwMode="auto">
          <a:xfrm>
            <a:off x="1116013" y="1587104"/>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摸球</a:t>
            </a:r>
          </a:p>
        </p:txBody>
      </p:sp>
      <p:sp>
        <p:nvSpPr>
          <p:cNvPr id="126224" name="矩形 126223"/>
          <p:cNvSpPr>
            <a:spLocks noChangeArrowheads="1"/>
          </p:cNvSpPr>
          <p:nvPr/>
        </p:nvSpPr>
        <p:spPr bwMode="auto">
          <a:xfrm>
            <a:off x="611189" y="4245769"/>
            <a:ext cx="7272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buClr>
                <a:schemeClr val="tx2"/>
              </a:buClr>
              <a:buFont typeface="Wingdings" panose="05000000000000000000" pitchFamily="2" charset="2"/>
              <a:buNone/>
            </a:pPr>
            <a:r>
              <a:rPr lang="zh-CN" altLang="en-US" sz="2400">
                <a:solidFill>
                  <a:srgbClr val="149494"/>
                </a:solidFill>
                <a:latin typeface="Times New Roman" panose="02020603050405020304" pitchFamily="18" charset="0"/>
                <a:ea typeface="黑体" panose="02010609060101010101" pitchFamily="49" charset="-122"/>
              </a:rPr>
              <a:t>问题</a:t>
            </a:r>
            <a:r>
              <a:rPr lang="en-US" altLang="zh-CN" sz="2400">
                <a:solidFill>
                  <a:srgbClr val="149494"/>
                </a:solidFill>
                <a:latin typeface="Times New Roman" panose="02020603050405020304" pitchFamily="18" charset="0"/>
                <a:ea typeface="黑体" panose="02010609060101010101" pitchFamily="49" charset="-122"/>
              </a:rPr>
              <a:t>3</a:t>
            </a:r>
            <a:r>
              <a:rPr lang="zh-CN" altLang="en-US" sz="2400">
                <a:solidFill>
                  <a:srgbClr val="149494"/>
                </a:solidFill>
                <a:latin typeface="Times New Roman" panose="02020603050405020304" pitchFamily="18" charset="0"/>
                <a:ea typeface="黑体" panose="02010609060101010101" pitchFamily="49" charset="-122"/>
              </a:rPr>
              <a:t>：</a:t>
            </a:r>
            <a:r>
              <a:rPr lang="zh-CN" altLang="en-US" sz="2400">
                <a:latin typeface="黑体" panose="02010609060101010101" pitchFamily="49" charset="-122"/>
                <a:ea typeface="黑体" panose="02010609060101010101" pitchFamily="49" charset="-122"/>
              </a:rPr>
              <a:t>用树状图怎么解答该题</a:t>
            </a:r>
            <a:r>
              <a:rPr lang="en-US" altLang="zh-CN" sz="2400">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26195"/>
                                        </p:tgtEl>
                                        <p:attrNameLst>
                                          <p:attrName>style.visibility</p:attrName>
                                        </p:attrNameLst>
                                      </p:cBhvr>
                                      <p:to>
                                        <p:strVal val="visible"/>
                                      </p:to>
                                    </p:set>
                                    <p:anim calcmode="lin" valueType="num">
                                      <p:cBhvr>
                                        <p:cTn id="7" dur="500" fill="hold"/>
                                        <p:tgtEl>
                                          <p:spTgt spid="126195"/>
                                        </p:tgtEl>
                                        <p:attrNameLst>
                                          <p:attrName>ppt_w</p:attrName>
                                        </p:attrNameLst>
                                      </p:cBhvr>
                                      <p:tavLst>
                                        <p:tav tm="0">
                                          <p:val>
                                            <p:fltVal val="0"/>
                                          </p:val>
                                        </p:tav>
                                        <p:tav tm="100000">
                                          <p:val>
                                            <p:strVal val="#ppt_w"/>
                                          </p:val>
                                        </p:tav>
                                      </p:tavLst>
                                    </p:anim>
                                    <p:anim calcmode="lin" valueType="num">
                                      <p:cBhvr>
                                        <p:cTn id="8" dur="500" fill="hold"/>
                                        <p:tgtEl>
                                          <p:spTgt spid="126195"/>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nodeType="afterEffect">
                                  <p:stCondLst>
                                    <p:cond delay="0"/>
                                  </p:stCondLst>
                                  <p:childTnLst>
                                    <p:set>
                                      <p:cBhvr>
                                        <p:cTn id="11" dur="1" fill="hold">
                                          <p:stCondLst>
                                            <p:cond delay="0"/>
                                          </p:stCondLst>
                                        </p:cTn>
                                        <p:tgtEl>
                                          <p:spTgt spid="126221"/>
                                        </p:tgtEl>
                                        <p:attrNameLst>
                                          <p:attrName>style.visibility</p:attrName>
                                        </p:attrNameLst>
                                      </p:cBhvr>
                                      <p:to>
                                        <p:strVal val="visible"/>
                                      </p:to>
                                    </p:set>
                                    <p:animEffect transition="in" filter="wipe(up)">
                                      <p:cBhvr>
                                        <p:cTn id="12" dur="500"/>
                                        <p:tgtEl>
                                          <p:spTgt spid="12622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126222"/>
                                        </p:tgtEl>
                                        <p:attrNameLst>
                                          <p:attrName>style.visibility</p:attrName>
                                        </p:attrNameLst>
                                      </p:cBhvr>
                                      <p:to>
                                        <p:strVal val="visible"/>
                                      </p:to>
                                    </p:set>
                                    <p:animEffect transition="in" filter="wipe(left)">
                                      <p:cBhvr>
                                        <p:cTn id="15" dur="500"/>
                                        <p:tgtEl>
                                          <p:spTgt spid="126222"/>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6223"/>
                                        </p:tgtEl>
                                        <p:attrNameLst>
                                          <p:attrName>style.visibility</p:attrName>
                                        </p:attrNameLst>
                                      </p:cBhvr>
                                      <p:to>
                                        <p:strVal val="visible"/>
                                      </p:to>
                                    </p:set>
                                    <p:animEffect transition="in" filter="wipe(left)">
                                      <p:cBhvr>
                                        <p:cTn id="18" dur="500"/>
                                        <p:tgtEl>
                                          <p:spTgt spid="126223"/>
                                        </p:tgtEl>
                                      </p:cBhvr>
                                    </p:animEffect>
                                  </p:childTnLst>
                                </p:cTn>
                              </p:par>
                            </p:childTnLst>
                          </p:cTn>
                        </p:par>
                        <p:par>
                          <p:cTn id="19" fill="hold">
                            <p:stCondLst>
                              <p:cond delay="1000"/>
                            </p:stCondLst>
                            <p:childTnLst>
                              <p:par>
                                <p:cTn id="20" presetID="16" presetClass="entr" presetSubtype="37" fill="hold" grpId="0" nodeType="afterEffect">
                                  <p:stCondLst>
                                    <p:cond delay="0"/>
                                  </p:stCondLst>
                                  <p:childTnLst>
                                    <p:set>
                                      <p:cBhvr>
                                        <p:cTn id="21" dur="1" fill="hold">
                                          <p:stCondLst>
                                            <p:cond delay="0"/>
                                          </p:stCondLst>
                                        </p:cTn>
                                        <p:tgtEl>
                                          <p:spTgt spid="126157"/>
                                        </p:tgtEl>
                                        <p:attrNameLst>
                                          <p:attrName>style.visibility</p:attrName>
                                        </p:attrNameLst>
                                      </p:cBhvr>
                                      <p:to>
                                        <p:strVal val="visible"/>
                                      </p:to>
                                    </p:set>
                                    <p:animEffect transition="in" filter="barn(outVertical)">
                                      <p:cBhvr>
                                        <p:cTn id="22" dur="500"/>
                                        <p:tgtEl>
                                          <p:spTgt spid="126157"/>
                                        </p:tgtEl>
                                      </p:cBhvr>
                                    </p:animEffect>
                                  </p:childTnLst>
                                  <p:subTnLst>
                                    <p:audio>
                                      <p:cMediaNode>
                                        <p:cTn display="0" masterRel="sameClick">
                                          <p:stCondLst>
                                            <p:cond evt="begin" delay="0">
                                              <p:tn val="20"/>
                                            </p:cond>
                                          </p:stCondLst>
                                          <p:endCondLst>
                                            <p:cond evt="onStopAudio" delay="0">
                                              <p:tgtEl>
                                                <p:sldTgt/>
                                              </p:tgtEl>
                                            </p:cond>
                                          </p:endCondLst>
                                        </p:cTn>
                                        <p:tgtEl>
                                          <p:sndTgt r:embed="rId2" name="type.wav"/>
                                        </p:tgtEl>
                                      </p:cMediaNode>
                                    </p:audio>
                                  </p:sub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6224"/>
                                        </p:tgtEl>
                                        <p:attrNameLst>
                                          <p:attrName>style.visibility</p:attrName>
                                        </p:attrNameLst>
                                      </p:cBhvr>
                                      <p:to>
                                        <p:strVal val="visible"/>
                                      </p:to>
                                    </p:set>
                                    <p:animEffect transition="in" filter="barn(inVertical)">
                                      <p:cBhvr>
                                        <p:cTn id="27" dur="500"/>
                                        <p:tgtEl>
                                          <p:spTgt spid="126224"/>
                                        </p:tgtEl>
                                      </p:cBhvr>
                                    </p:animEffect>
                                  </p:childTnLst>
                                  <p:subTnLst>
                                    <p:audio>
                                      <p:cMediaNode>
                                        <p:cTn display="0" masterRel="sameClick">
                                          <p:stCondLst>
                                            <p:cond evt="begin" delay="0">
                                              <p:tn val="2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157" grpId="0"/>
      <p:bldP spid="126222" grpId="0"/>
      <p:bldP spid="126223" grpId="0"/>
      <p:bldP spid="1262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图片 175124" descr="ac75323d6b6de243-1aa6516885d490be-1bc2bfa480735566d7fe94dc741a9be6"/>
          <p:cNvPicPr>
            <a:picLocks noChangeAspect="1" noChangeArrowheads="1"/>
          </p:cNvPicPr>
          <p:nvPr/>
        </p:nvPicPr>
        <p:blipFill>
          <a:blip r:embed="rId2" cstate="email"/>
          <a:srcRect/>
          <a:stretch>
            <a:fillRect/>
          </a:stretch>
        </p:blipFill>
        <p:spPr bwMode="auto">
          <a:xfrm>
            <a:off x="7092951" y="3608785"/>
            <a:ext cx="1584325" cy="1188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0" name="矩形 175107"/>
          <p:cNvSpPr>
            <a:spLocks noChangeArrowheads="1"/>
          </p:cNvSpPr>
          <p:nvPr/>
        </p:nvSpPr>
        <p:spPr bwMode="auto">
          <a:xfrm>
            <a:off x="395288" y="603586"/>
            <a:ext cx="8748712" cy="2967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nSpc>
                <a:spcPct val="160000"/>
              </a:lnSpc>
            </a:pPr>
            <a:r>
              <a:rPr lang="zh-CN" altLang="en-US" sz="2000" dirty="0">
                <a:solidFill>
                  <a:srgbClr val="149494"/>
                </a:solidFill>
                <a:latin typeface="Times New Roman" panose="02020603050405020304" pitchFamily="18" charset="0"/>
                <a:ea typeface="黑体" panose="02010609060101010101" pitchFamily="49" charset="-122"/>
              </a:rPr>
              <a:t>例</a:t>
            </a:r>
            <a:r>
              <a:rPr lang="en-US" altLang="zh-CN" sz="2000" dirty="0">
                <a:solidFill>
                  <a:srgbClr val="149494"/>
                </a:solidFill>
                <a:latin typeface="Times New Roman" panose="02020603050405020304" pitchFamily="18" charset="0"/>
                <a:ea typeface="黑体" panose="02010609060101010101" pitchFamily="49" charset="-122"/>
              </a:rPr>
              <a:t>3</a:t>
            </a:r>
            <a:r>
              <a:rPr lang="zh-CN" altLang="en-US" sz="2000" dirty="0">
                <a:solidFill>
                  <a:srgbClr val="149494"/>
                </a:solidFill>
                <a:latin typeface="Times New Roman" panose="02020603050405020304" pitchFamily="18" charset="0"/>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王铮擅长球类运动，课外活动时，足球队、篮球队都力邀他到自己的阵营，王铮左右为难，最后决定通过掷硬币来确定</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游戏规则如下：连续抛掷硬币三次，如果两次正面朝上一次正面朝下，则王铮加入足球阵营；如果两次反面朝上，一次反面朝下，则王铮加入篮球阵营</a:t>
            </a:r>
            <a:r>
              <a:rPr lang="en-US" altLang="zh-CN" sz="2000" dirty="0">
                <a:latin typeface="黑体" panose="02010609060101010101" pitchFamily="49" charset="-122"/>
                <a:ea typeface="黑体" panose="02010609060101010101" pitchFamily="49" charset="-122"/>
              </a:rPr>
              <a:t>.</a:t>
            </a:r>
          </a:p>
          <a:p>
            <a:pPr>
              <a:lnSpc>
                <a:spcPct val="160000"/>
              </a:lnSpc>
            </a:pPr>
            <a:r>
              <a:rPr lang="zh-CN" altLang="en-US"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）用画树状图的方法表示三次抛掷硬币的所有结果；</a:t>
            </a:r>
          </a:p>
          <a:p>
            <a:pPr>
              <a:lnSpc>
                <a:spcPct val="160000"/>
              </a:lnSpc>
            </a:pPr>
            <a:r>
              <a:rPr lang="zh-CN" altLang="en-US" sz="2000" dirty="0">
                <a:latin typeface="黑体" panose="02010609060101010101" pitchFamily="49" charset="-122"/>
                <a:ea typeface="黑体" panose="02010609060101010101" pitchFamily="49" charset="-122"/>
              </a:rPr>
              <a:t>（</a:t>
            </a:r>
            <a:r>
              <a:rPr lang="en-US" altLang="zh-CN" sz="2000" dirty="0">
                <a:latin typeface="黑体" panose="02010609060101010101" pitchFamily="49" charset="-122"/>
                <a:ea typeface="黑体" panose="02010609060101010101" pitchFamily="49" charset="-122"/>
              </a:rPr>
              <a:t>2</a:t>
            </a:r>
            <a:r>
              <a:rPr lang="zh-CN" altLang="en-US" sz="2000" dirty="0">
                <a:latin typeface="黑体" panose="02010609060101010101" pitchFamily="49" charset="-122"/>
                <a:ea typeface="黑体" panose="02010609060101010101" pitchFamily="49" charset="-122"/>
              </a:rPr>
              <a:t>）这个游戏规则对两个球队是否公平？为什么？</a:t>
            </a:r>
          </a:p>
        </p:txBody>
      </p:sp>
      <p:pic>
        <p:nvPicPr>
          <p:cNvPr id="22531" name="图片 175125" descr="fc73abb21fd7e1c8-e264c3ef1a7e0938-160294e8fa03cd9e9e7c75e5a36e9592"/>
          <p:cNvPicPr>
            <a:picLocks noChangeAspect="1" noChangeArrowheads="1"/>
          </p:cNvPicPr>
          <p:nvPr/>
        </p:nvPicPr>
        <p:blipFill>
          <a:blip r:embed="rId3" cstate="email"/>
          <a:srcRect/>
          <a:stretch>
            <a:fillRect/>
          </a:stretch>
        </p:blipFill>
        <p:spPr bwMode="auto">
          <a:xfrm>
            <a:off x="5407025" y="3684985"/>
            <a:ext cx="1439863" cy="1079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矩形 176132"/>
          <p:cNvSpPr>
            <a:spLocks noChangeArrowheads="1"/>
          </p:cNvSpPr>
          <p:nvPr/>
        </p:nvSpPr>
        <p:spPr bwMode="auto">
          <a:xfrm>
            <a:off x="238125" y="341859"/>
            <a:ext cx="510909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zh-CN" altLang="en-US" sz="2400" dirty="0">
                <a:solidFill>
                  <a:srgbClr val="FF0000"/>
                </a:solidFill>
                <a:latin typeface="黑体" panose="02010609060101010101" pitchFamily="49" charset="-122"/>
                <a:ea typeface="黑体" panose="02010609060101010101" pitchFamily="49" charset="-122"/>
              </a:rPr>
              <a:t>解：</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rPr>
              <a:t>根据题意画出树状图，如图</a:t>
            </a:r>
            <a:r>
              <a:rPr lang="en-US" altLang="zh-CN" sz="2400" dirty="0">
                <a:latin typeface="黑体" panose="02010609060101010101" pitchFamily="49" charset="-122"/>
                <a:ea typeface="黑体" panose="02010609060101010101" pitchFamily="49" charset="-122"/>
              </a:rPr>
              <a:t>.</a:t>
            </a:r>
          </a:p>
        </p:txBody>
      </p:sp>
      <p:sp>
        <p:nvSpPr>
          <p:cNvPr id="176134" name="文本框 176133"/>
          <p:cNvSpPr txBox="1">
            <a:spLocks noChangeArrowheads="1"/>
          </p:cNvSpPr>
          <p:nvPr/>
        </p:nvSpPr>
        <p:spPr bwMode="auto">
          <a:xfrm>
            <a:off x="4511675" y="756048"/>
            <a:ext cx="69762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开始</a:t>
            </a:r>
          </a:p>
        </p:txBody>
      </p:sp>
      <p:sp>
        <p:nvSpPr>
          <p:cNvPr id="176135" name="直接连接符 176134"/>
          <p:cNvSpPr>
            <a:spLocks noChangeShapeType="1"/>
          </p:cNvSpPr>
          <p:nvPr/>
        </p:nvSpPr>
        <p:spPr bwMode="auto">
          <a:xfrm flipH="1">
            <a:off x="3275013" y="1058466"/>
            <a:ext cx="1511300" cy="270272"/>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36" name="文本框 176135"/>
          <p:cNvSpPr txBox="1">
            <a:spLocks noChangeArrowheads="1"/>
          </p:cNvSpPr>
          <p:nvPr/>
        </p:nvSpPr>
        <p:spPr bwMode="auto">
          <a:xfrm>
            <a:off x="3130550" y="132873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37" name="直接连接符 176136"/>
          <p:cNvSpPr>
            <a:spLocks noChangeShapeType="1"/>
          </p:cNvSpPr>
          <p:nvPr/>
        </p:nvSpPr>
        <p:spPr bwMode="auto">
          <a:xfrm>
            <a:off x="5003800" y="1058466"/>
            <a:ext cx="1150938" cy="270272"/>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38" name="文本框 176137"/>
          <p:cNvSpPr txBox="1">
            <a:spLocks noChangeArrowheads="1"/>
          </p:cNvSpPr>
          <p:nvPr/>
        </p:nvSpPr>
        <p:spPr bwMode="auto">
          <a:xfrm>
            <a:off x="6016625" y="1328738"/>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39" name="直接连接符 176138"/>
          <p:cNvSpPr>
            <a:spLocks noChangeShapeType="1"/>
          </p:cNvSpPr>
          <p:nvPr/>
        </p:nvSpPr>
        <p:spPr bwMode="auto">
          <a:xfrm flipH="1">
            <a:off x="2549526" y="1620441"/>
            <a:ext cx="792163" cy="377428"/>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40" name="文本框 176139"/>
          <p:cNvSpPr txBox="1">
            <a:spLocks noChangeArrowheads="1"/>
          </p:cNvSpPr>
          <p:nvPr/>
        </p:nvSpPr>
        <p:spPr bwMode="auto">
          <a:xfrm>
            <a:off x="2338388" y="203120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41" name="直接连接符 176140"/>
          <p:cNvSpPr>
            <a:spLocks noChangeShapeType="1"/>
          </p:cNvSpPr>
          <p:nvPr/>
        </p:nvSpPr>
        <p:spPr bwMode="auto">
          <a:xfrm>
            <a:off x="3346450" y="1620441"/>
            <a:ext cx="647700"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42" name="文本框 176141"/>
          <p:cNvSpPr txBox="1">
            <a:spLocks noChangeArrowheads="1"/>
          </p:cNvSpPr>
          <p:nvPr/>
        </p:nvSpPr>
        <p:spPr bwMode="auto">
          <a:xfrm>
            <a:off x="3773488" y="2020492"/>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43" name="文本框 176142"/>
          <p:cNvSpPr txBox="1">
            <a:spLocks noChangeArrowheads="1"/>
          </p:cNvSpPr>
          <p:nvPr/>
        </p:nvSpPr>
        <p:spPr bwMode="auto">
          <a:xfrm>
            <a:off x="682625" y="1328738"/>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第一次</a:t>
            </a:r>
          </a:p>
        </p:txBody>
      </p:sp>
      <p:sp>
        <p:nvSpPr>
          <p:cNvPr id="176144" name="文本框 176143"/>
          <p:cNvSpPr txBox="1">
            <a:spLocks noChangeArrowheads="1"/>
          </p:cNvSpPr>
          <p:nvPr/>
        </p:nvSpPr>
        <p:spPr bwMode="auto">
          <a:xfrm>
            <a:off x="673100" y="2030017"/>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第二次</a:t>
            </a:r>
          </a:p>
        </p:txBody>
      </p:sp>
      <p:sp>
        <p:nvSpPr>
          <p:cNvPr id="176149" name="直接连接符 176148"/>
          <p:cNvSpPr>
            <a:spLocks noChangeShapeType="1"/>
          </p:cNvSpPr>
          <p:nvPr/>
        </p:nvSpPr>
        <p:spPr bwMode="auto">
          <a:xfrm flipH="1">
            <a:off x="5499101" y="1641873"/>
            <a:ext cx="792163" cy="377428"/>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50" name="文本框 176149"/>
          <p:cNvSpPr txBox="1">
            <a:spLocks noChangeArrowheads="1"/>
          </p:cNvSpPr>
          <p:nvPr/>
        </p:nvSpPr>
        <p:spPr bwMode="auto">
          <a:xfrm>
            <a:off x="5362575" y="2031207"/>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51" name="直接连接符 176150"/>
          <p:cNvSpPr>
            <a:spLocks noChangeShapeType="1"/>
          </p:cNvSpPr>
          <p:nvPr/>
        </p:nvSpPr>
        <p:spPr bwMode="auto">
          <a:xfrm>
            <a:off x="6299200" y="1652588"/>
            <a:ext cx="647700"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52" name="文本框 176151"/>
          <p:cNvSpPr txBox="1">
            <a:spLocks noChangeArrowheads="1"/>
          </p:cNvSpPr>
          <p:nvPr/>
        </p:nvSpPr>
        <p:spPr bwMode="auto">
          <a:xfrm>
            <a:off x="6977063" y="2020492"/>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53" name="文本框 176152"/>
          <p:cNvSpPr txBox="1">
            <a:spLocks noChangeArrowheads="1"/>
          </p:cNvSpPr>
          <p:nvPr/>
        </p:nvSpPr>
        <p:spPr bwMode="auto">
          <a:xfrm>
            <a:off x="682625" y="2733676"/>
            <a:ext cx="9541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latin typeface="Times New Roman" panose="02020603050405020304" pitchFamily="18" charset="0"/>
                <a:ea typeface="黑体" panose="02010609060101010101" pitchFamily="49" charset="-122"/>
              </a:rPr>
              <a:t>第三次</a:t>
            </a:r>
          </a:p>
        </p:txBody>
      </p:sp>
      <p:sp>
        <p:nvSpPr>
          <p:cNvPr id="176154" name="直接连接符 176153"/>
          <p:cNvSpPr>
            <a:spLocks noChangeShapeType="1"/>
          </p:cNvSpPr>
          <p:nvPr/>
        </p:nvSpPr>
        <p:spPr bwMode="auto">
          <a:xfrm flipH="1">
            <a:off x="1835150" y="2355056"/>
            <a:ext cx="647700" cy="37742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55" name="文本框 176154"/>
          <p:cNvSpPr txBox="1">
            <a:spLocks noChangeArrowheads="1"/>
          </p:cNvSpPr>
          <p:nvPr/>
        </p:nvSpPr>
        <p:spPr bwMode="auto">
          <a:xfrm>
            <a:off x="1619250" y="2733676"/>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56" name="直接连接符 176155"/>
          <p:cNvSpPr>
            <a:spLocks noChangeShapeType="1"/>
          </p:cNvSpPr>
          <p:nvPr/>
        </p:nvSpPr>
        <p:spPr bwMode="auto">
          <a:xfrm>
            <a:off x="2540001" y="2355057"/>
            <a:ext cx="360363"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57" name="文本框 176156"/>
          <p:cNvSpPr txBox="1">
            <a:spLocks noChangeArrowheads="1"/>
          </p:cNvSpPr>
          <p:nvPr/>
        </p:nvSpPr>
        <p:spPr bwMode="auto">
          <a:xfrm>
            <a:off x="2684463" y="2765823"/>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58" name="直接连接符 176157"/>
          <p:cNvSpPr>
            <a:spLocks noChangeShapeType="1"/>
          </p:cNvSpPr>
          <p:nvPr/>
        </p:nvSpPr>
        <p:spPr bwMode="auto">
          <a:xfrm flipH="1">
            <a:off x="3362325" y="2355056"/>
            <a:ext cx="647700" cy="37742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59" name="文本框 176158"/>
          <p:cNvSpPr txBox="1">
            <a:spLocks noChangeArrowheads="1"/>
          </p:cNvSpPr>
          <p:nvPr/>
        </p:nvSpPr>
        <p:spPr bwMode="auto">
          <a:xfrm>
            <a:off x="3146425" y="2733676"/>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60" name="直接连接符 176159"/>
          <p:cNvSpPr>
            <a:spLocks noChangeShapeType="1"/>
          </p:cNvSpPr>
          <p:nvPr/>
        </p:nvSpPr>
        <p:spPr bwMode="auto">
          <a:xfrm>
            <a:off x="4067176" y="2355057"/>
            <a:ext cx="360363"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61" name="文本框 176160"/>
          <p:cNvSpPr txBox="1">
            <a:spLocks noChangeArrowheads="1"/>
          </p:cNvSpPr>
          <p:nvPr/>
        </p:nvSpPr>
        <p:spPr bwMode="auto">
          <a:xfrm>
            <a:off x="4211638" y="2765823"/>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62" name="直接连接符 176161"/>
          <p:cNvSpPr>
            <a:spLocks noChangeShapeType="1"/>
          </p:cNvSpPr>
          <p:nvPr/>
        </p:nvSpPr>
        <p:spPr bwMode="auto">
          <a:xfrm flipH="1">
            <a:off x="4946650" y="2408635"/>
            <a:ext cx="647700" cy="377428"/>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63" name="文本框 176162"/>
          <p:cNvSpPr txBox="1">
            <a:spLocks noChangeArrowheads="1"/>
          </p:cNvSpPr>
          <p:nvPr/>
        </p:nvSpPr>
        <p:spPr bwMode="auto">
          <a:xfrm>
            <a:off x="4730750" y="278725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64" name="直接连接符 176163"/>
          <p:cNvSpPr>
            <a:spLocks noChangeShapeType="1"/>
          </p:cNvSpPr>
          <p:nvPr/>
        </p:nvSpPr>
        <p:spPr bwMode="auto">
          <a:xfrm>
            <a:off x="5651501" y="2408635"/>
            <a:ext cx="360363"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65" name="文本框 176164"/>
          <p:cNvSpPr txBox="1">
            <a:spLocks noChangeArrowheads="1"/>
          </p:cNvSpPr>
          <p:nvPr/>
        </p:nvSpPr>
        <p:spPr bwMode="auto">
          <a:xfrm>
            <a:off x="5795963" y="281940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66" name="直接连接符 176165"/>
          <p:cNvSpPr>
            <a:spLocks noChangeShapeType="1"/>
          </p:cNvSpPr>
          <p:nvPr/>
        </p:nvSpPr>
        <p:spPr bwMode="auto">
          <a:xfrm flipH="1">
            <a:off x="6602413" y="2408635"/>
            <a:ext cx="647700" cy="377428"/>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67" name="文本框 176166"/>
          <p:cNvSpPr txBox="1">
            <a:spLocks noChangeArrowheads="1"/>
          </p:cNvSpPr>
          <p:nvPr/>
        </p:nvSpPr>
        <p:spPr bwMode="auto">
          <a:xfrm>
            <a:off x="6386513" y="2787254"/>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正</a:t>
            </a:r>
          </a:p>
        </p:txBody>
      </p:sp>
      <p:sp>
        <p:nvSpPr>
          <p:cNvPr id="176168" name="直接连接符 176167"/>
          <p:cNvSpPr>
            <a:spLocks noChangeShapeType="1"/>
          </p:cNvSpPr>
          <p:nvPr/>
        </p:nvSpPr>
        <p:spPr bwMode="auto">
          <a:xfrm>
            <a:off x="7307263" y="2408635"/>
            <a:ext cx="360362" cy="378619"/>
          </a:xfrm>
          <a:prstGeom prst="line">
            <a:avLst/>
          </a:prstGeom>
          <a:noFill/>
          <a:ln w="25400">
            <a:solidFill>
              <a:srgbClr val="33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6169" name="文本框 176168"/>
          <p:cNvSpPr txBox="1">
            <a:spLocks noChangeArrowheads="1"/>
          </p:cNvSpPr>
          <p:nvPr/>
        </p:nvSpPr>
        <p:spPr bwMode="auto">
          <a:xfrm>
            <a:off x="7451725" y="2819401"/>
            <a:ext cx="44114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000">
                <a:ea typeface="黑体" panose="02010609060101010101" pitchFamily="49" charset="-122"/>
              </a:rPr>
              <a:t>反</a:t>
            </a:r>
          </a:p>
        </p:txBody>
      </p:sp>
      <p:sp>
        <p:nvSpPr>
          <p:cNvPr id="176171" name="矩形 176170"/>
          <p:cNvSpPr>
            <a:spLocks noChangeArrowheads="1"/>
          </p:cNvSpPr>
          <p:nvPr/>
        </p:nvSpPr>
        <p:spPr bwMode="auto">
          <a:xfrm>
            <a:off x="827584" y="3219511"/>
            <a:ext cx="6994222" cy="1880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lnSpc>
                <a:spcPct val="150000"/>
              </a:lnSpc>
            </a:pPr>
            <a:r>
              <a:rPr lang="zh-CN" altLang="en-US" sz="2000" dirty="0">
                <a:latin typeface="Times New Roman" panose="02020603050405020304" pitchFamily="18" charset="0"/>
                <a:ea typeface="黑体" panose="02010609060101010101" pitchFamily="49" charset="-122"/>
              </a:rPr>
              <a:t>（</a:t>
            </a:r>
            <a:r>
              <a:rPr lang="en-US" altLang="zh-CN" sz="2000" dirty="0">
                <a:latin typeface="Times New Roman" panose="02020603050405020304" pitchFamily="18" charset="0"/>
                <a:ea typeface="黑体" panose="02010609060101010101" pitchFamily="49" charset="-122"/>
              </a:rPr>
              <a:t>2</a:t>
            </a:r>
            <a:r>
              <a:rPr lang="zh-CN" altLang="en-US" sz="2000" dirty="0">
                <a:latin typeface="Times New Roman" panose="02020603050405020304" pitchFamily="18" charset="0"/>
                <a:ea typeface="黑体" panose="02010609060101010101" pitchFamily="49" charset="-122"/>
              </a:rPr>
              <a:t>）这个游戏规则对两个球队公平</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理由如下：</a:t>
            </a:r>
          </a:p>
          <a:p>
            <a:pPr eaLnBrk="0" hangingPunct="0">
              <a:lnSpc>
                <a:spcPct val="150000"/>
              </a:lnSpc>
            </a:pPr>
            <a:r>
              <a:rPr lang="zh-CN" altLang="en-US" sz="2000" dirty="0">
                <a:latin typeface="Times New Roman" panose="02020603050405020304" pitchFamily="18" charset="0"/>
                <a:ea typeface="黑体" panose="02010609060101010101" pitchFamily="49" charset="-122"/>
              </a:rPr>
              <a:t>两次正面朝上一次正面朝下有</a:t>
            </a:r>
            <a:r>
              <a:rPr lang="en-US" altLang="zh-CN" sz="2000" dirty="0">
                <a:latin typeface="Times New Roman" panose="02020603050405020304" pitchFamily="18" charset="0"/>
                <a:ea typeface="黑体" panose="02010609060101010101" pitchFamily="49" charset="-122"/>
              </a:rPr>
              <a:t>3</a:t>
            </a:r>
            <a:r>
              <a:rPr lang="zh-CN" altLang="en-US" sz="2000" dirty="0">
                <a:latin typeface="Times New Roman" panose="02020603050405020304" pitchFamily="18" charset="0"/>
                <a:ea typeface="黑体" panose="02010609060101010101" pitchFamily="49" charset="-122"/>
              </a:rPr>
              <a:t>种结果</a:t>
            </a:r>
            <a:r>
              <a:rPr lang="en-US" altLang="zh-CN" sz="2000" dirty="0">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正正反</a:t>
            </a:r>
            <a:r>
              <a:rPr lang="en-US" altLang="zh-CN" sz="2000" dirty="0">
                <a:solidFill>
                  <a:srgbClr val="FF0000"/>
                </a:solidFill>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正反正</a:t>
            </a:r>
            <a:r>
              <a:rPr lang="en-US" altLang="zh-CN" sz="2000" dirty="0">
                <a:solidFill>
                  <a:srgbClr val="FF0000"/>
                </a:solidFill>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反正正</a:t>
            </a:r>
            <a:r>
              <a:rPr lang="en-US" altLang="zh-CN" sz="2000" dirty="0">
                <a:latin typeface="Times New Roman" panose="02020603050405020304" pitchFamily="18" charset="0"/>
                <a:ea typeface="黑体" panose="02010609060101010101" pitchFamily="49" charset="-122"/>
              </a:rPr>
              <a:t>;</a:t>
            </a:r>
          </a:p>
          <a:p>
            <a:pPr eaLnBrk="0" hangingPunct="0">
              <a:lnSpc>
                <a:spcPct val="150000"/>
              </a:lnSpc>
            </a:pPr>
            <a:r>
              <a:rPr lang="zh-CN" altLang="en-US" sz="2000" dirty="0">
                <a:latin typeface="Times New Roman" panose="02020603050405020304" pitchFamily="18" charset="0"/>
                <a:ea typeface="黑体" panose="02010609060101010101" pitchFamily="49" charset="-122"/>
              </a:rPr>
              <a:t>两次反面朝上一次反面朝下有</a:t>
            </a:r>
            <a:r>
              <a:rPr lang="en-US" altLang="zh-CN" sz="2000" dirty="0">
                <a:latin typeface="Times New Roman" panose="02020603050405020304" pitchFamily="18" charset="0"/>
                <a:ea typeface="黑体" panose="02010609060101010101" pitchFamily="49" charset="-122"/>
              </a:rPr>
              <a:t>3</a:t>
            </a:r>
            <a:r>
              <a:rPr lang="zh-CN" altLang="en-US" sz="2000" dirty="0">
                <a:latin typeface="Times New Roman" panose="02020603050405020304" pitchFamily="18" charset="0"/>
                <a:ea typeface="黑体" panose="02010609060101010101" pitchFamily="49" charset="-122"/>
              </a:rPr>
              <a:t>种结果</a:t>
            </a:r>
            <a:r>
              <a:rPr lang="en-US" altLang="zh-CN" sz="2000" dirty="0">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正反反</a:t>
            </a:r>
            <a:r>
              <a:rPr lang="en-US" altLang="zh-CN" sz="2000" dirty="0">
                <a:solidFill>
                  <a:srgbClr val="FF0000"/>
                </a:solidFill>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反正反</a:t>
            </a:r>
            <a:r>
              <a:rPr lang="en-US" altLang="zh-CN" sz="2000" dirty="0">
                <a:solidFill>
                  <a:srgbClr val="FF0000"/>
                </a:solidFill>
                <a:latin typeface="Times New Roman" panose="02020603050405020304" pitchFamily="18" charset="0"/>
                <a:ea typeface="黑体" panose="02010609060101010101" pitchFamily="49" charset="-122"/>
              </a:rPr>
              <a:t>,</a:t>
            </a:r>
            <a:r>
              <a:rPr lang="zh-CN" altLang="en-US" sz="2000" dirty="0">
                <a:solidFill>
                  <a:srgbClr val="FF0000"/>
                </a:solidFill>
                <a:latin typeface="Times New Roman" panose="02020603050405020304" pitchFamily="18" charset="0"/>
                <a:ea typeface="黑体" panose="02010609060101010101" pitchFamily="49" charset="-122"/>
              </a:rPr>
              <a:t>反反正</a:t>
            </a:r>
            <a:r>
              <a:rPr lang="en-US" altLang="zh-CN" sz="2000" dirty="0">
                <a:latin typeface="Times New Roman" panose="02020603050405020304" pitchFamily="18" charset="0"/>
                <a:ea typeface="黑体" panose="02010609060101010101" pitchFamily="49" charset="-122"/>
              </a:rPr>
              <a:t>.</a:t>
            </a:r>
          </a:p>
          <a:p>
            <a:pPr eaLnBrk="0" hangingPunct="0">
              <a:lnSpc>
                <a:spcPct val="150000"/>
              </a:lnSpc>
            </a:pPr>
            <a:r>
              <a:rPr lang="zh-CN" altLang="en-US" sz="2000" dirty="0">
                <a:latin typeface="Times New Roman" panose="02020603050405020304" pitchFamily="18" charset="0"/>
                <a:ea typeface="黑体" panose="02010609060101010101" pitchFamily="49" charset="-122"/>
              </a:rPr>
              <a:t>所以</a:t>
            </a:r>
            <a:r>
              <a:rPr lang="en-US" altLang="zh-CN" sz="2000" dirty="0">
                <a:latin typeface="Times New Roman" panose="02020603050405020304" pitchFamily="18" charset="0"/>
                <a:ea typeface="黑体" panose="02010609060101010101" pitchFamily="49" charset="-122"/>
              </a:rPr>
              <a:t>P</a:t>
            </a:r>
            <a:r>
              <a:rPr lang="zh-CN" altLang="en-US" sz="2000" dirty="0">
                <a:latin typeface="Times New Roman" panose="02020603050405020304" pitchFamily="18" charset="0"/>
                <a:ea typeface="黑体" panose="02010609060101010101" pitchFamily="49" charset="-122"/>
              </a:rPr>
              <a:t>（王铮去足球队）</a:t>
            </a:r>
            <a:r>
              <a:rPr lang="en-US" altLang="zh-CN" sz="2000" dirty="0">
                <a:latin typeface="Times New Roman" panose="02020603050405020304" pitchFamily="18" charset="0"/>
                <a:ea typeface="黑体" panose="02010609060101010101" pitchFamily="49" charset="-122"/>
              </a:rPr>
              <a:t>=P</a:t>
            </a:r>
            <a:r>
              <a:rPr lang="zh-CN" altLang="en-US" sz="2000" dirty="0">
                <a:latin typeface="Times New Roman" panose="02020603050405020304" pitchFamily="18" charset="0"/>
                <a:ea typeface="黑体" panose="02010609060101010101" pitchFamily="49" charset="-122"/>
              </a:rPr>
              <a:t>（王铮去篮球队）</a:t>
            </a:r>
            <a:r>
              <a:rPr lang="en-US" altLang="zh-CN" sz="2000" dirty="0">
                <a:latin typeface="Times New Roman" panose="02020603050405020304" pitchFamily="18" charset="0"/>
                <a:ea typeface="黑体" panose="02010609060101010101" pitchFamily="49" charset="-122"/>
              </a:rPr>
              <a:t>= </a:t>
            </a:r>
            <a:r>
              <a:rPr lang="en-US" altLang="zh-CN" sz="2000" b="1" dirty="0">
                <a:latin typeface="Times New Roman" panose="02020603050405020304" pitchFamily="18" charset="0"/>
                <a:ea typeface="黑体" panose="02010609060101010101" pitchFamily="49" charset="-122"/>
              </a:rPr>
              <a:t>3/8</a:t>
            </a:r>
            <a:r>
              <a:rPr lang="en-US" altLang="zh-CN" sz="2000" dirty="0">
                <a:latin typeface="Times New Roman" panose="02020603050405020304" pitchFamily="18" charset="0"/>
                <a:ea typeface="黑体" panose="02010609060101010101" pitchFamily="49" charset="-122"/>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6143"/>
                                        </p:tgtEl>
                                        <p:attrNameLst>
                                          <p:attrName>style.visibility</p:attrName>
                                        </p:attrNameLst>
                                      </p:cBhvr>
                                      <p:to>
                                        <p:strVal val="visible"/>
                                      </p:to>
                                    </p:set>
                                    <p:animEffect transition="in" filter="randombar(horizontal)">
                                      <p:cBhvr>
                                        <p:cTn id="7" dur="500"/>
                                        <p:tgtEl>
                                          <p:spTgt spid="176143"/>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6144"/>
                                        </p:tgtEl>
                                        <p:attrNameLst>
                                          <p:attrName>style.visibility</p:attrName>
                                        </p:attrNameLst>
                                      </p:cBhvr>
                                      <p:to>
                                        <p:strVal val="visible"/>
                                      </p:to>
                                    </p:set>
                                    <p:animEffect transition="in" filter="randombar(horizontal)">
                                      <p:cBhvr>
                                        <p:cTn id="10" dur="500"/>
                                        <p:tgtEl>
                                          <p:spTgt spid="176144"/>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76153"/>
                                        </p:tgtEl>
                                        <p:attrNameLst>
                                          <p:attrName>style.visibility</p:attrName>
                                        </p:attrNameLst>
                                      </p:cBhvr>
                                      <p:to>
                                        <p:strVal val="visible"/>
                                      </p:to>
                                    </p:set>
                                    <p:animEffect transition="in" filter="randombar(horizontal)">
                                      <p:cBhvr>
                                        <p:cTn id="13" dur="500"/>
                                        <p:tgtEl>
                                          <p:spTgt spid="176153"/>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176134"/>
                                        </p:tgtEl>
                                        <p:attrNameLst>
                                          <p:attrName>style.visibility</p:attrName>
                                        </p:attrNameLst>
                                      </p:cBhvr>
                                      <p:to>
                                        <p:strVal val="visible"/>
                                      </p:to>
                                    </p:set>
                                    <p:animEffect transition="in" filter="wipe(left)">
                                      <p:cBhvr>
                                        <p:cTn id="17" dur="500"/>
                                        <p:tgtEl>
                                          <p:spTgt spid="176134"/>
                                        </p:tgtEl>
                                      </p:cBhvr>
                                    </p:animEffect>
                                  </p:childTnLst>
                                </p:cTn>
                              </p:par>
                            </p:childTnLst>
                          </p:cTn>
                        </p:par>
                        <p:par>
                          <p:cTn id="18" fill="hold">
                            <p:stCondLst>
                              <p:cond delay="1000"/>
                            </p:stCondLst>
                            <p:childTnLst>
                              <p:par>
                                <p:cTn id="19" presetID="22" presetClass="entr" presetSubtype="1" fill="hold" nodeType="afterEffect">
                                  <p:stCondLst>
                                    <p:cond delay="0"/>
                                  </p:stCondLst>
                                  <p:childTnLst>
                                    <p:set>
                                      <p:cBhvr>
                                        <p:cTn id="20" dur="1" fill="hold">
                                          <p:stCondLst>
                                            <p:cond delay="0"/>
                                          </p:stCondLst>
                                        </p:cTn>
                                        <p:tgtEl>
                                          <p:spTgt spid="176135"/>
                                        </p:tgtEl>
                                        <p:attrNameLst>
                                          <p:attrName>style.visibility</p:attrName>
                                        </p:attrNameLst>
                                      </p:cBhvr>
                                      <p:to>
                                        <p:strVal val="visible"/>
                                      </p:to>
                                    </p:set>
                                    <p:animEffect transition="in" filter="wipe(up)">
                                      <p:cBhvr>
                                        <p:cTn id="21" dur="500"/>
                                        <p:tgtEl>
                                          <p:spTgt spid="176135"/>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176136"/>
                                        </p:tgtEl>
                                        <p:attrNameLst>
                                          <p:attrName>style.visibility</p:attrName>
                                        </p:attrNameLst>
                                      </p:cBhvr>
                                      <p:to>
                                        <p:strVal val="visible"/>
                                      </p:to>
                                    </p:set>
                                    <p:animEffect transition="in" filter="wipe(left)">
                                      <p:cBhvr>
                                        <p:cTn id="25" dur="500"/>
                                        <p:tgtEl>
                                          <p:spTgt spid="176136"/>
                                        </p:tgtEl>
                                      </p:cBhvr>
                                    </p:animEffect>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176137"/>
                                        </p:tgtEl>
                                        <p:attrNameLst>
                                          <p:attrName>style.visibility</p:attrName>
                                        </p:attrNameLst>
                                      </p:cBhvr>
                                      <p:to>
                                        <p:strVal val="visible"/>
                                      </p:to>
                                    </p:set>
                                    <p:animEffect transition="in" filter="wipe(up)">
                                      <p:cBhvr>
                                        <p:cTn id="29" dur="500"/>
                                        <p:tgtEl>
                                          <p:spTgt spid="176137"/>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176138"/>
                                        </p:tgtEl>
                                        <p:attrNameLst>
                                          <p:attrName>style.visibility</p:attrName>
                                        </p:attrNameLst>
                                      </p:cBhvr>
                                      <p:to>
                                        <p:strVal val="visible"/>
                                      </p:to>
                                    </p:set>
                                    <p:animEffect transition="in" filter="wipe(left)">
                                      <p:cBhvr>
                                        <p:cTn id="33" dur="500"/>
                                        <p:tgtEl>
                                          <p:spTgt spid="176138"/>
                                        </p:tgtEl>
                                      </p:cBhvr>
                                    </p:animEffect>
                                  </p:childTnLst>
                                </p:cTn>
                              </p:par>
                            </p:childTnLst>
                          </p:cTn>
                        </p:par>
                        <p:par>
                          <p:cTn id="34" fill="hold">
                            <p:stCondLst>
                              <p:cond delay="3000"/>
                            </p:stCondLst>
                            <p:childTnLst>
                              <p:par>
                                <p:cTn id="35" presetID="22" presetClass="entr" presetSubtype="1" fill="hold" nodeType="afterEffect">
                                  <p:stCondLst>
                                    <p:cond delay="0"/>
                                  </p:stCondLst>
                                  <p:childTnLst>
                                    <p:set>
                                      <p:cBhvr>
                                        <p:cTn id="36" dur="1" fill="hold">
                                          <p:stCondLst>
                                            <p:cond delay="0"/>
                                          </p:stCondLst>
                                        </p:cTn>
                                        <p:tgtEl>
                                          <p:spTgt spid="176139"/>
                                        </p:tgtEl>
                                        <p:attrNameLst>
                                          <p:attrName>style.visibility</p:attrName>
                                        </p:attrNameLst>
                                      </p:cBhvr>
                                      <p:to>
                                        <p:strVal val="visible"/>
                                      </p:to>
                                    </p:set>
                                    <p:animEffect transition="in" filter="wipe(up)">
                                      <p:cBhvr>
                                        <p:cTn id="37" dur="500"/>
                                        <p:tgtEl>
                                          <p:spTgt spid="176139"/>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176140"/>
                                        </p:tgtEl>
                                        <p:attrNameLst>
                                          <p:attrName>style.visibility</p:attrName>
                                        </p:attrNameLst>
                                      </p:cBhvr>
                                      <p:to>
                                        <p:strVal val="visible"/>
                                      </p:to>
                                    </p:set>
                                    <p:animEffect transition="in" filter="wipe(left)">
                                      <p:cBhvr>
                                        <p:cTn id="41" dur="500"/>
                                        <p:tgtEl>
                                          <p:spTgt spid="176140"/>
                                        </p:tgtEl>
                                      </p:cBhvr>
                                    </p:animEffect>
                                  </p:childTnLst>
                                </p:cTn>
                              </p:par>
                            </p:childTnLst>
                          </p:cTn>
                        </p:par>
                        <p:par>
                          <p:cTn id="42" fill="hold">
                            <p:stCondLst>
                              <p:cond delay="4000"/>
                            </p:stCondLst>
                            <p:childTnLst>
                              <p:par>
                                <p:cTn id="43" presetID="22" presetClass="entr" presetSubtype="1" fill="hold" nodeType="afterEffect">
                                  <p:stCondLst>
                                    <p:cond delay="0"/>
                                  </p:stCondLst>
                                  <p:childTnLst>
                                    <p:set>
                                      <p:cBhvr>
                                        <p:cTn id="44" dur="1" fill="hold">
                                          <p:stCondLst>
                                            <p:cond delay="0"/>
                                          </p:stCondLst>
                                        </p:cTn>
                                        <p:tgtEl>
                                          <p:spTgt spid="176141"/>
                                        </p:tgtEl>
                                        <p:attrNameLst>
                                          <p:attrName>style.visibility</p:attrName>
                                        </p:attrNameLst>
                                      </p:cBhvr>
                                      <p:to>
                                        <p:strVal val="visible"/>
                                      </p:to>
                                    </p:set>
                                    <p:animEffect transition="in" filter="wipe(up)">
                                      <p:cBhvr>
                                        <p:cTn id="45" dur="500"/>
                                        <p:tgtEl>
                                          <p:spTgt spid="176141"/>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176142"/>
                                        </p:tgtEl>
                                        <p:attrNameLst>
                                          <p:attrName>style.visibility</p:attrName>
                                        </p:attrNameLst>
                                      </p:cBhvr>
                                      <p:to>
                                        <p:strVal val="visible"/>
                                      </p:to>
                                    </p:set>
                                    <p:animEffect transition="in" filter="wipe(left)">
                                      <p:cBhvr>
                                        <p:cTn id="49" dur="500"/>
                                        <p:tgtEl>
                                          <p:spTgt spid="176142"/>
                                        </p:tgtEl>
                                      </p:cBhvr>
                                    </p:animEffect>
                                  </p:childTnLst>
                                </p:cTn>
                              </p:par>
                            </p:childTnLst>
                          </p:cTn>
                        </p:par>
                        <p:par>
                          <p:cTn id="50" fill="hold">
                            <p:stCondLst>
                              <p:cond delay="5000"/>
                            </p:stCondLst>
                            <p:childTnLst>
                              <p:par>
                                <p:cTn id="51" presetID="22" presetClass="entr" presetSubtype="1" fill="hold" nodeType="afterEffect">
                                  <p:stCondLst>
                                    <p:cond delay="0"/>
                                  </p:stCondLst>
                                  <p:childTnLst>
                                    <p:set>
                                      <p:cBhvr>
                                        <p:cTn id="52" dur="1" fill="hold">
                                          <p:stCondLst>
                                            <p:cond delay="0"/>
                                          </p:stCondLst>
                                        </p:cTn>
                                        <p:tgtEl>
                                          <p:spTgt spid="176149"/>
                                        </p:tgtEl>
                                        <p:attrNameLst>
                                          <p:attrName>style.visibility</p:attrName>
                                        </p:attrNameLst>
                                      </p:cBhvr>
                                      <p:to>
                                        <p:strVal val="visible"/>
                                      </p:to>
                                    </p:set>
                                    <p:animEffect transition="in" filter="wipe(up)">
                                      <p:cBhvr>
                                        <p:cTn id="53" dur="500"/>
                                        <p:tgtEl>
                                          <p:spTgt spid="176149"/>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176150"/>
                                        </p:tgtEl>
                                        <p:attrNameLst>
                                          <p:attrName>style.visibility</p:attrName>
                                        </p:attrNameLst>
                                      </p:cBhvr>
                                      <p:to>
                                        <p:strVal val="visible"/>
                                      </p:to>
                                    </p:set>
                                    <p:animEffect transition="in" filter="wipe(left)">
                                      <p:cBhvr>
                                        <p:cTn id="57" dur="500"/>
                                        <p:tgtEl>
                                          <p:spTgt spid="176150"/>
                                        </p:tgtEl>
                                      </p:cBhvr>
                                    </p:animEffect>
                                  </p:childTnLst>
                                </p:cTn>
                              </p:par>
                            </p:childTnLst>
                          </p:cTn>
                        </p:par>
                        <p:par>
                          <p:cTn id="58" fill="hold">
                            <p:stCondLst>
                              <p:cond delay="6000"/>
                            </p:stCondLst>
                            <p:childTnLst>
                              <p:par>
                                <p:cTn id="59" presetID="22" presetClass="entr" presetSubtype="1" fill="hold" nodeType="afterEffect">
                                  <p:stCondLst>
                                    <p:cond delay="0"/>
                                  </p:stCondLst>
                                  <p:childTnLst>
                                    <p:set>
                                      <p:cBhvr>
                                        <p:cTn id="60" dur="1" fill="hold">
                                          <p:stCondLst>
                                            <p:cond delay="0"/>
                                          </p:stCondLst>
                                        </p:cTn>
                                        <p:tgtEl>
                                          <p:spTgt spid="176151"/>
                                        </p:tgtEl>
                                        <p:attrNameLst>
                                          <p:attrName>style.visibility</p:attrName>
                                        </p:attrNameLst>
                                      </p:cBhvr>
                                      <p:to>
                                        <p:strVal val="visible"/>
                                      </p:to>
                                    </p:set>
                                    <p:animEffect transition="in" filter="wipe(up)">
                                      <p:cBhvr>
                                        <p:cTn id="61" dur="500"/>
                                        <p:tgtEl>
                                          <p:spTgt spid="176151"/>
                                        </p:tgtEl>
                                      </p:cBhvr>
                                    </p:animEffect>
                                  </p:childTnLst>
                                </p:cTn>
                              </p:par>
                            </p:childTnLst>
                          </p:cTn>
                        </p:par>
                        <p:par>
                          <p:cTn id="62" fill="hold">
                            <p:stCondLst>
                              <p:cond delay="6500"/>
                            </p:stCondLst>
                            <p:childTnLst>
                              <p:par>
                                <p:cTn id="63" presetID="22" presetClass="entr" presetSubtype="8" fill="hold" grpId="0" nodeType="afterEffect">
                                  <p:stCondLst>
                                    <p:cond delay="0"/>
                                  </p:stCondLst>
                                  <p:childTnLst>
                                    <p:set>
                                      <p:cBhvr>
                                        <p:cTn id="64" dur="1" fill="hold">
                                          <p:stCondLst>
                                            <p:cond delay="0"/>
                                          </p:stCondLst>
                                        </p:cTn>
                                        <p:tgtEl>
                                          <p:spTgt spid="176152"/>
                                        </p:tgtEl>
                                        <p:attrNameLst>
                                          <p:attrName>style.visibility</p:attrName>
                                        </p:attrNameLst>
                                      </p:cBhvr>
                                      <p:to>
                                        <p:strVal val="visible"/>
                                      </p:to>
                                    </p:set>
                                    <p:animEffect transition="in" filter="wipe(left)">
                                      <p:cBhvr>
                                        <p:cTn id="65" dur="500"/>
                                        <p:tgtEl>
                                          <p:spTgt spid="176152"/>
                                        </p:tgtEl>
                                      </p:cBhvr>
                                    </p:animEffect>
                                  </p:childTnLst>
                                </p:cTn>
                              </p:par>
                            </p:childTnLst>
                          </p:cTn>
                        </p:par>
                        <p:par>
                          <p:cTn id="66" fill="hold">
                            <p:stCondLst>
                              <p:cond delay="7000"/>
                            </p:stCondLst>
                            <p:childTnLst>
                              <p:par>
                                <p:cTn id="67" presetID="22" presetClass="entr" presetSubtype="1" fill="hold" nodeType="afterEffect">
                                  <p:stCondLst>
                                    <p:cond delay="0"/>
                                  </p:stCondLst>
                                  <p:childTnLst>
                                    <p:set>
                                      <p:cBhvr>
                                        <p:cTn id="68" dur="1" fill="hold">
                                          <p:stCondLst>
                                            <p:cond delay="0"/>
                                          </p:stCondLst>
                                        </p:cTn>
                                        <p:tgtEl>
                                          <p:spTgt spid="176154"/>
                                        </p:tgtEl>
                                        <p:attrNameLst>
                                          <p:attrName>style.visibility</p:attrName>
                                        </p:attrNameLst>
                                      </p:cBhvr>
                                      <p:to>
                                        <p:strVal val="visible"/>
                                      </p:to>
                                    </p:set>
                                    <p:animEffect transition="in" filter="wipe(up)">
                                      <p:cBhvr>
                                        <p:cTn id="69" dur="500"/>
                                        <p:tgtEl>
                                          <p:spTgt spid="176154"/>
                                        </p:tgtEl>
                                      </p:cBhvr>
                                    </p:animEffect>
                                  </p:childTnLst>
                                </p:cTn>
                              </p:par>
                            </p:childTnLst>
                          </p:cTn>
                        </p:par>
                        <p:par>
                          <p:cTn id="70" fill="hold">
                            <p:stCondLst>
                              <p:cond delay="7500"/>
                            </p:stCondLst>
                            <p:childTnLst>
                              <p:par>
                                <p:cTn id="71" presetID="22" presetClass="entr" presetSubtype="8" fill="hold" grpId="0" nodeType="afterEffect">
                                  <p:stCondLst>
                                    <p:cond delay="0"/>
                                  </p:stCondLst>
                                  <p:childTnLst>
                                    <p:set>
                                      <p:cBhvr>
                                        <p:cTn id="72" dur="1" fill="hold">
                                          <p:stCondLst>
                                            <p:cond delay="0"/>
                                          </p:stCondLst>
                                        </p:cTn>
                                        <p:tgtEl>
                                          <p:spTgt spid="176155"/>
                                        </p:tgtEl>
                                        <p:attrNameLst>
                                          <p:attrName>style.visibility</p:attrName>
                                        </p:attrNameLst>
                                      </p:cBhvr>
                                      <p:to>
                                        <p:strVal val="visible"/>
                                      </p:to>
                                    </p:set>
                                    <p:animEffect transition="in" filter="wipe(left)">
                                      <p:cBhvr>
                                        <p:cTn id="73" dur="500"/>
                                        <p:tgtEl>
                                          <p:spTgt spid="176155"/>
                                        </p:tgtEl>
                                      </p:cBhvr>
                                    </p:animEffect>
                                  </p:childTnLst>
                                </p:cTn>
                              </p:par>
                            </p:childTnLst>
                          </p:cTn>
                        </p:par>
                        <p:par>
                          <p:cTn id="74" fill="hold">
                            <p:stCondLst>
                              <p:cond delay="8000"/>
                            </p:stCondLst>
                            <p:childTnLst>
                              <p:par>
                                <p:cTn id="75" presetID="22" presetClass="entr" presetSubtype="1" fill="hold" nodeType="afterEffect">
                                  <p:stCondLst>
                                    <p:cond delay="0"/>
                                  </p:stCondLst>
                                  <p:childTnLst>
                                    <p:set>
                                      <p:cBhvr>
                                        <p:cTn id="76" dur="1" fill="hold">
                                          <p:stCondLst>
                                            <p:cond delay="0"/>
                                          </p:stCondLst>
                                        </p:cTn>
                                        <p:tgtEl>
                                          <p:spTgt spid="176156"/>
                                        </p:tgtEl>
                                        <p:attrNameLst>
                                          <p:attrName>style.visibility</p:attrName>
                                        </p:attrNameLst>
                                      </p:cBhvr>
                                      <p:to>
                                        <p:strVal val="visible"/>
                                      </p:to>
                                    </p:set>
                                    <p:animEffect transition="in" filter="wipe(up)">
                                      <p:cBhvr>
                                        <p:cTn id="77" dur="500"/>
                                        <p:tgtEl>
                                          <p:spTgt spid="176156"/>
                                        </p:tgtEl>
                                      </p:cBhvr>
                                    </p:animEffect>
                                  </p:childTnLst>
                                </p:cTn>
                              </p:par>
                            </p:childTnLst>
                          </p:cTn>
                        </p:par>
                        <p:par>
                          <p:cTn id="78" fill="hold">
                            <p:stCondLst>
                              <p:cond delay="8500"/>
                            </p:stCondLst>
                            <p:childTnLst>
                              <p:par>
                                <p:cTn id="79" presetID="22" presetClass="entr" presetSubtype="8" fill="hold" grpId="0" nodeType="afterEffect">
                                  <p:stCondLst>
                                    <p:cond delay="0"/>
                                  </p:stCondLst>
                                  <p:childTnLst>
                                    <p:set>
                                      <p:cBhvr>
                                        <p:cTn id="80" dur="1" fill="hold">
                                          <p:stCondLst>
                                            <p:cond delay="0"/>
                                          </p:stCondLst>
                                        </p:cTn>
                                        <p:tgtEl>
                                          <p:spTgt spid="176157"/>
                                        </p:tgtEl>
                                        <p:attrNameLst>
                                          <p:attrName>style.visibility</p:attrName>
                                        </p:attrNameLst>
                                      </p:cBhvr>
                                      <p:to>
                                        <p:strVal val="visible"/>
                                      </p:to>
                                    </p:set>
                                    <p:animEffect transition="in" filter="wipe(left)">
                                      <p:cBhvr>
                                        <p:cTn id="81" dur="500"/>
                                        <p:tgtEl>
                                          <p:spTgt spid="176157"/>
                                        </p:tgtEl>
                                      </p:cBhvr>
                                    </p:animEffect>
                                  </p:childTnLst>
                                </p:cTn>
                              </p:par>
                            </p:childTnLst>
                          </p:cTn>
                        </p:par>
                        <p:par>
                          <p:cTn id="82" fill="hold">
                            <p:stCondLst>
                              <p:cond delay="9000"/>
                            </p:stCondLst>
                            <p:childTnLst>
                              <p:par>
                                <p:cTn id="83" presetID="22" presetClass="entr" presetSubtype="1" fill="hold" nodeType="afterEffect">
                                  <p:stCondLst>
                                    <p:cond delay="0"/>
                                  </p:stCondLst>
                                  <p:childTnLst>
                                    <p:set>
                                      <p:cBhvr>
                                        <p:cTn id="84" dur="1" fill="hold">
                                          <p:stCondLst>
                                            <p:cond delay="0"/>
                                          </p:stCondLst>
                                        </p:cTn>
                                        <p:tgtEl>
                                          <p:spTgt spid="176158"/>
                                        </p:tgtEl>
                                        <p:attrNameLst>
                                          <p:attrName>style.visibility</p:attrName>
                                        </p:attrNameLst>
                                      </p:cBhvr>
                                      <p:to>
                                        <p:strVal val="visible"/>
                                      </p:to>
                                    </p:set>
                                    <p:animEffect transition="in" filter="wipe(up)">
                                      <p:cBhvr>
                                        <p:cTn id="85" dur="500"/>
                                        <p:tgtEl>
                                          <p:spTgt spid="176158"/>
                                        </p:tgtEl>
                                      </p:cBhvr>
                                    </p:animEffect>
                                  </p:childTnLst>
                                </p:cTn>
                              </p:par>
                            </p:childTnLst>
                          </p:cTn>
                        </p:par>
                        <p:par>
                          <p:cTn id="86" fill="hold">
                            <p:stCondLst>
                              <p:cond delay="9500"/>
                            </p:stCondLst>
                            <p:childTnLst>
                              <p:par>
                                <p:cTn id="87" presetID="22" presetClass="entr" presetSubtype="8" fill="hold" grpId="0" nodeType="afterEffect">
                                  <p:stCondLst>
                                    <p:cond delay="0"/>
                                  </p:stCondLst>
                                  <p:childTnLst>
                                    <p:set>
                                      <p:cBhvr>
                                        <p:cTn id="88" dur="1" fill="hold">
                                          <p:stCondLst>
                                            <p:cond delay="0"/>
                                          </p:stCondLst>
                                        </p:cTn>
                                        <p:tgtEl>
                                          <p:spTgt spid="176159"/>
                                        </p:tgtEl>
                                        <p:attrNameLst>
                                          <p:attrName>style.visibility</p:attrName>
                                        </p:attrNameLst>
                                      </p:cBhvr>
                                      <p:to>
                                        <p:strVal val="visible"/>
                                      </p:to>
                                    </p:set>
                                    <p:animEffect transition="in" filter="wipe(left)">
                                      <p:cBhvr>
                                        <p:cTn id="89" dur="500"/>
                                        <p:tgtEl>
                                          <p:spTgt spid="176159"/>
                                        </p:tgtEl>
                                      </p:cBhvr>
                                    </p:animEffect>
                                  </p:childTnLst>
                                </p:cTn>
                              </p:par>
                            </p:childTnLst>
                          </p:cTn>
                        </p:par>
                        <p:par>
                          <p:cTn id="90" fill="hold">
                            <p:stCondLst>
                              <p:cond delay="10000"/>
                            </p:stCondLst>
                            <p:childTnLst>
                              <p:par>
                                <p:cTn id="91" presetID="22" presetClass="entr" presetSubtype="1" fill="hold" nodeType="afterEffect">
                                  <p:stCondLst>
                                    <p:cond delay="0"/>
                                  </p:stCondLst>
                                  <p:childTnLst>
                                    <p:set>
                                      <p:cBhvr>
                                        <p:cTn id="92" dur="1" fill="hold">
                                          <p:stCondLst>
                                            <p:cond delay="0"/>
                                          </p:stCondLst>
                                        </p:cTn>
                                        <p:tgtEl>
                                          <p:spTgt spid="176160"/>
                                        </p:tgtEl>
                                        <p:attrNameLst>
                                          <p:attrName>style.visibility</p:attrName>
                                        </p:attrNameLst>
                                      </p:cBhvr>
                                      <p:to>
                                        <p:strVal val="visible"/>
                                      </p:to>
                                    </p:set>
                                    <p:animEffect transition="in" filter="wipe(up)">
                                      <p:cBhvr>
                                        <p:cTn id="93" dur="500"/>
                                        <p:tgtEl>
                                          <p:spTgt spid="176160"/>
                                        </p:tgtEl>
                                      </p:cBhvr>
                                    </p:animEffect>
                                  </p:childTnLst>
                                </p:cTn>
                              </p:par>
                            </p:childTnLst>
                          </p:cTn>
                        </p:par>
                        <p:par>
                          <p:cTn id="94" fill="hold">
                            <p:stCondLst>
                              <p:cond delay="10500"/>
                            </p:stCondLst>
                            <p:childTnLst>
                              <p:par>
                                <p:cTn id="95" presetID="22" presetClass="entr" presetSubtype="8" fill="hold" grpId="0" nodeType="afterEffect">
                                  <p:stCondLst>
                                    <p:cond delay="0"/>
                                  </p:stCondLst>
                                  <p:childTnLst>
                                    <p:set>
                                      <p:cBhvr>
                                        <p:cTn id="96" dur="1" fill="hold">
                                          <p:stCondLst>
                                            <p:cond delay="0"/>
                                          </p:stCondLst>
                                        </p:cTn>
                                        <p:tgtEl>
                                          <p:spTgt spid="176161"/>
                                        </p:tgtEl>
                                        <p:attrNameLst>
                                          <p:attrName>style.visibility</p:attrName>
                                        </p:attrNameLst>
                                      </p:cBhvr>
                                      <p:to>
                                        <p:strVal val="visible"/>
                                      </p:to>
                                    </p:set>
                                    <p:animEffect transition="in" filter="wipe(left)">
                                      <p:cBhvr>
                                        <p:cTn id="97" dur="500"/>
                                        <p:tgtEl>
                                          <p:spTgt spid="176161"/>
                                        </p:tgtEl>
                                      </p:cBhvr>
                                    </p:animEffect>
                                  </p:childTnLst>
                                </p:cTn>
                              </p:par>
                            </p:childTnLst>
                          </p:cTn>
                        </p:par>
                        <p:par>
                          <p:cTn id="98" fill="hold">
                            <p:stCondLst>
                              <p:cond delay="11000"/>
                            </p:stCondLst>
                            <p:childTnLst>
                              <p:par>
                                <p:cTn id="99" presetID="22" presetClass="entr" presetSubtype="1" fill="hold" nodeType="afterEffect">
                                  <p:stCondLst>
                                    <p:cond delay="0"/>
                                  </p:stCondLst>
                                  <p:childTnLst>
                                    <p:set>
                                      <p:cBhvr>
                                        <p:cTn id="100" dur="1" fill="hold">
                                          <p:stCondLst>
                                            <p:cond delay="0"/>
                                          </p:stCondLst>
                                        </p:cTn>
                                        <p:tgtEl>
                                          <p:spTgt spid="176162"/>
                                        </p:tgtEl>
                                        <p:attrNameLst>
                                          <p:attrName>style.visibility</p:attrName>
                                        </p:attrNameLst>
                                      </p:cBhvr>
                                      <p:to>
                                        <p:strVal val="visible"/>
                                      </p:to>
                                    </p:set>
                                    <p:animEffect transition="in" filter="wipe(up)">
                                      <p:cBhvr>
                                        <p:cTn id="101" dur="500"/>
                                        <p:tgtEl>
                                          <p:spTgt spid="176162"/>
                                        </p:tgtEl>
                                      </p:cBhvr>
                                    </p:animEffect>
                                  </p:childTnLst>
                                </p:cTn>
                              </p:par>
                            </p:childTnLst>
                          </p:cTn>
                        </p:par>
                        <p:par>
                          <p:cTn id="102" fill="hold">
                            <p:stCondLst>
                              <p:cond delay="11500"/>
                            </p:stCondLst>
                            <p:childTnLst>
                              <p:par>
                                <p:cTn id="103" presetID="22" presetClass="entr" presetSubtype="8" fill="hold" grpId="0" nodeType="afterEffect">
                                  <p:stCondLst>
                                    <p:cond delay="0"/>
                                  </p:stCondLst>
                                  <p:childTnLst>
                                    <p:set>
                                      <p:cBhvr>
                                        <p:cTn id="104" dur="1" fill="hold">
                                          <p:stCondLst>
                                            <p:cond delay="0"/>
                                          </p:stCondLst>
                                        </p:cTn>
                                        <p:tgtEl>
                                          <p:spTgt spid="176163"/>
                                        </p:tgtEl>
                                        <p:attrNameLst>
                                          <p:attrName>style.visibility</p:attrName>
                                        </p:attrNameLst>
                                      </p:cBhvr>
                                      <p:to>
                                        <p:strVal val="visible"/>
                                      </p:to>
                                    </p:set>
                                    <p:animEffect transition="in" filter="wipe(left)">
                                      <p:cBhvr>
                                        <p:cTn id="105" dur="500"/>
                                        <p:tgtEl>
                                          <p:spTgt spid="176163"/>
                                        </p:tgtEl>
                                      </p:cBhvr>
                                    </p:animEffect>
                                  </p:childTnLst>
                                </p:cTn>
                              </p:par>
                            </p:childTnLst>
                          </p:cTn>
                        </p:par>
                        <p:par>
                          <p:cTn id="106" fill="hold">
                            <p:stCondLst>
                              <p:cond delay="12000"/>
                            </p:stCondLst>
                            <p:childTnLst>
                              <p:par>
                                <p:cTn id="107" presetID="22" presetClass="entr" presetSubtype="1" fill="hold" nodeType="afterEffect">
                                  <p:stCondLst>
                                    <p:cond delay="0"/>
                                  </p:stCondLst>
                                  <p:childTnLst>
                                    <p:set>
                                      <p:cBhvr>
                                        <p:cTn id="108" dur="1" fill="hold">
                                          <p:stCondLst>
                                            <p:cond delay="0"/>
                                          </p:stCondLst>
                                        </p:cTn>
                                        <p:tgtEl>
                                          <p:spTgt spid="176164"/>
                                        </p:tgtEl>
                                        <p:attrNameLst>
                                          <p:attrName>style.visibility</p:attrName>
                                        </p:attrNameLst>
                                      </p:cBhvr>
                                      <p:to>
                                        <p:strVal val="visible"/>
                                      </p:to>
                                    </p:set>
                                    <p:animEffect transition="in" filter="wipe(up)">
                                      <p:cBhvr>
                                        <p:cTn id="109" dur="500"/>
                                        <p:tgtEl>
                                          <p:spTgt spid="176164"/>
                                        </p:tgtEl>
                                      </p:cBhvr>
                                    </p:animEffect>
                                  </p:childTnLst>
                                </p:cTn>
                              </p:par>
                            </p:childTnLst>
                          </p:cTn>
                        </p:par>
                        <p:par>
                          <p:cTn id="110" fill="hold">
                            <p:stCondLst>
                              <p:cond delay="12500"/>
                            </p:stCondLst>
                            <p:childTnLst>
                              <p:par>
                                <p:cTn id="111" presetID="22" presetClass="entr" presetSubtype="8" fill="hold" grpId="0" nodeType="afterEffect">
                                  <p:stCondLst>
                                    <p:cond delay="0"/>
                                  </p:stCondLst>
                                  <p:childTnLst>
                                    <p:set>
                                      <p:cBhvr>
                                        <p:cTn id="112" dur="1" fill="hold">
                                          <p:stCondLst>
                                            <p:cond delay="0"/>
                                          </p:stCondLst>
                                        </p:cTn>
                                        <p:tgtEl>
                                          <p:spTgt spid="176165"/>
                                        </p:tgtEl>
                                        <p:attrNameLst>
                                          <p:attrName>style.visibility</p:attrName>
                                        </p:attrNameLst>
                                      </p:cBhvr>
                                      <p:to>
                                        <p:strVal val="visible"/>
                                      </p:to>
                                    </p:set>
                                    <p:animEffect transition="in" filter="wipe(left)">
                                      <p:cBhvr>
                                        <p:cTn id="113" dur="500"/>
                                        <p:tgtEl>
                                          <p:spTgt spid="176165"/>
                                        </p:tgtEl>
                                      </p:cBhvr>
                                    </p:animEffect>
                                  </p:childTnLst>
                                </p:cTn>
                              </p:par>
                            </p:childTnLst>
                          </p:cTn>
                        </p:par>
                        <p:par>
                          <p:cTn id="114" fill="hold">
                            <p:stCondLst>
                              <p:cond delay="13000"/>
                            </p:stCondLst>
                            <p:childTnLst>
                              <p:par>
                                <p:cTn id="115" presetID="22" presetClass="entr" presetSubtype="1" fill="hold" nodeType="afterEffect">
                                  <p:stCondLst>
                                    <p:cond delay="0"/>
                                  </p:stCondLst>
                                  <p:childTnLst>
                                    <p:set>
                                      <p:cBhvr>
                                        <p:cTn id="116" dur="1" fill="hold">
                                          <p:stCondLst>
                                            <p:cond delay="0"/>
                                          </p:stCondLst>
                                        </p:cTn>
                                        <p:tgtEl>
                                          <p:spTgt spid="176166"/>
                                        </p:tgtEl>
                                        <p:attrNameLst>
                                          <p:attrName>style.visibility</p:attrName>
                                        </p:attrNameLst>
                                      </p:cBhvr>
                                      <p:to>
                                        <p:strVal val="visible"/>
                                      </p:to>
                                    </p:set>
                                    <p:animEffect transition="in" filter="wipe(up)">
                                      <p:cBhvr>
                                        <p:cTn id="117" dur="500"/>
                                        <p:tgtEl>
                                          <p:spTgt spid="176166"/>
                                        </p:tgtEl>
                                      </p:cBhvr>
                                    </p:animEffect>
                                  </p:childTnLst>
                                </p:cTn>
                              </p:par>
                            </p:childTnLst>
                          </p:cTn>
                        </p:par>
                        <p:par>
                          <p:cTn id="118" fill="hold">
                            <p:stCondLst>
                              <p:cond delay="13500"/>
                            </p:stCondLst>
                            <p:childTnLst>
                              <p:par>
                                <p:cTn id="119" presetID="22" presetClass="entr" presetSubtype="8" fill="hold" grpId="0" nodeType="afterEffect">
                                  <p:stCondLst>
                                    <p:cond delay="0"/>
                                  </p:stCondLst>
                                  <p:childTnLst>
                                    <p:set>
                                      <p:cBhvr>
                                        <p:cTn id="120" dur="1" fill="hold">
                                          <p:stCondLst>
                                            <p:cond delay="0"/>
                                          </p:stCondLst>
                                        </p:cTn>
                                        <p:tgtEl>
                                          <p:spTgt spid="176167"/>
                                        </p:tgtEl>
                                        <p:attrNameLst>
                                          <p:attrName>style.visibility</p:attrName>
                                        </p:attrNameLst>
                                      </p:cBhvr>
                                      <p:to>
                                        <p:strVal val="visible"/>
                                      </p:to>
                                    </p:set>
                                    <p:animEffect transition="in" filter="wipe(left)">
                                      <p:cBhvr>
                                        <p:cTn id="121" dur="500"/>
                                        <p:tgtEl>
                                          <p:spTgt spid="176167"/>
                                        </p:tgtEl>
                                      </p:cBhvr>
                                    </p:animEffect>
                                  </p:childTnLst>
                                </p:cTn>
                              </p:par>
                            </p:childTnLst>
                          </p:cTn>
                        </p:par>
                        <p:par>
                          <p:cTn id="122" fill="hold">
                            <p:stCondLst>
                              <p:cond delay="14000"/>
                            </p:stCondLst>
                            <p:childTnLst>
                              <p:par>
                                <p:cTn id="123" presetID="22" presetClass="entr" presetSubtype="1" fill="hold" nodeType="afterEffect">
                                  <p:stCondLst>
                                    <p:cond delay="0"/>
                                  </p:stCondLst>
                                  <p:childTnLst>
                                    <p:set>
                                      <p:cBhvr>
                                        <p:cTn id="124" dur="1" fill="hold">
                                          <p:stCondLst>
                                            <p:cond delay="0"/>
                                          </p:stCondLst>
                                        </p:cTn>
                                        <p:tgtEl>
                                          <p:spTgt spid="176168"/>
                                        </p:tgtEl>
                                        <p:attrNameLst>
                                          <p:attrName>style.visibility</p:attrName>
                                        </p:attrNameLst>
                                      </p:cBhvr>
                                      <p:to>
                                        <p:strVal val="visible"/>
                                      </p:to>
                                    </p:set>
                                    <p:animEffect transition="in" filter="wipe(up)">
                                      <p:cBhvr>
                                        <p:cTn id="125" dur="500"/>
                                        <p:tgtEl>
                                          <p:spTgt spid="176168"/>
                                        </p:tgtEl>
                                      </p:cBhvr>
                                    </p:animEffect>
                                  </p:childTnLst>
                                </p:cTn>
                              </p:par>
                            </p:childTnLst>
                          </p:cTn>
                        </p:par>
                        <p:par>
                          <p:cTn id="126" fill="hold">
                            <p:stCondLst>
                              <p:cond delay="14500"/>
                            </p:stCondLst>
                            <p:childTnLst>
                              <p:par>
                                <p:cTn id="127" presetID="22" presetClass="entr" presetSubtype="8" fill="hold" grpId="0" nodeType="afterEffect">
                                  <p:stCondLst>
                                    <p:cond delay="0"/>
                                  </p:stCondLst>
                                  <p:childTnLst>
                                    <p:set>
                                      <p:cBhvr>
                                        <p:cTn id="128" dur="1" fill="hold">
                                          <p:stCondLst>
                                            <p:cond delay="0"/>
                                          </p:stCondLst>
                                        </p:cTn>
                                        <p:tgtEl>
                                          <p:spTgt spid="176169"/>
                                        </p:tgtEl>
                                        <p:attrNameLst>
                                          <p:attrName>style.visibility</p:attrName>
                                        </p:attrNameLst>
                                      </p:cBhvr>
                                      <p:to>
                                        <p:strVal val="visible"/>
                                      </p:to>
                                    </p:set>
                                    <p:animEffect transition="in" filter="wipe(left)">
                                      <p:cBhvr>
                                        <p:cTn id="129" dur="500"/>
                                        <p:tgtEl>
                                          <p:spTgt spid="176169"/>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nodeType="clickEffect">
                                  <p:stCondLst>
                                    <p:cond delay="0"/>
                                  </p:stCondLst>
                                  <p:childTnLst>
                                    <p:set>
                                      <p:cBhvr>
                                        <p:cTn id="133" dur="1" fill="hold">
                                          <p:stCondLst>
                                            <p:cond delay="0"/>
                                          </p:stCondLst>
                                        </p:cTn>
                                        <p:tgtEl>
                                          <p:spTgt spid="176171">
                                            <p:txEl>
                                              <p:pRg st="0" end="0"/>
                                            </p:txEl>
                                          </p:spTgt>
                                        </p:tgtEl>
                                        <p:attrNameLst>
                                          <p:attrName>style.visibility</p:attrName>
                                        </p:attrNameLst>
                                      </p:cBhvr>
                                      <p:to>
                                        <p:strVal val="visible"/>
                                      </p:to>
                                    </p:set>
                                    <p:animEffect transition="in" filter="wipe(left)">
                                      <p:cBhvr>
                                        <p:cTn id="134" dur="500"/>
                                        <p:tgtEl>
                                          <p:spTgt spid="176171">
                                            <p:txEl>
                                              <p:pRg st="0" end="0"/>
                                            </p:txEl>
                                          </p:spTgt>
                                        </p:tgtEl>
                                      </p:cBhvr>
                                    </p:animEffect>
                                  </p:childTnLst>
                                </p:cTn>
                              </p:par>
                            </p:childTnLst>
                          </p:cTn>
                        </p:par>
                        <p:par>
                          <p:cTn id="135" fill="hold">
                            <p:stCondLst>
                              <p:cond delay="500"/>
                            </p:stCondLst>
                            <p:childTnLst>
                              <p:par>
                                <p:cTn id="136" presetID="22" presetClass="entr" presetSubtype="8" fill="hold" nodeType="afterEffect">
                                  <p:stCondLst>
                                    <p:cond delay="0"/>
                                  </p:stCondLst>
                                  <p:childTnLst>
                                    <p:set>
                                      <p:cBhvr>
                                        <p:cTn id="137" dur="1" fill="hold">
                                          <p:stCondLst>
                                            <p:cond delay="0"/>
                                          </p:stCondLst>
                                        </p:cTn>
                                        <p:tgtEl>
                                          <p:spTgt spid="176171">
                                            <p:txEl>
                                              <p:pRg st="1" end="1"/>
                                            </p:txEl>
                                          </p:spTgt>
                                        </p:tgtEl>
                                        <p:attrNameLst>
                                          <p:attrName>style.visibility</p:attrName>
                                        </p:attrNameLst>
                                      </p:cBhvr>
                                      <p:to>
                                        <p:strVal val="visible"/>
                                      </p:to>
                                    </p:set>
                                    <p:animEffect transition="in" filter="wipe(left)">
                                      <p:cBhvr>
                                        <p:cTn id="138" dur="500"/>
                                        <p:tgtEl>
                                          <p:spTgt spid="176171">
                                            <p:txEl>
                                              <p:pRg st="1" end="1"/>
                                            </p:txEl>
                                          </p:spTgt>
                                        </p:tgtEl>
                                      </p:cBhvr>
                                    </p:animEffect>
                                  </p:childTnLst>
                                </p:cTn>
                              </p:par>
                            </p:childTnLst>
                          </p:cTn>
                        </p:par>
                        <p:par>
                          <p:cTn id="139" fill="hold">
                            <p:stCondLst>
                              <p:cond delay="1000"/>
                            </p:stCondLst>
                            <p:childTnLst>
                              <p:par>
                                <p:cTn id="140" presetID="22" presetClass="entr" presetSubtype="8" fill="hold" nodeType="afterEffect">
                                  <p:stCondLst>
                                    <p:cond delay="0"/>
                                  </p:stCondLst>
                                  <p:childTnLst>
                                    <p:set>
                                      <p:cBhvr>
                                        <p:cTn id="141" dur="1" fill="hold">
                                          <p:stCondLst>
                                            <p:cond delay="0"/>
                                          </p:stCondLst>
                                        </p:cTn>
                                        <p:tgtEl>
                                          <p:spTgt spid="176171">
                                            <p:txEl>
                                              <p:pRg st="2" end="2"/>
                                            </p:txEl>
                                          </p:spTgt>
                                        </p:tgtEl>
                                        <p:attrNameLst>
                                          <p:attrName>style.visibility</p:attrName>
                                        </p:attrNameLst>
                                      </p:cBhvr>
                                      <p:to>
                                        <p:strVal val="visible"/>
                                      </p:to>
                                    </p:set>
                                    <p:animEffect transition="in" filter="wipe(left)">
                                      <p:cBhvr>
                                        <p:cTn id="142" dur="500"/>
                                        <p:tgtEl>
                                          <p:spTgt spid="176171">
                                            <p:txEl>
                                              <p:pRg st="2" end="2"/>
                                            </p:txEl>
                                          </p:spTgt>
                                        </p:tgtEl>
                                      </p:cBhvr>
                                    </p:animEffect>
                                  </p:childTnLst>
                                </p:cTn>
                              </p:par>
                            </p:childTnLst>
                          </p:cTn>
                        </p:par>
                        <p:par>
                          <p:cTn id="143" fill="hold">
                            <p:stCondLst>
                              <p:cond delay="1500"/>
                            </p:stCondLst>
                            <p:childTnLst>
                              <p:par>
                                <p:cTn id="144" presetID="22" presetClass="entr" presetSubtype="8" fill="hold" nodeType="afterEffect">
                                  <p:stCondLst>
                                    <p:cond delay="0"/>
                                  </p:stCondLst>
                                  <p:childTnLst>
                                    <p:set>
                                      <p:cBhvr>
                                        <p:cTn id="145" dur="1" fill="hold">
                                          <p:stCondLst>
                                            <p:cond delay="0"/>
                                          </p:stCondLst>
                                        </p:cTn>
                                        <p:tgtEl>
                                          <p:spTgt spid="176171">
                                            <p:txEl>
                                              <p:pRg st="3" end="3"/>
                                            </p:txEl>
                                          </p:spTgt>
                                        </p:tgtEl>
                                        <p:attrNameLst>
                                          <p:attrName>style.visibility</p:attrName>
                                        </p:attrNameLst>
                                      </p:cBhvr>
                                      <p:to>
                                        <p:strVal val="visible"/>
                                      </p:to>
                                    </p:set>
                                    <p:animEffect transition="in" filter="wipe(left)">
                                      <p:cBhvr>
                                        <p:cTn id="146" dur="500"/>
                                        <p:tgtEl>
                                          <p:spTgt spid="176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6134" grpId="0"/>
      <p:bldP spid="176136" grpId="0"/>
      <p:bldP spid="176138" grpId="0"/>
      <p:bldP spid="176140" grpId="0"/>
      <p:bldP spid="176142" grpId="0"/>
      <p:bldP spid="176143" grpId="0"/>
      <p:bldP spid="176144" grpId="0"/>
      <p:bldP spid="176150" grpId="0"/>
      <p:bldP spid="176152" grpId="0"/>
      <p:bldP spid="176153" grpId="0"/>
      <p:bldP spid="176155" grpId="0"/>
      <p:bldP spid="176157" grpId="0"/>
      <p:bldP spid="176159" grpId="0"/>
      <p:bldP spid="176161" grpId="0"/>
      <p:bldP spid="176163" grpId="0"/>
      <p:bldP spid="176165" grpId="0"/>
      <p:bldP spid="176167" grpId="0"/>
      <p:bldP spid="176169" grpId="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8" name="矩形 164867"/>
          <p:cNvSpPr>
            <a:spLocks noChangeArrowheads="1"/>
          </p:cNvSpPr>
          <p:nvPr/>
        </p:nvSpPr>
        <p:spPr bwMode="auto">
          <a:xfrm>
            <a:off x="539751" y="2680098"/>
            <a:ext cx="3095625" cy="37861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000" dirty="0">
                <a:ea typeface="黑体" panose="02010609060101010101" pitchFamily="49" charset="-122"/>
              </a:rPr>
              <a:t>概率与游戏的综合应用</a:t>
            </a:r>
          </a:p>
        </p:txBody>
      </p:sp>
      <p:sp>
        <p:nvSpPr>
          <p:cNvPr id="164869" name="左大括号 164868"/>
          <p:cNvSpPr/>
          <p:nvPr/>
        </p:nvSpPr>
        <p:spPr bwMode="auto">
          <a:xfrm>
            <a:off x="3779838" y="2249091"/>
            <a:ext cx="144462" cy="1079897"/>
          </a:xfrm>
          <a:prstGeom prst="leftBrace">
            <a:avLst>
              <a:gd name="adj1" fmla="val 82967"/>
              <a:gd name="adj2" fmla="val 50000"/>
            </a:avLst>
          </a:prstGeom>
          <a:noFill/>
          <a:ln w="12700">
            <a:solidFill>
              <a:schemeClr val="tx1"/>
            </a:solidFill>
            <a:round/>
          </a:ln>
          <a:extLst>
            <a:ext uri="{909E8E84-426E-40DD-AFC4-6F175D3DCCD1}">
              <a14:hiddenFill xmlns:a14="http://schemas.microsoft.com/office/drawing/2010/main">
                <a:solidFill>
                  <a:srgbClr val="FFFFFF"/>
                </a:solidFill>
              </a14:hiddenFill>
            </a:ext>
          </a:extLst>
        </p:spPr>
        <p:txBody>
          <a:bodyPr/>
          <a:lstStyle/>
          <a:p>
            <a:pPr eaLnBrk="0" hangingPunct="0"/>
            <a:endParaRPr lang="zh-CN" altLang="en-US"/>
          </a:p>
        </p:txBody>
      </p:sp>
      <p:sp>
        <p:nvSpPr>
          <p:cNvPr id="164875" name="矩形 164874"/>
          <p:cNvSpPr>
            <a:spLocks noChangeArrowheads="1"/>
          </p:cNvSpPr>
          <p:nvPr/>
        </p:nvSpPr>
        <p:spPr bwMode="auto">
          <a:xfrm>
            <a:off x="4140201" y="2087166"/>
            <a:ext cx="1008063" cy="37861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r>
              <a:rPr lang="zh-CN" altLang="en-US" sz="2000" dirty="0">
                <a:latin typeface="黑体" panose="02010609060101010101" pitchFamily="49" charset="-122"/>
                <a:ea typeface="黑体" panose="02010609060101010101" pitchFamily="49" charset="-122"/>
              </a:rPr>
              <a:t>配紫色</a:t>
            </a:r>
          </a:p>
        </p:txBody>
      </p:sp>
      <p:sp>
        <p:nvSpPr>
          <p:cNvPr id="164876" name="矩形 164875"/>
          <p:cNvSpPr>
            <a:spLocks noChangeArrowheads="1"/>
          </p:cNvSpPr>
          <p:nvPr/>
        </p:nvSpPr>
        <p:spPr bwMode="auto">
          <a:xfrm>
            <a:off x="4067175" y="3112294"/>
            <a:ext cx="1944688" cy="37861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000" dirty="0">
                <a:latin typeface="黑体" panose="02010609060101010101" pitchFamily="49" charset="-122"/>
                <a:ea typeface="黑体" panose="02010609060101010101" pitchFamily="49" charset="-122"/>
              </a:rPr>
              <a:t>判断游戏公平性</a:t>
            </a:r>
          </a:p>
        </p:txBody>
      </p:sp>
      <p:sp>
        <p:nvSpPr>
          <p:cNvPr id="24581" name="矩形 80"/>
          <p:cNvSpPr>
            <a:spLocks noChangeArrowheads="1"/>
          </p:cNvSpPr>
          <p:nvPr/>
        </p:nvSpPr>
        <p:spPr bwMode="auto">
          <a:xfrm>
            <a:off x="130175"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228989"/>
                </a:solidFill>
                <a:ea typeface="方正姚体" panose="02010601030101010101" pitchFamily="2" charset="-122"/>
              </a:rPr>
              <a:t>课堂小结</a:t>
            </a:r>
            <a:endParaRPr lang="zh-CN" altLang="en-US" dirty="0">
              <a:solidFill>
                <a:srgbClr val="228989"/>
              </a:solidFill>
            </a:endParaRPr>
          </a:p>
        </p:txBody>
      </p:sp>
      <p:sp>
        <p:nvSpPr>
          <p:cNvPr id="2" name="矩形 1"/>
          <p:cNvSpPr>
            <a:spLocks noChangeArrowheads="1"/>
          </p:cNvSpPr>
          <p:nvPr/>
        </p:nvSpPr>
        <p:spPr bwMode="auto">
          <a:xfrm>
            <a:off x="5487988" y="2075260"/>
            <a:ext cx="2311400" cy="37861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r>
              <a:rPr lang="zh-CN" altLang="en-US" sz="2000" dirty="0">
                <a:latin typeface="黑体" panose="02010609060101010101" pitchFamily="49" charset="-122"/>
                <a:ea typeface="黑体" panose="02010609060101010101" pitchFamily="49" charset="-122"/>
              </a:rPr>
              <a:t>配红色</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蓝色</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紫色</a:t>
            </a:r>
          </a:p>
        </p:txBody>
      </p:sp>
      <p:sp>
        <p:nvSpPr>
          <p:cNvPr id="3" name="矩形 2"/>
          <p:cNvSpPr>
            <a:spLocks noChangeArrowheads="1"/>
          </p:cNvSpPr>
          <p:nvPr/>
        </p:nvSpPr>
        <p:spPr bwMode="auto">
          <a:xfrm>
            <a:off x="6300789" y="2950369"/>
            <a:ext cx="2035175" cy="759619"/>
          </a:xfrm>
          <a:prstGeom prst="rect">
            <a:avLst/>
          </a:prstGeom>
          <a:noFill/>
          <a:ln w="12700">
            <a:solidFill>
              <a:schemeClr val="tx1"/>
            </a:solidFill>
            <a:miter lim="800000"/>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000" dirty="0">
                <a:latin typeface="黑体" panose="02010609060101010101" pitchFamily="49" charset="-122"/>
                <a:ea typeface="黑体" panose="02010609060101010101" pitchFamily="49" charset="-122"/>
              </a:rPr>
              <a:t>判断游戏参与者获</a:t>
            </a:r>
          </a:p>
          <a:p>
            <a:pPr algn="ctr"/>
            <a:r>
              <a:rPr lang="zh-CN" altLang="en-US" sz="2000" dirty="0">
                <a:latin typeface="黑体" panose="02010609060101010101" pitchFamily="49" charset="-122"/>
                <a:ea typeface="黑体" panose="02010609060101010101" pitchFamily="49" charset="-122"/>
              </a:rPr>
              <a:t>胜的概率是否相同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4868"/>
                                        </p:tgtEl>
                                        <p:attrNameLst>
                                          <p:attrName>style.visibility</p:attrName>
                                        </p:attrNameLst>
                                      </p:cBhvr>
                                      <p:to>
                                        <p:strVal val="visible"/>
                                      </p:to>
                                    </p:set>
                                    <p:animEffect transition="in" filter="randombar(horizontal)">
                                      <p:cBhvr>
                                        <p:cTn id="7" dur="500"/>
                                        <p:tgtEl>
                                          <p:spTgt spid="164868"/>
                                        </p:tgtEl>
                                      </p:cBhvr>
                                    </p:animEffect>
                                  </p:childTnLst>
                                </p:cTn>
                              </p:par>
                              <p:par>
                                <p:cTn id="8" presetID="14" presetClass="entr" presetSubtype="10" fill="hold" nodeType="withEffect">
                                  <p:stCondLst>
                                    <p:cond delay="0"/>
                                  </p:stCondLst>
                                  <p:childTnLst>
                                    <p:set>
                                      <p:cBhvr>
                                        <p:cTn id="9" dur="1" fill="hold">
                                          <p:stCondLst>
                                            <p:cond delay="0"/>
                                          </p:stCondLst>
                                        </p:cTn>
                                        <p:tgtEl>
                                          <p:spTgt spid="164869"/>
                                        </p:tgtEl>
                                        <p:attrNameLst>
                                          <p:attrName>style.visibility</p:attrName>
                                        </p:attrNameLst>
                                      </p:cBhvr>
                                      <p:to>
                                        <p:strVal val="visible"/>
                                      </p:to>
                                    </p:set>
                                    <p:animEffect transition="in" filter="randombar(horizontal)">
                                      <p:cBhvr>
                                        <p:cTn id="10" dur="500"/>
                                        <p:tgtEl>
                                          <p:spTgt spid="164869"/>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164875"/>
                                        </p:tgtEl>
                                        <p:attrNameLst>
                                          <p:attrName>style.visibility</p:attrName>
                                        </p:attrNameLst>
                                      </p:cBhvr>
                                      <p:to>
                                        <p:strVal val="visible"/>
                                      </p:to>
                                    </p:set>
                                    <p:animEffect transition="in" filter="randombar(horizontal)">
                                      <p:cBhvr>
                                        <p:cTn id="13" dur="500"/>
                                        <p:tgtEl>
                                          <p:spTgt spid="164875"/>
                                        </p:tgtEl>
                                      </p:cBhvr>
                                    </p:animEffect>
                                  </p:childTnLst>
                                </p:cTn>
                              </p:par>
                              <p:par>
                                <p:cTn id="14" presetID="14" presetClass="entr" presetSubtype="10" fill="hold" grpId="0" nodeType="withEffect">
                                  <p:stCondLst>
                                    <p:cond delay="0"/>
                                  </p:stCondLst>
                                  <p:childTnLst>
                                    <p:set>
                                      <p:cBhvr>
                                        <p:cTn id="15" dur="1" fill="hold">
                                          <p:stCondLst>
                                            <p:cond delay="0"/>
                                          </p:stCondLst>
                                        </p:cTn>
                                        <p:tgtEl>
                                          <p:spTgt spid="164876"/>
                                        </p:tgtEl>
                                        <p:attrNameLst>
                                          <p:attrName>style.visibility</p:attrName>
                                        </p:attrNameLst>
                                      </p:cBhvr>
                                      <p:to>
                                        <p:strVal val="visible"/>
                                      </p:to>
                                    </p:set>
                                    <p:animEffect transition="in" filter="randombar(horizontal)">
                                      <p:cBhvr>
                                        <p:cTn id="16" dur="500"/>
                                        <p:tgtEl>
                                          <p:spTgt spid="16487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randombar(horizontal)">
                                      <p:cBhvr>
                                        <p:cTn id="19" dur="500"/>
                                        <p:tgtEl>
                                          <p:spTgt spid="2"/>
                                        </p:tgtEl>
                                      </p:cBhvr>
                                    </p:animEffect>
                                  </p:childTnLst>
                                </p:cTn>
                              </p:par>
                              <p:par>
                                <p:cTn id="20" presetID="14" presetClass="entr" presetSubtype="1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randombar(horizontal)">
                                      <p:cBhvr>
                                        <p:cTn id="2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8" grpId="0" animBg="1"/>
      <p:bldP spid="164875" grpId="0" animBg="1"/>
      <p:bldP spid="164876" grpId="0" animBg="1"/>
      <p:bldP spid="2" grpId="0" bldLvl="0" animBg="1"/>
      <p:bldP spid="3"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Rectangle 1"/>
          <p:cNvSpPr>
            <a:spLocks noChangeArrowheads="1"/>
          </p:cNvSpPr>
          <p:nvPr/>
        </p:nvSpPr>
        <p:spPr bwMode="auto">
          <a:xfrm>
            <a:off x="-52388" y="1923678"/>
            <a:ext cx="9144001"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indent="200025" algn="just">
              <a:lnSpc>
                <a:spcPct val="150000"/>
              </a:lnSpc>
            </a:pPr>
            <a:r>
              <a:rPr lang="en-US" altLang="zh-CN" sz="2400" dirty="0">
                <a:solidFill>
                  <a:srgbClr val="000000"/>
                </a:solidFill>
                <a:latin typeface="黑体" panose="02010609060101010101" pitchFamily="49" charset="-122"/>
                <a:ea typeface="黑体" panose="02010609060101010101" pitchFamily="49" charset="-122"/>
              </a:rPr>
              <a:t>1.</a:t>
            </a:r>
            <a:r>
              <a:rPr lang="zh-CN" altLang="en-US" sz="2400" dirty="0">
                <a:solidFill>
                  <a:srgbClr val="000000"/>
                </a:solidFill>
                <a:latin typeface="黑体" panose="02010609060101010101" pitchFamily="49" charset="-122"/>
                <a:ea typeface="黑体" panose="02010609060101010101" pitchFamily="49" charset="-122"/>
              </a:rPr>
              <a:t>能判断某事件的每个结果出现的可能性是否相等</a:t>
            </a:r>
            <a:r>
              <a:rPr lang="en-US" altLang="zh-CN" sz="2400" dirty="0">
                <a:solidFill>
                  <a:srgbClr val="000000"/>
                </a:solidFill>
                <a:latin typeface="黑体" panose="02010609060101010101" pitchFamily="49" charset="-122"/>
                <a:ea typeface="黑体" panose="02010609060101010101" pitchFamily="49" charset="-122"/>
              </a:rPr>
              <a:t>;</a:t>
            </a:r>
          </a:p>
          <a:p>
            <a:pPr indent="200025" algn="just">
              <a:lnSpc>
                <a:spcPct val="150000"/>
              </a:lnSpc>
              <a:spcBef>
                <a:spcPct val="50000"/>
              </a:spcBef>
            </a:pPr>
            <a:r>
              <a:rPr lang="en-US" altLang="zh-CN" sz="2400" dirty="0">
                <a:solidFill>
                  <a:srgbClr val="000000"/>
                </a:solidFill>
                <a:latin typeface="黑体" panose="02010609060101010101" pitchFamily="49" charset="-122"/>
                <a:ea typeface="黑体" panose="02010609060101010101" pitchFamily="49" charset="-122"/>
              </a:rPr>
              <a:t>2.</a:t>
            </a:r>
            <a:r>
              <a:rPr lang="zh-CN" altLang="en-US" sz="2400" dirty="0">
                <a:solidFill>
                  <a:srgbClr val="000000"/>
                </a:solidFill>
                <a:latin typeface="黑体" panose="02010609060101010101" pitchFamily="49" charset="-122"/>
                <a:ea typeface="黑体" panose="02010609060101010101" pitchFamily="49" charset="-122"/>
              </a:rPr>
              <a:t>能将不等可能随机事件转化为等可能随机事件</a:t>
            </a:r>
            <a:r>
              <a:rPr lang="en-US" altLang="zh-CN" sz="2400" dirty="0">
                <a:solidFill>
                  <a:srgbClr val="000000"/>
                </a:solidFill>
                <a:latin typeface="黑体" panose="02010609060101010101" pitchFamily="49" charset="-122"/>
                <a:ea typeface="黑体" panose="02010609060101010101" pitchFamily="49" charset="-122"/>
              </a:rPr>
              <a:t>,</a:t>
            </a:r>
            <a:r>
              <a:rPr lang="zh-CN" altLang="en-US" sz="2400" dirty="0">
                <a:solidFill>
                  <a:srgbClr val="000000"/>
                </a:solidFill>
                <a:latin typeface="黑体" panose="02010609060101010101" pitchFamily="49" charset="-122"/>
                <a:ea typeface="黑体" panose="02010609060101010101" pitchFamily="49" charset="-122"/>
              </a:rPr>
              <a:t>求其发生的概率</a:t>
            </a:r>
            <a:r>
              <a:rPr lang="en-US" altLang="zh-CN" sz="2400" dirty="0">
                <a:solidFill>
                  <a:srgbClr val="000000"/>
                </a:solidFill>
                <a:latin typeface="黑体" panose="02010609060101010101" pitchFamily="49" charset="-122"/>
                <a:ea typeface="黑体" panose="02010609060101010101" pitchFamily="49" charset="-122"/>
              </a:rPr>
              <a:t>.</a:t>
            </a:r>
          </a:p>
          <a:p>
            <a:pPr indent="200025" algn="r">
              <a:lnSpc>
                <a:spcPct val="150000"/>
              </a:lnSpc>
            </a:pPr>
            <a:r>
              <a:rPr lang="zh-CN" altLang="en-US" sz="2400" dirty="0">
                <a:solidFill>
                  <a:srgbClr val="000000"/>
                </a:solidFill>
                <a:latin typeface="黑体" panose="02010609060101010101" pitchFamily="49" charset="-122"/>
                <a:ea typeface="黑体" panose="02010609060101010101" pitchFamily="49" charset="-122"/>
              </a:rPr>
              <a:t>（重点、难点）</a:t>
            </a:r>
          </a:p>
        </p:txBody>
      </p:sp>
      <p:sp>
        <p:nvSpPr>
          <p:cNvPr id="11266" name="矩形 4119"/>
          <p:cNvSpPr>
            <a:spLocks noChangeArrowheads="1"/>
          </p:cNvSpPr>
          <p:nvPr/>
        </p:nvSpPr>
        <p:spPr bwMode="auto">
          <a:xfrm>
            <a:off x="3851275" y="1076325"/>
            <a:ext cx="141577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微软雅黑" panose="020B0503020204020204" pitchFamily="34" charset="-122"/>
                <a:ea typeface="微软雅黑" panose="020B0503020204020204" pitchFamily="34" charset="-122"/>
              </a:rPr>
              <a:t>学习目标</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107"/>
                                        </p:tgtEl>
                                        <p:attrNameLst>
                                          <p:attrName>style.visibility</p:attrName>
                                        </p:attrNameLst>
                                      </p:cBhvr>
                                      <p:to>
                                        <p:strVal val="visible"/>
                                      </p:to>
                                    </p:set>
                                    <p:animEffect transition="in" filter="wipe(up)">
                                      <p:cBhvr>
                                        <p:cTn id="7" dur="500"/>
                                        <p:tgtEl>
                                          <p:spTgt spid="4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文本框 22644"/>
          <p:cNvSpPr txBox="1">
            <a:spLocks noChangeArrowheads="1"/>
          </p:cNvSpPr>
          <p:nvPr/>
        </p:nvSpPr>
        <p:spPr bwMode="auto">
          <a:xfrm>
            <a:off x="136525" y="486966"/>
            <a:ext cx="8942388" cy="46813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000" dirty="0">
                <a:latin typeface="Times New Roman" panose="02020603050405020304" pitchFamily="18" charset="0"/>
                <a:ea typeface="黑体" panose="02010609060101010101" pitchFamily="49" charset="-122"/>
              </a:rPr>
              <a:t>        </a:t>
            </a:r>
            <a:r>
              <a:rPr lang="zh-CN" altLang="en-US" sz="2000" dirty="0">
                <a:latin typeface="Times New Roman" panose="02020603050405020304" pitchFamily="18" charset="0"/>
                <a:ea typeface="黑体" panose="02010609060101010101" pitchFamily="49" charset="-122"/>
              </a:rPr>
              <a:t>小颖为学校联欢会设计一个“配紫色”游戏：如下图是两个可以自由转动的转盘，每个转盘被分成面积相等的几个扇形</a:t>
            </a:r>
            <a:r>
              <a:rPr lang="en-US" altLang="zh-CN" sz="2000" dirty="0">
                <a:latin typeface="Times New Roman" panose="02020603050405020304" pitchFamily="18" charset="0"/>
                <a:ea typeface="黑体" panose="02010609060101010101" pitchFamily="49" charset="-122"/>
              </a:rPr>
              <a:t>.</a:t>
            </a:r>
            <a:r>
              <a:rPr lang="zh-CN" altLang="en-US" sz="2000" dirty="0">
                <a:latin typeface="Times New Roman" panose="02020603050405020304" pitchFamily="18" charset="0"/>
                <a:ea typeface="黑体" panose="02010609060101010101" pitchFamily="49" charset="-122"/>
              </a:rPr>
              <a:t>游戏者同时转动两个转盘，如果转盘</a:t>
            </a:r>
            <a:r>
              <a:rPr lang="en-US" altLang="zh-CN" sz="2000" b="1" dirty="0">
                <a:latin typeface="Times New Roman" panose="02020603050405020304" pitchFamily="18" charset="0"/>
                <a:ea typeface="黑体" panose="02010609060101010101" pitchFamily="49" charset="-122"/>
              </a:rPr>
              <a:t>A</a:t>
            </a:r>
            <a:r>
              <a:rPr lang="zh-CN" altLang="en-US" sz="2000" dirty="0">
                <a:latin typeface="Times New Roman" panose="02020603050405020304" pitchFamily="18" charset="0"/>
                <a:ea typeface="黑体" panose="02010609060101010101" pitchFamily="49" charset="-122"/>
              </a:rPr>
              <a:t>转出红色，转盘</a:t>
            </a:r>
            <a:r>
              <a:rPr lang="en-US" altLang="zh-CN" sz="2000" b="1" dirty="0">
                <a:latin typeface="Times New Roman" panose="02020603050405020304" pitchFamily="18" charset="0"/>
                <a:ea typeface="黑体" panose="02010609060101010101" pitchFamily="49" charset="-122"/>
              </a:rPr>
              <a:t>B</a:t>
            </a:r>
            <a:r>
              <a:rPr lang="zh-CN" altLang="en-US" sz="2000" dirty="0">
                <a:latin typeface="Times New Roman" panose="02020603050405020304" pitchFamily="18" charset="0"/>
                <a:ea typeface="黑体" panose="02010609060101010101" pitchFamily="49" charset="-122"/>
              </a:rPr>
              <a:t>转出了蓝色，那么他就赢了，因为红色和蓝色在一起配成了紫色</a:t>
            </a:r>
            <a:r>
              <a:rPr lang="en-US" altLang="zh-CN" sz="2000" dirty="0">
                <a:latin typeface="Times New Roman" panose="02020603050405020304" pitchFamily="18" charset="0"/>
                <a:ea typeface="黑体" panose="02010609060101010101" pitchFamily="49" charset="-122"/>
              </a:rPr>
              <a:t>.</a:t>
            </a:r>
          </a:p>
          <a:p>
            <a:pPr>
              <a:lnSpc>
                <a:spcPct val="150000"/>
              </a:lnSpc>
              <a:spcBef>
                <a:spcPct val="20000"/>
              </a:spcBef>
            </a:pPr>
            <a:endParaRPr lang="en-US" altLang="zh-CN" sz="2000" dirty="0">
              <a:latin typeface="Times New Roman" panose="02020603050405020304" pitchFamily="18" charset="0"/>
              <a:ea typeface="黑体" panose="02010609060101010101" pitchFamily="49" charset="-122"/>
            </a:endParaRPr>
          </a:p>
          <a:p>
            <a:pPr>
              <a:lnSpc>
                <a:spcPct val="150000"/>
              </a:lnSpc>
              <a:spcBef>
                <a:spcPct val="20000"/>
              </a:spcBef>
            </a:pPr>
            <a:endParaRPr lang="en-US" altLang="zh-CN" sz="2000" dirty="0">
              <a:latin typeface="Times New Roman" panose="02020603050405020304" pitchFamily="18" charset="0"/>
              <a:ea typeface="黑体" panose="02010609060101010101" pitchFamily="49" charset="-122"/>
            </a:endParaRPr>
          </a:p>
          <a:p>
            <a:pPr>
              <a:lnSpc>
                <a:spcPct val="150000"/>
              </a:lnSpc>
              <a:spcBef>
                <a:spcPct val="20000"/>
              </a:spcBef>
            </a:pPr>
            <a:endParaRPr lang="en-US" altLang="zh-CN" sz="2000" dirty="0">
              <a:latin typeface="Times New Roman" panose="02020603050405020304" pitchFamily="18" charset="0"/>
              <a:ea typeface="黑体" panose="02010609060101010101" pitchFamily="49" charset="-122"/>
            </a:endParaRPr>
          </a:p>
          <a:p>
            <a:pPr>
              <a:lnSpc>
                <a:spcPct val="150000"/>
              </a:lnSpc>
              <a:spcBef>
                <a:spcPct val="20000"/>
              </a:spcBef>
            </a:pPr>
            <a:endParaRPr lang="en-US" altLang="zh-CN" sz="2000" dirty="0">
              <a:latin typeface="Times New Roman" panose="02020603050405020304" pitchFamily="18" charset="0"/>
              <a:ea typeface="黑体" panose="02010609060101010101" pitchFamily="49" charset="-122"/>
            </a:endParaRPr>
          </a:p>
          <a:p>
            <a:pPr>
              <a:lnSpc>
                <a:spcPct val="150000"/>
              </a:lnSpc>
              <a:spcBef>
                <a:spcPct val="80000"/>
              </a:spcBef>
            </a:pPr>
            <a:r>
              <a:rPr lang="zh-CN" altLang="en-US" sz="2000" dirty="0">
                <a:solidFill>
                  <a:srgbClr val="149494"/>
                </a:solidFill>
                <a:latin typeface="Times New Roman" panose="02020603050405020304" pitchFamily="18" charset="0"/>
                <a:ea typeface="黑体" panose="02010609060101010101" pitchFamily="49" charset="-122"/>
              </a:rPr>
              <a:t>问题：</a:t>
            </a:r>
            <a:r>
              <a:rPr lang="zh-CN" altLang="en-US" sz="2000" dirty="0">
                <a:latin typeface="Times New Roman" panose="02020603050405020304" pitchFamily="18" charset="0"/>
                <a:ea typeface="黑体" panose="02010609060101010101" pitchFamily="49" charset="-122"/>
              </a:rPr>
              <a:t>利用画树状图或列表的方法表示游戏所以可能出现的结果</a:t>
            </a:r>
            <a:r>
              <a:rPr lang="en-US" altLang="zh-CN" sz="2000" dirty="0">
                <a:latin typeface="Times New Roman" panose="02020603050405020304" pitchFamily="18" charset="0"/>
                <a:ea typeface="黑体" panose="02010609060101010101" pitchFamily="49" charset="-122"/>
              </a:rPr>
              <a:t>.</a:t>
            </a:r>
          </a:p>
        </p:txBody>
      </p:sp>
      <p:sp>
        <p:nvSpPr>
          <p:cNvPr id="12290" name="椭圆 22646"/>
          <p:cNvSpPr>
            <a:spLocks noChangeArrowheads="1"/>
          </p:cNvSpPr>
          <p:nvPr/>
        </p:nvSpPr>
        <p:spPr bwMode="auto">
          <a:xfrm>
            <a:off x="1619251" y="2463403"/>
            <a:ext cx="1655763" cy="1241822"/>
          </a:xfrm>
          <a:prstGeom prst="ellipse">
            <a:avLst/>
          </a:prstGeom>
          <a:solidFill>
            <a:srgbClr val="FFFFFF"/>
          </a:solidFill>
          <a:ln w="25400">
            <a:solidFill>
              <a:schemeClr val="tx1"/>
            </a:solidFill>
            <a:round/>
          </a:ln>
        </p:spPr>
        <p:txBody>
          <a:bodyPr/>
          <a:lstStyle/>
          <a:p>
            <a:pPr eaLnBrk="0" hangingPunct="0"/>
            <a:endParaRPr lang="zh-CN" altLang="en-US"/>
          </a:p>
        </p:txBody>
      </p:sp>
      <p:sp>
        <p:nvSpPr>
          <p:cNvPr id="12291" name="任意多边形 22648"/>
          <p:cNvSpPr>
            <a:spLocks noChangeArrowheads="1"/>
          </p:cNvSpPr>
          <p:nvPr/>
        </p:nvSpPr>
        <p:spPr bwMode="auto">
          <a:xfrm>
            <a:off x="2411413" y="2463403"/>
            <a:ext cx="863600" cy="1241822"/>
          </a:xfrm>
          <a:custGeom>
            <a:avLst/>
            <a:gdLst>
              <a:gd name="T0" fmla="*/ 0 w 21600"/>
              <a:gd name="T1" fmla="*/ 0 h 43196"/>
              <a:gd name="T2" fmla="*/ 21600 w 21600"/>
              <a:gd name="T3" fmla="*/ 21600 h 43196"/>
              <a:gd name="T4" fmla="*/ 406 w 21600"/>
              <a:gd name="T5" fmla="*/ 43196 h 43196"/>
              <a:gd name="T6" fmla="*/ 404 w 21600"/>
              <a:gd name="T7" fmla="*/ 43196 h 43196"/>
              <a:gd name="T8" fmla="*/ 3713 w 21600"/>
              <a:gd name="T9" fmla="*/ 58756 h 43196"/>
              <a:gd name="T10" fmla="*/ 3161 w 21600"/>
              <a:gd name="T11" fmla="*/ 65592 h 43196"/>
              <a:gd name="T12" fmla="*/ 0 w 21600"/>
              <a:gd name="T13" fmla="*/ 0 h 43196"/>
            </a:gdLst>
            <a:ahLst/>
            <a:cxnLst>
              <a:cxn ang="0">
                <a:pos x="T0" y="T1"/>
              </a:cxn>
              <a:cxn ang="0">
                <a:pos x="T2" y="T3"/>
              </a:cxn>
              <a:cxn ang="0">
                <a:pos x="T4" y="T5"/>
              </a:cxn>
              <a:cxn ang="0">
                <a:pos x="T6" y="T7"/>
              </a:cxn>
              <a:cxn ang="0">
                <a:pos x="T8" y="T9"/>
              </a:cxn>
              <a:cxn ang="0">
                <a:pos x="T10" y="T11"/>
              </a:cxn>
              <a:cxn ang="0">
                <a:pos x="T12" y="T13"/>
              </a:cxn>
            </a:cxnLst>
            <a:rect l="0" t="0" r="r" b="b"/>
            <a:pathLst>
              <a:path w="21600" h="43196" fill="none">
                <a:moveTo>
                  <a:pt x="0" y="0"/>
                </a:moveTo>
                <a:cubicBezTo>
                  <a:pt x="11929" y="0"/>
                  <a:pt x="21600" y="9671"/>
                  <a:pt x="21600" y="21600"/>
                </a:cubicBezTo>
                <a:cubicBezTo>
                  <a:pt x="21600" y="33394"/>
                  <a:pt x="12147" y="42981"/>
                  <a:pt x="406" y="43196"/>
                </a:cubicBezTo>
              </a:path>
              <a:path w="21600" h="43196" stroke="0">
                <a:moveTo>
                  <a:pt x="404" y="43196"/>
                </a:moveTo>
                <a:cubicBezTo>
                  <a:pt x="2444" y="47125"/>
                  <a:pt x="3713" y="52644"/>
                  <a:pt x="3713" y="58756"/>
                </a:cubicBezTo>
                <a:cubicBezTo>
                  <a:pt x="3713" y="61147"/>
                  <a:pt x="3519" y="63446"/>
                  <a:pt x="3161" y="65592"/>
                </a:cubicBezTo>
                <a:lnTo>
                  <a:pt x="0" y="0"/>
                </a:lnTo>
                <a:close/>
              </a:path>
            </a:pathLst>
          </a:custGeom>
          <a:solidFill>
            <a:srgbClr val="FF0000"/>
          </a:solidFill>
          <a:ln w="9525">
            <a:solidFill>
              <a:srgbClr val="FF0000"/>
            </a:solidFill>
            <a:round/>
          </a:ln>
        </p:spPr>
        <p:txBody>
          <a:bodyPr/>
          <a:lstStyle/>
          <a:p>
            <a:endParaRPr lang="zh-CN" altLang="en-US"/>
          </a:p>
        </p:txBody>
      </p:sp>
      <p:sp>
        <p:nvSpPr>
          <p:cNvPr id="12292" name="文本框 22649"/>
          <p:cNvSpPr txBox="1">
            <a:spLocks noChangeArrowheads="1"/>
          </p:cNvSpPr>
          <p:nvPr/>
        </p:nvSpPr>
        <p:spPr bwMode="auto">
          <a:xfrm>
            <a:off x="1979613" y="3759994"/>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A</a:t>
            </a:r>
            <a:r>
              <a:rPr lang="zh-CN" altLang="en-US" sz="2400">
                <a:latin typeface="Times New Roman" panose="02020603050405020304" pitchFamily="18" charset="0"/>
                <a:ea typeface="黑体" panose="02010609060101010101" pitchFamily="49" charset="-122"/>
              </a:rPr>
              <a:t>盘</a:t>
            </a:r>
          </a:p>
        </p:txBody>
      </p:sp>
      <p:sp>
        <p:nvSpPr>
          <p:cNvPr id="12293" name="文本框 22650"/>
          <p:cNvSpPr txBox="1">
            <a:spLocks noChangeArrowheads="1"/>
          </p:cNvSpPr>
          <p:nvPr/>
        </p:nvSpPr>
        <p:spPr bwMode="auto">
          <a:xfrm>
            <a:off x="2555875" y="289560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p>
        </p:txBody>
      </p:sp>
      <p:sp>
        <p:nvSpPr>
          <p:cNvPr id="12294" name="文本框 22651"/>
          <p:cNvSpPr txBox="1">
            <a:spLocks noChangeArrowheads="1"/>
          </p:cNvSpPr>
          <p:nvPr/>
        </p:nvSpPr>
        <p:spPr bwMode="auto">
          <a:xfrm>
            <a:off x="1835150" y="2895600"/>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Times New Roman" panose="02020603050405020304" pitchFamily="18" charset="0"/>
                <a:ea typeface="黑体" panose="02010609060101010101" pitchFamily="49" charset="-122"/>
              </a:rPr>
              <a:t>白</a:t>
            </a:r>
          </a:p>
        </p:txBody>
      </p:sp>
      <p:sp>
        <p:nvSpPr>
          <p:cNvPr id="12295" name="椭圆 22654"/>
          <p:cNvSpPr>
            <a:spLocks noChangeArrowheads="1"/>
          </p:cNvSpPr>
          <p:nvPr/>
        </p:nvSpPr>
        <p:spPr bwMode="auto">
          <a:xfrm>
            <a:off x="5292725" y="2463403"/>
            <a:ext cx="1655763" cy="1241822"/>
          </a:xfrm>
          <a:prstGeom prst="ellipse">
            <a:avLst/>
          </a:prstGeom>
          <a:solidFill>
            <a:srgbClr val="008000"/>
          </a:solidFill>
          <a:ln w="25400">
            <a:solidFill>
              <a:schemeClr val="tx1"/>
            </a:solidFill>
            <a:round/>
          </a:ln>
        </p:spPr>
        <p:txBody>
          <a:bodyPr/>
          <a:lstStyle/>
          <a:p>
            <a:pPr eaLnBrk="0" hangingPunct="0"/>
            <a:endParaRPr lang="zh-CN" altLang="en-US"/>
          </a:p>
        </p:txBody>
      </p:sp>
      <p:sp>
        <p:nvSpPr>
          <p:cNvPr id="12296" name="任意多边形 22655"/>
          <p:cNvSpPr>
            <a:spLocks noChangeArrowheads="1"/>
          </p:cNvSpPr>
          <p:nvPr/>
        </p:nvSpPr>
        <p:spPr bwMode="auto">
          <a:xfrm>
            <a:off x="6084888" y="2463403"/>
            <a:ext cx="863600" cy="851297"/>
          </a:xfrm>
          <a:custGeom>
            <a:avLst/>
            <a:gdLst>
              <a:gd name="T0" fmla="*/ 0 w 21600"/>
              <a:gd name="T1" fmla="*/ 0 h 29609"/>
              <a:gd name="T2" fmla="*/ 21600 w 21600"/>
              <a:gd name="T3" fmla="*/ 21600 h 29609"/>
              <a:gd name="T4" fmla="*/ 20065 w 21600"/>
              <a:gd name="T5" fmla="*/ 29613 h 29609"/>
              <a:gd name="T6" fmla="*/ 20060 w 21600"/>
              <a:gd name="T7" fmla="*/ 29608 h 29609"/>
              <a:gd name="T8" fmla="*/ 29973 w 21600"/>
              <a:gd name="T9" fmla="*/ 16581 h 29609"/>
              <a:gd name="T10" fmla="*/ 40773 w 21600"/>
              <a:gd name="T11" fmla="*/ 38181 h 29609"/>
              <a:gd name="T12" fmla="*/ 40221 w 21600"/>
              <a:gd name="T13" fmla="*/ 45017 h 29609"/>
              <a:gd name="T14" fmla="*/ 0 w 21600"/>
              <a:gd name="T15" fmla="*/ 0 h 2960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1600" h="29609" fill="none">
                <a:moveTo>
                  <a:pt x="0" y="0"/>
                </a:moveTo>
                <a:cubicBezTo>
                  <a:pt x="11929" y="0"/>
                  <a:pt x="21600" y="9671"/>
                  <a:pt x="21600" y="21600"/>
                </a:cubicBezTo>
                <a:cubicBezTo>
                  <a:pt x="21600" y="24432"/>
                  <a:pt x="21055" y="27138"/>
                  <a:pt x="20065" y="29613"/>
                </a:cubicBezTo>
              </a:path>
              <a:path w="21600" h="29609" stroke="0">
                <a:moveTo>
                  <a:pt x="20060" y="29608"/>
                </a:moveTo>
                <a:cubicBezTo>
                  <a:pt x="21718" y="21940"/>
                  <a:pt x="25533" y="16581"/>
                  <a:pt x="29973" y="16581"/>
                </a:cubicBezTo>
                <a:cubicBezTo>
                  <a:pt x="35938" y="16581"/>
                  <a:pt x="40773" y="26252"/>
                  <a:pt x="40773" y="38181"/>
                </a:cubicBezTo>
                <a:cubicBezTo>
                  <a:pt x="40773" y="40572"/>
                  <a:pt x="40579" y="42871"/>
                  <a:pt x="40221" y="45017"/>
                </a:cubicBezTo>
                <a:lnTo>
                  <a:pt x="0" y="0"/>
                </a:lnTo>
                <a:close/>
              </a:path>
            </a:pathLst>
          </a:custGeom>
          <a:solidFill>
            <a:srgbClr val="3366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297" name="文本框 22657"/>
          <p:cNvSpPr txBox="1">
            <a:spLocks noChangeArrowheads="1"/>
          </p:cNvSpPr>
          <p:nvPr/>
        </p:nvSpPr>
        <p:spPr bwMode="auto">
          <a:xfrm>
            <a:off x="5867400" y="3759994"/>
            <a:ext cx="697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B</a:t>
            </a:r>
            <a:r>
              <a:rPr lang="zh-CN" altLang="en-US" sz="2400">
                <a:latin typeface="Times New Roman" panose="02020603050405020304" pitchFamily="18" charset="0"/>
                <a:ea typeface="黑体" panose="02010609060101010101" pitchFamily="49" charset="-122"/>
              </a:rPr>
              <a:t>盘</a:t>
            </a:r>
          </a:p>
        </p:txBody>
      </p:sp>
      <p:sp>
        <p:nvSpPr>
          <p:cNvPr id="12298" name="任意多边形 22659"/>
          <p:cNvSpPr>
            <a:spLocks noChangeArrowheads="1"/>
          </p:cNvSpPr>
          <p:nvPr/>
        </p:nvSpPr>
        <p:spPr bwMode="auto">
          <a:xfrm flipH="1">
            <a:off x="5307013" y="2468166"/>
            <a:ext cx="804862" cy="816769"/>
          </a:xfrm>
          <a:custGeom>
            <a:avLst/>
            <a:gdLst>
              <a:gd name="T0" fmla="*/ 0 w 21979"/>
              <a:gd name="T1" fmla="*/ 3 h 28460"/>
              <a:gd name="T2" fmla="*/ 379 w 21979"/>
              <a:gd name="T3" fmla="*/ 0 h 28460"/>
              <a:gd name="T4" fmla="*/ 21979 w 21979"/>
              <a:gd name="T5" fmla="*/ 21600 h 28460"/>
              <a:gd name="T6" fmla="*/ 20865 w 21979"/>
              <a:gd name="T7" fmla="*/ 28464 h 28460"/>
              <a:gd name="T8" fmla="*/ 20860 w 21979"/>
              <a:gd name="T9" fmla="*/ 28459 h 28460"/>
              <a:gd name="T10" fmla="*/ 31221 w 21979"/>
              <a:gd name="T11" fmla="*/ 14059 h 28460"/>
              <a:gd name="T12" fmla="*/ 42210 w 21979"/>
              <a:gd name="T13" fmla="*/ 35657 h 28460"/>
              <a:gd name="T14" fmla="*/ 41624 w 21979"/>
              <a:gd name="T15" fmla="*/ 42637 h 28460"/>
              <a:gd name="T16" fmla="*/ 0 w 21979"/>
              <a:gd name="T17" fmla="*/ 3 h 28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979" h="28460" fill="none">
                <a:moveTo>
                  <a:pt x="0" y="3"/>
                </a:moveTo>
                <a:cubicBezTo>
                  <a:pt x="126" y="1"/>
                  <a:pt x="252" y="0"/>
                  <a:pt x="379" y="0"/>
                </a:cubicBezTo>
                <a:cubicBezTo>
                  <a:pt x="12308" y="0"/>
                  <a:pt x="21979" y="9671"/>
                  <a:pt x="21979" y="21600"/>
                </a:cubicBezTo>
                <a:cubicBezTo>
                  <a:pt x="21979" y="24001"/>
                  <a:pt x="21587" y="26311"/>
                  <a:pt x="20865" y="28464"/>
                </a:cubicBezTo>
              </a:path>
              <a:path w="21979" h="28460" stroke="0">
                <a:moveTo>
                  <a:pt x="20860" y="28459"/>
                </a:moveTo>
                <a:cubicBezTo>
                  <a:pt x="22368" y="20065"/>
                  <a:pt x="26438" y="14059"/>
                  <a:pt x="31221" y="14059"/>
                </a:cubicBezTo>
                <a:cubicBezTo>
                  <a:pt x="37290" y="14059"/>
                  <a:pt x="42210" y="23729"/>
                  <a:pt x="42210" y="35657"/>
                </a:cubicBezTo>
                <a:cubicBezTo>
                  <a:pt x="42210" y="38101"/>
                  <a:pt x="42003" y="40450"/>
                  <a:pt x="41624" y="42637"/>
                </a:cubicBezTo>
                <a:lnTo>
                  <a:pt x="0" y="3"/>
                </a:lnTo>
                <a:close/>
              </a:path>
            </a:pathLst>
          </a:custGeom>
          <a:solidFill>
            <a:srgbClr val="FFFF0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299" name="文本框 22661"/>
          <p:cNvSpPr txBox="1">
            <a:spLocks noChangeArrowheads="1"/>
          </p:cNvSpPr>
          <p:nvPr/>
        </p:nvSpPr>
        <p:spPr bwMode="auto">
          <a:xfrm>
            <a:off x="5508625" y="2680097"/>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Times New Roman" panose="02020603050405020304" pitchFamily="18" charset="0"/>
                <a:ea typeface="黑体" panose="02010609060101010101" pitchFamily="49" charset="-122"/>
              </a:rPr>
              <a:t>黄</a:t>
            </a:r>
          </a:p>
        </p:txBody>
      </p:sp>
      <p:sp>
        <p:nvSpPr>
          <p:cNvPr id="12300" name="文本框 22663"/>
          <p:cNvSpPr txBox="1">
            <a:spLocks noChangeArrowheads="1"/>
          </p:cNvSpPr>
          <p:nvPr/>
        </p:nvSpPr>
        <p:spPr bwMode="auto">
          <a:xfrm>
            <a:off x="6227763" y="2733675"/>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Times New Roman" panose="02020603050405020304" pitchFamily="18" charset="0"/>
                <a:ea typeface="黑体" panose="02010609060101010101" pitchFamily="49" charset="-122"/>
              </a:rPr>
              <a:t>蓝</a:t>
            </a:r>
          </a:p>
        </p:txBody>
      </p:sp>
      <p:sp>
        <p:nvSpPr>
          <p:cNvPr id="12301" name="文本框 22664"/>
          <p:cNvSpPr txBox="1">
            <a:spLocks noChangeArrowheads="1"/>
          </p:cNvSpPr>
          <p:nvPr/>
        </p:nvSpPr>
        <p:spPr bwMode="auto">
          <a:xfrm>
            <a:off x="5867400" y="3165872"/>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latin typeface="Times New Roman" panose="02020603050405020304" pitchFamily="18" charset="0"/>
                <a:ea typeface="黑体" panose="02010609060101010101" pitchFamily="49" charset="-122"/>
              </a:rPr>
              <a:t>绿</a:t>
            </a:r>
          </a:p>
        </p:txBody>
      </p:sp>
      <p:sp>
        <p:nvSpPr>
          <p:cNvPr id="12302" name="椭圆 22665"/>
          <p:cNvSpPr>
            <a:spLocks noChangeArrowheads="1"/>
          </p:cNvSpPr>
          <p:nvPr/>
        </p:nvSpPr>
        <p:spPr bwMode="auto">
          <a:xfrm>
            <a:off x="2368551" y="3057525"/>
            <a:ext cx="73025" cy="54769"/>
          </a:xfrm>
          <a:prstGeom prst="ellipse">
            <a:avLst/>
          </a:prstGeom>
          <a:solidFill>
            <a:srgbClr val="808000"/>
          </a:solidFill>
          <a:ln w="9525">
            <a:solidFill>
              <a:srgbClr val="808000"/>
            </a:solidFill>
            <a:round/>
          </a:ln>
        </p:spPr>
        <p:txBody>
          <a:bodyPr/>
          <a:lstStyle/>
          <a:p>
            <a:pPr eaLnBrk="0" hangingPunct="0"/>
            <a:endParaRPr lang="zh-CN" altLang="en-US"/>
          </a:p>
        </p:txBody>
      </p:sp>
      <p:sp>
        <p:nvSpPr>
          <p:cNvPr id="12303" name="直接连接符 22666"/>
          <p:cNvSpPr>
            <a:spLocks noChangeShapeType="1"/>
          </p:cNvSpPr>
          <p:nvPr/>
        </p:nvSpPr>
        <p:spPr bwMode="auto">
          <a:xfrm flipH="1">
            <a:off x="2166939" y="3057525"/>
            <a:ext cx="249237" cy="323850"/>
          </a:xfrm>
          <a:prstGeom prst="line">
            <a:avLst/>
          </a:prstGeom>
          <a:noFill/>
          <a:ln w="38100">
            <a:solidFill>
              <a:srgbClr val="808080"/>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2304" name="椭圆 22667"/>
          <p:cNvSpPr>
            <a:spLocks noChangeArrowheads="1"/>
          </p:cNvSpPr>
          <p:nvPr/>
        </p:nvSpPr>
        <p:spPr bwMode="auto">
          <a:xfrm>
            <a:off x="6084889" y="3057525"/>
            <a:ext cx="73025" cy="54769"/>
          </a:xfrm>
          <a:prstGeom prst="ellipse">
            <a:avLst/>
          </a:prstGeom>
          <a:solidFill>
            <a:schemeClr val="accent1"/>
          </a:solidFill>
          <a:ln w="9525">
            <a:solidFill>
              <a:schemeClr val="accent1"/>
            </a:solidFill>
            <a:round/>
          </a:ln>
        </p:spPr>
        <p:txBody>
          <a:bodyPr/>
          <a:lstStyle/>
          <a:p>
            <a:pPr eaLnBrk="0" hangingPunct="0"/>
            <a:endParaRPr lang="zh-CN" altLang="en-US"/>
          </a:p>
        </p:txBody>
      </p:sp>
      <p:sp>
        <p:nvSpPr>
          <p:cNvPr id="12305" name="直接连接符 22668"/>
          <p:cNvSpPr>
            <a:spLocks noChangeShapeType="1"/>
          </p:cNvSpPr>
          <p:nvPr/>
        </p:nvSpPr>
        <p:spPr bwMode="auto">
          <a:xfrm flipH="1">
            <a:off x="5867400" y="3080147"/>
            <a:ext cx="249238" cy="323850"/>
          </a:xfrm>
          <a:prstGeom prst="line">
            <a:avLst/>
          </a:prstGeom>
          <a:noFill/>
          <a:ln w="38100">
            <a:solidFill>
              <a:srgbClr val="FFFFFF"/>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2306" name="矩形 80"/>
          <p:cNvSpPr>
            <a:spLocks noChangeArrowheads="1"/>
          </p:cNvSpPr>
          <p:nvPr/>
        </p:nvSpPr>
        <p:spPr bwMode="auto">
          <a:xfrm>
            <a:off x="80963" y="21432"/>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a:solidFill>
                  <a:srgbClr val="228989"/>
                </a:solidFill>
                <a:ea typeface="方正姚体" panose="02010601030101010101" pitchFamily="2" charset="-122"/>
              </a:rPr>
              <a:t>导入新课</a:t>
            </a:r>
            <a:endParaRPr lang="zh-CN" altLang="en-US">
              <a:solidFill>
                <a:srgbClr val="228989"/>
              </a:solidFill>
            </a:endParaRPr>
          </a:p>
        </p:txBody>
      </p:sp>
    </p:spTree>
  </p:cSld>
  <p:clrMapOvr>
    <a:masterClrMapping/>
  </p:clrMapOvr>
  <p:transition>
    <p:cover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椭圆 174083"/>
          <p:cNvSpPr>
            <a:spLocks noChangeArrowheads="1"/>
          </p:cNvSpPr>
          <p:nvPr/>
        </p:nvSpPr>
        <p:spPr bwMode="auto">
          <a:xfrm>
            <a:off x="250825" y="411956"/>
            <a:ext cx="935038" cy="701279"/>
          </a:xfrm>
          <a:prstGeom prst="ellipse">
            <a:avLst/>
          </a:prstGeom>
          <a:noFill/>
          <a:ln w="25400">
            <a:solidFill>
              <a:srgbClr val="0066FF"/>
            </a:solidFill>
            <a:round/>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000">
                <a:solidFill>
                  <a:srgbClr val="0066FF"/>
                </a:solidFill>
                <a:ea typeface="黑体" panose="02010609060101010101" pitchFamily="49" charset="-122"/>
              </a:rPr>
              <a:t>树状图</a:t>
            </a:r>
          </a:p>
        </p:txBody>
      </p:sp>
      <p:sp>
        <p:nvSpPr>
          <p:cNvPr id="13314" name="矩形 174085"/>
          <p:cNvSpPr>
            <a:spLocks noChangeArrowheads="1"/>
          </p:cNvSpPr>
          <p:nvPr/>
        </p:nvSpPr>
        <p:spPr bwMode="auto">
          <a:xfrm>
            <a:off x="1547813" y="411956"/>
            <a:ext cx="295465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画树状图如图所示：</a:t>
            </a:r>
          </a:p>
        </p:txBody>
      </p:sp>
      <p:sp>
        <p:nvSpPr>
          <p:cNvPr id="174087" name="文本框 174086"/>
          <p:cNvSpPr txBox="1">
            <a:spLocks noChangeArrowheads="1"/>
          </p:cNvSpPr>
          <p:nvPr/>
        </p:nvSpPr>
        <p:spPr bwMode="auto">
          <a:xfrm>
            <a:off x="4543425" y="844154"/>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开始</a:t>
            </a:r>
          </a:p>
        </p:txBody>
      </p:sp>
      <p:sp>
        <p:nvSpPr>
          <p:cNvPr id="174088" name="直接连接符 174087"/>
          <p:cNvSpPr>
            <a:spLocks noChangeShapeType="1"/>
          </p:cNvSpPr>
          <p:nvPr/>
        </p:nvSpPr>
        <p:spPr bwMode="auto">
          <a:xfrm flipH="1">
            <a:off x="3751263" y="1210866"/>
            <a:ext cx="10795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089" name="文本框 174088"/>
          <p:cNvSpPr txBox="1">
            <a:spLocks noChangeArrowheads="1"/>
          </p:cNvSpPr>
          <p:nvPr/>
        </p:nvSpPr>
        <p:spPr bwMode="auto">
          <a:xfrm>
            <a:off x="3319463" y="1600200"/>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白色</a:t>
            </a:r>
          </a:p>
        </p:txBody>
      </p:sp>
      <p:sp>
        <p:nvSpPr>
          <p:cNvPr id="174090" name="直接连接符 174089"/>
          <p:cNvSpPr>
            <a:spLocks noChangeShapeType="1"/>
          </p:cNvSpPr>
          <p:nvPr/>
        </p:nvSpPr>
        <p:spPr bwMode="auto">
          <a:xfrm>
            <a:off x="5003801" y="1221582"/>
            <a:ext cx="1152525" cy="432197"/>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091" name="文本框 174090"/>
          <p:cNvSpPr txBox="1">
            <a:spLocks noChangeArrowheads="1"/>
          </p:cNvSpPr>
          <p:nvPr/>
        </p:nvSpPr>
        <p:spPr bwMode="auto">
          <a:xfrm>
            <a:off x="6011863" y="1600200"/>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红色</a:t>
            </a:r>
          </a:p>
        </p:txBody>
      </p:sp>
      <p:sp>
        <p:nvSpPr>
          <p:cNvPr id="174092" name="直接连接符 174091"/>
          <p:cNvSpPr>
            <a:spLocks noChangeShapeType="1"/>
          </p:cNvSpPr>
          <p:nvPr/>
        </p:nvSpPr>
        <p:spPr bwMode="auto">
          <a:xfrm flipH="1">
            <a:off x="2454275" y="1977629"/>
            <a:ext cx="10795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093" name="文本框 174092"/>
          <p:cNvSpPr txBox="1">
            <a:spLocks noChangeArrowheads="1"/>
          </p:cNvSpPr>
          <p:nvPr/>
        </p:nvSpPr>
        <p:spPr bwMode="auto">
          <a:xfrm>
            <a:off x="2022475"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黄色</a:t>
            </a:r>
          </a:p>
        </p:txBody>
      </p:sp>
      <p:sp>
        <p:nvSpPr>
          <p:cNvPr id="174094" name="直接连接符 174093"/>
          <p:cNvSpPr>
            <a:spLocks noChangeShapeType="1"/>
          </p:cNvSpPr>
          <p:nvPr/>
        </p:nvSpPr>
        <p:spPr bwMode="auto">
          <a:xfrm>
            <a:off x="3679825" y="1977629"/>
            <a:ext cx="6477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095" name="文本框 174094"/>
          <p:cNvSpPr txBox="1">
            <a:spLocks noChangeArrowheads="1"/>
          </p:cNvSpPr>
          <p:nvPr/>
        </p:nvSpPr>
        <p:spPr bwMode="auto">
          <a:xfrm>
            <a:off x="4067175"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绿色</a:t>
            </a:r>
          </a:p>
        </p:txBody>
      </p:sp>
      <p:sp>
        <p:nvSpPr>
          <p:cNvPr id="174100" name="文本框 174099"/>
          <p:cNvSpPr txBox="1">
            <a:spLocks noChangeArrowheads="1"/>
          </p:cNvSpPr>
          <p:nvPr/>
        </p:nvSpPr>
        <p:spPr bwMode="auto">
          <a:xfrm>
            <a:off x="871538" y="1615679"/>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A</a:t>
            </a:r>
            <a:r>
              <a:rPr lang="zh-CN" altLang="en-US" sz="2400">
                <a:latin typeface="Times New Roman" panose="02020603050405020304" pitchFamily="18" charset="0"/>
                <a:ea typeface="黑体" panose="02010609060101010101" pitchFamily="49" charset="-122"/>
              </a:rPr>
              <a:t>盘</a:t>
            </a:r>
          </a:p>
        </p:txBody>
      </p:sp>
      <p:sp>
        <p:nvSpPr>
          <p:cNvPr id="174101" name="文本框 174100"/>
          <p:cNvSpPr txBox="1">
            <a:spLocks noChangeArrowheads="1"/>
          </p:cNvSpPr>
          <p:nvPr/>
        </p:nvSpPr>
        <p:spPr bwMode="auto">
          <a:xfrm>
            <a:off x="871538" y="2359819"/>
            <a:ext cx="697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B</a:t>
            </a:r>
            <a:r>
              <a:rPr lang="zh-CN" altLang="en-US" sz="2400">
                <a:latin typeface="Times New Roman" panose="02020603050405020304" pitchFamily="18" charset="0"/>
                <a:ea typeface="黑体" panose="02010609060101010101" pitchFamily="49" charset="-122"/>
              </a:rPr>
              <a:t>盘</a:t>
            </a:r>
          </a:p>
        </p:txBody>
      </p:sp>
      <p:sp>
        <p:nvSpPr>
          <p:cNvPr id="174102" name="直接连接符 174101"/>
          <p:cNvSpPr>
            <a:spLocks noChangeShapeType="1"/>
          </p:cNvSpPr>
          <p:nvPr/>
        </p:nvSpPr>
        <p:spPr bwMode="auto">
          <a:xfrm flipH="1">
            <a:off x="3563938" y="1977628"/>
            <a:ext cx="69850" cy="432197"/>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03" name="文本框 174102"/>
          <p:cNvSpPr txBox="1">
            <a:spLocks noChangeArrowheads="1"/>
          </p:cNvSpPr>
          <p:nvPr/>
        </p:nvSpPr>
        <p:spPr bwMode="auto">
          <a:xfrm>
            <a:off x="3132138"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蓝色</a:t>
            </a:r>
          </a:p>
        </p:txBody>
      </p:sp>
      <p:sp>
        <p:nvSpPr>
          <p:cNvPr id="174104" name="直接连接符 174103"/>
          <p:cNvSpPr>
            <a:spLocks noChangeShapeType="1"/>
          </p:cNvSpPr>
          <p:nvPr/>
        </p:nvSpPr>
        <p:spPr bwMode="auto">
          <a:xfrm flipH="1">
            <a:off x="5508625" y="1977629"/>
            <a:ext cx="10795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05" name="文本框 174104"/>
          <p:cNvSpPr txBox="1">
            <a:spLocks noChangeArrowheads="1"/>
          </p:cNvSpPr>
          <p:nvPr/>
        </p:nvSpPr>
        <p:spPr bwMode="auto">
          <a:xfrm>
            <a:off x="5076825"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黄色</a:t>
            </a:r>
          </a:p>
        </p:txBody>
      </p:sp>
      <p:sp>
        <p:nvSpPr>
          <p:cNvPr id="174106" name="直接连接符 174105"/>
          <p:cNvSpPr>
            <a:spLocks noChangeShapeType="1"/>
          </p:cNvSpPr>
          <p:nvPr/>
        </p:nvSpPr>
        <p:spPr bwMode="auto">
          <a:xfrm>
            <a:off x="6734175" y="1977629"/>
            <a:ext cx="6477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07" name="文本框 174106"/>
          <p:cNvSpPr txBox="1">
            <a:spLocks noChangeArrowheads="1"/>
          </p:cNvSpPr>
          <p:nvPr/>
        </p:nvSpPr>
        <p:spPr bwMode="auto">
          <a:xfrm>
            <a:off x="7121525"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绿色</a:t>
            </a:r>
          </a:p>
        </p:txBody>
      </p:sp>
      <p:sp>
        <p:nvSpPr>
          <p:cNvPr id="174108" name="直接连接符 174107"/>
          <p:cNvSpPr>
            <a:spLocks noChangeShapeType="1"/>
          </p:cNvSpPr>
          <p:nvPr/>
        </p:nvSpPr>
        <p:spPr bwMode="auto">
          <a:xfrm flipH="1">
            <a:off x="6588125" y="1977628"/>
            <a:ext cx="69850" cy="432197"/>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09" name="文本框 174108"/>
          <p:cNvSpPr txBox="1">
            <a:spLocks noChangeArrowheads="1"/>
          </p:cNvSpPr>
          <p:nvPr/>
        </p:nvSpPr>
        <p:spPr bwMode="auto">
          <a:xfrm>
            <a:off x="6156325" y="2409825"/>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蓝色</a:t>
            </a:r>
          </a:p>
        </p:txBody>
      </p:sp>
      <p:sp>
        <p:nvSpPr>
          <p:cNvPr id="174110" name="椭圆 174109"/>
          <p:cNvSpPr>
            <a:spLocks noChangeArrowheads="1"/>
          </p:cNvSpPr>
          <p:nvPr/>
        </p:nvSpPr>
        <p:spPr bwMode="auto">
          <a:xfrm>
            <a:off x="250825" y="3436144"/>
            <a:ext cx="935038" cy="701279"/>
          </a:xfrm>
          <a:prstGeom prst="ellipse">
            <a:avLst/>
          </a:prstGeom>
          <a:noFill/>
          <a:ln w="25400">
            <a:solidFill>
              <a:srgbClr val="0066FF"/>
            </a:solidFill>
            <a:round/>
          </a:ln>
          <a:extLst>
            <a:ext uri="{909E8E84-426E-40DD-AFC4-6F175D3DCCD1}">
              <a14:hiddenFill xmlns:a14="http://schemas.microsoft.com/office/drawing/2010/main">
                <a:solidFill>
                  <a:srgbClr val="FFFFFF"/>
                </a:solidFill>
              </a14:hiddenFill>
            </a:ext>
          </a:extLst>
        </p:spPr>
        <p:txBody>
          <a:bodyPr wrap="none" anchor="ctr"/>
          <a:lstStyle/>
          <a:p>
            <a:pPr algn="ctr"/>
            <a:r>
              <a:rPr lang="zh-CN" altLang="en-US" sz="2000">
                <a:solidFill>
                  <a:srgbClr val="0066FF"/>
                </a:solidFill>
                <a:ea typeface="黑体" panose="02010609060101010101" pitchFamily="49" charset="-122"/>
              </a:rPr>
              <a:t>列表法</a:t>
            </a:r>
          </a:p>
        </p:txBody>
      </p:sp>
      <p:graphicFrame>
        <p:nvGraphicFramePr>
          <p:cNvPr id="174184" name="表格 174183"/>
          <p:cNvGraphicFramePr/>
          <p:nvPr/>
        </p:nvGraphicFramePr>
        <p:xfrm>
          <a:off x="1403350" y="3165872"/>
          <a:ext cx="7543800" cy="1425177"/>
        </p:xfrm>
        <a:graphic>
          <a:graphicData uri="http://schemas.openxmlformats.org/drawingml/2006/table">
            <a:tbl>
              <a:tblPr/>
              <a:tblGrid>
                <a:gridCol w="1439863">
                  <a:extLst>
                    <a:ext uri="{9D8B030D-6E8A-4147-A177-3AD203B41FA5}">
                      <a16:colId xmlns:a16="http://schemas.microsoft.com/office/drawing/2014/main" val="20000"/>
                    </a:ext>
                  </a:extLst>
                </a:gridCol>
                <a:gridCol w="1873250">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2287587">
                  <a:extLst>
                    <a:ext uri="{9D8B030D-6E8A-4147-A177-3AD203B41FA5}">
                      <a16:colId xmlns:a16="http://schemas.microsoft.com/office/drawing/2014/main" val="20003"/>
                    </a:ext>
                  </a:extLst>
                </a:gridCol>
              </a:tblGrid>
              <a:tr h="67531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20000"/>
                        </a:lnSpc>
                        <a:spcBef>
                          <a:spcPct val="0"/>
                        </a:spcBef>
                        <a:buNone/>
                      </a:pPr>
                      <a:endParaRPr lang="zh-CN" altLang="en-US" sz="1500" dirty="0">
                        <a:ea typeface="黑体" panose="02010609060101010101" pitchFamily="49" charset="-122"/>
                      </a:endParaRPr>
                    </a:p>
                  </a:txBody>
                  <a:tcPr marT="34301" marB="34301">
                    <a:lnL cap="flat">
                      <a:noFill/>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500" dirty="0">
                          <a:ea typeface="黑体" panose="02010609060101010101" pitchFamily="49" charset="-122"/>
                        </a:rPr>
                        <a:t>黄色</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500" dirty="0">
                          <a:ea typeface="黑体" panose="02010609060101010101" pitchFamily="49" charset="-122"/>
                        </a:rPr>
                        <a:t>蓝色</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500" dirty="0">
                          <a:ea typeface="黑体" panose="02010609060101010101" pitchFamily="49" charset="-122"/>
                        </a:rPr>
                        <a:t>绿色</a:t>
                      </a:r>
                    </a:p>
                  </a:txBody>
                  <a:tcPr marT="34301" marB="34301">
                    <a:lnL w="12700" cap="flat" cmpd="sng">
                      <a:solidFill>
                        <a:schemeClr val="tx1"/>
                      </a:solidFill>
                      <a:prstDash val="solid"/>
                      <a:headEnd type="none" w="med" len="med"/>
                      <a:tailEnd type="none" w="med" len="med"/>
                    </a:lnL>
                    <a:lnR cap="flat">
                      <a:noFill/>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11617">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500" dirty="0">
                          <a:ea typeface="黑体" panose="02010609060101010101" pitchFamily="49" charset="-122"/>
                        </a:rPr>
                        <a:t>白色</a:t>
                      </a:r>
                    </a:p>
                  </a:txBody>
                  <a:tcPr marT="34301" marB="34301">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en-US" altLang="zh-CN" sz="1500">
                          <a:ea typeface="黑体" panose="02010609060101010101" pitchFamily="49" charset="-122"/>
                        </a:rPr>
                        <a:t>(</a:t>
                      </a:r>
                      <a:r>
                        <a:rPr lang="zh-CN" altLang="en-US" sz="1500" dirty="0">
                          <a:ea typeface="黑体" panose="02010609060101010101" pitchFamily="49" charset="-122"/>
                        </a:rPr>
                        <a:t>白，黄</a:t>
                      </a:r>
                      <a:r>
                        <a:rPr lang="en-US" altLang="zh-CN" sz="1500">
                          <a:ea typeface="黑体" panose="02010609060101010101" pitchFamily="49" charset="-122"/>
                        </a:rPr>
                        <a:t>)</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500" dirty="0">
                          <a:ea typeface="黑体" panose="02010609060101010101" pitchFamily="49" charset="-122"/>
                        </a:rPr>
                        <a:t>（白，蓝）</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500" dirty="0">
                          <a:ea typeface="黑体" panose="02010609060101010101" pitchFamily="49" charset="-122"/>
                        </a:rPr>
                        <a:t>（白，绿）</a:t>
                      </a:r>
                    </a:p>
                  </a:txBody>
                  <a:tcPr marT="34301" marB="34301">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8250">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红色</a:t>
                      </a:r>
                    </a:p>
                  </a:txBody>
                  <a:tcPr marT="34301" marB="34301">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（红，黄）</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solidFill>
                            <a:srgbClr val="FF0000"/>
                          </a:solidFill>
                          <a:ea typeface="黑体" panose="02010609060101010101" pitchFamily="49" charset="-122"/>
                        </a:rPr>
                        <a:t>（红，蓝）</a:t>
                      </a:r>
                    </a:p>
                  </a:txBody>
                  <a:tcPr marT="34301" marB="34301">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500" dirty="0">
                          <a:ea typeface="黑体" panose="02010609060101010101" pitchFamily="49" charset="-122"/>
                        </a:rPr>
                        <a:t>（红，绿）</a:t>
                      </a:r>
                    </a:p>
                  </a:txBody>
                  <a:tcPr marT="34301" marB="34301">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174177" name="直接连接符 174176"/>
          <p:cNvSpPr>
            <a:spLocks noChangeShapeType="1"/>
          </p:cNvSpPr>
          <p:nvPr/>
        </p:nvSpPr>
        <p:spPr bwMode="auto">
          <a:xfrm>
            <a:off x="1403351" y="3198019"/>
            <a:ext cx="1439863" cy="648891"/>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78" name="文本框 174177"/>
          <p:cNvSpPr txBox="1">
            <a:spLocks noChangeArrowheads="1"/>
          </p:cNvSpPr>
          <p:nvPr/>
        </p:nvSpPr>
        <p:spPr bwMode="auto">
          <a:xfrm>
            <a:off x="2124076" y="3287316"/>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latin typeface="Times New Roman" panose="02020603050405020304" pitchFamily="18" charset="0"/>
                <a:ea typeface="黑体" panose="02010609060101010101" pitchFamily="49" charset="-122"/>
              </a:rPr>
              <a:t>B</a:t>
            </a:r>
            <a:r>
              <a:rPr lang="zh-CN" altLang="en-US" sz="2000">
                <a:latin typeface="Times New Roman" panose="02020603050405020304" pitchFamily="18" charset="0"/>
                <a:ea typeface="黑体" panose="02010609060101010101" pitchFamily="49" charset="-122"/>
              </a:rPr>
              <a:t>盘</a:t>
            </a:r>
          </a:p>
        </p:txBody>
      </p:sp>
      <p:sp>
        <p:nvSpPr>
          <p:cNvPr id="174179" name="文本框 174178"/>
          <p:cNvSpPr txBox="1">
            <a:spLocks noChangeArrowheads="1"/>
          </p:cNvSpPr>
          <p:nvPr/>
        </p:nvSpPr>
        <p:spPr bwMode="auto">
          <a:xfrm>
            <a:off x="1619250" y="3544492"/>
            <a:ext cx="6270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latin typeface="Times New Roman" panose="02020603050405020304" pitchFamily="18" charset="0"/>
                <a:ea typeface="黑体" panose="02010609060101010101" pitchFamily="49" charset="-122"/>
              </a:rPr>
              <a:t>A</a:t>
            </a:r>
            <a:r>
              <a:rPr lang="zh-CN" altLang="en-US" sz="2000">
                <a:latin typeface="Times New Roman" panose="02020603050405020304" pitchFamily="18" charset="0"/>
                <a:ea typeface="黑体" panose="02010609060101010101" pitchFamily="49" charset="-122"/>
              </a:rPr>
              <a:t>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74100"/>
                                        </p:tgtEl>
                                        <p:attrNameLst>
                                          <p:attrName>style.visibility</p:attrName>
                                        </p:attrNameLst>
                                      </p:cBhvr>
                                      <p:to>
                                        <p:strVal val="visible"/>
                                      </p:to>
                                    </p:set>
                                    <p:animEffect transition="in" filter="randombar(horizontal)">
                                      <p:cBhvr>
                                        <p:cTn id="7" dur="500"/>
                                        <p:tgtEl>
                                          <p:spTgt spid="174100"/>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74101"/>
                                        </p:tgtEl>
                                        <p:attrNameLst>
                                          <p:attrName>style.visibility</p:attrName>
                                        </p:attrNameLst>
                                      </p:cBhvr>
                                      <p:to>
                                        <p:strVal val="visible"/>
                                      </p:to>
                                    </p:set>
                                    <p:animEffect transition="in" filter="randombar(horizontal)">
                                      <p:cBhvr>
                                        <p:cTn id="10" dur="500"/>
                                        <p:tgtEl>
                                          <p:spTgt spid="174101"/>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74087"/>
                                        </p:tgtEl>
                                        <p:attrNameLst>
                                          <p:attrName>style.visibility</p:attrName>
                                        </p:attrNameLst>
                                      </p:cBhvr>
                                      <p:to>
                                        <p:strVal val="visible"/>
                                      </p:to>
                                    </p:set>
                                    <p:animEffect transition="in" filter="wipe(left)">
                                      <p:cBhvr>
                                        <p:cTn id="14" dur="500"/>
                                        <p:tgtEl>
                                          <p:spTgt spid="174087"/>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74088"/>
                                        </p:tgtEl>
                                        <p:attrNameLst>
                                          <p:attrName>style.visibility</p:attrName>
                                        </p:attrNameLst>
                                      </p:cBhvr>
                                      <p:to>
                                        <p:strVal val="visible"/>
                                      </p:to>
                                    </p:set>
                                    <p:animEffect transition="in" filter="wipe(up)">
                                      <p:cBhvr>
                                        <p:cTn id="18" dur="500"/>
                                        <p:tgtEl>
                                          <p:spTgt spid="17408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74089"/>
                                        </p:tgtEl>
                                        <p:attrNameLst>
                                          <p:attrName>style.visibility</p:attrName>
                                        </p:attrNameLst>
                                      </p:cBhvr>
                                      <p:to>
                                        <p:strVal val="visible"/>
                                      </p:to>
                                    </p:set>
                                    <p:animEffect transition="in" filter="wipe(left)">
                                      <p:cBhvr>
                                        <p:cTn id="22" dur="500"/>
                                        <p:tgtEl>
                                          <p:spTgt spid="174089"/>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74090"/>
                                        </p:tgtEl>
                                        <p:attrNameLst>
                                          <p:attrName>style.visibility</p:attrName>
                                        </p:attrNameLst>
                                      </p:cBhvr>
                                      <p:to>
                                        <p:strVal val="visible"/>
                                      </p:to>
                                    </p:set>
                                    <p:animEffect transition="in" filter="wipe(up)">
                                      <p:cBhvr>
                                        <p:cTn id="26" dur="500"/>
                                        <p:tgtEl>
                                          <p:spTgt spid="174090"/>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74091"/>
                                        </p:tgtEl>
                                        <p:attrNameLst>
                                          <p:attrName>style.visibility</p:attrName>
                                        </p:attrNameLst>
                                      </p:cBhvr>
                                      <p:to>
                                        <p:strVal val="visible"/>
                                      </p:to>
                                    </p:set>
                                    <p:animEffect transition="in" filter="wipe(left)">
                                      <p:cBhvr>
                                        <p:cTn id="30" dur="500"/>
                                        <p:tgtEl>
                                          <p:spTgt spid="174091"/>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174092"/>
                                        </p:tgtEl>
                                        <p:attrNameLst>
                                          <p:attrName>style.visibility</p:attrName>
                                        </p:attrNameLst>
                                      </p:cBhvr>
                                      <p:to>
                                        <p:strVal val="visible"/>
                                      </p:to>
                                    </p:set>
                                    <p:animEffect transition="in" filter="wipe(up)">
                                      <p:cBhvr>
                                        <p:cTn id="34" dur="500"/>
                                        <p:tgtEl>
                                          <p:spTgt spid="174092"/>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74093"/>
                                        </p:tgtEl>
                                        <p:attrNameLst>
                                          <p:attrName>style.visibility</p:attrName>
                                        </p:attrNameLst>
                                      </p:cBhvr>
                                      <p:to>
                                        <p:strVal val="visible"/>
                                      </p:to>
                                    </p:set>
                                    <p:animEffect transition="in" filter="wipe(left)">
                                      <p:cBhvr>
                                        <p:cTn id="38" dur="500"/>
                                        <p:tgtEl>
                                          <p:spTgt spid="174093"/>
                                        </p:tgtEl>
                                      </p:cBhvr>
                                    </p:animEffect>
                                  </p:childTnLst>
                                </p:cTn>
                              </p:par>
                            </p:childTnLst>
                          </p:cTn>
                        </p:par>
                        <p:par>
                          <p:cTn id="39" fill="hold">
                            <p:stCondLst>
                              <p:cond delay="4000"/>
                            </p:stCondLst>
                            <p:childTnLst>
                              <p:par>
                                <p:cTn id="40" presetID="22" presetClass="entr" presetSubtype="1" fill="hold" nodeType="afterEffect">
                                  <p:stCondLst>
                                    <p:cond delay="0"/>
                                  </p:stCondLst>
                                  <p:childTnLst>
                                    <p:set>
                                      <p:cBhvr>
                                        <p:cTn id="41" dur="1" fill="hold">
                                          <p:stCondLst>
                                            <p:cond delay="0"/>
                                          </p:stCondLst>
                                        </p:cTn>
                                        <p:tgtEl>
                                          <p:spTgt spid="174102"/>
                                        </p:tgtEl>
                                        <p:attrNameLst>
                                          <p:attrName>style.visibility</p:attrName>
                                        </p:attrNameLst>
                                      </p:cBhvr>
                                      <p:to>
                                        <p:strVal val="visible"/>
                                      </p:to>
                                    </p:set>
                                    <p:animEffect transition="in" filter="wipe(up)">
                                      <p:cBhvr>
                                        <p:cTn id="42" dur="500"/>
                                        <p:tgtEl>
                                          <p:spTgt spid="174102"/>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74103"/>
                                        </p:tgtEl>
                                        <p:attrNameLst>
                                          <p:attrName>style.visibility</p:attrName>
                                        </p:attrNameLst>
                                      </p:cBhvr>
                                      <p:to>
                                        <p:strVal val="visible"/>
                                      </p:to>
                                    </p:set>
                                    <p:animEffect transition="in" filter="wipe(left)">
                                      <p:cBhvr>
                                        <p:cTn id="46" dur="500"/>
                                        <p:tgtEl>
                                          <p:spTgt spid="174103"/>
                                        </p:tgtEl>
                                      </p:cBhvr>
                                    </p:animEffect>
                                  </p:childTnLst>
                                </p:cTn>
                              </p:par>
                            </p:childTnLst>
                          </p:cTn>
                        </p:par>
                        <p:par>
                          <p:cTn id="47" fill="hold">
                            <p:stCondLst>
                              <p:cond delay="5000"/>
                            </p:stCondLst>
                            <p:childTnLst>
                              <p:par>
                                <p:cTn id="48" presetID="22" presetClass="entr" presetSubtype="1" fill="hold" nodeType="afterEffect">
                                  <p:stCondLst>
                                    <p:cond delay="0"/>
                                  </p:stCondLst>
                                  <p:childTnLst>
                                    <p:set>
                                      <p:cBhvr>
                                        <p:cTn id="49" dur="1" fill="hold">
                                          <p:stCondLst>
                                            <p:cond delay="0"/>
                                          </p:stCondLst>
                                        </p:cTn>
                                        <p:tgtEl>
                                          <p:spTgt spid="174094"/>
                                        </p:tgtEl>
                                        <p:attrNameLst>
                                          <p:attrName>style.visibility</p:attrName>
                                        </p:attrNameLst>
                                      </p:cBhvr>
                                      <p:to>
                                        <p:strVal val="visible"/>
                                      </p:to>
                                    </p:set>
                                    <p:animEffect transition="in" filter="wipe(up)">
                                      <p:cBhvr>
                                        <p:cTn id="50" dur="500"/>
                                        <p:tgtEl>
                                          <p:spTgt spid="174094"/>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174095"/>
                                        </p:tgtEl>
                                        <p:attrNameLst>
                                          <p:attrName>style.visibility</p:attrName>
                                        </p:attrNameLst>
                                      </p:cBhvr>
                                      <p:to>
                                        <p:strVal val="visible"/>
                                      </p:to>
                                    </p:set>
                                    <p:animEffect transition="in" filter="wipe(left)">
                                      <p:cBhvr>
                                        <p:cTn id="54" dur="500"/>
                                        <p:tgtEl>
                                          <p:spTgt spid="174095"/>
                                        </p:tgtEl>
                                      </p:cBhvr>
                                    </p:animEffect>
                                  </p:childTnLst>
                                </p:cTn>
                              </p:par>
                            </p:childTnLst>
                          </p:cTn>
                        </p:par>
                        <p:par>
                          <p:cTn id="55" fill="hold">
                            <p:stCondLst>
                              <p:cond delay="6000"/>
                            </p:stCondLst>
                            <p:childTnLst>
                              <p:par>
                                <p:cTn id="56" presetID="22" presetClass="entr" presetSubtype="1" fill="hold" nodeType="afterEffect">
                                  <p:stCondLst>
                                    <p:cond delay="0"/>
                                  </p:stCondLst>
                                  <p:childTnLst>
                                    <p:set>
                                      <p:cBhvr>
                                        <p:cTn id="57" dur="1" fill="hold">
                                          <p:stCondLst>
                                            <p:cond delay="0"/>
                                          </p:stCondLst>
                                        </p:cTn>
                                        <p:tgtEl>
                                          <p:spTgt spid="174104"/>
                                        </p:tgtEl>
                                        <p:attrNameLst>
                                          <p:attrName>style.visibility</p:attrName>
                                        </p:attrNameLst>
                                      </p:cBhvr>
                                      <p:to>
                                        <p:strVal val="visible"/>
                                      </p:to>
                                    </p:set>
                                    <p:animEffect transition="in" filter="wipe(up)">
                                      <p:cBhvr>
                                        <p:cTn id="58" dur="500"/>
                                        <p:tgtEl>
                                          <p:spTgt spid="174104"/>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174105"/>
                                        </p:tgtEl>
                                        <p:attrNameLst>
                                          <p:attrName>style.visibility</p:attrName>
                                        </p:attrNameLst>
                                      </p:cBhvr>
                                      <p:to>
                                        <p:strVal val="visible"/>
                                      </p:to>
                                    </p:set>
                                    <p:animEffect transition="in" filter="wipe(left)">
                                      <p:cBhvr>
                                        <p:cTn id="62" dur="500"/>
                                        <p:tgtEl>
                                          <p:spTgt spid="174105"/>
                                        </p:tgtEl>
                                      </p:cBhvr>
                                    </p:animEffect>
                                  </p:childTnLst>
                                </p:cTn>
                              </p:par>
                            </p:childTnLst>
                          </p:cTn>
                        </p:par>
                        <p:par>
                          <p:cTn id="63" fill="hold">
                            <p:stCondLst>
                              <p:cond delay="7000"/>
                            </p:stCondLst>
                            <p:childTnLst>
                              <p:par>
                                <p:cTn id="64" presetID="22" presetClass="entr" presetSubtype="1" fill="hold" nodeType="afterEffect">
                                  <p:stCondLst>
                                    <p:cond delay="0"/>
                                  </p:stCondLst>
                                  <p:childTnLst>
                                    <p:set>
                                      <p:cBhvr>
                                        <p:cTn id="65" dur="1" fill="hold">
                                          <p:stCondLst>
                                            <p:cond delay="0"/>
                                          </p:stCondLst>
                                        </p:cTn>
                                        <p:tgtEl>
                                          <p:spTgt spid="174108"/>
                                        </p:tgtEl>
                                        <p:attrNameLst>
                                          <p:attrName>style.visibility</p:attrName>
                                        </p:attrNameLst>
                                      </p:cBhvr>
                                      <p:to>
                                        <p:strVal val="visible"/>
                                      </p:to>
                                    </p:set>
                                    <p:animEffect transition="in" filter="wipe(up)">
                                      <p:cBhvr>
                                        <p:cTn id="66" dur="500"/>
                                        <p:tgtEl>
                                          <p:spTgt spid="174108"/>
                                        </p:tgtEl>
                                      </p:cBhvr>
                                    </p:animEffect>
                                  </p:childTnLst>
                                </p:cTn>
                              </p:par>
                            </p:childTnLst>
                          </p:cTn>
                        </p:par>
                        <p:par>
                          <p:cTn id="67" fill="hold">
                            <p:stCondLst>
                              <p:cond delay="7500"/>
                            </p:stCondLst>
                            <p:childTnLst>
                              <p:par>
                                <p:cTn id="68" presetID="22" presetClass="entr" presetSubtype="8" fill="hold" grpId="0" nodeType="afterEffect">
                                  <p:stCondLst>
                                    <p:cond delay="0"/>
                                  </p:stCondLst>
                                  <p:childTnLst>
                                    <p:set>
                                      <p:cBhvr>
                                        <p:cTn id="69" dur="1" fill="hold">
                                          <p:stCondLst>
                                            <p:cond delay="0"/>
                                          </p:stCondLst>
                                        </p:cTn>
                                        <p:tgtEl>
                                          <p:spTgt spid="174109"/>
                                        </p:tgtEl>
                                        <p:attrNameLst>
                                          <p:attrName>style.visibility</p:attrName>
                                        </p:attrNameLst>
                                      </p:cBhvr>
                                      <p:to>
                                        <p:strVal val="visible"/>
                                      </p:to>
                                    </p:set>
                                    <p:animEffect transition="in" filter="wipe(left)">
                                      <p:cBhvr>
                                        <p:cTn id="70" dur="500"/>
                                        <p:tgtEl>
                                          <p:spTgt spid="174109"/>
                                        </p:tgtEl>
                                      </p:cBhvr>
                                    </p:animEffect>
                                  </p:childTnLst>
                                </p:cTn>
                              </p:par>
                            </p:childTnLst>
                          </p:cTn>
                        </p:par>
                        <p:par>
                          <p:cTn id="71" fill="hold">
                            <p:stCondLst>
                              <p:cond delay="8000"/>
                            </p:stCondLst>
                            <p:childTnLst>
                              <p:par>
                                <p:cTn id="72" presetID="22" presetClass="entr" presetSubtype="1" fill="hold" nodeType="afterEffect">
                                  <p:stCondLst>
                                    <p:cond delay="0"/>
                                  </p:stCondLst>
                                  <p:childTnLst>
                                    <p:set>
                                      <p:cBhvr>
                                        <p:cTn id="73" dur="1" fill="hold">
                                          <p:stCondLst>
                                            <p:cond delay="0"/>
                                          </p:stCondLst>
                                        </p:cTn>
                                        <p:tgtEl>
                                          <p:spTgt spid="174106"/>
                                        </p:tgtEl>
                                        <p:attrNameLst>
                                          <p:attrName>style.visibility</p:attrName>
                                        </p:attrNameLst>
                                      </p:cBhvr>
                                      <p:to>
                                        <p:strVal val="visible"/>
                                      </p:to>
                                    </p:set>
                                    <p:animEffect transition="in" filter="wipe(up)">
                                      <p:cBhvr>
                                        <p:cTn id="74" dur="500"/>
                                        <p:tgtEl>
                                          <p:spTgt spid="174106"/>
                                        </p:tgtEl>
                                      </p:cBhvr>
                                    </p:animEffect>
                                  </p:childTnLst>
                                </p:cTn>
                              </p:par>
                            </p:childTnLst>
                          </p:cTn>
                        </p:par>
                        <p:par>
                          <p:cTn id="75" fill="hold">
                            <p:stCondLst>
                              <p:cond delay="8500"/>
                            </p:stCondLst>
                            <p:childTnLst>
                              <p:par>
                                <p:cTn id="76" presetID="22" presetClass="entr" presetSubtype="8" fill="hold" grpId="0" nodeType="afterEffect">
                                  <p:stCondLst>
                                    <p:cond delay="0"/>
                                  </p:stCondLst>
                                  <p:childTnLst>
                                    <p:set>
                                      <p:cBhvr>
                                        <p:cTn id="77" dur="1" fill="hold">
                                          <p:stCondLst>
                                            <p:cond delay="0"/>
                                          </p:stCondLst>
                                        </p:cTn>
                                        <p:tgtEl>
                                          <p:spTgt spid="174107"/>
                                        </p:tgtEl>
                                        <p:attrNameLst>
                                          <p:attrName>style.visibility</p:attrName>
                                        </p:attrNameLst>
                                      </p:cBhvr>
                                      <p:to>
                                        <p:strVal val="visible"/>
                                      </p:to>
                                    </p:set>
                                    <p:animEffect transition="in" filter="wipe(left)">
                                      <p:cBhvr>
                                        <p:cTn id="78" dur="500"/>
                                        <p:tgtEl>
                                          <p:spTgt spid="174107"/>
                                        </p:tgtEl>
                                      </p:cBhvr>
                                    </p:animEffect>
                                  </p:childTnLst>
                                </p:cTn>
                              </p:par>
                            </p:childTnLst>
                          </p:cTn>
                        </p:par>
                      </p:childTnLst>
                    </p:cTn>
                  </p:par>
                  <p:par>
                    <p:cTn id="79" fill="hold">
                      <p:stCondLst>
                        <p:cond delay="indefinite"/>
                      </p:stCondLst>
                      <p:childTnLst>
                        <p:par>
                          <p:cTn id="80" fill="hold">
                            <p:stCondLst>
                              <p:cond delay="0"/>
                            </p:stCondLst>
                            <p:childTnLst>
                              <p:par>
                                <p:cTn id="81" presetID="14" presetClass="entr" presetSubtype="10" fill="hold" grpId="0" nodeType="clickEffect">
                                  <p:stCondLst>
                                    <p:cond delay="0"/>
                                  </p:stCondLst>
                                  <p:childTnLst>
                                    <p:set>
                                      <p:cBhvr>
                                        <p:cTn id="82" dur="1" fill="hold">
                                          <p:stCondLst>
                                            <p:cond delay="0"/>
                                          </p:stCondLst>
                                        </p:cTn>
                                        <p:tgtEl>
                                          <p:spTgt spid="174110"/>
                                        </p:tgtEl>
                                        <p:attrNameLst>
                                          <p:attrName>style.visibility</p:attrName>
                                        </p:attrNameLst>
                                      </p:cBhvr>
                                      <p:to>
                                        <p:strVal val="visible"/>
                                      </p:to>
                                    </p:set>
                                    <p:animEffect transition="in" filter="randombar(horizontal)">
                                      <p:cBhvr>
                                        <p:cTn id="83" dur="500"/>
                                        <p:tgtEl>
                                          <p:spTgt spid="174110"/>
                                        </p:tgtEl>
                                      </p:cBhvr>
                                    </p:animEffect>
                                  </p:childTnLst>
                                </p:cTn>
                              </p:par>
                            </p:childTnLst>
                          </p:cTn>
                        </p:par>
                        <p:par>
                          <p:cTn id="84" fill="hold">
                            <p:stCondLst>
                              <p:cond delay="500"/>
                            </p:stCondLst>
                            <p:childTnLst>
                              <p:par>
                                <p:cTn id="85" presetID="23" presetClass="entr" presetSubtype="16" fill="hold" nodeType="afterEffect">
                                  <p:stCondLst>
                                    <p:cond delay="0"/>
                                  </p:stCondLst>
                                  <p:childTnLst>
                                    <p:set>
                                      <p:cBhvr>
                                        <p:cTn id="86" dur="1" fill="hold">
                                          <p:stCondLst>
                                            <p:cond delay="0"/>
                                          </p:stCondLst>
                                        </p:cTn>
                                        <p:tgtEl>
                                          <p:spTgt spid="174184"/>
                                        </p:tgtEl>
                                        <p:attrNameLst>
                                          <p:attrName>style.visibility</p:attrName>
                                        </p:attrNameLst>
                                      </p:cBhvr>
                                      <p:to>
                                        <p:strVal val="visible"/>
                                      </p:to>
                                    </p:set>
                                    <p:anim calcmode="lin" valueType="num">
                                      <p:cBhvr>
                                        <p:cTn id="87" dur="500" fill="hold"/>
                                        <p:tgtEl>
                                          <p:spTgt spid="174184"/>
                                        </p:tgtEl>
                                        <p:attrNameLst>
                                          <p:attrName>ppt_w</p:attrName>
                                        </p:attrNameLst>
                                      </p:cBhvr>
                                      <p:tavLst>
                                        <p:tav tm="0">
                                          <p:val>
                                            <p:fltVal val="0"/>
                                          </p:val>
                                        </p:tav>
                                        <p:tav tm="100000">
                                          <p:val>
                                            <p:strVal val="#ppt_w"/>
                                          </p:val>
                                        </p:tav>
                                      </p:tavLst>
                                    </p:anim>
                                    <p:anim calcmode="lin" valueType="num">
                                      <p:cBhvr>
                                        <p:cTn id="88" dur="500" fill="hold"/>
                                        <p:tgtEl>
                                          <p:spTgt spid="174184"/>
                                        </p:tgtEl>
                                        <p:attrNameLst>
                                          <p:attrName>ppt_h</p:attrName>
                                        </p:attrNameLst>
                                      </p:cBhvr>
                                      <p:tavLst>
                                        <p:tav tm="0">
                                          <p:val>
                                            <p:fltVal val="0"/>
                                          </p:val>
                                        </p:tav>
                                        <p:tav tm="100000">
                                          <p:val>
                                            <p:strVal val="#ppt_h"/>
                                          </p:val>
                                        </p:tav>
                                      </p:tavLst>
                                    </p:anim>
                                  </p:childTnLst>
                                </p:cTn>
                              </p:par>
                            </p:childTnLst>
                          </p:cTn>
                        </p:par>
                        <p:par>
                          <p:cTn id="89" fill="hold">
                            <p:stCondLst>
                              <p:cond delay="1000"/>
                            </p:stCondLst>
                            <p:childTnLst>
                              <p:par>
                                <p:cTn id="90" presetID="22" presetClass="entr" presetSubtype="1" fill="hold" nodeType="afterEffect">
                                  <p:stCondLst>
                                    <p:cond delay="0"/>
                                  </p:stCondLst>
                                  <p:childTnLst>
                                    <p:set>
                                      <p:cBhvr>
                                        <p:cTn id="91" dur="1" fill="hold">
                                          <p:stCondLst>
                                            <p:cond delay="0"/>
                                          </p:stCondLst>
                                        </p:cTn>
                                        <p:tgtEl>
                                          <p:spTgt spid="174177"/>
                                        </p:tgtEl>
                                        <p:attrNameLst>
                                          <p:attrName>style.visibility</p:attrName>
                                        </p:attrNameLst>
                                      </p:cBhvr>
                                      <p:to>
                                        <p:strVal val="visible"/>
                                      </p:to>
                                    </p:set>
                                    <p:animEffect transition="in" filter="wipe(up)">
                                      <p:cBhvr>
                                        <p:cTn id="92" dur="500"/>
                                        <p:tgtEl>
                                          <p:spTgt spid="174177"/>
                                        </p:tgtEl>
                                      </p:cBhvr>
                                    </p:animEffect>
                                  </p:childTnLst>
                                </p:cTn>
                              </p:par>
                            </p:childTnLst>
                          </p:cTn>
                        </p:par>
                        <p:par>
                          <p:cTn id="93" fill="hold">
                            <p:stCondLst>
                              <p:cond delay="1500"/>
                            </p:stCondLst>
                            <p:childTnLst>
                              <p:par>
                                <p:cTn id="94" presetID="22" presetClass="entr" presetSubtype="8" fill="hold" grpId="0" nodeType="afterEffect">
                                  <p:stCondLst>
                                    <p:cond delay="0"/>
                                  </p:stCondLst>
                                  <p:childTnLst>
                                    <p:set>
                                      <p:cBhvr>
                                        <p:cTn id="95" dur="1" fill="hold">
                                          <p:stCondLst>
                                            <p:cond delay="0"/>
                                          </p:stCondLst>
                                        </p:cTn>
                                        <p:tgtEl>
                                          <p:spTgt spid="174178"/>
                                        </p:tgtEl>
                                        <p:attrNameLst>
                                          <p:attrName>style.visibility</p:attrName>
                                        </p:attrNameLst>
                                      </p:cBhvr>
                                      <p:to>
                                        <p:strVal val="visible"/>
                                      </p:to>
                                    </p:set>
                                    <p:animEffect transition="in" filter="wipe(left)">
                                      <p:cBhvr>
                                        <p:cTn id="96" dur="500"/>
                                        <p:tgtEl>
                                          <p:spTgt spid="174178"/>
                                        </p:tgtEl>
                                      </p:cBhvr>
                                    </p:animEffect>
                                  </p:childTnLst>
                                </p:cTn>
                              </p:par>
                            </p:childTnLst>
                          </p:cTn>
                        </p:par>
                        <p:par>
                          <p:cTn id="97" fill="hold">
                            <p:stCondLst>
                              <p:cond delay="2000"/>
                            </p:stCondLst>
                            <p:childTnLst>
                              <p:par>
                                <p:cTn id="98" presetID="22" presetClass="entr" presetSubtype="8" fill="hold" grpId="0" nodeType="afterEffect">
                                  <p:stCondLst>
                                    <p:cond delay="0"/>
                                  </p:stCondLst>
                                  <p:childTnLst>
                                    <p:set>
                                      <p:cBhvr>
                                        <p:cTn id="99" dur="1" fill="hold">
                                          <p:stCondLst>
                                            <p:cond delay="0"/>
                                          </p:stCondLst>
                                        </p:cTn>
                                        <p:tgtEl>
                                          <p:spTgt spid="174179"/>
                                        </p:tgtEl>
                                        <p:attrNameLst>
                                          <p:attrName>style.visibility</p:attrName>
                                        </p:attrNameLst>
                                      </p:cBhvr>
                                      <p:to>
                                        <p:strVal val="visible"/>
                                      </p:to>
                                    </p:set>
                                    <p:animEffect transition="in" filter="wipe(left)">
                                      <p:cBhvr>
                                        <p:cTn id="100" dur="500"/>
                                        <p:tgtEl>
                                          <p:spTgt spid="1741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7" grpId="0"/>
      <p:bldP spid="174089" grpId="0"/>
      <p:bldP spid="174091" grpId="0"/>
      <p:bldP spid="174093" grpId="0"/>
      <p:bldP spid="174095" grpId="0"/>
      <p:bldP spid="174100" grpId="0"/>
      <p:bldP spid="174101" grpId="0"/>
      <p:bldP spid="174103" grpId="0"/>
      <p:bldP spid="174105" grpId="0"/>
      <p:bldP spid="174107" grpId="0"/>
      <p:bldP spid="174109" grpId="0"/>
      <p:bldP spid="174110" grpId="0" animBg="1"/>
      <p:bldP spid="174178" grpId="0"/>
      <p:bldP spid="17417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7" name="组合 6147"/>
          <p:cNvGrpSpPr/>
          <p:nvPr/>
        </p:nvGrpSpPr>
        <p:grpSpPr bwMode="auto">
          <a:xfrm>
            <a:off x="395288" y="465535"/>
            <a:ext cx="6128059" cy="738770"/>
            <a:chOff x="0" y="0"/>
            <a:chExt cx="9652" cy="1550"/>
          </a:xfrm>
        </p:grpSpPr>
        <p:sp>
          <p:nvSpPr>
            <p:cNvPr id="14338" name="矩形 7"/>
            <p:cNvSpPr>
              <a:spLocks noChangeArrowheads="1"/>
            </p:cNvSpPr>
            <p:nvPr/>
          </p:nvSpPr>
          <p:spPr bwMode="auto">
            <a:xfrm>
              <a:off x="882" y="0"/>
              <a:ext cx="2634" cy="1200"/>
            </a:xfrm>
            <a:custGeom>
              <a:avLst/>
              <a:gdLst>
                <a:gd name="T0" fmla="*/ 0 w 2520280"/>
                <a:gd name="T1" fmla="*/ 1872208 h 1872208"/>
                <a:gd name="T2" fmla="*/ 2520280 w 2520280"/>
                <a:gd name="T3" fmla="*/ 1872208 h 1872208"/>
                <a:gd name="T4" fmla="*/ 0 w 2520280"/>
                <a:gd name="T5" fmla="*/ 1872208 h 1872208"/>
                <a:gd name="T6" fmla="*/ 0 w 2520280"/>
                <a:gd name="T7" fmla="*/ 0 h 1872208"/>
                <a:gd name="T8" fmla="*/ 916 w 2520280"/>
                <a:gd name="T9" fmla="*/ 0 h 1872208"/>
                <a:gd name="T10" fmla="*/ 0 w 2520280"/>
                <a:gd name="T11" fmla="*/ 0 h 1872208"/>
              </a:gdLst>
              <a:ahLst/>
              <a:cxnLst>
                <a:cxn ang="0">
                  <a:pos x="T0" y="T1"/>
                </a:cxn>
                <a:cxn ang="0">
                  <a:pos x="T2" y="T3"/>
                </a:cxn>
                <a:cxn ang="0">
                  <a:pos x="T4" y="T5"/>
                </a:cxn>
                <a:cxn ang="0">
                  <a:pos x="T6" y="T7"/>
                </a:cxn>
                <a:cxn ang="0">
                  <a:pos x="T8" y="T9"/>
                </a:cxn>
                <a:cxn ang="0">
                  <a:pos x="T10" y="T11"/>
                </a:cxn>
              </a:cxnLst>
              <a:rect l="0" t="0" r="r" b="b"/>
              <a:pathLst>
                <a:path w="2520280" h="1872208">
                  <a:moveTo>
                    <a:pt x="0" y="1872208"/>
                  </a:moveTo>
                  <a:lnTo>
                    <a:pt x="2520280" y="1872208"/>
                  </a:lnTo>
                  <a:lnTo>
                    <a:pt x="0" y="1872208"/>
                  </a:lnTo>
                  <a:close/>
                  <a:moveTo>
                    <a:pt x="0" y="0"/>
                  </a:moveTo>
                  <a:lnTo>
                    <a:pt x="916" y="0"/>
                  </a:lnTo>
                  <a:lnTo>
                    <a:pt x="0" y="0"/>
                  </a:lnTo>
                  <a:close/>
                </a:path>
              </a:pathLst>
            </a:custGeom>
            <a:noFill/>
            <a:ln w="12700" cap="sq">
              <a:solidFill>
                <a:srgbClr val="DDDDDD"/>
              </a:solidFill>
              <a:miter lim="800000"/>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39" name="任意多边形 16"/>
            <p:cNvSpPr>
              <a:spLocks noChangeArrowheads="1"/>
            </p:cNvSpPr>
            <p:nvPr/>
          </p:nvSpPr>
          <p:spPr bwMode="auto">
            <a:xfrm>
              <a:off x="0" y="454"/>
              <a:ext cx="826" cy="760"/>
            </a:xfrm>
            <a:custGeom>
              <a:avLst/>
              <a:gdLst>
                <a:gd name="T0" fmla="*/ 0 w 696310"/>
                <a:gd name="T1" fmla="*/ 0 h 696310"/>
                <a:gd name="T2" fmla="*/ 459827 w 696310"/>
                <a:gd name="T3" fmla="*/ 0 h 696310"/>
                <a:gd name="T4" fmla="*/ 459827 w 696310"/>
                <a:gd name="T5" fmla="*/ 236483 h 696310"/>
                <a:gd name="T6" fmla="*/ 696310 w 696310"/>
                <a:gd name="T7" fmla="*/ 236483 h 696310"/>
                <a:gd name="T8" fmla="*/ 696310 w 696310"/>
                <a:gd name="T9" fmla="*/ 696310 h 696310"/>
                <a:gd name="T10" fmla="*/ 0 w 696310"/>
                <a:gd name="T11" fmla="*/ 696310 h 696310"/>
                <a:gd name="T12" fmla="*/ 0 w 696310"/>
                <a:gd name="T13" fmla="*/ 0 h 696310"/>
              </a:gdLst>
              <a:ahLst/>
              <a:cxnLst>
                <a:cxn ang="0">
                  <a:pos x="T0" y="T1"/>
                </a:cxn>
                <a:cxn ang="0">
                  <a:pos x="T2" y="T3"/>
                </a:cxn>
                <a:cxn ang="0">
                  <a:pos x="T4" y="T5"/>
                </a:cxn>
                <a:cxn ang="0">
                  <a:pos x="T6" y="T7"/>
                </a:cxn>
                <a:cxn ang="0">
                  <a:pos x="T8" y="T9"/>
                </a:cxn>
                <a:cxn ang="0">
                  <a:pos x="T10" y="T11"/>
                </a:cxn>
                <a:cxn ang="0">
                  <a:pos x="T12" y="T13"/>
                </a:cxn>
              </a:cxnLst>
              <a:rect l="0" t="0" r="r" b="b"/>
              <a:pathLst>
                <a:path w="696310" h="696310">
                  <a:moveTo>
                    <a:pt x="0" y="0"/>
                  </a:moveTo>
                  <a:lnTo>
                    <a:pt x="459827" y="0"/>
                  </a:lnTo>
                  <a:lnTo>
                    <a:pt x="459827" y="236483"/>
                  </a:lnTo>
                  <a:lnTo>
                    <a:pt x="696310" y="236483"/>
                  </a:lnTo>
                  <a:lnTo>
                    <a:pt x="696310" y="696310"/>
                  </a:lnTo>
                  <a:lnTo>
                    <a:pt x="0" y="696310"/>
                  </a:lnTo>
                  <a:lnTo>
                    <a:pt x="0" y="0"/>
                  </a:lnTo>
                  <a:close/>
                </a:path>
              </a:pathLst>
            </a:custGeom>
            <a:solidFill>
              <a:srgbClr val="008080"/>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4340" name="矩形 17"/>
            <p:cNvSpPr>
              <a:spLocks noChangeArrowheads="1"/>
            </p:cNvSpPr>
            <p:nvPr/>
          </p:nvSpPr>
          <p:spPr bwMode="auto">
            <a:xfrm>
              <a:off x="570" y="374"/>
              <a:ext cx="258" cy="265"/>
            </a:xfrm>
            <a:prstGeom prst="rect">
              <a:avLst/>
            </a:prstGeom>
            <a:solidFill>
              <a:srgbClr val="008080">
                <a:alpha val="5098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215900" rIns="179705" bIns="0" anchor="ctr"/>
            <a:lstStyle/>
            <a:p>
              <a:pPr algn="ctr"/>
              <a:endParaRPr lang="zh-CN" altLang="en-US" sz="400">
                <a:solidFill>
                  <a:srgbClr val="FFFFFF"/>
                </a:solidFill>
                <a:ea typeface="微软雅黑" panose="020B0503020204020204" pitchFamily="34" charset="-122"/>
              </a:endParaRPr>
            </a:p>
          </p:txBody>
        </p:sp>
        <p:sp>
          <p:nvSpPr>
            <p:cNvPr id="14341" name="文本框 6151"/>
            <p:cNvSpPr txBox="1">
              <a:spLocks noChangeArrowheads="1"/>
            </p:cNvSpPr>
            <p:nvPr/>
          </p:nvSpPr>
          <p:spPr bwMode="auto">
            <a:xfrm>
              <a:off x="878" y="432"/>
              <a:ext cx="8774"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800" b="1" dirty="0">
                  <a:solidFill>
                    <a:srgbClr val="006666"/>
                  </a:solidFill>
                  <a:latin typeface="微软雅黑" panose="020B0503020204020204" pitchFamily="34" charset="-122"/>
                  <a:ea typeface="微软雅黑" panose="020B0503020204020204" pitchFamily="34" charset="-122"/>
                </a:rPr>
                <a:t>用表格或树状图求“配紫色”概率</a:t>
              </a:r>
            </a:p>
          </p:txBody>
        </p:sp>
        <p:sp>
          <p:nvSpPr>
            <p:cNvPr id="14342" name="文本框 6152"/>
            <p:cNvSpPr txBox="1">
              <a:spLocks noChangeArrowheads="1"/>
            </p:cNvSpPr>
            <p:nvPr/>
          </p:nvSpPr>
          <p:spPr bwMode="auto">
            <a:xfrm>
              <a:off x="0" y="452"/>
              <a:ext cx="873" cy="10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zh-CN" altLang="en-US" sz="2800">
                  <a:solidFill>
                    <a:schemeClr val="accent1"/>
                  </a:solidFill>
                  <a:ea typeface="微软雅黑" panose="020B0503020204020204" pitchFamily="34" charset="-122"/>
                </a:rPr>
                <a:t>一</a:t>
              </a:r>
            </a:p>
          </p:txBody>
        </p:sp>
      </p:grpSp>
      <p:sp>
        <p:nvSpPr>
          <p:cNvPr id="123986" name="文本框 123985"/>
          <p:cNvSpPr txBox="1">
            <a:spLocks noChangeArrowheads="1"/>
          </p:cNvSpPr>
          <p:nvPr/>
        </p:nvSpPr>
        <p:spPr bwMode="auto">
          <a:xfrm>
            <a:off x="122238" y="1221582"/>
            <a:ext cx="90741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solidFill>
                  <a:srgbClr val="149494"/>
                </a:solidFill>
                <a:latin typeface="Times New Roman" panose="02020603050405020304" pitchFamily="18" charset="0"/>
                <a:ea typeface="黑体" panose="02010609060101010101" pitchFamily="49" charset="-122"/>
              </a:rPr>
              <a:t>例</a:t>
            </a:r>
            <a:r>
              <a:rPr lang="en-US" altLang="zh-CN" sz="2400" dirty="0">
                <a:solidFill>
                  <a:srgbClr val="149494"/>
                </a:solidFill>
                <a:latin typeface="Times New Roman" panose="02020603050405020304" pitchFamily="18" charset="0"/>
                <a:ea typeface="黑体" panose="02010609060101010101" pitchFamily="49" charset="-122"/>
              </a:rPr>
              <a:t>1</a:t>
            </a:r>
            <a:r>
              <a:rPr lang="zh-CN" altLang="en-US" sz="2400" dirty="0">
                <a:solidFill>
                  <a:srgbClr val="149494"/>
                </a:solidFill>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若将</a:t>
            </a:r>
            <a:r>
              <a:rPr lang="en-US" altLang="zh-CN" sz="2400" b="1" i="1" dirty="0">
                <a:latin typeface="Times New Roman" panose="02020603050405020304" pitchFamily="18" charset="0"/>
                <a:ea typeface="黑体" panose="02010609060101010101" pitchFamily="49" charset="-122"/>
              </a:rPr>
              <a:t>A</a:t>
            </a:r>
            <a:r>
              <a:rPr lang="en-US" altLang="zh-CN" sz="2400" dirty="0">
                <a:latin typeface="Times New Roman" panose="02020603050405020304" pitchFamily="18" charset="0"/>
                <a:ea typeface="黑体" panose="02010609060101010101" pitchFamily="49" charset="-122"/>
              </a:rPr>
              <a:t>,</a:t>
            </a:r>
            <a:r>
              <a:rPr lang="en-US" altLang="zh-CN" sz="2400" b="1" i="1" dirty="0">
                <a:latin typeface="Times New Roman" panose="02020603050405020304" pitchFamily="18" charset="0"/>
                <a:ea typeface="黑体" panose="02010609060101010101" pitchFamily="49" charset="-122"/>
              </a:rPr>
              <a:t>B</a:t>
            </a:r>
            <a:r>
              <a:rPr lang="zh-CN" altLang="en-US" sz="2400" dirty="0">
                <a:latin typeface="Times New Roman" panose="02020603050405020304" pitchFamily="18" charset="0"/>
                <a:ea typeface="黑体" panose="02010609060101010101" pitchFamily="49" charset="-122"/>
              </a:rPr>
              <a:t>盘进行以下修改</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其他条件不变，请求出获胜概率？</a:t>
            </a:r>
            <a:endParaRPr lang="zh-CN" altLang="en-US" sz="2400" dirty="0">
              <a:solidFill>
                <a:srgbClr val="149494"/>
              </a:solidFill>
              <a:latin typeface="Times New Roman" panose="02020603050405020304" pitchFamily="18" charset="0"/>
              <a:ea typeface="黑体" panose="02010609060101010101" pitchFamily="49" charset="-122"/>
            </a:endParaRPr>
          </a:p>
        </p:txBody>
      </p:sp>
      <p:sp>
        <p:nvSpPr>
          <p:cNvPr id="124045" name="椭圆 124044"/>
          <p:cNvSpPr>
            <a:spLocks noChangeArrowheads="1"/>
          </p:cNvSpPr>
          <p:nvPr/>
        </p:nvSpPr>
        <p:spPr bwMode="auto">
          <a:xfrm>
            <a:off x="1619251" y="1977628"/>
            <a:ext cx="1655763" cy="1241822"/>
          </a:xfrm>
          <a:prstGeom prst="ellipse">
            <a:avLst/>
          </a:prstGeom>
          <a:solidFill>
            <a:srgbClr val="3366FF"/>
          </a:solidFill>
          <a:ln w="25400">
            <a:solidFill>
              <a:schemeClr val="tx1"/>
            </a:solidFill>
            <a:round/>
          </a:ln>
        </p:spPr>
        <p:txBody>
          <a:bodyPr/>
          <a:lstStyle/>
          <a:p>
            <a:pPr eaLnBrk="0" hangingPunct="0"/>
            <a:endParaRPr lang="zh-CN" altLang="en-US"/>
          </a:p>
        </p:txBody>
      </p:sp>
      <p:sp>
        <p:nvSpPr>
          <p:cNvPr id="124046" name="任意多边形 124045"/>
          <p:cNvSpPr>
            <a:spLocks noChangeArrowheads="1"/>
          </p:cNvSpPr>
          <p:nvPr/>
        </p:nvSpPr>
        <p:spPr bwMode="auto">
          <a:xfrm>
            <a:off x="1803400" y="1977629"/>
            <a:ext cx="1473200" cy="1231106"/>
          </a:xfrm>
          <a:custGeom>
            <a:avLst/>
            <a:gdLst>
              <a:gd name="T0" fmla="*/ 16876 w 38476"/>
              <a:gd name="T1" fmla="*/ 0 h 43200"/>
              <a:gd name="T2" fmla="*/ 38476 w 38476"/>
              <a:gd name="T3" fmla="*/ 21600 h 43200"/>
              <a:gd name="T4" fmla="*/ 16876 w 38476"/>
              <a:gd name="T5" fmla="*/ 43200 h 43200"/>
              <a:gd name="T6" fmla="*/ -1 w 38476"/>
              <a:gd name="T7" fmla="*/ 35082 h 43200"/>
              <a:gd name="T8" fmla="*/ 0 w 38476"/>
              <a:gd name="T9" fmla="*/ 35081 h 43200"/>
              <a:gd name="T10" fmla="*/ 307 w 38476"/>
              <a:gd name="T11" fmla="*/ 40192 h 43200"/>
              <a:gd name="T12" fmla="*/ -245 w 38476"/>
              <a:gd name="T13" fmla="*/ 47028 h 43200"/>
              <a:gd name="T14" fmla="*/ 16876 w 38476"/>
              <a:gd name="T15" fmla="*/ 0 h 43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76" h="43200" fill="none">
                <a:moveTo>
                  <a:pt x="16876" y="0"/>
                </a:moveTo>
                <a:cubicBezTo>
                  <a:pt x="28805" y="0"/>
                  <a:pt x="38476" y="9671"/>
                  <a:pt x="38476" y="21600"/>
                </a:cubicBezTo>
                <a:cubicBezTo>
                  <a:pt x="38476" y="33529"/>
                  <a:pt x="28805" y="43200"/>
                  <a:pt x="16876" y="43200"/>
                </a:cubicBezTo>
                <a:cubicBezTo>
                  <a:pt x="10046" y="43200"/>
                  <a:pt x="3957" y="40030"/>
                  <a:pt x="-1" y="35082"/>
                </a:cubicBezTo>
              </a:path>
              <a:path w="38476" h="43200" stroke="0">
                <a:moveTo>
                  <a:pt x="0" y="35081"/>
                </a:moveTo>
                <a:cubicBezTo>
                  <a:pt x="201" y="36716"/>
                  <a:pt x="307" y="38429"/>
                  <a:pt x="307" y="40192"/>
                </a:cubicBezTo>
                <a:cubicBezTo>
                  <a:pt x="307" y="42583"/>
                  <a:pt x="113" y="44882"/>
                  <a:pt x="-245" y="47028"/>
                </a:cubicBezTo>
                <a:lnTo>
                  <a:pt x="16876" y="0"/>
                </a:lnTo>
                <a:close/>
              </a:path>
            </a:pathLst>
          </a:custGeom>
          <a:solidFill>
            <a:srgbClr val="FF0000"/>
          </a:solidFill>
          <a:ln w="9525">
            <a:solidFill>
              <a:srgbClr val="FF0000"/>
            </a:solidFill>
            <a:round/>
          </a:ln>
        </p:spPr>
        <p:txBody>
          <a:bodyPr/>
          <a:lstStyle/>
          <a:p>
            <a:endParaRPr lang="zh-CN" altLang="en-US"/>
          </a:p>
        </p:txBody>
      </p:sp>
      <p:sp>
        <p:nvSpPr>
          <p:cNvPr id="124047" name="文本框 124046"/>
          <p:cNvSpPr txBox="1">
            <a:spLocks noChangeArrowheads="1"/>
          </p:cNvSpPr>
          <p:nvPr/>
        </p:nvSpPr>
        <p:spPr bwMode="auto">
          <a:xfrm>
            <a:off x="2051050" y="3489722"/>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latin typeface="Times New Roman" panose="02020603050405020304" pitchFamily="18" charset="0"/>
                <a:ea typeface="黑体" panose="02010609060101010101" pitchFamily="49" charset="-122"/>
              </a:rPr>
              <a:t>A</a:t>
            </a:r>
            <a:r>
              <a:rPr lang="zh-CN" altLang="en-US" sz="2400">
                <a:latin typeface="Times New Roman" panose="02020603050405020304" pitchFamily="18" charset="0"/>
                <a:ea typeface="黑体" panose="02010609060101010101" pitchFamily="49" charset="-122"/>
              </a:rPr>
              <a:t>盘</a:t>
            </a:r>
          </a:p>
        </p:txBody>
      </p:sp>
      <p:sp>
        <p:nvSpPr>
          <p:cNvPr id="124048" name="文本框 124047"/>
          <p:cNvSpPr txBox="1">
            <a:spLocks noChangeArrowheads="1"/>
          </p:cNvSpPr>
          <p:nvPr/>
        </p:nvSpPr>
        <p:spPr bwMode="auto">
          <a:xfrm>
            <a:off x="2555875" y="2409825"/>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p>
        </p:txBody>
      </p:sp>
      <p:sp>
        <p:nvSpPr>
          <p:cNvPr id="124049" name="文本框 124048"/>
          <p:cNvSpPr txBox="1">
            <a:spLocks noChangeArrowheads="1"/>
          </p:cNvSpPr>
          <p:nvPr/>
        </p:nvSpPr>
        <p:spPr bwMode="auto">
          <a:xfrm>
            <a:off x="1619250" y="2518172"/>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FFFFFF"/>
                </a:solidFill>
                <a:latin typeface="Times New Roman" panose="02020603050405020304" pitchFamily="18" charset="0"/>
                <a:ea typeface="黑体" panose="02010609060101010101" pitchFamily="49" charset="-122"/>
              </a:rPr>
              <a:t>蓝</a:t>
            </a:r>
          </a:p>
        </p:txBody>
      </p:sp>
      <p:sp>
        <p:nvSpPr>
          <p:cNvPr id="124050" name="椭圆 124049"/>
          <p:cNvSpPr>
            <a:spLocks noChangeArrowheads="1"/>
          </p:cNvSpPr>
          <p:nvPr/>
        </p:nvSpPr>
        <p:spPr bwMode="auto">
          <a:xfrm>
            <a:off x="5292725" y="2031207"/>
            <a:ext cx="1655763" cy="1241822"/>
          </a:xfrm>
          <a:prstGeom prst="ellipse">
            <a:avLst/>
          </a:prstGeom>
          <a:solidFill>
            <a:srgbClr val="FF0000"/>
          </a:solidFill>
          <a:ln w="25400">
            <a:solidFill>
              <a:schemeClr val="tx1"/>
            </a:solidFill>
            <a:round/>
          </a:ln>
        </p:spPr>
        <p:txBody>
          <a:bodyPr/>
          <a:lstStyle/>
          <a:p>
            <a:pPr eaLnBrk="0" hangingPunct="0"/>
            <a:endParaRPr lang="zh-CN" altLang="en-US"/>
          </a:p>
        </p:txBody>
      </p:sp>
      <p:sp>
        <p:nvSpPr>
          <p:cNvPr id="124051" name="任意多边形 124050"/>
          <p:cNvSpPr>
            <a:spLocks noChangeArrowheads="1"/>
          </p:cNvSpPr>
          <p:nvPr/>
        </p:nvSpPr>
        <p:spPr bwMode="auto">
          <a:xfrm>
            <a:off x="6084888" y="2031207"/>
            <a:ext cx="863600" cy="1241822"/>
          </a:xfrm>
          <a:custGeom>
            <a:avLst/>
            <a:gdLst>
              <a:gd name="T0" fmla="*/ 0 w 21600"/>
              <a:gd name="T1" fmla="*/ 0 h 43192"/>
              <a:gd name="T2" fmla="*/ 21600 w 21600"/>
              <a:gd name="T3" fmla="*/ 21600 h 43192"/>
              <a:gd name="T4" fmla="*/ 586 w 21600"/>
              <a:gd name="T5" fmla="*/ 43192 h 43192"/>
              <a:gd name="T6" fmla="*/ 583 w 21600"/>
              <a:gd name="T7" fmla="*/ 43192 h 43192"/>
              <a:gd name="T8" fmla="*/ 3959 w 21600"/>
              <a:gd name="T9" fmla="*/ 58880 h 43192"/>
              <a:gd name="T10" fmla="*/ 3407 w 21600"/>
              <a:gd name="T11" fmla="*/ 65716 h 43192"/>
              <a:gd name="T12" fmla="*/ 0 w 21600"/>
              <a:gd name="T13" fmla="*/ 0 h 43192"/>
            </a:gdLst>
            <a:ahLst/>
            <a:cxnLst>
              <a:cxn ang="0">
                <a:pos x="T0" y="T1"/>
              </a:cxn>
              <a:cxn ang="0">
                <a:pos x="T2" y="T3"/>
              </a:cxn>
              <a:cxn ang="0">
                <a:pos x="T4" y="T5"/>
              </a:cxn>
              <a:cxn ang="0">
                <a:pos x="T6" y="T7"/>
              </a:cxn>
              <a:cxn ang="0">
                <a:pos x="T8" y="T9"/>
              </a:cxn>
              <a:cxn ang="0">
                <a:pos x="T10" y="T11"/>
              </a:cxn>
              <a:cxn ang="0">
                <a:pos x="T12" y="T13"/>
              </a:cxn>
            </a:cxnLst>
            <a:rect l="0" t="0" r="r" b="b"/>
            <a:pathLst>
              <a:path w="21600" h="43192" fill="none">
                <a:moveTo>
                  <a:pt x="0" y="0"/>
                </a:moveTo>
                <a:cubicBezTo>
                  <a:pt x="11929" y="0"/>
                  <a:pt x="21600" y="9671"/>
                  <a:pt x="21600" y="21600"/>
                </a:cubicBezTo>
                <a:cubicBezTo>
                  <a:pt x="21600" y="33334"/>
                  <a:pt x="12243" y="42883"/>
                  <a:pt x="586" y="43192"/>
                </a:cubicBezTo>
              </a:path>
              <a:path w="21600" h="43192" stroke="0">
                <a:moveTo>
                  <a:pt x="583" y="43192"/>
                </a:moveTo>
                <a:cubicBezTo>
                  <a:pt x="2662" y="47129"/>
                  <a:pt x="3959" y="52701"/>
                  <a:pt x="3959" y="58880"/>
                </a:cubicBezTo>
                <a:cubicBezTo>
                  <a:pt x="3959" y="61271"/>
                  <a:pt x="3765" y="63570"/>
                  <a:pt x="3407" y="65716"/>
                </a:cubicBezTo>
                <a:lnTo>
                  <a:pt x="0" y="0"/>
                </a:lnTo>
                <a:close/>
              </a:path>
            </a:pathLst>
          </a:custGeom>
          <a:solidFill>
            <a:srgbClr val="3366FF"/>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p>
        </p:txBody>
      </p:sp>
      <p:sp>
        <p:nvSpPr>
          <p:cNvPr id="124052" name="文本框 124051"/>
          <p:cNvSpPr txBox="1">
            <a:spLocks noChangeArrowheads="1"/>
          </p:cNvSpPr>
          <p:nvPr/>
        </p:nvSpPr>
        <p:spPr bwMode="auto">
          <a:xfrm>
            <a:off x="5867400" y="3489722"/>
            <a:ext cx="697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latin typeface="Times New Roman" panose="02020603050405020304" pitchFamily="18" charset="0"/>
                <a:ea typeface="黑体" panose="02010609060101010101" pitchFamily="49" charset="-122"/>
              </a:rPr>
              <a:t>B</a:t>
            </a:r>
            <a:r>
              <a:rPr lang="zh-CN" altLang="en-US" sz="2400">
                <a:latin typeface="Times New Roman" panose="02020603050405020304" pitchFamily="18" charset="0"/>
                <a:ea typeface="黑体" panose="02010609060101010101" pitchFamily="49" charset="-122"/>
              </a:rPr>
              <a:t>盘</a:t>
            </a:r>
          </a:p>
        </p:txBody>
      </p:sp>
      <p:sp>
        <p:nvSpPr>
          <p:cNvPr id="124055" name="文本框 124054"/>
          <p:cNvSpPr txBox="1">
            <a:spLocks noChangeArrowheads="1"/>
          </p:cNvSpPr>
          <p:nvPr/>
        </p:nvSpPr>
        <p:spPr bwMode="auto">
          <a:xfrm>
            <a:off x="6156325" y="2518172"/>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FFFFFF"/>
                </a:solidFill>
                <a:latin typeface="Times New Roman" panose="02020603050405020304" pitchFamily="18" charset="0"/>
                <a:ea typeface="黑体" panose="02010609060101010101" pitchFamily="49" charset="-122"/>
              </a:rPr>
              <a:t>蓝</a:t>
            </a:r>
          </a:p>
        </p:txBody>
      </p:sp>
      <p:sp>
        <p:nvSpPr>
          <p:cNvPr id="124057" name="椭圆 124056"/>
          <p:cNvSpPr>
            <a:spLocks noChangeArrowheads="1"/>
          </p:cNvSpPr>
          <p:nvPr/>
        </p:nvSpPr>
        <p:spPr bwMode="auto">
          <a:xfrm>
            <a:off x="2411414" y="2568179"/>
            <a:ext cx="73025" cy="54769"/>
          </a:xfrm>
          <a:prstGeom prst="ellipse">
            <a:avLst/>
          </a:prstGeom>
          <a:solidFill>
            <a:srgbClr val="FFFFFF"/>
          </a:solidFill>
          <a:ln w="9525">
            <a:solidFill>
              <a:srgbClr val="FFFFFF"/>
            </a:solidFill>
            <a:round/>
          </a:ln>
        </p:spPr>
        <p:txBody>
          <a:bodyPr/>
          <a:lstStyle/>
          <a:p>
            <a:pPr eaLnBrk="0" hangingPunct="0"/>
            <a:endParaRPr lang="zh-CN" altLang="en-US"/>
          </a:p>
        </p:txBody>
      </p:sp>
      <p:sp>
        <p:nvSpPr>
          <p:cNvPr id="124058" name="直接连接符 124057"/>
          <p:cNvSpPr>
            <a:spLocks noChangeShapeType="1"/>
          </p:cNvSpPr>
          <p:nvPr/>
        </p:nvSpPr>
        <p:spPr bwMode="auto">
          <a:xfrm flipV="1">
            <a:off x="2470150" y="2356248"/>
            <a:ext cx="230188" cy="225028"/>
          </a:xfrm>
          <a:prstGeom prst="line">
            <a:avLst/>
          </a:prstGeom>
          <a:noFill/>
          <a:ln w="38100">
            <a:solidFill>
              <a:schemeClr val="accent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24059" name="椭圆 124058"/>
          <p:cNvSpPr>
            <a:spLocks noChangeArrowheads="1"/>
          </p:cNvSpPr>
          <p:nvPr/>
        </p:nvSpPr>
        <p:spPr bwMode="auto">
          <a:xfrm>
            <a:off x="6084889" y="2614613"/>
            <a:ext cx="73025" cy="54769"/>
          </a:xfrm>
          <a:prstGeom prst="ellipse">
            <a:avLst/>
          </a:prstGeom>
          <a:solidFill>
            <a:schemeClr val="accent1"/>
          </a:solidFill>
          <a:ln w="9525">
            <a:solidFill>
              <a:schemeClr val="accent1"/>
            </a:solidFill>
            <a:round/>
          </a:ln>
        </p:spPr>
        <p:txBody>
          <a:bodyPr/>
          <a:lstStyle/>
          <a:p>
            <a:pPr eaLnBrk="0" hangingPunct="0"/>
            <a:endParaRPr lang="zh-CN" altLang="en-US"/>
          </a:p>
        </p:txBody>
      </p:sp>
      <p:sp>
        <p:nvSpPr>
          <p:cNvPr id="124060" name="直接连接符 124059"/>
          <p:cNvSpPr>
            <a:spLocks noChangeShapeType="1"/>
          </p:cNvSpPr>
          <p:nvPr/>
        </p:nvSpPr>
        <p:spPr bwMode="auto">
          <a:xfrm flipH="1">
            <a:off x="5867400" y="2637235"/>
            <a:ext cx="249238" cy="323850"/>
          </a:xfrm>
          <a:prstGeom prst="line">
            <a:avLst/>
          </a:prstGeom>
          <a:noFill/>
          <a:ln w="38100">
            <a:solidFill>
              <a:srgbClr val="FFFFFF"/>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24061" name="文本框 124060"/>
          <p:cNvSpPr txBox="1">
            <a:spLocks noChangeArrowheads="1"/>
          </p:cNvSpPr>
          <p:nvPr/>
        </p:nvSpPr>
        <p:spPr bwMode="auto">
          <a:xfrm>
            <a:off x="5435600" y="2518172"/>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FFFFFF"/>
                </a:solidFill>
                <a:latin typeface="Times New Roman" panose="02020603050405020304" pitchFamily="18" charset="0"/>
                <a:ea typeface="黑体" panose="02010609060101010101" pitchFamily="49" charset="-122"/>
              </a:rPr>
              <a:t>红</a:t>
            </a:r>
          </a:p>
        </p:txBody>
      </p:sp>
      <p:sp>
        <p:nvSpPr>
          <p:cNvPr id="124063" name="文本框 124062"/>
          <p:cNvSpPr txBox="1">
            <a:spLocks noChangeArrowheads="1"/>
          </p:cNvSpPr>
          <p:nvPr/>
        </p:nvSpPr>
        <p:spPr bwMode="auto">
          <a:xfrm>
            <a:off x="1" y="4083844"/>
            <a:ext cx="928846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zh-CN" altLang="en-US" sz="2400" dirty="0">
                <a:solidFill>
                  <a:srgbClr val="149494"/>
                </a:solidFill>
                <a:latin typeface="Times New Roman" panose="02020603050405020304" pitchFamily="18" charset="0"/>
                <a:ea typeface="黑体" panose="02010609060101010101" pitchFamily="49" charset="-122"/>
              </a:rPr>
              <a:t>问题</a:t>
            </a:r>
            <a:r>
              <a:rPr lang="en-US" altLang="zh-CN" sz="2400" dirty="0">
                <a:solidFill>
                  <a:srgbClr val="149494"/>
                </a:solidFill>
                <a:latin typeface="Times New Roman" panose="02020603050405020304" pitchFamily="18" charset="0"/>
                <a:ea typeface="黑体" panose="02010609060101010101" pitchFamily="49" charset="-122"/>
              </a:rPr>
              <a:t>1</a:t>
            </a:r>
            <a:r>
              <a:rPr lang="zh-CN" altLang="en-US" sz="2400" dirty="0">
                <a:solidFill>
                  <a:srgbClr val="149494"/>
                </a:solidFill>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下面是小颖和小亮的解答过程</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两人结果都是     </a:t>
            </a:r>
            <a:r>
              <a:rPr lang="en-US" altLang="zh-CN" sz="2400" dirty="0">
                <a:latin typeface="Times New Roman" panose="02020603050405020304" pitchFamily="18" charset="0"/>
                <a:ea typeface="黑体" panose="02010609060101010101" pitchFamily="49" charset="-122"/>
              </a:rPr>
              <a:t>,</a:t>
            </a:r>
            <a:r>
              <a:rPr lang="zh-CN" altLang="en-US" sz="2400" dirty="0">
                <a:latin typeface="Times New Roman" panose="02020603050405020304" pitchFamily="18" charset="0"/>
                <a:ea typeface="黑体" panose="02010609060101010101" pitchFamily="49" charset="-122"/>
              </a:rPr>
              <a:t>你认为谁对</a:t>
            </a:r>
            <a:r>
              <a:rPr lang="en-US" altLang="zh-CN" sz="2400" dirty="0">
                <a:latin typeface="Times New Roman" panose="02020603050405020304" pitchFamily="18" charset="0"/>
                <a:ea typeface="黑体" panose="02010609060101010101" pitchFamily="49" charset="-122"/>
              </a:rPr>
              <a:t>?</a:t>
            </a:r>
          </a:p>
        </p:txBody>
      </p:sp>
      <p:sp>
        <p:nvSpPr>
          <p:cNvPr id="14359" name="任意多边形 124064"/>
          <p:cNvSpPr>
            <a:spLocks noChangeArrowheads="1"/>
          </p:cNvSpPr>
          <p:nvPr/>
        </p:nvSpPr>
        <p:spPr bwMode="auto">
          <a:xfrm rot="17725718" flipH="1">
            <a:off x="2337000" y="2535437"/>
            <a:ext cx="105965" cy="71437"/>
          </a:xfrm>
          <a:custGeom>
            <a:avLst/>
            <a:gdLst>
              <a:gd name="T0" fmla="*/ 0 w 42655"/>
              <a:gd name="T1" fmla="*/ 16778 h 21600"/>
              <a:gd name="T2" fmla="*/ 21055 w 42655"/>
              <a:gd name="T3" fmla="*/ 0 h 21600"/>
              <a:gd name="T4" fmla="*/ 42655 w 42655"/>
              <a:gd name="T5" fmla="*/ 21600 h 21600"/>
              <a:gd name="T6" fmla="*/ 42655 w 42655"/>
              <a:gd name="T7" fmla="*/ 21600 h 21600"/>
              <a:gd name="T8" fmla="*/ 39332 w 42655"/>
              <a:gd name="T9" fmla="*/ 14518 h 21600"/>
              <a:gd name="T10" fmla="*/ 60659 w 42655"/>
              <a:gd name="T11" fmla="*/ 1307 h 21600"/>
              <a:gd name="T12" fmla="*/ 81986 w 42655"/>
              <a:gd name="T13" fmla="*/ 14518 h 21600"/>
              <a:gd name="T14" fmla="*/ 69446 w 42655"/>
              <a:gd name="T15" fmla="*/ 26559 h 21600"/>
              <a:gd name="T16" fmla="*/ 0 w 42655"/>
              <a:gd name="T17" fmla="*/ 1677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55" h="21600" fill="none">
                <a:moveTo>
                  <a:pt x="0" y="16778"/>
                </a:moveTo>
                <a:cubicBezTo>
                  <a:pt x="2192" y="7165"/>
                  <a:pt x="10787" y="0"/>
                  <a:pt x="21055" y="0"/>
                </a:cubicBezTo>
                <a:cubicBezTo>
                  <a:pt x="32984" y="0"/>
                  <a:pt x="42655" y="9671"/>
                  <a:pt x="42655" y="21600"/>
                </a:cubicBezTo>
              </a:path>
              <a:path w="42655" h="21600" stroke="0">
                <a:moveTo>
                  <a:pt x="42655" y="21600"/>
                </a:moveTo>
                <a:cubicBezTo>
                  <a:pt x="40550" y="19554"/>
                  <a:pt x="39332" y="17124"/>
                  <a:pt x="39332" y="14518"/>
                </a:cubicBezTo>
                <a:cubicBezTo>
                  <a:pt x="39332" y="7222"/>
                  <a:pt x="48880" y="1307"/>
                  <a:pt x="60659" y="1307"/>
                </a:cubicBezTo>
                <a:cubicBezTo>
                  <a:pt x="72438" y="1307"/>
                  <a:pt x="81986" y="7222"/>
                  <a:pt x="81986" y="14518"/>
                </a:cubicBezTo>
                <a:cubicBezTo>
                  <a:pt x="81986" y="19874"/>
                  <a:pt x="76840" y="24486"/>
                  <a:pt x="69446" y="26559"/>
                </a:cubicBezTo>
                <a:lnTo>
                  <a:pt x="0" y="16778"/>
                </a:lnTo>
                <a:close/>
              </a:path>
            </a:pathLst>
          </a:custGeom>
          <a:noFill/>
          <a:ln w="19050">
            <a:solidFill>
              <a:schemeClr val="accent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4360" name="文本框 124066"/>
          <p:cNvSpPr txBox="1">
            <a:spLocks noChangeArrowheads="1"/>
          </p:cNvSpPr>
          <p:nvPr/>
        </p:nvSpPr>
        <p:spPr bwMode="auto">
          <a:xfrm>
            <a:off x="1876425" y="2346722"/>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FFFF"/>
                </a:solidFill>
                <a:latin typeface="Times New Roman" panose="02020603050405020304" pitchFamily="18" charset="0"/>
              </a:rPr>
              <a:t>120°</a:t>
            </a:r>
          </a:p>
        </p:txBody>
      </p:sp>
      <p:graphicFrame>
        <p:nvGraphicFramePr>
          <p:cNvPr id="124068" name="对象 124067"/>
          <p:cNvGraphicFramePr/>
          <p:nvPr/>
        </p:nvGraphicFramePr>
        <p:xfrm>
          <a:off x="7092950" y="4083844"/>
          <a:ext cx="279400" cy="540544"/>
        </p:xfrm>
        <a:graphic>
          <a:graphicData uri="http://schemas.openxmlformats.org/presentationml/2006/ole">
            <mc:AlternateContent xmlns:mc="http://schemas.openxmlformats.org/markup-compatibility/2006">
              <mc:Choice xmlns:v="urn:schemas-microsoft-com:vml" Requires="v">
                <p:oleObj spid="_x0000_s14369" r:id="rId3" imgW="152400" imgH="393700" progId="Equation.3">
                  <p:embed/>
                </p:oleObj>
              </mc:Choice>
              <mc:Fallback>
                <p:oleObj r:id="rId3" imgW="152400" imgH="393700" progId="Equation.3">
                  <p:embed/>
                  <p:pic>
                    <p:nvPicPr>
                      <p:cNvPr id="0" name="对象 12406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92950" y="4083844"/>
                        <a:ext cx="2794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
        <p:nvSpPr>
          <p:cNvPr id="14362" name="矩形 80"/>
          <p:cNvSpPr>
            <a:spLocks noChangeArrowheads="1"/>
          </p:cNvSpPr>
          <p:nvPr/>
        </p:nvSpPr>
        <p:spPr bwMode="auto">
          <a:xfrm>
            <a:off x="136525" y="28575"/>
            <a:ext cx="11144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b="1" dirty="0">
                <a:solidFill>
                  <a:srgbClr val="228989"/>
                </a:solidFill>
                <a:ea typeface="方正姚体" panose="02010601030101010101" pitchFamily="2" charset="-122"/>
              </a:rPr>
              <a:t>讲授新课</a:t>
            </a:r>
            <a:endParaRPr lang="zh-CN" altLang="en-US" dirty="0">
              <a:solidFill>
                <a:srgbClr val="22898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3986">
                                            <p:txEl>
                                              <p:pRg st="0" end="0"/>
                                            </p:txEl>
                                          </p:spTgt>
                                        </p:tgtEl>
                                        <p:attrNameLst>
                                          <p:attrName>style.visibility</p:attrName>
                                        </p:attrNameLst>
                                      </p:cBhvr>
                                      <p:to>
                                        <p:strVal val="visible"/>
                                      </p:to>
                                    </p:set>
                                    <p:animEffect transition="in" filter="wipe(left)">
                                      <p:cBhvr>
                                        <p:cTn id="7" dur="500"/>
                                        <p:tgtEl>
                                          <p:spTgt spid="123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4045"/>
                                        </p:tgtEl>
                                        <p:attrNameLst>
                                          <p:attrName>style.visibility</p:attrName>
                                        </p:attrNameLst>
                                      </p:cBhvr>
                                      <p:to>
                                        <p:strVal val="visible"/>
                                      </p:to>
                                    </p:set>
                                    <p:animEffect transition="in" filter="randombar(horizontal)">
                                      <p:cBhvr>
                                        <p:cTn id="12" dur="500"/>
                                        <p:tgtEl>
                                          <p:spTgt spid="124045"/>
                                        </p:tgtEl>
                                      </p:cBhvr>
                                    </p:animEffect>
                                  </p:childTnLst>
                                </p:cTn>
                              </p:par>
                              <p:par>
                                <p:cTn id="13" presetID="14" presetClass="entr" presetSubtype="10" fill="hold" nodeType="withEffect">
                                  <p:stCondLst>
                                    <p:cond delay="0"/>
                                  </p:stCondLst>
                                  <p:childTnLst>
                                    <p:set>
                                      <p:cBhvr>
                                        <p:cTn id="14" dur="1" fill="hold">
                                          <p:stCondLst>
                                            <p:cond delay="0"/>
                                          </p:stCondLst>
                                        </p:cTn>
                                        <p:tgtEl>
                                          <p:spTgt spid="124046"/>
                                        </p:tgtEl>
                                        <p:attrNameLst>
                                          <p:attrName>style.visibility</p:attrName>
                                        </p:attrNameLst>
                                      </p:cBhvr>
                                      <p:to>
                                        <p:strVal val="visible"/>
                                      </p:to>
                                    </p:set>
                                    <p:animEffect transition="in" filter="randombar(horizontal)">
                                      <p:cBhvr>
                                        <p:cTn id="15" dur="500"/>
                                        <p:tgtEl>
                                          <p:spTgt spid="124046"/>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24047"/>
                                        </p:tgtEl>
                                        <p:attrNameLst>
                                          <p:attrName>style.visibility</p:attrName>
                                        </p:attrNameLst>
                                      </p:cBhvr>
                                      <p:to>
                                        <p:strVal val="visible"/>
                                      </p:to>
                                    </p:set>
                                    <p:animEffect transition="in" filter="randombar(horizontal)">
                                      <p:cBhvr>
                                        <p:cTn id="18" dur="500"/>
                                        <p:tgtEl>
                                          <p:spTgt spid="124047"/>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124048"/>
                                        </p:tgtEl>
                                        <p:attrNameLst>
                                          <p:attrName>style.visibility</p:attrName>
                                        </p:attrNameLst>
                                      </p:cBhvr>
                                      <p:to>
                                        <p:strVal val="visible"/>
                                      </p:to>
                                    </p:set>
                                    <p:animEffect transition="in" filter="randombar(horizontal)">
                                      <p:cBhvr>
                                        <p:cTn id="21" dur="500"/>
                                        <p:tgtEl>
                                          <p:spTgt spid="124048"/>
                                        </p:tgtEl>
                                      </p:cBhvr>
                                    </p:animEffect>
                                  </p:childTnLst>
                                </p:cTn>
                              </p:par>
                              <p:par>
                                <p:cTn id="22" presetID="14" presetClass="entr" presetSubtype="10" fill="hold" grpId="0" nodeType="withEffect">
                                  <p:stCondLst>
                                    <p:cond delay="0"/>
                                  </p:stCondLst>
                                  <p:childTnLst>
                                    <p:set>
                                      <p:cBhvr>
                                        <p:cTn id="23" dur="1" fill="hold">
                                          <p:stCondLst>
                                            <p:cond delay="0"/>
                                          </p:stCondLst>
                                        </p:cTn>
                                        <p:tgtEl>
                                          <p:spTgt spid="124049"/>
                                        </p:tgtEl>
                                        <p:attrNameLst>
                                          <p:attrName>style.visibility</p:attrName>
                                        </p:attrNameLst>
                                      </p:cBhvr>
                                      <p:to>
                                        <p:strVal val="visible"/>
                                      </p:to>
                                    </p:set>
                                    <p:animEffect transition="in" filter="randombar(horizontal)">
                                      <p:cBhvr>
                                        <p:cTn id="24" dur="500"/>
                                        <p:tgtEl>
                                          <p:spTgt spid="124049"/>
                                        </p:tgtEl>
                                      </p:cBhvr>
                                    </p:animEffect>
                                  </p:childTnLst>
                                </p:cTn>
                              </p:par>
                              <p:par>
                                <p:cTn id="25" presetID="14" presetClass="entr" presetSubtype="10" fill="hold" nodeType="withEffect">
                                  <p:stCondLst>
                                    <p:cond delay="0"/>
                                  </p:stCondLst>
                                  <p:childTnLst>
                                    <p:set>
                                      <p:cBhvr>
                                        <p:cTn id="26" dur="1" fill="hold">
                                          <p:stCondLst>
                                            <p:cond delay="0"/>
                                          </p:stCondLst>
                                        </p:cTn>
                                        <p:tgtEl>
                                          <p:spTgt spid="124050"/>
                                        </p:tgtEl>
                                        <p:attrNameLst>
                                          <p:attrName>style.visibility</p:attrName>
                                        </p:attrNameLst>
                                      </p:cBhvr>
                                      <p:to>
                                        <p:strVal val="visible"/>
                                      </p:to>
                                    </p:set>
                                    <p:animEffect transition="in" filter="randombar(horizontal)">
                                      <p:cBhvr>
                                        <p:cTn id="27" dur="500"/>
                                        <p:tgtEl>
                                          <p:spTgt spid="124050"/>
                                        </p:tgtEl>
                                      </p:cBhvr>
                                    </p:animEffect>
                                  </p:childTnLst>
                                </p:cTn>
                              </p:par>
                              <p:par>
                                <p:cTn id="28" presetID="14" presetClass="entr" presetSubtype="10" fill="hold" nodeType="withEffect">
                                  <p:stCondLst>
                                    <p:cond delay="0"/>
                                  </p:stCondLst>
                                  <p:childTnLst>
                                    <p:set>
                                      <p:cBhvr>
                                        <p:cTn id="29" dur="1" fill="hold">
                                          <p:stCondLst>
                                            <p:cond delay="0"/>
                                          </p:stCondLst>
                                        </p:cTn>
                                        <p:tgtEl>
                                          <p:spTgt spid="124051"/>
                                        </p:tgtEl>
                                        <p:attrNameLst>
                                          <p:attrName>style.visibility</p:attrName>
                                        </p:attrNameLst>
                                      </p:cBhvr>
                                      <p:to>
                                        <p:strVal val="visible"/>
                                      </p:to>
                                    </p:set>
                                    <p:animEffect transition="in" filter="randombar(horizontal)">
                                      <p:cBhvr>
                                        <p:cTn id="30" dur="500"/>
                                        <p:tgtEl>
                                          <p:spTgt spid="124051"/>
                                        </p:tgtEl>
                                      </p:cBhvr>
                                    </p:animEffect>
                                  </p:childTnLst>
                                </p:cTn>
                              </p:par>
                              <p:par>
                                <p:cTn id="31" presetID="14" presetClass="entr" presetSubtype="10" fill="hold" grpId="0" nodeType="withEffect">
                                  <p:stCondLst>
                                    <p:cond delay="0"/>
                                  </p:stCondLst>
                                  <p:childTnLst>
                                    <p:set>
                                      <p:cBhvr>
                                        <p:cTn id="32" dur="1" fill="hold">
                                          <p:stCondLst>
                                            <p:cond delay="0"/>
                                          </p:stCondLst>
                                        </p:cTn>
                                        <p:tgtEl>
                                          <p:spTgt spid="124052"/>
                                        </p:tgtEl>
                                        <p:attrNameLst>
                                          <p:attrName>style.visibility</p:attrName>
                                        </p:attrNameLst>
                                      </p:cBhvr>
                                      <p:to>
                                        <p:strVal val="visible"/>
                                      </p:to>
                                    </p:set>
                                    <p:animEffect transition="in" filter="randombar(horizontal)">
                                      <p:cBhvr>
                                        <p:cTn id="33" dur="500"/>
                                        <p:tgtEl>
                                          <p:spTgt spid="124052"/>
                                        </p:tgtEl>
                                      </p:cBhvr>
                                    </p:animEffect>
                                  </p:childTnLst>
                                </p:cTn>
                              </p:par>
                              <p:par>
                                <p:cTn id="34" presetID="14" presetClass="entr" presetSubtype="10" fill="hold" grpId="0" nodeType="withEffect">
                                  <p:stCondLst>
                                    <p:cond delay="0"/>
                                  </p:stCondLst>
                                  <p:childTnLst>
                                    <p:set>
                                      <p:cBhvr>
                                        <p:cTn id="35" dur="1" fill="hold">
                                          <p:stCondLst>
                                            <p:cond delay="0"/>
                                          </p:stCondLst>
                                        </p:cTn>
                                        <p:tgtEl>
                                          <p:spTgt spid="124055"/>
                                        </p:tgtEl>
                                        <p:attrNameLst>
                                          <p:attrName>style.visibility</p:attrName>
                                        </p:attrNameLst>
                                      </p:cBhvr>
                                      <p:to>
                                        <p:strVal val="visible"/>
                                      </p:to>
                                    </p:set>
                                    <p:animEffect transition="in" filter="randombar(horizontal)">
                                      <p:cBhvr>
                                        <p:cTn id="36" dur="500"/>
                                        <p:tgtEl>
                                          <p:spTgt spid="124055"/>
                                        </p:tgtEl>
                                      </p:cBhvr>
                                    </p:animEffect>
                                  </p:childTnLst>
                                </p:cTn>
                              </p:par>
                              <p:par>
                                <p:cTn id="37" presetID="14" presetClass="entr" presetSubtype="10" fill="hold" nodeType="withEffect">
                                  <p:stCondLst>
                                    <p:cond delay="0"/>
                                  </p:stCondLst>
                                  <p:childTnLst>
                                    <p:set>
                                      <p:cBhvr>
                                        <p:cTn id="38" dur="1" fill="hold">
                                          <p:stCondLst>
                                            <p:cond delay="0"/>
                                          </p:stCondLst>
                                        </p:cTn>
                                        <p:tgtEl>
                                          <p:spTgt spid="124057"/>
                                        </p:tgtEl>
                                        <p:attrNameLst>
                                          <p:attrName>style.visibility</p:attrName>
                                        </p:attrNameLst>
                                      </p:cBhvr>
                                      <p:to>
                                        <p:strVal val="visible"/>
                                      </p:to>
                                    </p:set>
                                    <p:animEffect transition="in" filter="randombar(horizontal)">
                                      <p:cBhvr>
                                        <p:cTn id="39" dur="500"/>
                                        <p:tgtEl>
                                          <p:spTgt spid="124057"/>
                                        </p:tgtEl>
                                      </p:cBhvr>
                                    </p:animEffect>
                                  </p:childTnLst>
                                </p:cTn>
                              </p:par>
                              <p:par>
                                <p:cTn id="40" presetID="14" presetClass="entr" presetSubtype="10" fill="hold" nodeType="withEffect">
                                  <p:stCondLst>
                                    <p:cond delay="0"/>
                                  </p:stCondLst>
                                  <p:childTnLst>
                                    <p:set>
                                      <p:cBhvr>
                                        <p:cTn id="41" dur="1" fill="hold">
                                          <p:stCondLst>
                                            <p:cond delay="0"/>
                                          </p:stCondLst>
                                        </p:cTn>
                                        <p:tgtEl>
                                          <p:spTgt spid="124058"/>
                                        </p:tgtEl>
                                        <p:attrNameLst>
                                          <p:attrName>style.visibility</p:attrName>
                                        </p:attrNameLst>
                                      </p:cBhvr>
                                      <p:to>
                                        <p:strVal val="visible"/>
                                      </p:to>
                                    </p:set>
                                    <p:animEffect transition="in" filter="randombar(horizontal)">
                                      <p:cBhvr>
                                        <p:cTn id="42" dur="500"/>
                                        <p:tgtEl>
                                          <p:spTgt spid="124058"/>
                                        </p:tgtEl>
                                      </p:cBhvr>
                                    </p:animEffect>
                                  </p:childTnLst>
                                </p:cTn>
                              </p:par>
                              <p:par>
                                <p:cTn id="43" presetID="14" presetClass="entr" presetSubtype="10" fill="hold" nodeType="withEffect">
                                  <p:stCondLst>
                                    <p:cond delay="0"/>
                                  </p:stCondLst>
                                  <p:childTnLst>
                                    <p:set>
                                      <p:cBhvr>
                                        <p:cTn id="44" dur="1" fill="hold">
                                          <p:stCondLst>
                                            <p:cond delay="0"/>
                                          </p:stCondLst>
                                        </p:cTn>
                                        <p:tgtEl>
                                          <p:spTgt spid="124059"/>
                                        </p:tgtEl>
                                        <p:attrNameLst>
                                          <p:attrName>style.visibility</p:attrName>
                                        </p:attrNameLst>
                                      </p:cBhvr>
                                      <p:to>
                                        <p:strVal val="visible"/>
                                      </p:to>
                                    </p:set>
                                    <p:animEffect transition="in" filter="randombar(horizontal)">
                                      <p:cBhvr>
                                        <p:cTn id="45" dur="500"/>
                                        <p:tgtEl>
                                          <p:spTgt spid="124059"/>
                                        </p:tgtEl>
                                      </p:cBhvr>
                                    </p:animEffect>
                                  </p:childTnLst>
                                </p:cTn>
                              </p:par>
                              <p:par>
                                <p:cTn id="46" presetID="14" presetClass="entr" presetSubtype="10" fill="hold" nodeType="withEffect">
                                  <p:stCondLst>
                                    <p:cond delay="0"/>
                                  </p:stCondLst>
                                  <p:childTnLst>
                                    <p:set>
                                      <p:cBhvr>
                                        <p:cTn id="47" dur="1" fill="hold">
                                          <p:stCondLst>
                                            <p:cond delay="0"/>
                                          </p:stCondLst>
                                        </p:cTn>
                                        <p:tgtEl>
                                          <p:spTgt spid="124060"/>
                                        </p:tgtEl>
                                        <p:attrNameLst>
                                          <p:attrName>style.visibility</p:attrName>
                                        </p:attrNameLst>
                                      </p:cBhvr>
                                      <p:to>
                                        <p:strVal val="visible"/>
                                      </p:to>
                                    </p:set>
                                    <p:animEffect transition="in" filter="randombar(horizontal)">
                                      <p:cBhvr>
                                        <p:cTn id="48" dur="500"/>
                                        <p:tgtEl>
                                          <p:spTgt spid="124060"/>
                                        </p:tgtEl>
                                      </p:cBhvr>
                                    </p:animEffect>
                                  </p:childTnLst>
                                </p:cTn>
                              </p:par>
                              <p:par>
                                <p:cTn id="49" presetID="14" presetClass="entr" presetSubtype="10" fill="hold" grpId="0" nodeType="withEffect">
                                  <p:stCondLst>
                                    <p:cond delay="0"/>
                                  </p:stCondLst>
                                  <p:childTnLst>
                                    <p:set>
                                      <p:cBhvr>
                                        <p:cTn id="50" dur="1" fill="hold">
                                          <p:stCondLst>
                                            <p:cond delay="0"/>
                                          </p:stCondLst>
                                        </p:cTn>
                                        <p:tgtEl>
                                          <p:spTgt spid="124061"/>
                                        </p:tgtEl>
                                        <p:attrNameLst>
                                          <p:attrName>style.visibility</p:attrName>
                                        </p:attrNameLst>
                                      </p:cBhvr>
                                      <p:to>
                                        <p:strVal val="visible"/>
                                      </p:to>
                                    </p:set>
                                    <p:animEffect transition="in" filter="randombar(horizontal)">
                                      <p:cBhvr>
                                        <p:cTn id="51" dur="500"/>
                                        <p:tgtEl>
                                          <p:spTgt spid="124061"/>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nodeType="clickEffect">
                                  <p:stCondLst>
                                    <p:cond delay="0"/>
                                  </p:stCondLst>
                                  <p:childTnLst>
                                    <p:set>
                                      <p:cBhvr>
                                        <p:cTn id="55" dur="1" fill="hold">
                                          <p:stCondLst>
                                            <p:cond delay="0"/>
                                          </p:stCondLst>
                                        </p:cTn>
                                        <p:tgtEl>
                                          <p:spTgt spid="124063">
                                            <p:txEl>
                                              <p:pRg st="0" end="0"/>
                                            </p:txEl>
                                          </p:spTgt>
                                        </p:tgtEl>
                                        <p:attrNameLst>
                                          <p:attrName>style.visibility</p:attrName>
                                        </p:attrNameLst>
                                      </p:cBhvr>
                                      <p:to>
                                        <p:strVal val="visible"/>
                                      </p:to>
                                    </p:set>
                                    <p:animEffect transition="in" filter="randombar(horizontal)">
                                      <p:cBhvr>
                                        <p:cTn id="56" dur="500"/>
                                        <p:tgtEl>
                                          <p:spTgt spid="124063">
                                            <p:txEl>
                                              <p:pRg st="0" end="0"/>
                                            </p:txEl>
                                          </p:spTgt>
                                        </p:tgtEl>
                                      </p:cBhvr>
                                    </p:animEffect>
                                  </p:childTnLst>
                                </p:cTn>
                              </p:par>
                              <p:par>
                                <p:cTn id="57" presetID="14" presetClass="entr" presetSubtype="10" fill="hold" nodeType="withEffect">
                                  <p:stCondLst>
                                    <p:cond delay="0"/>
                                  </p:stCondLst>
                                  <p:childTnLst>
                                    <p:set>
                                      <p:cBhvr>
                                        <p:cTn id="58" dur="1" fill="hold">
                                          <p:stCondLst>
                                            <p:cond delay="0"/>
                                          </p:stCondLst>
                                        </p:cTn>
                                        <p:tgtEl>
                                          <p:spTgt spid="124068"/>
                                        </p:tgtEl>
                                        <p:attrNameLst>
                                          <p:attrName>style.visibility</p:attrName>
                                        </p:attrNameLst>
                                      </p:cBhvr>
                                      <p:to>
                                        <p:strVal val="visible"/>
                                      </p:to>
                                    </p:set>
                                    <p:animEffect transition="in" filter="randombar(horizontal)">
                                      <p:cBhvr>
                                        <p:cTn id="59" dur="500"/>
                                        <p:tgtEl>
                                          <p:spTgt spid="124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047" grpId="0"/>
      <p:bldP spid="124048" grpId="0"/>
      <p:bldP spid="124049" grpId="0"/>
      <p:bldP spid="124052" grpId="0"/>
      <p:bldP spid="124055" grpId="0"/>
      <p:bldP spid="124061"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1" name="矩形 167945"/>
          <p:cNvSpPr>
            <a:spLocks noChangeArrowheads="1"/>
          </p:cNvSpPr>
          <p:nvPr/>
        </p:nvSpPr>
        <p:spPr bwMode="auto">
          <a:xfrm>
            <a:off x="325438" y="970360"/>
            <a:ext cx="233910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小颖制作下图：</a:t>
            </a:r>
          </a:p>
        </p:txBody>
      </p:sp>
      <p:sp>
        <p:nvSpPr>
          <p:cNvPr id="167947" name="文本框 167946"/>
          <p:cNvSpPr txBox="1">
            <a:spLocks noChangeArrowheads="1"/>
          </p:cNvSpPr>
          <p:nvPr/>
        </p:nvSpPr>
        <p:spPr bwMode="auto">
          <a:xfrm>
            <a:off x="4586288" y="1276350"/>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开始</a:t>
            </a:r>
          </a:p>
        </p:txBody>
      </p:sp>
      <p:sp>
        <p:nvSpPr>
          <p:cNvPr id="167948" name="直接连接符 167947"/>
          <p:cNvSpPr>
            <a:spLocks noChangeShapeType="1"/>
          </p:cNvSpPr>
          <p:nvPr/>
        </p:nvSpPr>
        <p:spPr bwMode="auto">
          <a:xfrm flipH="1">
            <a:off x="3781425" y="1618060"/>
            <a:ext cx="1079500" cy="378619"/>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49" name="文本框 167948"/>
          <p:cNvSpPr txBox="1">
            <a:spLocks noChangeArrowheads="1"/>
          </p:cNvSpPr>
          <p:nvPr/>
        </p:nvSpPr>
        <p:spPr bwMode="auto">
          <a:xfrm>
            <a:off x="3305175" y="2032397"/>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蓝色</a:t>
            </a:r>
          </a:p>
        </p:txBody>
      </p:sp>
      <p:sp>
        <p:nvSpPr>
          <p:cNvPr id="167950" name="直接连接符 167949"/>
          <p:cNvSpPr>
            <a:spLocks noChangeShapeType="1"/>
          </p:cNvSpPr>
          <p:nvPr/>
        </p:nvSpPr>
        <p:spPr bwMode="auto">
          <a:xfrm>
            <a:off x="5078414" y="1672828"/>
            <a:ext cx="1152525" cy="432197"/>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51" name="文本框 167950"/>
          <p:cNvSpPr txBox="1">
            <a:spLocks noChangeArrowheads="1"/>
          </p:cNvSpPr>
          <p:nvPr/>
        </p:nvSpPr>
        <p:spPr bwMode="auto">
          <a:xfrm>
            <a:off x="6084888" y="2043113"/>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红色</a:t>
            </a:r>
          </a:p>
        </p:txBody>
      </p:sp>
      <p:sp>
        <p:nvSpPr>
          <p:cNvPr id="167952" name="直接连接符 167951"/>
          <p:cNvSpPr>
            <a:spLocks noChangeShapeType="1"/>
          </p:cNvSpPr>
          <p:nvPr/>
        </p:nvSpPr>
        <p:spPr bwMode="auto">
          <a:xfrm flipH="1">
            <a:off x="2497138" y="2409825"/>
            <a:ext cx="10795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53" name="文本框 167952"/>
          <p:cNvSpPr txBox="1">
            <a:spLocks noChangeArrowheads="1"/>
          </p:cNvSpPr>
          <p:nvPr/>
        </p:nvSpPr>
        <p:spPr bwMode="auto">
          <a:xfrm>
            <a:off x="2065338" y="2842022"/>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蓝色</a:t>
            </a:r>
          </a:p>
        </p:txBody>
      </p:sp>
      <p:sp>
        <p:nvSpPr>
          <p:cNvPr id="167954" name="直接连接符 167953"/>
          <p:cNvSpPr>
            <a:spLocks noChangeShapeType="1"/>
          </p:cNvSpPr>
          <p:nvPr/>
        </p:nvSpPr>
        <p:spPr bwMode="auto">
          <a:xfrm>
            <a:off x="3709988" y="2428875"/>
            <a:ext cx="647700" cy="378619"/>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55" name="文本框 167954"/>
          <p:cNvSpPr txBox="1">
            <a:spLocks noChangeArrowheads="1"/>
          </p:cNvSpPr>
          <p:nvPr/>
        </p:nvSpPr>
        <p:spPr bwMode="auto">
          <a:xfrm>
            <a:off x="4110038" y="2842022"/>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红色</a:t>
            </a:r>
          </a:p>
        </p:txBody>
      </p:sp>
      <p:sp>
        <p:nvSpPr>
          <p:cNvPr id="167956" name="文本框 167955"/>
          <p:cNvSpPr txBox="1">
            <a:spLocks noChangeArrowheads="1"/>
          </p:cNvSpPr>
          <p:nvPr/>
        </p:nvSpPr>
        <p:spPr bwMode="auto">
          <a:xfrm>
            <a:off x="914401" y="2047875"/>
            <a:ext cx="71526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A</a:t>
            </a:r>
            <a:r>
              <a:rPr lang="zh-CN" altLang="en-US" sz="2400">
                <a:latin typeface="Times New Roman" panose="02020603050405020304" pitchFamily="18" charset="0"/>
                <a:ea typeface="黑体" panose="02010609060101010101" pitchFamily="49" charset="-122"/>
              </a:rPr>
              <a:t>盘</a:t>
            </a:r>
          </a:p>
        </p:txBody>
      </p:sp>
      <p:sp>
        <p:nvSpPr>
          <p:cNvPr id="167957" name="文本框 167956"/>
          <p:cNvSpPr txBox="1">
            <a:spLocks noChangeArrowheads="1"/>
          </p:cNvSpPr>
          <p:nvPr/>
        </p:nvSpPr>
        <p:spPr bwMode="auto">
          <a:xfrm>
            <a:off x="914400" y="2792016"/>
            <a:ext cx="6976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a:latin typeface="Times New Roman" panose="02020603050405020304" pitchFamily="18" charset="0"/>
                <a:ea typeface="黑体" panose="02010609060101010101" pitchFamily="49" charset="-122"/>
              </a:rPr>
              <a:t>B</a:t>
            </a:r>
            <a:r>
              <a:rPr lang="zh-CN" altLang="en-US" sz="2400">
                <a:latin typeface="Times New Roman" panose="02020603050405020304" pitchFamily="18" charset="0"/>
                <a:ea typeface="黑体" panose="02010609060101010101" pitchFamily="49" charset="-122"/>
              </a:rPr>
              <a:t>盘</a:t>
            </a:r>
          </a:p>
        </p:txBody>
      </p:sp>
      <p:sp>
        <p:nvSpPr>
          <p:cNvPr id="167960" name="直接连接符 167959"/>
          <p:cNvSpPr>
            <a:spLocks noChangeShapeType="1"/>
          </p:cNvSpPr>
          <p:nvPr/>
        </p:nvSpPr>
        <p:spPr bwMode="auto">
          <a:xfrm flipH="1">
            <a:off x="5581650" y="2428875"/>
            <a:ext cx="1079500" cy="378619"/>
          </a:xfrm>
          <a:prstGeom prst="line">
            <a:avLst/>
          </a:prstGeom>
          <a:noFill/>
          <a:ln w="25400">
            <a:solidFill>
              <a:srgbClr val="FF0000"/>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61" name="文本框 167960"/>
          <p:cNvSpPr txBox="1">
            <a:spLocks noChangeArrowheads="1"/>
          </p:cNvSpPr>
          <p:nvPr/>
        </p:nvSpPr>
        <p:spPr bwMode="auto">
          <a:xfrm>
            <a:off x="5119688" y="2842022"/>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蓝色</a:t>
            </a:r>
          </a:p>
        </p:txBody>
      </p:sp>
      <p:sp>
        <p:nvSpPr>
          <p:cNvPr id="167962" name="直接连接符 167961"/>
          <p:cNvSpPr>
            <a:spLocks noChangeShapeType="1"/>
          </p:cNvSpPr>
          <p:nvPr/>
        </p:nvSpPr>
        <p:spPr bwMode="auto">
          <a:xfrm>
            <a:off x="6777038" y="2409825"/>
            <a:ext cx="647700" cy="378619"/>
          </a:xfrm>
          <a:prstGeom prst="line">
            <a:avLst/>
          </a:prstGeom>
          <a:noFill/>
          <a:ln w="25400">
            <a:solidFill>
              <a:srgbClr val="0066FF"/>
            </a:solidFill>
            <a:round/>
            <a:tailEnd type="arrow"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7963" name="文本框 167962"/>
          <p:cNvSpPr txBox="1">
            <a:spLocks noChangeArrowheads="1"/>
          </p:cNvSpPr>
          <p:nvPr/>
        </p:nvSpPr>
        <p:spPr bwMode="auto">
          <a:xfrm>
            <a:off x="7164388" y="2842022"/>
            <a:ext cx="8002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红色</a:t>
            </a:r>
          </a:p>
        </p:txBody>
      </p:sp>
      <p:sp>
        <p:nvSpPr>
          <p:cNvPr id="168015" name="矩形 168014"/>
          <p:cNvSpPr>
            <a:spLocks noGrp="1" noChangeArrowheads="1"/>
          </p:cNvSpPr>
          <p:nvPr/>
        </p:nvSpPr>
        <p:spPr bwMode="auto">
          <a:xfrm>
            <a:off x="395288" y="3489723"/>
            <a:ext cx="8424862" cy="1188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180000"/>
              </a:lnSpc>
              <a:buClr>
                <a:schemeClr val="tx2"/>
              </a:buClr>
              <a:buFont typeface="Wingdings" panose="05000000000000000000" pitchFamily="2" charset="2"/>
              <a:buNone/>
            </a:pPr>
            <a:r>
              <a:rPr lang="zh-CN" altLang="en-US" sz="2400" dirty="0">
                <a:latin typeface="Times New Roman" panose="02020603050405020304" pitchFamily="18" charset="0"/>
                <a:ea typeface="黑体" panose="02010609060101010101" pitchFamily="49" charset="-122"/>
                <a:sym typeface="宋体" panose="02010600030101010101" pitchFamily="2" charset="-122"/>
              </a:rPr>
              <a:t>配成紫色的情况有</a:t>
            </a:r>
            <a:r>
              <a:rPr lang="zh-CN" altLang="en-US" sz="2400" dirty="0">
                <a:latin typeface="Times New Roman" panose="02020603050405020304" pitchFamily="18" charset="0"/>
                <a:ea typeface="黑体" panose="02010609060101010101" pitchFamily="49" charset="-122"/>
                <a:sym typeface="Wingdings" panose="05000000000000000000" pitchFamily="2" charset="2"/>
              </a:rPr>
              <a:t>：</a:t>
            </a:r>
            <a:r>
              <a:rPr lang="zh-CN" altLang="en-US"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（红</a:t>
            </a:r>
            <a:r>
              <a:rPr lang="en-US" altLang="zh-CN"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蓝）</a:t>
            </a:r>
            <a:r>
              <a:rPr lang="zh-CN" altLang="en-US" sz="2400" dirty="0">
                <a:latin typeface="Times New Roman" panose="02020603050405020304" pitchFamily="18" charset="0"/>
                <a:ea typeface="黑体" panose="02010609060101010101" pitchFamily="49" charset="-122"/>
                <a:sym typeface="Wingdings" panose="05000000000000000000" pitchFamily="2" charset="2"/>
              </a:rPr>
              <a:t>，</a:t>
            </a:r>
            <a:r>
              <a:rPr lang="zh-CN" altLang="en-US"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（蓝</a:t>
            </a:r>
            <a:r>
              <a:rPr lang="en-US" altLang="zh-CN"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dirty="0">
                <a:solidFill>
                  <a:srgbClr val="FF0000"/>
                </a:solidFill>
                <a:latin typeface="Times New Roman" panose="02020603050405020304" pitchFamily="18" charset="0"/>
                <a:ea typeface="黑体" panose="02010609060101010101" pitchFamily="49" charset="-122"/>
                <a:sym typeface="Wingdings" panose="05000000000000000000" pitchFamily="2" charset="2"/>
              </a:rPr>
              <a:t>红）</a:t>
            </a:r>
            <a:r>
              <a:rPr lang="en-US" altLang="zh-CN" sz="2400" dirty="0">
                <a:latin typeface="Times New Roman" panose="02020603050405020304" pitchFamily="18" charset="0"/>
                <a:ea typeface="黑体" panose="02010609060101010101" pitchFamily="49" charset="-122"/>
                <a:sym typeface="Wingdings" panose="05000000000000000000" pitchFamily="2" charset="2"/>
              </a:rPr>
              <a:t>2</a:t>
            </a:r>
            <a:r>
              <a:rPr lang="zh-CN" altLang="en-US" sz="2400" dirty="0">
                <a:latin typeface="Times New Roman" panose="02020603050405020304" pitchFamily="18" charset="0"/>
                <a:ea typeface="黑体" panose="02010609060101010101" pitchFamily="49" charset="-122"/>
                <a:sym typeface="Wingdings" panose="05000000000000000000" pitchFamily="2" charset="2"/>
              </a:rPr>
              <a:t>种</a:t>
            </a:r>
            <a:r>
              <a:rPr lang="en-US" altLang="zh-CN" sz="2400" dirty="0">
                <a:latin typeface="Times New Roman" panose="02020603050405020304" pitchFamily="18" charset="0"/>
                <a:ea typeface="黑体" panose="02010609060101010101" pitchFamily="49" charset="-122"/>
                <a:sym typeface="Wingdings" panose="05000000000000000000" pitchFamily="2" charset="2"/>
              </a:rPr>
              <a:t>.</a:t>
            </a:r>
            <a:r>
              <a:rPr lang="zh-CN" altLang="en-US" sz="2400" dirty="0">
                <a:latin typeface="Times New Roman" panose="02020603050405020304" pitchFamily="18" charset="0"/>
                <a:ea typeface="黑体" panose="02010609060101010101" pitchFamily="49" charset="-122"/>
                <a:sym typeface="Wingdings" panose="05000000000000000000" pitchFamily="2" charset="2"/>
              </a:rPr>
              <a:t>总共有</a:t>
            </a:r>
            <a:r>
              <a:rPr lang="en-US" altLang="zh-CN" sz="2400" dirty="0">
                <a:latin typeface="Times New Roman" panose="02020603050405020304" pitchFamily="18" charset="0"/>
                <a:ea typeface="黑体" panose="02010609060101010101" pitchFamily="49" charset="-122"/>
                <a:sym typeface="Wingdings" panose="05000000000000000000" pitchFamily="2" charset="2"/>
              </a:rPr>
              <a:t>4</a:t>
            </a:r>
            <a:r>
              <a:rPr lang="zh-CN" altLang="en-US" sz="2400" dirty="0">
                <a:latin typeface="Times New Roman" panose="02020603050405020304" pitchFamily="18" charset="0"/>
                <a:ea typeface="黑体" panose="02010609060101010101" pitchFamily="49" charset="-122"/>
                <a:sym typeface="Wingdings" panose="05000000000000000000" pitchFamily="2" charset="2"/>
              </a:rPr>
              <a:t>种结果</a:t>
            </a:r>
            <a:r>
              <a:rPr lang="en-US" altLang="zh-CN" sz="2400" dirty="0">
                <a:latin typeface="Times New Roman" panose="02020603050405020304" pitchFamily="18" charset="0"/>
                <a:ea typeface="黑体" panose="02010609060101010101" pitchFamily="49" charset="-122"/>
                <a:sym typeface="Wingdings" panose="05000000000000000000" pitchFamily="2" charset="2"/>
              </a:rPr>
              <a:t>.</a:t>
            </a:r>
          </a:p>
          <a:p>
            <a:pPr eaLnBrk="0" hangingPunct="0">
              <a:lnSpc>
                <a:spcPct val="180000"/>
              </a:lnSpc>
              <a:buClr>
                <a:schemeClr val="tx2"/>
              </a:buClr>
              <a:buFont typeface="Wingdings" panose="05000000000000000000" pitchFamily="2" charset="2"/>
              <a:buNone/>
            </a:pPr>
            <a:r>
              <a:rPr lang="zh-CN" altLang="en-US" sz="2400" dirty="0">
                <a:latin typeface="Times New Roman" panose="02020603050405020304" pitchFamily="18" charset="0"/>
                <a:ea typeface="黑体" panose="02010609060101010101" pitchFamily="49" charset="-122"/>
                <a:sym typeface="Wingdings" panose="05000000000000000000" pitchFamily="2" charset="2"/>
              </a:rPr>
              <a:t>所以配成紫色的概率</a:t>
            </a:r>
            <a:r>
              <a:rPr lang="en-US" altLang="zh-CN" sz="2400" b="1" i="1" dirty="0">
                <a:latin typeface="Times New Roman" panose="02020603050405020304" pitchFamily="18" charset="0"/>
                <a:ea typeface="黑体" panose="02010609060101010101" pitchFamily="49" charset="-122"/>
                <a:sym typeface="Wingdings" panose="05000000000000000000" pitchFamily="2" charset="2"/>
              </a:rPr>
              <a:t>P</a:t>
            </a:r>
            <a:r>
              <a:rPr lang="en-US" altLang="zh-CN" sz="2400" dirty="0">
                <a:latin typeface="Times New Roman" panose="02020603050405020304" pitchFamily="18" charset="0"/>
                <a:ea typeface="黑体" panose="02010609060101010101" pitchFamily="49" charset="-122"/>
                <a:sym typeface="Wingdings" panose="05000000000000000000" pitchFamily="2" charset="2"/>
              </a:rPr>
              <a:t> =    .</a:t>
            </a:r>
            <a:endParaRPr lang="zh-CN" altLang="en-US" sz="2400" dirty="0">
              <a:latin typeface="Times New Roman" panose="02020603050405020304" pitchFamily="18" charset="0"/>
              <a:ea typeface="黑体" panose="02010609060101010101" pitchFamily="49" charset="-122"/>
              <a:sym typeface="宋体" panose="02010600030101010101" pitchFamily="2" charset="-122"/>
            </a:endParaRPr>
          </a:p>
        </p:txBody>
      </p:sp>
      <p:graphicFrame>
        <p:nvGraphicFramePr>
          <p:cNvPr id="124068" name="对象 124067"/>
          <p:cNvGraphicFramePr/>
          <p:nvPr/>
        </p:nvGraphicFramePr>
        <p:xfrm>
          <a:off x="3635375" y="4138613"/>
          <a:ext cx="279400" cy="540544"/>
        </p:xfrm>
        <a:graphic>
          <a:graphicData uri="http://schemas.openxmlformats.org/presentationml/2006/ole">
            <mc:AlternateContent xmlns:mc="http://schemas.openxmlformats.org/markup-compatibility/2006">
              <mc:Choice xmlns:v="urn:schemas-microsoft-com:vml" Requires="v">
                <p:oleObj spid="_x0000_s15385" r:id="rId3" imgW="152400" imgH="393700" progId="Equation.3">
                  <p:embed/>
                </p:oleObj>
              </mc:Choice>
              <mc:Fallback>
                <p:oleObj r:id="rId3" imgW="152400" imgH="393700" progId="Equation.3">
                  <p:embed/>
                  <p:pic>
                    <p:nvPicPr>
                      <p:cNvPr id="0" name="对象 12406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35375" y="4138613"/>
                        <a:ext cx="2794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67956"/>
                                        </p:tgtEl>
                                        <p:attrNameLst>
                                          <p:attrName>style.visibility</p:attrName>
                                        </p:attrNameLst>
                                      </p:cBhvr>
                                      <p:to>
                                        <p:strVal val="visible"/>
                                      </p:to>
                                    </p:set>
                                    <p:animEffect transition="in" filter="randombar(horizontal)">
                                      <p:cBhvr>
                                        <p:cTn id="7" dur="500"/>
                                        <p:tgtEl>
                                          <p:spTgt spid="167956"/>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167957"/>
                                        </p:tgtEl>
                                        <p:attrNameLst>
                                          <p:attrName>style.visibility</p:attrName>
                                        </p:attrNameLst>
                                      </p:cBhvr>
                                      <p:to>
                                        <p:strVal val="visible"/>
                                      </p:to>
                                    </p:set>
                                    <p:animEffect transition="in" filter="randombar(horizontal)">
                                      <p:cBhvr>
                                        <p:cTn id="10" dur="500"/>
                                        <p:tgtEl>
                                          <p:spTgt spid="167957"/>
                                        </p:tgtEl>
                                      </p:cBhvr>
                                    </p:animEffect>
                                  </p:childTnLst>
                                </p:cTn>
                              </p:par>
                            </p:childTnLst>
                          </p:cTn>
                        </p:par>
                        <p:par>
                          <p:cTn id="11" fill="hold">
                            <p:stCondLst>
                              <p:cond delay="500"/>
                            </p:stCondLst>
                            <p:childTnLst>
                              <p:par>
                                <p:cTn id="12" presetID="22" presetClass="entr" presetSubtype="8" fill="hold" grpId="0" nodeType="afterEffect">
                                  <p:stCondLst>
                                    <p:cond delay="0"/>
                                  </p:stCondLst>
                                  <p:childTnLst>
                                    <p:set>
                                      <p:cBhvr>
                                        <p:cTn id="13" dur="1" fill="hold">
                                          <p:stCondLst>
                                            <p:cond delay="0"/>
                                          </p:stCondLst>
                                        </p:cTn>
                                        <p:tgtEl>
                                          <p:spTgt spid="167947"/>
                                        </p:tgtEl>
                                        <p:attrNameLst>
                                          <p:attrName>style.visibility</p:attrName>
                                        </p:attrNameLst>
                                      </p:cBhvr>
                                      <p:to>
                                        <p:strVal val="visible"/>
                                      </p:to>
                                    </p:set>
                                    <p:animEffect transition="in" filter="wipe(left)">
                                      <p:cBhvr>
                                        <p:cTn id="14" dur="500"/>
                                        <p:tgtEl>
                                          <p:spTgt spid="167947"/>
                                        </p:tgtEl>
                                      </p:cBhvr>
                                    </p:animEffect>
                                  </p:childTnLst>
                                </p:cTn>
                              </p:par>
                            </p:childTnLst>
                          </p:cTn>
                        </p:par>
                        <p:par>
                          <p:cTn id="15" fill="hold">
                            <p:stCondLst>
                              <p:cond delay="1000"/>
                            </p:stCondLst>
                            <p:childTnLst>
                              <p:par>
                                <p:cTn id="16" presetID="22" presetClass="entr" presetSubtype="1" fill="hold" nodeType="afterEffect">
                                  <p:stCondLst>
                                    <p:cond delay="0"/>
                                  </p:stCondLst>
                                  <p:childTnLst>
                                    <p:set>
                                      <p:cBhvr>
                                        <p:cTn id="17" dur="1" fill="hold">
                                          <p:stCondLst>
                                            <p:cond delay="0"/>
                                          </p:stCondLst>
                                        </p:cTn>
                                        <p:tgtEl>
                                          <p:spTgt spid="167948"/>
                                        </p:tgtEl>
                                        <p:attrNameLst>
                                          <p:attrName>style.visibility</p:attrName>
                                        </p:attrNameLst>
                                      </p:cBhvr>
                                      <p:to>
                                        <p:strVal val="visible"/>
                                      </p:to>
                                    </p:set>
                                    <p:animEffect transition="in" filter="wipe(up)">
                                      <p:cBhvr>
                                        <p:cTn id="18" dur="500"/>
                                        <p:tgtEl>
                                          <p:spTgt spid="167948"/>
                                        </p:tgtEl>
                                      </p:cBhvr>
                                    </p:animEffect>
                                  </p:childTnLst>
                                </p:cTn>
                              </p:par>
                            </p:childTnLst>
                          </p:cTn>
                        </p:par>
                        <p:par>
                          <p:cTn id="19" fill="hold">
                            <p:stCondLst>
                              <p:cond delay="1500"/>
                            </p:stCondLst>
                            <p:childTnLst>
                              <p:par>
                                <p:cTn id="20" presetID="22" presetClass="entr" presetSubtype="8" fill="hold" grpId="0" nodeType="afterEffect">
                                  <p:stCondLst>
                                    <p:cond delay="0"/>
                                  </p:stCondLst>
                                  <p:childTnLst>
                                    <p:set>
                                      <p:cBhvr>
                                        <p:cTn id="21" dur="1" fill="hold">
                                          <p:stCondLst>
                                            <p:cond delay="0"/>
                                          </p:stCondLst>
                                        </p:cTn>
                                        <p:tgtEl>
                                          <p:spTgt spid="167949"/>
                                        </p:tgtEl>
                                        <p:attrNameLst>
                                          <p:attrName>style.visibility</p:attrName>
                                        </p:attrNameLst>
                                      </p:cBhvr>
                                      <p:to>
                                        <p:strVal val="visible"/>
                                      </p:to>
                                    </p:set>
                                    <p:animEffect transition="in" filter="wipe(left)">
                                      <p:cBhvr>
                                        <p:cTn id="22" dur="500"/>
                                        <p:tgtEl>
                                          <p:spTgt spid="167949"/>
                                        </p:tgtEl>
                                      </p:cBhvr>
                                    </p:animEffect>
                                  </p:childTnLst>
                                </p:cTn>
                              </p:par>
                            </p:childTnLst>
                          </p:cTn>
                        </p:par>
                        <p:par>
                          <p:cTn id="23" fill="hold">
                            <p:stCondLst>
                              <p:cond delay="2000"/>
                            </p:stCondLst>
                            <p:childTnLst>
                              <p:par>
                                <p:cTn id="24" presetID="22" presetClass="entr" presetSubtype="1" fill="hold" nodeType="afterEffect">
                                  <p:stCondLst>
                                    <p:cond delay="0"/>
                                  </p:stCondLst>
                                  <p:childTnLst>
                                    <p:set>
                                      <p:cBhvr>
                                        <p:cTn id="25" dur="1" fill="hold">
                                          <p:stCondLst>
                                            <p:cond delay="0"/>
                                          </p:stCondLst>
                                        </p:cTn>
                                        <p:tgtEl>
                                          <p:spTgt spid="167950"/>
                                        </p:tgtEl>
                                        <p:attrNameLst>
                                          <p:attrName>style.visibility</p:attrName>
                                        </p:attrNameLst>
                                      </p:cBhvr>
                                      <p:to>
                                        <p:strVal val="visible"/>
                                      </p:to>
                                    </p:set>
                                    <p:animEffect transition="in" filter="wipe(up)">
                                      <p:cBhvr>
                                        <p:cTn id="26" dur="500"/>
                                        <p:tgtEl>
                                          <p:spTgt spid="167950"/>
                                        </p:tgtEl>
                                      </p:cBhvr>
                                    </p:animEffect>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67951"/>
                                        </p:tgtEl>
                                        <p:attrNameLst>
                                          <p:attrName>style.visibility</p:attrName>
                                        </p:attrNameLst>
                                      </p:cBhvr>
                                      <p:to>
                                        <p:strVal val="visible"/>
                                      </p:to>
                                    </p:set>
                                    <p:animEffect transition="in" filter="wipe(left)">
                                      <p:cBhvr>
                                        <p:cTn id="30" dur="500"/>
                                        <p:tgtEl>
                                          <p:spTgt spid="167951"/>
                                        </p:tgtEl>
                                      </p:cBhvr>
                                    </p:animEffect>
                                  </p:childTnLst>
                                </p:cTn>
                              </p:par>
                            </p:childTnLst>
                          </p:cTn>
                        </p:par>
                        <p:par>
                          <p:cTn id="31" fill="hold">
                            <p:stCondLst>
                              <p:cond delay="3000"/>
                            </p:stCondLst>
                            <p:childTnLst>
                              <p:par>
                                <p:cTn id="32" presetID="22" presetClass="entr" presetSubtype="1" fill="hold" nodeType="afterEffect">
                                  <p:stCondLst>
                                    <p:cond delay="0"/>
                                  </p:stCondLst>
                                  <p:childTnLst>
                                    <p:set>
                                      <p:cBhvr>
                                        <p:cTn id="33" dur="1" fill="hold">
                                          <p:stCondLst>
                                            <p:cond delay="0"/>
                                          </p:stCondLst>
                                        </p:cTn>
                                        <p:tgtEl>
                                          <p:spTgt spid="167952"/>
                                        </p:tgtEl>
                                        <p:attrNameLst>
                                          <p:attrName>style.visibility</p:attrName>
                                        </p:attrNameLst>
                                      </p:cBhvr>
                                      <p:to>
                                        <p:strVal val="visible"/>
                                      </p:to>
                                    </p:set>
                                    <p:animEffect transition="in" filter="wipe(up)">
                                      <p:cBhvr>
                                        <p:cTn id="34" dur="500"/>
                                        <p:tgtEl>
                                          <p:spTgt spid="167952"/>
                                        </p:tgtEl>
                                      </p:cBhvr>
                                    </p:animEffect>
                                  </p:childTnLst>
                                </p:cTn>
                              </p:par>
                            </p:childTnLst>
                          </p:cTn>
                        </p:par>
                        <p:par>
                          <p:cTn id="35" fill="hold">
                            <p:stCondLst>
                              <p:cond delay="3500"/>
                            </p:stCondLst>
                            <p:childTnLst>
                              <p:par>
                                <p:cTn id="36" presetID="22" presetClass="entr" presetSubtype="8" fill="hold" grpId="0" nodeType="afterEffect">
                                  <p:stCondLst>
                                    <p:cond delay="0"/>
                                  </p:stCondLst>
                                  <p:childTnLst>
                                    <p:set>
                                      <p:cBhvr>
                                        <p:cTn id="37" dur="1" fill="hold">
                                          <p:stCondLst>
                                            <p:cond delay="0"/>
                                          </p:stCondLst>
                                        </p:cTn>
                                        <p:tgtEl>
                                          <p:spTgt spid="167953"/>
                                        </p:tgtEl>
                                        <p:attrNameLst>
                                          <p:attrName>style.visibility</p:attrName>
                                        </p:attrNameLst>
                                      </p:cBhvr>
                                      <p:to>
                                        <p:strVal val="visible"/>
                                      </p:to>
                                    </p:set>
                                    <p:animEffect transition="in" filter="wipe(left)">
                                      <p:cBhvr>
                                        <p:cTn id="38" dur="500"/>
                                        <p:tgtEl>
                                          <p:spTgt spid="167953"/>
                                        </p:tgtEl>
                                      </p:cBhvr>
                                    </p:animEffect>
                                  </p:childTnLst>
                                </p:cTn>
                              </p:par>
                            </p:childTnLst>
                          </p:cTn>
                        </p:par>
                        <p:par>
                          <p:cTn id="39" fill="hold">
                            <p:stCondLst>
                              <p:cond delay="4000"/>
                            </p:stCondLst>
                            <p:childTnLst>
                              <p:par>
                                <p:cTn id="40" presetID="22" presetClass="entr" presetSubtype="1" fill="hold" nodeType="afterEffect">
                                  <p:stCondLst>
                                    <p:cond delay="0"/>
                                  </p:stCondLst>
                                  <p:childTnLst>
                                    <p:set>
                                      <p:cBhvr>
                                        <p:cTn id="41" dur="1" fill="hold">
                                          <p:stCondLst>
                                            <p:cond delay="0"/>
                                          </p:stCondLst>
                                        </p:cTn>
                                        <p:tgtEl>
                                          <p:spTgt spid="167954"/>
                                        </p:tgtEl>
                                        <p:attrNameLst>
                                          <p:attrName>style.visibility</p:attrName>
                                        </p:attrNameLst>
                                      </p:cBhvr>
                                      <p:to>
                                        <p:strVal val="visible"/>
                                      </p:to>
                                    </p:set>
                                    <p:animEffect transition="in" filter="wipe(up)">
                                      <p:cBhvr>
                                        <p:cTn id="42" dur="500"/>
                                        <p:tgtEl>
                                          <p:spTgt spid="167954"/>
                                        </p:tgtEl>
                                      </p:cBhvr>
                                    </p:animEffect>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167955"/>
                                        </p:tgtEl>
                                        <p:attrNameLst>
                                          <p:attrName>style.visibility</p:attrName>
                                        </p:attrNameLst>
                                      </p:cBhvr>
                                      <p:to>
                                        <p:strVal val="visible"/>
                                      </p:to>
                                    </p:set>
                                    <p:animEffect transition="in" filter="wipe(left)">
                                      <p:cBhvr>
                                        <p:cTn id="46" dur="500"/>
                                        <p:tgtEl>
                                          <p:spTgt spid="167955"/>
                                        </p:tgtEl>
                                      </p:cBhvr>
                                    </p:animEffect>
                                  </p:childTnLst>
                                </p:cTn>
                              </p:par>
                            </p:childTnLst>
                          </p:cTn>
                        </p:par>
                        <p:par>
                          <p:cTn id="47" fill="hold">
                            <p:stCondLst>
                              <p:cond delay="5000"/>
                            </p:stCondLst>
                            <p:childTnLst>
                              <p:par>
                                <p:cTn id="48" presetID="22" presetClass="entr" presetSubtype="1" fill="hold" nodeType="afterEffect">
                                  <p:stCondLst>
                                    <p:cond delay="0"/>
                                  </p:stCondLst>
                                  <p:childTnLst>
                                    <p:set>
                                      <p:cBhvr>
                                        <p:cTn id="49" dur="1" fill="hold">
                                          <p:stCondLst>
                                            <p:cond delay="0"/>
                                          </p:stCondLst>
                                        </p:cTn>
                                        <p:tgtEl>
                                          <p:spTgt spid="167960"/>
                                        </p:tgtEl>
                                        <p:attrNameLst>
                                          <p:attrName>style.visibility</p:attrName>
                                        </p:attrNameLst>
                                      </p:cBhvr>
                                      <p:to>
                                        <p:strVal val="visible"/>
                                      </p:to>
                                    </p:set>
                                    <p:animEffect transition="in" filter="wipe(up)">
                                      <p:cBhvr>
                                        <p:cTn id="50" dur="500"/>
                                        <p:tgtEl>
                                          <p:spTgt spid="167960"/>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167961"/>
                                        </p:tgtEl>
                                        <p:attrNameLst>
                                          <p:attrName>style.visibility</p:attrName>
                                        </p:attrNameLst>
                                      </p:cBhvr>
                                      <p:to>
                                        <p:strVal val="visible"/>
                                      </p:to>
                                    </p:set>
                                    <p:animEffect transition="in" filter="wipe(left)">
                                      <p:cBhvr>
                                        <p:cTn id="54" dur="500"/>
                                        <p:tgtEl>
                                          <p:spTgt spid="167961"/>
                                        </p:tgtEl>
                                      </p:cBhvr>
                                    </p:animEffect>
                                  </p:childTnLst>
                                </p:cTn>
                              </p:par>
                            </p:childTnLst>
                          </p:cTn>
                        </p:par>
                        <p:par>
                          <p:cTn id="55" fill="hold">
                            <p:stCondLst>
                              <p:cond delay="6000"/>
                            </p:stCondLst>
                            <p:childTnLst>
                              <p:par>
                                <p:cTn id="56" presetID="22" presetClass="entr" presetSubtype="1" fill="hold" nodeType="afterEffect">
                                  <p:stCondLst>
                                    <p:cond delay="0"/>
                                  </p:stCondLst>
                                  <p:childTnLst>
                                    <p:set>
                                      <p:cBhvr>
                                        <p:cTn id="57" dur="1" fill="hold">
                                          <p:stCondLst>
                                            <p:cond delay="0"/>
                                          </p:stCondLst>
                                        </p:cTn>
                                        <p:tgtEl>
                                          <p:spTgt spid="167962"/>
                                        </p:tgtEl>
                                        <p:attrNameLst>
                                          <p:attrName>style.visibility</p:attrName>
                                        </p:attrNameLst>
                                      </p:cBhvr>
                                      <p:to>
                                        <p:strVal val="visible"/>
                                      </p:to>
                                    </p:set>
                                    <p:animEffect transition="in" filter="wipe(up)">
                                      <p:cBhvr>
                                        <p:cTn id="58" dur="500"/>
                                        <p:tgtEl>
                                          <p:spTgt spid="167962"/>
                                        </p:tgtEl>
                                      </p:cBhvr>
                                    </p:animEffect>
                                  </p:childTnLst>
                                </p:cTn>
                              </p:par>
                            </p:childTnLst>
                          </p:cTn>
                        </p:par>
                        <p:par>
                          <p:cTn id="59" fill="hold">
                            <p:stCondLst>
                              <p:cond delay="6500"/>
                            </p:stCondLst>
                            <p:childTnLst>
                              <p:par>
                                <p:cTn id="60" presetID="22" presetClass="entr" presetSubtype="8" fill="hold" grpId="0" nodeType="afterEffect">
                                  <p:stCondLst>
                                    <p:cond delay="0"/>
                                  </p:stCondLst>
                                  <p:childTnLst>
                                    <p:set>
                                      <p:cBhvr>
                                        <p:cTn id="61" dur="1" fill="hold">
                                          <p:stCondLst>
                                            <p:cond delay="0"/>
                                          </p:stCondLst>
                                        </p:cTn>
                                        <p:tgtEl>
                                          <p:spTgt spid="167963"/>
                                        </p:tgtEl>
                                        <p:attrNameLst>
                                          <p:attrName>style.visibility</p:attrName>
                                        </p:attrNameLst>
                                      </p:cBhvr>
                                      <p:to>
                                        <p:strVal val="visible"/>
                                      </p:to>
                                    </p:set>
                                    <p:animEffect transition="in" filter="wipe(left)">
                                      <p:cBhvr>
                                        <p:cTn id="62" dur="500"/>
                                        <p:tgtEl>
                                          <p:spTgt spid="167963"/>
                                        </p:tgtEl>
                                      </p:cBhvr>
                                    </p:animEffect>
                                  </p:childTnLst>
                                </p:cTn>
                              </p:par>
                            </p:childTnLst>
                          </p:cTn>
                        </p:par>
                        <p:par>
                          <p:cTn id="63" fill="hold">
                            <p:stCondLst>
                              <p:cond delay="7000"/>
                            </p:stCondLst>
                            <p:childTnLst>
                              <p:par>
                                <p:cTn id="64" presetID="3" presetClass="entr" presetSubtype="10" fill="hold" nodeType="afterEffect">
                                  <p:stCondLst>
                                    <p:cond delay="0"/>
                                  </p:stCondLst>
                                  <p:childTnLst>
                                    <p:set>
                                      <p:cBhvr>
                                        <p:cTn id="65" dur="1" fill="hold">
                                          <p:stCondLst>
                                            <p:cond delay="0"/>
                                          </p:stCondLst>
                                        </p:cTn>
                                        <p:tgtEl>
                                          <p:spTgt spid="168015">
                                            <p:txEl>
                                              <p:pRg st="0" end="0"/>
                                            </p:txEl>
                                          </p:spTgt>
                                        </p:tgtEl>
                                        <p:attrNameLst>
                                          <p:attrName>style.visibility</p:attrName>
                                        </p:attrNameLst>
                                      </p:cBhvr>
                                      <p:to>
                                        <p:strVal val="visible"/>
                                      </p:to>
                                    </p:set>
                                    <p:animEffect transition="in" filter="blinds(horizontal)">
                                      <p:cBhvr>
                                        <p:cTn id="66" dur="500"/>
                                        <p:tgtEl>
                                          <p:spTgt spid="168015">
                                            <p:txEl>
                                              <p:pRg st="0" end="0"/>
                                            </p:txEl>
                                          </p:spTgt>
                                        </p:tgtEl>
                                      </p:cBhvr>
                                    </p:animEffect>
                                  </p:childTnLst>
                                </p:cTn>
                              </p:par>
                            </p:childTnLst>
                          </p:cTn>
                        </p:par>
                        <p:par>
                          <p:cTn id="67" fill="hold">
                            <p:stCondLst>
                              <p:cond delay="7500"/>
                            </p:stCondLst>
                            <p:childTnLst>
                              <p:par>
                                <p:cTn id="68" presetID="3" presetClass="entr" presetSubtype="10" fill="hold" nodeType="afterEffect">
                                  <p:stCondLst>
                                    <p:cond delay="0"/>
                                  </p:stCondLst>
                                  <p:childTnLst>
                                    <p:set>
                                      <p:cBhvr>
                                        <p:cTn id="69" dur="1" fill="hold">
                                          <p:stCondLst>
                                            <p:cond delay="0"/>
                                          </p:stCondLst>
                                        </p:cTn>
                                        <p:tgtEl>
                                          <p:spTgt spid="168015">
                                            <p:txEl>
                                              <p:charRg st="32" end="49"/>
                                            </p:txEl>
                                          </p:spTgt>
                                        </p:tgtEl>
                                        <p:attrNameLst>
                                          <p:attrName>style.visibility</p:attrName>
                                        </p:attrNameLst>
                                      </p:cBhvr>
                                      <p:to>
                                        <p:strVal val="visible"/>
                                      </p:to>
                                    </p:set>
                                    <p:animEffect transition="in" filter="blinds(horizontal)">
                                      <p:cBhvr>
                                        <p:cTn id="70" dur="500"/>
                                        <p:tgtEl>
                                          <p:spTgt spid="168015">
                                            <p:txEl>
                                              <p:charRg st="32" end="49"/>
                                            </p:txEl>
                                          </p:spTgt>
                                        </p:tgtEl>
                                      </p:cBhvr>
                                    </p:animEffect>
                                  </p:childTnLst>
                                </p:cTn>
                              </p:par>
                              <p:par>
                                <p:cTn id="71" presetID="14" presetClass="entr" presetSubtype="10" fill="hold" nodeType="withEffect">
                                  <p:stCondLst>
                                    <p:cond delay="0"/>
                                  </p:stCondLst>
                                  <p:childTnLst>
                                    <p:set>
                                      <p:cBhvr>
                                        <p:cTn id="72" dur="1" fill="hold">
                                          <p:stCondLst>
                                            <p:cond delay="0"/>
                                          </p:stCondLst>
                                        </p:cTn>
                                        <p:tgtEl>
                                          <p:spTgt spid="124068"/>
                                        </p:tgtEl>
                                        <p:attrNameLst>
                                          <p:attrName>style.visibility</p:attrName>
                                        </p:attrNameLst>
                                      </p:cBhvr>
                                      <p:to>
                                        <p:strVal val="visible"/>
                                      </p:to>
                                    </p:set>
                                    <p:animEffect transition="in" filter="randombar(horizontal)">
                                      <p:cBhvr>
                                        <p:cTn id="73" dur="500"/>
                                        <p:tgtEl>
                                          <p:spTgt spid="124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7947" grpId="0"/>
      <p:bldP spid="167949" grpId="0"/>
      <p:bldP spid="167951" grpId="0"/>
      <p:bldP spid="167953" grpId="0"/>
      <p:bldP spid="167955" grpId="0"/>
      <p:bldP spid="167956" grpId="0"/>
      <p:bldP spid="167957" grpId="0"/>
      <p:bldP spid="167961" grpId="0"/>
      <p:bldP spid="167963"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24" name="矩形 184323"/>
          <p:cNvSpPr>
            <a:spLocks noChangeArrowheads="1"/>
          </p:cNvSpPr>
          <p:nvPr/>
        </p:nvSpPr>
        <p:spPr bwMode="auto">
          <a:xfrm>
            <a:off x="136526" y="520304"/>
            <a:ext cx="909415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ea typeface="黑体" panose="02010609060101010101" pitchFamily="49" charset="-122"/>
              </a:rPr>
              <a:t>小亮制作下表：</a:t>
            </a:r>
            <a:r>
              <a:rPr lang="zh-CN" altLang="en-US" sz="2000">
                <a:ea typeface="黑体" panose="02010609060101010101" pitchFamily="49" charset="-122"/>
              </a:rPr>
              <a:t>小亮将</a:t>
            </a:r>
            <a:r>
              <a:rPr lang="en-US" altLang="zh-CN" sz="2000">
                <a:ea typeface="黑体" panose="02010609060101010101" pitchFamily="49" charset="-122"/>
              </a:rPr>
              <a:t>A</a:t>
            </a:r>
            <a:r>
              <a:rPr lang="zh-CN" altLang="en-US" sz="2000">
                <a:ea typeface="黑体" panose="02010609060101010101" pitchFamily="49" charset="-122"/>
              </a:rPr>
              <a:t>盘中红色区域等分成</a:t>
            </a:r>
            <a:r>
              <a:rPr lang="en-US" altLang="zh-CN" sz="2000">
                <a:ea typeface="黑体" panose="02010609060101010101" pitchFamily="49" charset="-122"/>
              </a:rPr>
              <a:t>2</a:t>
            </a:r>
            <a:r>
              <a:rPr lang="zh-CN" altLang="en-US" sz="2000">
                <a:ea typeface="黑体" panose="02010609060101010101" pitchFamily="49" charset="-122"/>
              </a:rPr>
              <a:t>份，分别记</a:t>
            </a:r>
            <a:r>
              <a:rPr lang="zh-CN" altLang="en-US" sz="2000">
                <a:latin typeface="黑体" panose="02010609060101010101" pitchFamily="49" charset="-122"/>
                <a:ea typeface="黑体" panose="02010609060101010101" pitchFamily="49" charset="-122"/>
              </a:rPr>
              <a:t>“</a:t>
            </a:r>
            <a:r>
              <a:rPr lang="zh-CN" altLang="en-US" sz="2000">
                <a:ea typeface="黑体" panose="02010609060101010101" pitchFamily="49" charset="-122"/>
              </a:rPr>
              <a:t>红</a:t>
            </a:r>
            <a:r>
              <a:rPr lang="en-US" altLang="zh-CN" sz="2000">
                <a:ea typeface="黑体" panose="02010609060101010101" pitchFamily="49" charset="-122"/>
              </a:rPr>
              <a:t>1</a:t>
            </a:r>
            <a:r>
              <a:rPr lang="en-US" altLang="zh-CN" sz="2000">
                <a:latin typeface="黑体" panose="02010609060101010101" pitchFamily="49" charset="-122"/>
                <a:ea typeface="黑体" panose="02010609060101010101" pitchFamily="49" charset="-122"/>
              </a:rPr>
              <a:t>”</a:t>
            </a:r>
            <a:r>
              <a:rPr lang="zh-CN" altLang="en-US" sz="2000">
                <a:ea typeface="黑体" panose="02010609060101010101" pitchFamily="49" charset="-122"/>
              </a:rPr>
              <a:t>，</a:t>
            </a:r>
            <a:r>
              <a:rPr lang="zh-CN" altLang="en-US" sz="2000">
                <a:latin typeface="黑体" panose="02010609060101010101" pitchFamily="49" charset="-122"/>
                <a:ea typeface="黑体" panose="02010609060101010101" pitchFamily="49" charset="-122"/>
              </a:rPr>
              <a:t>“</a:t>
            </a:r>
            <a:r>
              <a:rPr lang="zh-CN" altLang="en-US" sz="2000">
                <a:ea typeface="黑体" panose="02010609060101010101" pitchFamily="49" charset="-122"/>
              </a:rPr>
              <a:t>红</a:t>
            </a:r>
            <a:r>
              <a:rPr lang="en-US" altLang="zh-CN" sz="2000">
                <a:ea typeface="黑体" panose="02010609060101010101" pitchFamily="49" charset="-122"/>
              </a:rPr>
              <a:t>2</a:t>
            </a:r>
            <a:r>
              <a:rPr lang="en-US" altLang="zh-CN" sz="2000">
                <a:latin typeface="黑体" panose="02010609060101010101" pitchFamily="49" charset="-122"/>
                <a:ea typeface="黑体" panose="02010609060101010101" pitchFamily="49" charset="-122"/>
              </a:rPr>
              <a:t>”</a:t>
            </a:r>
            <a:endParaRPr lang="en-US" altLang="zh-CN" sz="2000">
              <a:ea typeface="黑体" panose="02010609060101010101" pitchFamily="49" charset="-122"/>
            </a:endParaRPr>
          </a:p>
        </p:txBody>
      </p:sp>
      <p:graphicFrame>
        <p:nvGraphicFramePr>
          <p:cNvPr id="184388" name="表格 184387"/>
          <p:cNvGraphicFramePr/>
          <p:nvPr/>
        </p:nvGraphicFramePr>
        <p:xfrm>
          <a:off x="1187450" y="1113235"/>
          <a:ext cx="4826000" cy="2033589"/>
        </p:xfrm>
        <a:graphic>
          <a:graphicData uri="http://schemas.openxmlformats.org/drawingml/2006/table">
            <a:tbl>
              <a:tblPr/>
              <a:tblGrid>
                <a:gridCol w="1441450">
                  <a:extLst>
                    <a:ext uri="{9D8B030D-6E8A-4147-A177-3AD203B41FA5}">
                      <a16:colId xmlns:a16="http://schemas.microsoft.com/office/drawing/2014/main" val="20000"/>
                    </a:ext>
                  </a:extLst>
                </a:gridCol>
                <a:gridCol w="1511300">
                  <a:extLst>
                    <a:ext uri="{9D8B030D-6E8A-4147-A177-3AD203B41FA5}">
                      <a16:colId xmlns:a16="http://schemas.microsoft.com/office/drawing/2014/main" val="20001"/>
                    </a:ext>
                  </a:extLst>
                </a:gridCol>
                <a:gridCol w="1873250">
                  <a:extLst>
                    <a:ext uri="{9D8B030D-6E8A-4147-A177-3AD203B41FA5}">
                      <a16:colId xmlns:a16="http://schemas.microsoft.com/office/drawing/2014/main" val="20002"/>
                    </a:ext>
                  </a:extLst>
                </a:gridCol>
              </a:tblGrid>
              <a:tr h="576503">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20000"/>
                        </a:lnSpc>
                        <a:spcBef>
                          <a:spcPct val="0"/>
                        </a:spcBef>
                        <a:buNone/>
                      </a:pPr>
                      <a:endParaRPr lang="zh-CN" altLang="en-US" sz="1200" dirty="0">
                        <a:solidFill>
                          <a:schemeClr val="tx2"/>
                        </a:solidFill>
                        <a:ea typeface="黑体" panose="02010609060101010101" pitchFamily="49" charset="-122"/>
                      </a:endParaRPr>
                    </a:p>
                  </a:txBody>
                  <a:tcPr marT="28142" marB="28142">
                    <a:lnL cap="flat">
                      <a:noFill/>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200" dirty="0">
                          <a:solidFill>
                            <a:schemeClr val="tx2"/>
                          </a:solidFill>
                          <a:ea typeface="黑体" panose="02010609060101010101" pitchFamily="49" charset="-122"/>
                        </a:rPr>
                        <a:t>红色</a:t>
                      </a:r>
                    </a:p>
                  </a:txBody>
                  <a:tcPr marT="28142" marB="28142">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200000"/>
                        </a:lnSpc>
                        <a:spcBef>
                          <a:spcPct val="0"/>
                        </a:spcBef>
                        <a:buNone/>
                      </a:pPr>
                      <a:r>
                        <a:rPr lang="zh-CN" altLang="en-US" sz="1200" dirty="0">
                          <a:solidFill>
                            <a:schemeClr val="tx2"/>
                          </a:solidFill>
                          <a:ea typeface="黑体" panose="02010609060101010101" pitchFamily="49" charset="-122"/>
                        </a:rPr>
                        <a:t>蓝色</a:t>
                      </a:r>
                    </a:p>
                  </a:txBody>
                  <a:tcPr marT="28142" marB="28142">
                    <a:lnL w="12700" cap="flat" cmpd="sng">
                      <a:solidFill>
                        <a:schemeClr val="tx1"/>
                      </a:solidFill>
                      <a:prstDash val="solid"/>
                      <a:headEnd type="none" w="med" len="med"/>
                      <a:tailEnd type="none" w="med" len="med"/>
                    </a:lnL>
                    <a:lnR cap="flat">
                      <a:noFill/>
                    </a:lnR>
                    <a:lnT w="28575"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6483">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200" dirty="0">
                          <a:solidFill>
                            <a:schemeClr val="tx2"/>
                          </a:solidFill>
                          <a:ea typeface="黑体" panose="02010609060101010101" pitchFamily="49" charset="-122"/>
                        </a:rPr>
                        <a:t>蓝色</a:t>
                      </a:r>
                    </a:p>
                  </a:txBody>
                  <a:tcPr marT="28142" marB="28142">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en-US" altLang="zh-CN" sz="1200">
                          <a:solidFill>
                            <a:srgbClr val="FF0000"/>
                          </a:solidFill>
                          <a:ea typeface="黑体" panose="02010609060101010101" pitchFamily="49" charset="-122"/>
                        </a:rPr>
                        <a:t>(</a:t>
                      </a:r>
                      <a:r>
                        <a:rPr lang="zh-CN" altLang="en-US" sz="1200" dirty="0">
                          <a:solidFill>
                            <a:srgbClr val="FF0000"/>
                          </a:solidFill>
                          <a:ea typeface="黑体" panose="02010609060101010101" pitchFamily="49" charset="-122"/>
                        </a:rPr>
                        <a:t>蓝，红</a:t>
                      </a:r>
                      <a:r>
                        <a:rPr lang="en-US" altLang="zh-CN" sz="1200">
                          <a:solidFill>
                            <a:srgbClr val="FF0000"/>
                          </a:solidFill>
                          <a:ea typeface="黑体" panose="02010609060101010101" pitchFamily="49" charset="-122"/>
                        </a:rPr>
                        <a:t>)</a:t>
                      </a:r>
                    </a:p>
                  </a:txBody>
                  <a:tcPr marT="28142" marB="28142">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buNone/>
                      </a:pPr>
                      <a:r>
                        <a:rPr lang="zh-CN" altLang="en-US" sz="1200" dirty="0">
                          <a:ea typeface="黑体" panose="02010609060101010101" pitchFamily="49" charset="-122"/>
                        </a:rPr>
                        <a:t>（蓝，红）</a:t>
                      </a:r>
                    </a:p>
                  </a:txBody>
                  <a:tcPr marT="28142" marB="28142">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19105">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200" dirty="0">
                          <a:solidFill>
                            <a:schemeClr val="tx2"/>
                          </a:solidFill>
                          <a:ea typeface="黑体" panose="02010609060101010101" pitchFamily="49" charset="-122"/>
                        </a:rPr>
                        <a:t>红</a:t>
                      </a:r>
                      <a:r>
                        <a:rPr lang="en-US" altLang="zh-CN" sz="1200">
                          <a:solidFill>
                            <a:schemeClr val="tx2"/>
                          </a:solidFill>
                          <a:ea typeface="黑体" panose="02010609060101010101" pitchFamily="49" charset="-122"/>
                        </a:rPr>
                        <a:t>1</a:t>
                      </a:r>
                      <a:r>
                        <a:rPr lang="zh-CN" altLang="en-US" sz="1200" dirty="0">
                          <a:solidFill>
                            <a:schemeClr val="tx2"/>
                          </a:solidFill>
                          <a:ea typeface="黑体" panose="02010609060101010101" pitchFamily="49" charset="-122"/>
                        </a:rPr>
                        <a:t>色</a:t>
                      </a:r>
                    </a:p>
                  </a:txBody>
                  <a:tcPr marT="28142" marB="28142">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200" dirty="0">
                          <a:solidFill>
                            <a:schemeClr val="tx2"/>
                          </a:solidFill>
                          <a:ea typeface="黑体" panose="02010609060101010101" pitchFamily="49" charset="-122"/>
                        </a:rPr>
                        <a:t>（红</a:t>
                      </a:r>
                      <a:r>
                        <a:rPr lang="en-US" altLang="zh-CN" sz="1200">
                          <a:solidFill>
                            <a:schemeClr val="tx2"/>
                          </a:solidFill>
                          <a:ea typeface="黑体" panose="02010609060101010101" pitchFamily="49" charset="-122"/>
                        </a:rPr>
                        <a:t>1</a:t>
                      </a:r>
                      <a:r>
                        <a:rPr lang="zh-CN" altLang="en-US" sz="1200" dirty="0">
                          <a:solidFill>
                            <a:schemeClr val="tx2"/>
                          </a:solidFill>
                          <a:ea typeface="黑体" panose="02010609060101010101" pitchFamily="49" charset="-122"/>
                        </a:rPr>
                        <a:t>，红）</a:t>
                      </a:r>
                    </a:p>
                  </a:txBody>
                  <a:tcPr marT="28142" marB="28142">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lnSpc>
                          <a:spcPct val="150000"/>
                        </a:lnSpc>
                        <a:spcBef>
                          <a:spcPct val="0"/>
                        </a:spcBef>
                        <a:buNone/>
                      </a:pPr>
                      <a:r>
                        <a:rPr lang="zh-CN" altLang="en-US" sz="1200" dirty="0">
                          <a:solidFill>
                            <a:srgbClr val="FF0000"/>
                          </a:solidFill>
                          <a:ea typeface="黑体" panose="02010609060101010101" pitchFamily="49" charset="-122"/>
                        </a:rPr>
                        <a:t>（红</a:t>
                      </a:r>
                      <a:r>
                        <a:rPr lang="en-US" altLang="zh-CN" sz="1200">
                          <a:solidFill>
                            <a:srgbClr val="FF0000"/>
                          </a:solidFill>
                          <a:ea typeface="黑体" panose="02010609060101010101" pitchFamily="49" charset="-122"/>
                        </a:rPr>
                        <a:t>1</a:t>
                      </a:r>
                      <a:r>
                        <a:rPr lang="zh-CN" altLang="en-US" sz="1200" dirty="0">
                          <a:solidFill>
                            <a:srgbClr val="FF0000"/>
                          </a:solidFill>
                          <a:ea typeface="黑体" panose="02010609060101010101" pitchFamily="49" charset="-122"/>
                        </a:rPr>
                        <a:t>，蓝）</a:t>
                      </a:r>
                    </a:p>
                  </a:txBody>
                  <a:tcPr marT="28142" marB="28142">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12700"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31498">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200" dirty="0">
                          <a:solidFill>
                            <a:schemeClr val="tx2"/>
                          </a:solidFill>
                          <a:ea typeface="黑体" panose="02010609060101010101" pitchFamily="49" charset="-122"/>
                        </a:rPr>
                        <a:t>红</a:t>
                      </a:r>
                      <a:r>
                        <a:rPr lang="en-US" altLang="zh-CN" sz="1200">
                          <a:solidFill>
                            <a:schemeClr val="tx2"/>
                          </a:solidFill>
                          <a:ea typeface="黑体" panose="02010609060101010101" pitchFamily="49" charset="-122"/>
                        </a:rPr>
                        <a:t>2</a:t>
                      </a:r>
                      <a:r>
                        <a:rPr lang="zh-CN" altLang="en-US" sz="1200" dirty="0">
                          <a:solidFill>
                            <a:schemeClr val="tx2"/>
                          </a:solidFill>
                          <a:ea typeface="黑体" panose="02010609060101010101" pitchFamily="49" charset="-122"/>
                        </a:rPr>
                        <a:t>色</a:t>
                      </a:r>
                    </a:p>
                  </a:txBody>
                  <a:tcPr marT="28142" marB="28142">
                    <a:lnL cap="flat">
                      <a:noFill/>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200" dirty="0">
                          <a:solidFill>
                            <a:schemeClr val="tx2"/>
                          </a:solidFill>
                          <a:ea typeface="黑体" panose="02010609060101010101" pitchFamily="49" charset="-122"/>
                        </a:rPr>
                        <a:t>（红</a:t>
                      </a:r>
                      <a:r>
                        <a:rPr lang="en-US" altLang="zh-CN" sz="1200">
                          <a:solidFill>
                            <a:schemeClr val="tx2"/>
                          </a:solidFill>
                          <a:ea typeface="黑体" panose="02010609060101010101" pitchFamily="49" charset="-122"/>
                        </a:rPr>
                        <a:t>2</a:t>
                      </a:r>
                      <a:r>
                        <a:rPr lang="zh-CN" altLang="en-US" sz="1200" dirty="0">
                          <a:solidFill>
                            <a:schemeClr val="tx2"/>
                          </a:solidFill>
                          <a:ea typeface="黑体" panose="02010609060101010101" pitchFamily="49" charset="-122"/>
                        </a:rPr>
                        <a:t>，红）</a:t>
                      </a:r>
                    </a:p>
                  </a:txBody>
                  <a:tcPr marT="28142" marB="28142">
                    <a:lnL w="12700" cap="flat" cmpd="sng">
                      <a:solidFill>
                        <a:schemeClr val="tx1"/>
                      </a:solidFill>
                      <a:prstDash val="solid"/>
                      <a:headEnd type="none" w="med" len="med"/>
                      <a:tailEnd type="none" w="med" len="med"/>
                    </a:lnL>
                    <a:lnR w="12700" cap="flat" cmpd="sng">
                      <a:solidFill>
                        <a:schemeClr val="tx1"/>
                      </a:solidFill>
                      <a:prstDash val="solid"/>
                      <a:headEnd type="none" w="med" len="med"/>
                      <a:tailEnd type="none" w="med" len="med"/>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tc>
                  <a:txBody>
                    <a:bodyPr/>
                    <a:lstStyle>
                      <a:lvl1pPr marL="342900" lvl="0" indent="-342900" algn="l" defTabSz="914400" eaLnBrk="1" fontAlgn="base" latinLnBrk="0" hangingPunct="1">
                        <a:spcBef>
                          <a:spcPct val="20000"/>
                        </a:spcBef>
                        <a:spcAft>
                          <a:spcPct val="0"/>
                        </a:spcAft>
                        <a:buChar char="•"/>
                        <a:defRPr sz="2800" b="0" i="0" u="none" kern="1200" baseline="0">
                          <a:solidFill>
                            <a:schemeClr val="tx1"/>
                          </a:solidFill>
                          <a:latin typeface="Arial" panose="020B0604020202020204" pitchFamily="34" charset="0"/>
                          <a:ea typeface="宋体" panose="02010600030101010101" pitchFamily="2" charset="-122"/>
                        </a:defRPr>
                      </a:lvl1pPr>
                      <a:lvl2pPr marL="742950" lvl="1" indent="-285750">
                        <a:defRPr sz="2400" kern="1200"/>
                      </a:lvl2pPr>
                      <a:lvl3pPr marL="1143000" lvl="2" indent="-228600">
                        <a:defRPr sz="2000" kern="1200"/>
                      </a:lvl3pPr>
                      <a:lvl4pPr marL="1600200" lvl="3" indent="-228600">
                        <a:defRPr sz="1800" kern="1200"/>
                      </a:lvl4pPr>
                      <a:lvl5pPr marL="2057400" lvl="4" indent="-228600">
                        <a:defRPr sz="1800" kern="1200"/>
                      </a:lvl5pPr>
                    </a:lstStyle>
                    <a:p>
                      <a:pPr marL="0" lvl="0" indent="0" algn="ctr">
                        <a:buNone/>
                      </a:pPr>
                      <a:r>
                        <a:rPr lang="zh-CN" altLang="en-US" sz="1200" dirty="0">
                          <a:solidFill>
                            <a:srgbClr val="FF0000"/>
                          </a:solidFill>
                          <a:ea typeface="黑体" panose="02010609060101010101" pitchFamily="49" charset="-122"/>
                        </a:rPr>
                        <a:t>（红</a:t>
                      </a:r>
                      <a:r>
                        <a:rPr lang="en-US" altLang="zh-CN" sz="1200">
                          <a:solidFill>
                            <a:srgbClr val="FF0000"/>
                          </a:solidFill>
                          <a:ea typeface="黑体" panose="02010609060101010101" pitchFamily="49" charset="-122"/>
                        </a:rPr>
                        <a:t>2</a:t>
                      </a:r>
                      <a:r>
                        <a:rPr lang="zh-CN" altLang="en-US" sz="1200" dirty="0">
                          <a:solidFill>
                            <a:srgbClr val="FF0000"/>
                          </a:solidFill>
                          <a:ea typeface="黑体" panose="02010609060101010101" pitchFamily="49" charset="-122"/>
                        </a:rPr>
                        <a:t>，蓝）</a:t>
                      </a:r>
                    </a:p>
                  </a:txBody>
                  <a:tcPr marT="28142" marB="28142">
                    <a:lnL w="12700" cap="flat" cmpd="sng">
                      <a:solidFill>
                        <a:schemeClr val="tx1"/>
                      </a:solidFill>
                      <a:prstDash val="solid"/>
                      <a:headEnd type="none" w="med" len="med"/>
                      <a:tailEnd type="none" w="med" len="med"/>
                    </a:lnL>
                    <a:lnR cap="flat">
                      <a:noFill/>
                    </a:lnR>
                    <a:lnT w="12700" cap="flat" cmpd="sng">
                      <a:solidFill>
                        <a:schemeClr val="tx1"/>
                      </a:solidFill>
                      <a:prstDash val="solid"/>
                      <a:headEnd type="none" w="med" len="med"/>
                      <a:tailEnd type="none" w="med" len="med"/>
                    </a:lnT>
                    <a:lnB w="28575" cap="flat" cmpd="sng">
                      <a:solidFill>
                        <a:schemeClr val="tx1"/>
                      </a:solidFill>
                      <a:prstDash val="soli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184351" name="直接连接符 184350"/>
          <p:cNvSpPr>
            <a:spLocks noChangeShapeType="1"/>
          </p:cNvSpPr>
          <p:nvPr/>
        </p:nvSpPr>
        <p:spPr bwMode="auto">
          <a:xfrm>
            <a:off x="1187451" y="1145381"/>
            <a:ext cx="1439863" cy="648891"/>
          </a:xfrm>
          <a:prstGeom prst="line">
            <a:avLst/>
          </a:prstGeom>
          <a:noFill/>
          <a:ln w="19050">
            <a:solidFill>
              <a:schemeClr val="tx1"/>
            </a:solidFill>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84352" name="文本框 184351"/>
          <p:cNvSpPr txBox="1">
            <a:spLocks noChangeArrowheads="1"/>
          </p:cNvSpPr>
          <p:nvPr/>
        </p:nvSpPr>
        <p:spPr bwMode="auto">
          <a:xfrm>
            <a:off x="1908176" y="1234679"/>
            <a:ext cx="61266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latin typeface="Times New Roman" panose="02020603050405020304" pitchFamily="18" charset="0"/>
                <a:ea typeface="黑体" panose="02010609060101010101" pitchFamily="49" charset="-122"/>
              </a:rPr>
              <a:t>B</a:t>
            </a:r>
            <a:r>
              <a:rPr lang="zh-CN" altLang="en-US" sz="2000">
                <a:latin typeface="Times New Roman" panose="02020603050405020304" pitchFamily="18" charset="0"/>
                <a:ea typeface="黑体" panose="02010609060101010101" pitchFamily="49" charset="-122"/>
              </a:rPr>
              <a:t>盘</a:t>
            </a:r>
          </a:p>
        </p:txBody>
      </p:sp>
      <p:sp>
        <p:nvSpPr>
          <p:cNvPr id="184353" name="文本框 184352"/>
          <p:cNvSpPr txBox="1">
            <a:spLocks noChangeArrowheads="1"/>
          </p:cNvSpPr>
          <p:nvPr/>
        </p:nvSpPr>
        <p:spPr bwMode="auto">
          <a:xfrm>
            <a:off x="1403350" y="1491854"/>
            <a:ext cx="627095"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000">
                <a:latin typeface="Times New Roman" panose="02020603050405020304" pitchFamily="18" charset="0"/>
                <a:ea typeface="黑体" panose="02010609060101010101" pitchFamily="49" charset="-122"/>
              </a:rPr>
              <a:t>A</a:t>
            </a:r>
            <a:r>
              <a:rPr lang="zh-CN" altLang="en-US" sz="2000">
                <a:latin typeface="Times New Roman" panose="02020603050405020304" pitchFamily="18" charset="0"/>
                <a:ea typeface="黑体" panose="02010609060101010101" pitchFamily="49" charset="-122"/>
              </a:rPr>
              <a:t>盘</a:t>
            </a:r>
          </a:p>
        </p:txBody>
      </p:sp>
      <p:sp>
        <p:nvSpPr>
          <p:cNvPr id="16411" name="椭圆 184353"/>
          <p:cNvSpPr>
            <a:spLocks noChangeArrowheads="1"/>
          </p:cNvSpPr>
          <p:nvPr/>
        </p:nvSpPr>
        <p:spPr bwMode="auto">
          <a:xfrm>
            <a:off x="6732588" y="1491853"/>
            <a:ext cx="1655762" cy="1241822"/>
          </a:xfrm>
          <a:prstGeom prst="ellipse">
            <a:avLst/>
          </a:prstGeom>
          <a:solidFill>
            <a:srgbClr val="3366FF"/>
          </a:solidFill>
          <a:ln w="25400">
            <a:solidFill>
              <a:schemeClr val="tx1"/>
            </a:solidFill>
            <a:round/>
          </a:ln>
        </p:spPr>
        <p:txBody>
          <a:bodyPr/>
          <a:lstStyle/>
          <a:p>
            <a:pPr eaLnBrk="0" hangingPunct="0"/>
            <a:endParaRPr lang="zh-CN" altLang="en-US"/>
          </a:p>
        </p:txBody>
      </p:sp>
      <p:sp>
        <p:nvSpPr>
          <p:cNvPr id="16412" name="任意多边形 184354"/>
          <p:cNvSpPr>
            <a:spLocks noChangeArrowheads="1"/>
          </p:cNvSpPr>
          <p:nvPr/>
        </p:nvSpPr>
        <p:spPr bwMode="auto">
          <a:xfrm>
            <a:off x="6916738" y="1491854"/>
            <a:ext cx="1473200" cy="1231106"/>
          </a:xfrm>
          <a:custGeom>
            <a:avLst/>
            <a:gdLst>
              <a:gd name="T0" fmla="*/ 16876 w 38476"/>
              <a:gd name="T1" fmla="*/ 0 h 43200"/>
              <a:gd name="T2" fmla="*/ 38476 w 38476"/>
              <a:gd name="T3" fmla="*/ 21600 h 43200"/>
              <a:gd name="T4" fmla="*/ 16876 w 38476"/>
              <a:gd name="T5" fmla="*/ 43200 h 43200"/>
              <a:gd name="T6" fmla="*/ -1 w 38476"/>
              <a:gd name="T7" fmla="*/ 35082 h 43200"/>
              <a:gd name="T8" fmla="*/ 0 w 38476"/>
              <a:gd name="T9" fmla="*/ 35081 h 43200"/>
              <a:gd name="T10" fmla="*/ 307 w 38476"/>
              <a:gd name="T11" fmla="*/ 40192 h 43200"/>
              <a:gd name="T12" fmla="*/ -245 w 38476"/>
              <a:gd name="T13" fmla="*/ 47028 h 43200"/>
              <a:gd name="T14" fmla="*/ 16876 w 38476"/>
              <a:gd name="T15" fmla="*/ 0 h 43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76" h="43200" fill="none">
                <a:moveTo>
                  <a:pt x="16876" y="0"/>
                </a:moveTo>
                <a:cubicBezTo>
                  <a:pt x="28805" y="0"/>
                  <a:pt x="38476" y="9671"/>
                  <a:pt x="38476" y="21600"/>
                </a:cubicBezTo>
                <a:cubicBezTo>
                  <a:pt x="38476" y="33529"/>
                  <a:pt x="28805" y="43200"/>
                  <a:pt x="16876" y="43200"/>
                </a:cubicBezTo>
                <a:cubicBezTo>
                  <a:pt x="10046" y="43200"/>
                  <a:pt x="3957" y="40030"/>
                  <a:pt x="-1" y="35082"/>
                </a:cubicBezTo>
              </a:path>
              <a:path w="38476" h="43200" stroke="0">
                <a:moveTo>
                  <a:pt x="0" y="35081"/>
                </a:moveTo>
                <a:cubicBezTo>
                  <a:pt x="201" y="36716"/>
                  <a:pt x="307" y="38429"/>
                  <a:pt x="307" y="40192"/>
                </a:cubicBezTo>
                <a:cubicBezTo>
                  <a:pt x="307" y="42583"/>
                  <a:pt x="113" y="44882"/>
                  <a:pt x="-245" y="47028"/>
                </a:cubicBezTo>
                <a:lnTo>
                  <a:pt x="16876" y="0"/>
                </a:lnTo>
                <a:close/>
              </a:path>
            </a:pathLst>
          </a:custGeom>
          <a:solidFill>
            <a:srgbClr val="FF0000"/>
          </a:solidFill>
          <a:ln w="9525">
            <a:solidFill>
              <a:srgbClr val="FF0000"/>
            </a:solidFill>
            <a:round/>
          </a:ln>
        </p:spPr>
        <p:txBody>
          <a:bodyPr/>
          <a:lstStyle/>
          <a:p>
            <a:endParaRPr lang="zh-CN" altLang="en-US"/>
          </a:p>
        </p:txBody>
      </p:sp>
      <p:sp>
        <p:nvSpPr>
          <p:cNvPr id="184356" name="文本框 184355"/>
          <p:cNvSpPr txBox="1">
            <a:spLocks noChangeArrowheads="1"/>
          </p:cNvSpPr>
          <p:nvPr/>
        </p:nvSpPr>
        <p:spPr bwMode="auto">
          <a:xfrm>
            <a:off x="7780338" y="1815703"/>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p>
        </p:txBody>
      </p:sp>
      <p:sp>
        <p:nvSpPr>
          <p:cNvPr id="16414" name="文本框 184356"/>
          <p:cNvSpPr txBox="1">
            <a:spLocks noChangeArrowheads="1"/>
          </p:cNvSpPr>
          <p:nvPr/>
        </p:nvSpPr>
        <p:spPr bwMode="auto">
          <a:xfrm>
            <a:off x="6732588" y="2032397"/>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FFFFFF"/>
                </a:solidFill>
                <a:latin typeface="Times New Roman" panose="02020603050405020304" pitchFamily="18" charset="0"/>
                <a:ea typeface="黑体" panose="02010609060101010101" pitchFamily="49" charset="-122"/>
              </a:rPr>
              <a:t>蓝</a:t>
            </a:r>
          </a:p>
        </p:txBody>
      </p:sp>
      <p:sp>
        <p:nvSpPr>
          <p:cNvPr id="16415" name="椭圆 184357"/>
          <p:cNvSpPr>
            <a:spLocks noChangeArrowheads="1"/>
          </p:cNvSpPr>
          <p:nvPr/>
        </p:nvSpPr>
        <p:spPr bwMode="auto">
          <a:xfrm>
            <a:off x="7524751" y="2082404"/>
            <a:ext cx="73025" cy="54769"/>
          </a:xfrm>
          <a:prstGeom prst="ellipse">
            <a:avLst/>
          </a:prstGeom>
          <a:solidFill>
            <a:srgbClr val="FFFFFF"/>
          </a:solidFill>
          <a:ln w="9525">
            <a:solidFill>
              <a:srgbClr val="FFFFFF"/>
            </a:solidFill>
            <a:round/>
          </a:ln>
        </p:spPr>
        <p:txBody>
          <a:bodyPr/>
          <a:lstStyle/>
          <a:p>
            <a:pPr eaLnBrk="0" hangingPunct="0"/>
            <a:endParaRPr lang="zh-CN" altLang="en-US"/>
          </a:p>
        </p:txBody>
      </p:sp>
      <p:sp>
        <p:nvSpPr>
          <p:cNvPr id="16416" name="直接连接符 184358"/>
          <p:cNvSpPr>
            <a:spLocks noChangeShapeType="1"/>
          </p:cNvSpPr>
          <p:nvPr/>
        </p:nvSpPr>
        <p:spPr bwMode="auto">
          <a:xfrm flipV="1">
            <a:off x="7583488" y="1870473"/>
            <a:ext cx="230187" cy="225028"/>
          </a:xfrm>
          <a:prstGeom prst="line">
            <a:avLst/>
          </a:prstGeom>
          <a:noFill/>
          <a:ln w="38100">
            <a:solidFill>
              <a:schemeClr val="accent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6417" name="任意多边形 184359"/>
          <p:cNvSpPr>
            <a:spLocks noChangeArrowheads="1"/>
          </p:cNvSpPr>
          <p:nvPr/>
        </p:nvSpPr>
        <p:spPr bwMode="auto">
          <a:xfrm rot="17725718" flipH="1">
            <a:off x="7450337" y="2049661"/>
            <a:ext cx="105965" cy="71438"/>
          </a:xfrm>
          <a:custGeom>
            <a:avLst/>
            <a:gdLst>
              <a:gd name="T0" fmla="*/ 0 w 42655"/>
              <a:gd name="T1" fmla="*/ 16778 h 21600"/>
              <a:gd name="T2" fmla="*/ 21055 w 42655"/>
              <a:gd name="T3" fmla="*/ 0 h 21600"/>
              <a:gd name="T4" fmla="*/ 42655 w 42655"/>
              <a:gd name="T5" fmla="*/ 21600 h 21600"/>
              <a:gd name="T6" fmla="*/ 42655 w 42655"/>
              <a:gd name="T7" fmla="*/ 21600 h 21600"/>
              <a:gd name="T8" fmla="*/ 39332 w 42655"/>
              <a:gd name="T9" fmla="*/ 14518 h 21600"/>
              <a:gd name="T10" fmla="*/ 60659 w 42655"/>
              <a:gd name="T11" fmla="*/ 1307 h 21600"/>
              <a:gd name="T12" fmla="*/ 81986 w 42655"/>
              <a:gd name="T13" fmla="*/ 14518 h 21600"/>
              <a:gd name="T14" fmla="*/ 69446 w 42655"/>
              <a:gd name="T15" fmla="*/ 26559 h 21600"/>
              <a:gd name="T16" fmla="*/ 0 w 42655"/>
              <a:gd name="T17" fmla="*/ 1677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55" h="21600" fill="none">
                <a:moveTo>
                  <a:pt x="0" y="16778"/>
                </a:moveTo>
                <a:cubicBezTo>
                  <a:pt x="2192" y="7165"/>
                  <a:pt x="10787" y="0"/>
                  <a:pt x="21055" y="0"/>
                </a:cubicBezTo>
                <a:cubicBezTo>
                  <a:pt x="32984" y="0"/>
                  <a:pt x="42655" y="9671"/>
                  <a:pt x="42655" y="21600"/>
                </a:cubicBezTo>
              </a:path>
              <a:path w="42655" h="21600" stroke="0">
                <a:moveTo>
                  <a:pt x="42655" y="21600"/>
                </a:moveTo>
                <a:cubicBezTo>
                  <a:pt x="40550" y="19554"/>
                  <a:pt x="39332" y="17124"/>
                  <a:pt x="39332" y="14518"/>
                </a:cubicBezTo>
                <a:cubicBezTo>
                  <a:pt x="39332" y="7222"/>
                  <a:pt x="48880" y="1307"/>
                  <a:pt x="60659" y="1307"/>
                </a:cubicBezTo>
                <a:cubicBezTo>
                  <a:pt x="72438" y="1307"/>
                  <a:pt x="81986" y="7222"/>
                  <a:pt x="81986" y="14518"/>
                </a:cubicBezTo>
                <a:cubicBezTo>
                  <a:pt x="81986" y="19874"/>
                  <a:pt x="76840" y="24486"/>
                  <a:pt x="69446" y="26559"/>
                </a:cubicBezTo>
                <a:lnTo>
                  <a:pt x="0" y="16778"/>
                </a:lnTo>
                <a:close/>
              </a:path>
            </a:pathLst>
          </a:custGeom>
          <a:noFill/>
          <a:ln w="19050">
            <a:solidFill>
              <a:schemeClr val="accent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6418" name="文本框 184360"/>
          <p:cNvSpPr txBox="1">
            <a:spLocks noChangeArrowheads="1"/>
          </p:cNvSpPr>
          <p:nvPr/>
        </p:nvSpPr>
        <p:spPr bwMode="auto">
          <a:xfrm>
            <a:off x="6989763" y="1860947"/>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FFFF"/>
                </a:solidFill>
                <a:latin typeface="Times New Roman" panose="02020603050405020304" pitchFamily="18" charset="0"/>
              </a:rPr>
              <a:t>120°</a:t>
            </a:r>
          </a:p>
        </p:txBody>
      </p:sp>
      <p:sp>
        <p:nvSpPr>
          <p:cNvPr id="184362" name="直接连接符 184361"/>
          <p:cNvSpPr>
            <a:spLocks noChangeShapeType="1"/>
          </p:cNvSpPr>
          <p:nvPr/>
        </p:nvSpPr>
        <p:spPr bwMode="auto">
          <a:xfrm>
            <a:off x="7599363" y="2139554"/>
            <a:ext cx="685800" cy="296465"/>
          </a:xfrm>
          <a:prstGeom prst="line">
            <a:avLst/>
          </a:prstGeom>
          <a:noFill/>
          <a:ln w="19050">
            <a:solidFill>
              <a:srgbClr val="FFFFFF"/>
            </a:solidFill>
            <a:prstDash val="dash"/>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84363" name="文本框 184362"/>
          <p:cNvSpPr txBox="1">
            <a:spLocks noChangeArrowheads="1"/>
          </p:cNvSpPr>
          <p:nvPr/>
        </p:nvSpPr>
        <p:spPr bwMode="auto">
          <a:xfrm>
            <a:off x="7348538" y="2263379"/>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r>
              <a:rPr lang="en-US" altLang="zh-CN" sz="2400">
                <a:solidFill>
                  <a:schemeClr val="accent1"/>
                </a:solidFill>
                <a:latin typeface="Times New Roman" panose="02020603050405020304" pitchFamily="18" charset="0"/>
                <a:ea typeface="黑体" panose="02010609060101010101" pitchFamily="49" charset="-122"/>
              </a:rPr>
              <a:t>1</a:t>
            </a:r>
          </a:p>
        </p:txBody>
      </p:sp>
      <p:sp>
        <p:nvSpPr>
          <p:cNvPr id="184364" name="文本框 184363"/>
          <p:cNvSpPr txBox="1">
            <a:spLocks noChangeArrowheads="1"/>
          </p:cNvSpPr>
          <p:nvPr/>
        </p:nvSpPr>
        <p:spPr bwMode="auto">
          <a:xfrm>
            <a:off x="7780338" y="1815703"/>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r>
              <a:rPr lang="en-US" altLang="zh-CN" sz="2400">
                <a:solidFill>
                  <a:schemeClr val="accent1"/>
                </a:solidFill>
                <a:latin typeface="Times New Roman" panose="02020603050405020304" pitchFamily="18" charset="0"/>
                <a:ea typeface="黑体" panose="02010609060101010101" pitchFamily="49" charset="-122"/>
              </a:rPr>
              <a:t>2</a:t>
            </a:r>
          </a:p>
        </p:txBody>
      </p:sp>
      <p:sp>
        <p:nvSpPr>
          <p:cNvPr id="184390" name="矩形 184389"/>
          <p:cNvSpPr>
            <a:spLocks noGrp="1" noChangeArrowheads="1"/>
          </p:cNvSpPr>
          <p:nvPr/>
        </p:nvSpPr>
        <p:spPr bwMode="auto">
          <a:xfrm>
            <a:off x="395288" y="3327798"/>
            <a:ext cx="8424862" cy="1188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hangingPunct="0">
              <a:lnSpc>
                <a:spcPct val="180000"/>
              </a:lnSpc>
              <a:buClr>
                <a:schemeClr val="tx2"/>
              </a:buClr>
              <a:buFont typeface="Wingdings" panose="05000000000000000000" pitchFamily="2" charset="2"/>
              <a:buNone/>
            </a:pPr>
            <a:r>
              <a:rPr lang="zh-CN" altLang="en-US" sz="2400">
                <a:latin typeface="Times New Roman" panose="02020603050405020304" pitchFamily="18" charset="0"/>
                <a:ea typeface="黑体" panose="02010609060101010101" pitchFamily="49" charset="-122"/>
                <a:sym typeface="宋体" panose="02010600030101010101" pitchFamily="2" charset="-122"/>
              </a:rPr>
              <a:t>配成紫色的情况有</a:t>
            </a:r>
            <a:r>
              <a:rPr lang="zh-CN" altLang="en-US" sz="2400">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（红</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1,</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蓝）</a:t>
            </a:r>
            <a:r>
              <a:rPr lang="zh-CN" altLang="en-US" sz="2400">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（红</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2,</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蓝）</a:t>
            </a:r>
            <a:r>
              <a:rPr lang="zh-CN" altLang="en-US" sz="2400">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（蓝</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a:t>
            </a:r>
            <a:r>
              <a:rPr lang="zh-CN" altLang="en-US"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红）</a:t>
            </a:r>
            <a:r>
              <a:rPr lang="en-US" altLang="zh-CN" sz="2400">
                <a:latin typeface="Times New Roman" panose="02020603050405020304" pitchFamily="18" charset="0"/>
                <a:ea typeface="黑体" panose="02010609060101010101" pitchFamily="49" charset="-122"/>
                <a:sym typeface="Wingdings" panose="05000000000000000000" pitchFamily="2" charset="2"/>
              </a:rPr>
              <a:t>3</a:t>
            </a:r>
            <a:r>
              <a:rPr lang="zh-CN" altLang="en-US" sz="2400">
                <a:latin typeface="Times New Roman" panose="02020603050405020304" pitchFamily="18" charset="0"/>
                <a:ea typeface="黑体" panose="02010609060101010101" pitchFamily="49" charset="-122"/>
                <a:sym typeface="Wingdings" panose="05000000000000000000" pitchFamily="2" charset="2"/>
              </a:rPr>
              <a:t>种</a:t>
            </a:r>
            <a:r>
              <a:rPr lang="en-US" altLang="zh-CN" sz="2400">
                <a:latin typeface="Times New Roman" panose="02020603050405020304" pitchFamily="18" charset="0"/>
                <a:ea typeface="黑体" panose="02010609060101010101" pitchFamily="49" charset="-122"/>
                <a:sym typeface="Wingdings" panose="05000000000000000000" pitchFamily="2" charset="2"/>
              </a:rPr>
              <a:t>.</a:t>
            </a:r>
          </a:p>
          <a:p>
            <a:pPr eaLnBrk="0" hangingPunct="0">
              <a:lnSpc>
                <a:spcPct val="180000"/>
              </a:lnSpc>
              <a:buClr>
                <a:schemeClr val="tx2"/>
              </a:buClr>
              <a:buFont typeface="Wingdings" panose="05000000000000000000" pitchFamily="2" charset="2"/>
              <a:buNone/>
            </a:pPr>
            <a:r>
              <a:rPr lang="zh-CN" altLang="en-US" sz="2400">
                <a:latin typeface="Times New Roman" panose="02020603050405020304" pitchFamily="18" charset="0"/>
                <a:ea typeface="黑体" panose="02010609060101010101" pitchFamily="49" charset="-122"/>
                <a:sym typeface="Wingdings" panose="05000000000000000000" pitchFamily="2" charset="2"/>
              </a:rPr>
              <a:t>所以配成紫色的概率</a:t>
            </a:r>
            <a:r>
              <a:rPr lang="en-US" altLang="zh-CN" sz="2400" b="1" i="1">
                <a:latin typeface="Times New Roman" panose="02020603050405020304" pitchFamily="18" charset="0"/>
                <a:ea typeface="黑体" panose="02010609060101010101" pitchFamily="49" charset="-122"/>
                <a:sym typeface="Wingdings" panose="05000000000000000000" pitchFamily="2" charset="2"/>
              </a:rPr>
              <a:t>P</a:t>
            </a:r>
            <a:r>
              <a:rPr lang="en-US" altLang="zh-CN" sz="2400">
                <a:latin typeface="Times New Roman" panose="02020603050405020304" pitchFamily="18" charset="0"/>
                <a:ea typeface="黑体" panose="02010609060101010101" pitchFamily="49" charset="-122"/>
                <a:sym typeface="Wingdings" panose="05000000000000000000" pitchFamily="2" charset="2"/>
              </a:rPr>
              <a:t> =</a:t>
            </a:r>
            <a:r>
              <a:rPr lang="en-US" altLang="zh-CN" sz="2400">
                <a:solidFill>
                  <a:srgbClr val="FF0000"/>
                </a:solidFill>
                <a:latin typeface="Times New Roman" panose="02020603050405020304" pitchFamily="18" charset="0"/>
                <a:ea typeface="黑体" panose="02010609060101010101" pitchFamily="49" charset="-122"/>
                <a:sym typeface="Wingdings" panose="05000000000000000000" pitchFamily="2" charset="2"/>
              </a:rPr>
              <a:t>     </a:t>
            </a:r>
            <a:r>
              <a:rPr lang="en-US" altLang="zh-CN" sz="2400">
                <a:latin typeface="Times New Roman" panose="02020603050405020304" pitchFamily="18" charset="0"/>
                <a:ea typeface="黑体" panose="02010609060101010101" pitchFamily="49" charset="-122"/>
                <a:sym typeface="Wingdings" panose="05000000000000000000" pitchFamily="2" charset="2"/>
              </a:rPr>
              <a:t>.</a:t>
            </a:r>
            <a:endParaRPr lang="zh-CN" altLang="en-US" sz="2400">
              <a:latin typeface="Times New Roman" panose="02020603050405020304" pitchFamily="18" charset="0"/>
              <a:ea typeface="黑体" panose="02010609060101010101" pitchFamily="49" charset="-122"/>
              <a:sym typeface="宋体" panose="02010600030101010101" pitchFamily="2" charset="-122"/>
            </a:endParaRPr>
          </a:p>
        </p:txBody>
      </p:sp>
      <p:graphicFrame>
        <p:nvGraphicFramePr>
          <p:cNvPr id="124068" name="对象 124067"/>
          <p:cNvGraphicFramePr/>
          <p:nvPr/>
        </p:nvGraphicFramePr>
        <p:xfrm>
          <a:off x="3708400" y="3976688"/>
          <a:ext cx="279400" cy="540544"/>
        </p:xfrm>
        <a:graphic>
          <a:graphicData uri="http://schemas.openxmlformats.org/presentationml/2006/ole">
            <mc:AlternateContent xmlns:mc="http://schemas.openxmlformats.org/markup-compatibility/2006">
              <mc:Choice xmlns:v="urn:schemas-microsoft-com:vml" Requires="v">
                <p:oleObj spid="_x0000_s16430" r:id="rId3" imgW="152400" imgH="393700" progId="Equation.3">
                  <p:embed/>
                </p:oleObj>
              </mc:Choice>
              <mc:Fallback>
                <p:oleObj r:id="rId3" imgW="152400" imgH="393700" progId="Equation.3">
                  <p:embed/>
                  <p:pic>
                    <p:nvPicPr>
                      <p:cNvPr id="0" name="对象 124067"/>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08400" y="3976688"/>
                        <a:ext cx="279400" cy="540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4324"/>
                                        </p:tgtEl>
                                        <p:attrNameLst>
                                          <p:attrName>style.visibility</p:attrName>
                                        </p:attrNameLst>
                                      </p:cBhvr>
                                      <p:to>
                                        <p:strVal val="visible"/>
                                      </p:to>
                                    </p:set>
                                    <p:animEffect transition="in" filter="wipe(left)">
                                      <p:cBhvr>
                                        <p:cTn id="7" dur="500"/>
                                        <p:tgtEl>
                                          <p:spTgt spid="184324"/>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184388"/>
                                        </p:tgtEl>
                                        <p:attrNameLst>
                                          <p:attrName>style.visibility</p:attrName>
                                        </p:attrNameLst>
                                      </p:cBhvr>
                                      <p:to>
                                        <p:strVal val="visible"/>
                                      </p:to>
                                    </p:set>
                                    <p:anim calcmode="lin" valueType="num">
                                      <p:cBhvr>
                                        <p:cTn id="11" dur="500" fill="hold"/>
                                        <p:tgtEl>
                                          <p:spTgt spid="184388"/>
                                        </p:tgtEl>
                                        <p:attrNameLst>
                                          <p:attrName>ppt_w</p:attrName>
                                        </p:attrNameLst>
                                      </p:cBhvr>
                                      <p:tavLst>
                                        <p:tav tm="0">
                                          <p:val>
                                            <p:fltVal val="0"/>
                                          </p:val>
                                        </p:tav>
                                        <p:tav tm="100000">
                                          <p:val>
                                            <p:strVal val="#ppt_w"/>
                                          </p:val>
                                        </p:tav>
                                      </p:tavLst>
                                    </p:anim>
                                    <p:anim calcmode="lin" valueType="num">
                                      <p:cBhvr>
                                        <p:cTn id="12" dur="500" fill="hold"/>
                                        <p:tgtEl>
                                          <p:spTgt spid="184388"/>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nodeType="afterEffect">
                                  <p:stCondLst>
                                    <p:cond delay="0"/>
                                  </p:stCondLst>
                                  <p:childTnLst>
                                    <p:set>
                                      <p:cBhvr>
                                        <p:cTn id="15" dur="1" fill="hold">
                                          <p:stCondLst>
                                            <p:cond delay="0"/>
                                          </p:stCondLst>
                                        </p:cTn>
                                        <p:tgtEl>
                                          <p:spTgt spid="184351"/>
                                        </p:tgtEl>
                                        <p:attrNameLst>
                                          <p:attrName>style.visibility</p:attrName>
                                        </p:attrNameLst>
                                      </p:cBhvr>
                                      <p:to>
                                        <p:strVal val="visible"/>
                                      </p:to>
                                    </p:set>
                                    <p:animEffect transition="in" filter="wipe(up)">
                                      <p:cBhvr>
                                        <p:cTn id="16" dur="500"/>
                                        <p:tgtEl>
                                          <p:spTgt spid="184351"/>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184352"/>
                                        </p:tgtEl>
                                        <p:attrNameLst>
                                          <p:attrName>style.visibility</p:attrName>
                                        </p:attrNameLst>
                                      </p:cBhvr>
                                      <p:to>
                                        <p:strVal val="visible"/>
                                      </p:to>
                                    </p:set>
                                    <p:animEffect transition="in" filter="wipe(left)">
                                      <p:cBhvr>
                                        <p:cTn id="20" dur="500"/>
                                        <p:tgtEl>
                                          <p:spTgt spid="184352"/>
                                        </p:tgtEl>
                                      </p:cBhvr>
                                    </p:animEffect>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84353"/>
                                        </p:tgtEl>
                                        <p:attrNameLst>
                                          <p:attrName>style.visibility</p:attrName>
                                        </p:attrNameLst>
                                      </p:cBhvr>
                                      <p:to>
                                        <p:strVal val="visible"/>
                                      </p:to>
                                    </p:set>
                                    <p:animEffect transition="in" filter="wipe(left)">
                                      <p:cBhvr>
                                        <p:cTn id="24" dur="500"/>
                                        <p:tgtEl>
                                          <p:spTgt spid="184353"/>
                                        </p:tgtEl>
                                      </p:cBhvr>
                                    </p:animEffect>
                                  </p:childTnLst>
                                </p:cTn>
                              </p:par>
                              <p:par>
                                <p:cTn id="25" presetID="22" presetClass="entr" presetSubtype="1" fill="hold" nodeType="withEffect">
                                  <p:stCondLst>
                                    <p:cond delay="0"/>
                                  </p:stCondLst>
                                  <p:childTnLst>
                                    <p:set>
                                      <p:cBhvr>
                                        <p:cTn id="26" dur="1" fill="hold">
                                          <p:stCondLst>
                                            <p:cond delay="0"/>
                                          </p:stCondLst>
                                        </p:cTn>
                                        <p:tgtEl>
                                          <p:spTgt spid="184362"/>
                                        </p:tgtEl>
                                        <p:attrNameLst>
                                          <p:attrName>style.visibility</p:attrName>
                                        </p:attrNameLst>
                                      </p:cBhvr>
                                      <p:to>
                                        <p:strVal val="visible"/>
                                      </p:to>
                                    </p:set>
                                    <p:animEffect transition="in" filter="wipe(up)">
                                      <p:cBhvr>
                                        <p:cTn id="27" dur="500"/>
                                        <p:tgtEl>
                                          <p:spTgt spid="184362"/>
                                        </p:tgtEl>
                                      </p:cBhvr>
                                    </p:animEffect>
                                  </p:childTnLst>
                                </p:cTn>
                              </p:par>
                              <p:par>
                                <p:cTn id="28" presetID="22" presetClass="exit" presetSubtype="4" fill="hold" grpId="0" nodeType="withEffect">
                                  <p:stCondLst>
                                    <p:cond delay="0"/>
                                  </p:stCondLst>
                                  <p:childTnLst>
                                    <p:animEffect transition="out" filter="wipe(down)">
                                      <p:cBhvr>
                                        <p:cTn id="29" dur="500"/>
                                        <p:tgtEl>
                                          <p:spTgt spid="184356"/>
                                        </p:tgtEl>
                                      </p:cBhvr>
                                    </p:animEffect>
                                    <p:set>
                                      <p:cBhvr>
                                        <p:cTn id="30" dur="1" fill="hold">
                                          <p:stCondLst>
                                            <p:cond delay="499"/>
                                          </p:stCondLst>
                                        </p:cTn>
                                        <p:tgtEl>
                                          <p:spTgt spid="184356"/>
                                        </p:tgtEl>
                                        <p:attrNameLst>
                                          <p:attrName>style.visibility</p:attrName>
                                        </p:attrNameLst>
                                      </p:cBhvr>
                                      <p:to>
                                        <p:strVal val="hidden"/>
                                      </p:to>
                                    </p:set>
                                  </p:childTnLst>
                                </p:cTn>
                              </p:par>
                            </p:childTnLst>
                          </p:cTn>
                        </p:par>
                        <p:par>
                          <p:cTn id="31" fill="hold">
                            <p:stCondLst>
                              <p:cond delay="2500"/>
                            </p:stCondLst>
                            <p:childTnLst>
                              <p:par>
                                <p:cTn id="32" presetID="14" presetClass="entr" presetSubtype="10" fill="hold" grpId="0" nodeType="afterEffect">
                                  <p:stCondLst>
                                    <p:cond delay="0"/>
                                  </p:stCondLst>
                                  <p:childTnLst>
                                    <p:set>
                                      <p:cBhvr>
                                        <p:cTn id="33" dur="1" fill="hold">
                                          <p:stCondLst>
                                            <p:cond delay="0"/>
                                          </p:stCondLst>
                                        </p:cTn>
                                        <p:tgtEl>
                                          <p:spTgt spid="184364"/>
                                        </p:tgtEl>
                                        <p:attrNameLst>
                                          <p:attrName>style.visibility</p:attrName>
                                        </p:attrNameLst>
                                      </p:cBhvr>
                                      <p:to>
                                        <p:strVal val="visible"/>
                                      </p:to>
                                    </p:set>
                                    <p:animEffect transition="in" filter="randombar(horizontal)">
                                      <p:cBhvr>
                                        <p:cTn id="34" dur="500"/>
                                        <p:tgtEl>
                                          <p:spTgt spid="184364"/>
                                        </p:tgtEl>
                                      </p:cBhvr>
                                    </p:animEffect>
                                  </p:childTnLst>
                                </p:cTn>
                              </p:par>
                            </p:childTnLst>
                          </p:cTn>
                        </p:par>
                        <p:par>
                          <p:cTn id="35" fill="hold">
                            <p:stCondLst>
                              <p:cond delay="3000"/>
                            </p:stCondLst>
                            <p:childTnLst>
                              <p:par>
                                <p:cTn id="36" presetID="14" presetClass="entr" presetSubtype="10" fill="hold" grpId="0" nodeType="afterEffect">
                                  <p:stCondLst>
                                    <p:cond delay="0"/>
                                  </p:stCondLst>
                                  <p:childTnLst>
                                    <p:set>
                                      <p:cBhvr>
                                        <p:cTn id="37" dur="1" fill="hold">
                                          <p:stCondLst>
                                            <p:cond delay="0"/>
                                          </p:stCondLst>
                                        </p:cTn>
                                        <p:tgtEl>
                                          <p:spTgt spid="184363"/>
                                        </p:tgtEl>
                                        <p:attrNameLst>
                                          <p:attrName>style.visibility</p:attrName>
                                        </p:attrNameLst>
                                      </p:cBhvr>
                                      <p:to>
                                        <p:strVal val="visible"/>
                                      </p:to>
                                    </p:set>
                                    <p:animEffect transition="in" filter="randombar(horizontal)">
                                      <p:cBhvr>
                                        <p:cTn id="38" dur="500"/>
                                        <p:tgtEl>
                                          <p:spTgt spid="184363"/>
                                        </p:tgtEl>
                                      </p:cBhvr>
                                    </p:animEffect>
                                  </p:childTnLst>
                                </p:cTn>
                              </p:par>
                            </p:childTnLst>
                          </p:cTn>
                        </p:par>
                        <p:par>
                          <p:cTn id="39" fill="hold">
                            <p:stCondLst>
                              <p:cond delay="3500"/>
                            </p:stCondLst>
                            <p:childTnLst>
                              <p:par>
                                <p:cTn id="40" presetID="3" presetClass="entr" presetSubtype="10" fill="hold" nodeType="afterEffect">
                                  <p:stCondLst>
                                    <p:cond delay="0"/>
                                  </p:stCondLst>
                                  <p:childTnLst>
                                    <p:set>
                                      <p:cBhvr>
                                        <p:cTn id="41" dur="1" fill="hold">
                                          <p:stCondLst>
                                            <p:cond delay="0"/>
                                          </p:stCondLst>
                                        </p:cTn>
                                        <p:tgtEl>
                                          <p:spTgt spid="184390">
                                            <p:txEl>
                                              <p:pRg st="0" end="0"/>
                                            </p:txEl>
                                          </p:spTgt>
                                        </p:tgtEl>
                                        <p:attrNameLst>
                                          <p:attrName>style.visibility</p:attrName>
                                        </p:attrNameLst>
                                      </p:cBhvr>
                                      <p:to>
                                        <p:strVal val="visible"/>
                                      </p:to>
                                    </p:set>
                                    <p:animEffect transition="in" filter="blinds(horizontal)">
                                      <p:cBhvr>
                                        <p:cTn id="42" dur="500"/>
                                        <p:tgtEl>
                                          <p:spTgt spid="184390">
                                            <p:txEl>
                                              <p:pRg st="0" end="0"/>
                                            </p:txEl>
                                          </p:spTgt>
                                        </p:tgtEl>
                                      </p:cBhvr>
                                    </p:animEffect>
                                  </p:childTnLst>
                                </p:cTn>
                              </p:par>
                            </p:childTnLst>
                          </p:cTn>
                        </p:par>
                        <p:par>
                          <p:cTn id="43" fill="hold">
                            <p:stCondLst>
                              <p:cond delay="4000"/>
                            </p:stCondLst>
                            <p:childTnLst>
                              <p:par>
                                <p:cTn id="44" presetID="3" presetClass="entr" presetSubtype="10" fill="hold" nodeType="afterEffect">
                                  <p:stCondLst>
                                    <p:cond delay="0"/>
                                  </p:stCondLst>
                                  <p:childTnLst>
                                    <p:set>
                                      <p:cBhvr>
                                        <p:cTn id="45" dur="1" fill="hold">
                                          <p:stCondLst>
                                            <p:cond delay="0"/>
                                          </p:stCondLst>
                                        </p:cTn>
                                        <p:tgtEl>
                                          <p:spTgt spid="184390">
                                            <p:txEl>
                                              <p:charRg st="32" end="49"/>
                                            </p:txEl>
                                          </p:spTgt>
                                        </p:tgtEl>
                                        <p:attrNameLst>
                                          <p:attrName>style.visibility</p:attrName>
                                        </p:attrNameLst>
                                      </p:cBhvr>
                                      <p:to>
                                        <p:strVal val="visible"/>
                                      </p:to>
                                    </p:set>
                                    <p:animEffect transition="in" filter="blinds(horizontal)">
                                      <p:cBhvr>
                                        <p:cTn id="46" dur="500"/>
                                        <p:tgtEl>
                                          <p:spTgt spid="184390">
                                            <p:txEl>
                                              <p:charRg st="32" end="49"/>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124068"/>
                                        </p:tgtEl>
                                        <p:attrNameLst>
                                          <p:attrName>style.visibility</p:attrName>
                                        </p:attrNameLst>
                                      </p:cBhvr>
                                      <p:to>
                                        <p:strVal val="visible"/>
                                      </p:to>
                                    </p:set>
                                    <p:animEffect transition="in" filter="randombar(horizontal)">
                                      <p:cBhvr>
                                        <p:cTn id="49" dur="500"/>
                                        <p:tgtEl>
                                          <p:spTgt spid="12406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24" grpId="0"/>
      <p:bldP spid="184352" grpId="0"/>
      <p:bldP spid="184353" grpId="0"/>
      <p:bldP spid="184356" grpId="0"/>
      <p:bldP spid="184363" grpId="0"/>
      <p:bldP spid="1843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83" name="矩形 141382"/>
          <p:cNvSpPr>
            <a:spLocks noGrp="1" noChangeArrowheads="1"/>
          </p:cNvSpPr>
          <p:nvPr/>
        </p:nvSpPr>
        <p:spPr bwMode="auto">
          <a:xfrm>
            <a:off x="323851" y="573881"/>
            <a:ext cx="4968875" cy="27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buClr>
                <a:schemeClr val="tx2"/>
              </a:buClr>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小颖的做法不正确</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因为右边的转盘中红色部分和蓝色部分的面积不相同</a:t>
            </a:r>
            <a:r>
              <a:rPr lang="en-US" altLang="zh-CN" sz="2000" dirty="0">
                <a:latin typeface="黑体" panose="02010609060101010101" pitchFamily="49" charset="-122"/>
                <a:ea typeface="黑体" panose="02010609060101010101" pitchFamily="49" charset="-122"/>
              </a:rPr>
              <a:t>,</a:t>
            </a:r>
            <a:r>
              <a:rPr lang="zh-CN" altLang="en-US" sz="2000" dirty="0">
                <a:latin typeface="黑体" panose="02010609060101010101" pitchFamily="49" charset="-122"/>
                <a:ea typeface="黑体" panose="02010609060101010101" pitchFamily="49" charset="-122"/>
              </a:rPr>
              <a:t>因而指针落在这两个区域的可能性不同</a:t>
            </a:r>
            <a:r>
              <a:rPr lang="en-US" altLang="zh-CN" sz="2000" dirty="0">
                <a:latin typeface="黑体" panose="02010609060101010101" pitchFamily="49" charset="-122"/>
                <a:ea typeface="黑体" panose="02010609060101010101" pitchFamily="49" charset="-122"/>
              </a:rPr>
              <a:t>.</a:t>
            </a:r>
          </a:p>
          <a:p>
            <a:pPr>
              <a:lnSpc>
                <a:spcPct val="150000"/>
              </a:lnSpc>
              <a:buClr>
                <a:schemeClr val="tx2"/>
              </a:buClr>
              <a:buFont typeface="Wingdings" panose="05000000000000000000" pitchFamily="2" charset="2"/>
              <a:buNone/>
            </a:pPr>
            <a:r>
              <a:rPr lang="zh-CN" altLang="en-US" sz="2000" dirty="0">
                <a:latin typeface="黑体" panose="02010609060101010101" pitchFamily="49" charset="-122"/>
                <a:ea typeface="黑体" panose="02010609060101010101" pitchFamily="49" charset="-122"/>
              </a:rPr>
              <a:t>    小亮的做法是解决这类问题的一种常用方法</a:t>
            </a:r>
            <a:r>
              <a:rPr lang="en-US" altLang="zh-CN" sz="2000" dirty="0">
                <a:latin typeface="黑体" panose="02010609060101010101" pitchFamily="49" charset="-122"/>
                <a:ea typeface="黑体" panose="02010609060101010101" pitchFamily="49" charset="-122"/>
              </a:rPr>
              <a:t>.</a:t>
            </a:r>
          </a:p>
        </p:txBody>
      </p:sp>
      <p:sp>
        <p:nvSpPr>
          <p:cNvPr id="141396" name="矩形 141395"/>
          <p:cNvSpPr>
            <a:spLocks noGrp="1" noChangeArrowheads="1"/>
          </p:cNvSpPr>
          <p:nvPr/>
        </p:nvSpPr>
        <p:spPr bwMode="auto">
          <a:xfrm>
            <a:off x="222250" y="3349229"/>
            <a:ext cx="8027988" cy="496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buClr>
                <a:schemeClr val="tx2"/>
              </a:buClr>
              <a:buFont typeface="Wingdings" panose="05000000000000000000" pitchFamily="2" charset="2"/>
              <a:buNone/>
            </a:pPr>
            <a:r>
              <a:rPr lang="zh-CN" altLang="en-US" sz="2400" dirty="0">
                <a:solidFill>
                  <a:srgbClr val="149494"/>
                </a:solidFill>
                <a:latin typeface="Times New Roman" panose="02020603050405020304" pitchFamily="18" charset="0"/>
                <a:ea typeface="黑体" panose="02010609060101010101" pitchFamily="49" charset="-122"/>
              </a:rPr>
              <a:t>问题</a:t>
            </a:r>
            <a:r>
              <a:rPr lang="en-US" altLang="zh-CN" sz="2400" dirty="0">
                <a:solidFill>
                  <a:srgbClr val="149494"/>
                </a:solidFill>
                <a:latin typeface="Times New Roman" panose="02020603050405020304" pitchFamily="18" charset="0"/>
                <a:ea typeface="黑体" panose="02010609060101010101" pitchFamily="49" charset="-122"/>
              </a:rPr>
              <a:t>2</a:t>
            </a:r>
            <a:r>
              <a:rPr lang="zh-CN" altLang="en-US" sz="2400" dirty="0">
                <a:solidFill>
                  <a:srgbClr val="149494"/>
                </a:solidFill>
                <a:latin typeface="Times New Roman" panose="02020603050405020304" pitchFamily="18" charset="0"/>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用树状图和列表的方法求概率时应注意些什么</a:t>
            </a:r>
            <a:r>
              <a:rPr lang="en-US" altLang="zh-CN" sz="2400" dirty="0">
                <a:latin typeface="黑体" panose="02010609060101010101" pitchFamily="49" charset="-122"/>
                <a:ea typeface="黑体" panose="02010609060101010101" pitchFamily="49" charset="-122"/>
              </a:rPr>
              <a:t>?</a:t>
            </a:r>
          </a:p>
        </p:txBody>
      </p:sp>
      <p:sp>
        <p:nvSpPr>
          <p:cNvPr id="141397" name="矩形 141396"/>
          <p:cNvSpPr>
            <a:spLocks noGrp="1" noChangeArrowheads="1"/>
          </p:cNvSpPr>
          <p:nvPr/>
        </p:nvSpPr>
        <p:spPr bwMode="auto">
          <a:xfrm>
            <a:off x="323850" y="3781425"/>
            <a:ext cx="8834438" cy="864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50000"/>
              </a:lnSpc>
              <a:buClr>
                <a:schemeClr val="tx2"/>
              </a:buClr>
              <a:buFont typeface="Wingdings" panose="05000000000000000000" pitchFamily="2" charset="2"/>
              <a:buNone/>
            </a:pPr>
            <a:r>
              <a:rPr lang="zh-CN" altLang="en-US" sz="2400" dirty="0">
                <a:latin typeface="黑体" panose="02010609060101010101" pitchFamily="49" charset="-122"/>
                <a:ea typeface="黑体" panose="02010609060101010101" pitchFamily="49" charset="-122"/>
              </a:rPr>
              <a:t>     </a:t>
            </a:r>
            <a:r>
              <a:rPr lang="zh-CN" altLang="en-US" sz="2400" dirty="0">
                <a:solidFill>
                  <a:srgbClr val="FF0000"/>
                </a:solidFill>
                <a:latin typeface="黑体" panose="02010609060101010101" pitchFamily="49" charset="-122"/>
                <a:ea typeface="黑体" panose="02010609060101010101" pitchFamily="49" charset="-122"/>
              </a:rPr>
              <a:t>用树状图和列表的方法求概率时应注意各种结果出现的可能性务必相同</a:t>
            </a:r>
            <a:r>
              <a:rPr lang="en-US" altLang="zh-CN" sz="2400" dirty="0">
                <a:solidFill>
                  <a:srgbClr val="FF0000"/>
                </a:solidFill>
                <a:latin typeface="黑体" panose="02010609060101010101" pitchFamily="49" charset="-122"/>
                <a:ea typeface="黑体" panose="02010609060101010101" pitchFamily="49" charset="-122"/>
              </a:rPr>
              <a:t>.</a:t>
            </a:r>
          </a:p>
        </p:txBody>
      </p:sp>
      <p:sp>
        <p:nvSpPr>
          <p:cNvPr id="17412" name="椭圆 141397"/>
          <p:cNvSpPr>
            <a:spLocks noChangeArrowheads="1"/>
          </p:cNvSpPr>
          <p:nvPr/>
        </p:nvSpPr>
        <p:spPr bwMode="auto">
          <a:xfrm>
            <a:off x="5972176" y="1006078"/>
            <a:ext cx="1655763" cy="1241822"/>
          </a:xfrm>
          <a:prstGeom prst="ellipse">
            <a:avLst/>
          </a:prstGeom>
          <a:solidFill>
            <a:srgbClr val="3366FF"/>
          </a:solidFill>
          <a:ln w="25400">
            <a:solidFill>
              <a:schemeClr val="tx1"/>
            </a:solidFill>
            <a:round/>
          </a:ln>
        </p:spPr>
        <p:txBody>
          <a:bodyPr/>
          <a:lstStyle/>
          <a:p>
            <a:pPr eaLnBrk="0" hangingPunct="0"/>
            <a:endParaRPr lang="zh-CN" altLang="en-US"/>
          </a:p>
        </p:txBody>
      </p:sp>
      <p:sp>
        <p:nvSpPr>
          <p:cNvPr id="17413" name="任意多边形 141398"/>
          <p:cNvSpPr>
            <a:spLocks noChangeArrowheads="1"/>
          </p:cNvSpPr>
          <p:nvPr/>
        </p:nvSpPr>
        <p:spPr bwMode="auto">
          <a:xfrm>
            <a:off x="6156325" y="1006079"/>
            <a:ext cx="1473200" cy="1231106"/>
          </a:xfrm>
          <a:custGeom>
            <a:avLst/>
            <a:gdLst>
              <a:gd name="T0" fmla="*/ 16876 w 38476"/>
              <a:gd name="T1" fmla="*/ 0 h 43200"/>
              <a:gd name="T2" fmla="*/ 38476 w 38476"/>
              <a:gd name="T3" fmla="*/ 21600 h 43200"/>
              <a:gd name="T4" fmla="*/ 16876 w 38476"/>
              <a:gd name="T5" fmla="*/ 43200 h 43200"/>
              <a:gd name="T6" fmla="*/ -1 w 38476"/>
              <a:gd name="T7" fmla="*/ 35082 h 43200"/>
              <a:gd name="T8" fmla="*/ 0 w 38476"/>
              <a:gd name="T9" fmla="*/ 35081 h 43200"/>
              <a:gd name="T10" fmla="*/ 307 w 38476"/>
              <a:gd name="T11" fmla="*/ 40192 h 43200"/>
              <a:gd name="T12" fmla="*/ -245 w 38476"/>
              <a:gd name="T13" fmla="*/ 47028 h 43200"/>
              <a:gd name="T14" fmla="*/ 16876 w 38476"/>
              <a:gd name="T15" fmla="*/ 0 h 432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476" h="43200" fill="none">
                <a:moveTo>
                  <a:pt x="16876" y="0"/>
                </a:moveTo>
                <a:cubicBezTo>
                  <a:pt x="28805" y="0"/>
                  <a:pt x="38476" y="9671"/>
                  <a:pt x="38476" y="21600"/>
                </a:cubicBezTo>
                <a:cubicBezTo>
                  <a:pt x="38476" y="33529"/>
                  <a:pt x="28805" y="43200"/>
                  <a:pt x="16876" y="43200"/>
                </a:cubicBezTo>
                <a:cubicBezTo>
                  <a:pt x="10046" y="43200"/>
                  <a:pt x="3957" y="40030"/>
                  <a:pt x="-1" y="35082"/>
                </a:cubicBezTo>
              </a:path>
              <a:path w="38476" h="43200" stroke="0">
                <a:moveTo>
                  <a:pt x="0" y="35081"/>
                </a:moveTo>
                <a:cubicBezTo>
                  <a:pt x="201" y="36716"/>
                  <a:pt x="307" y="38429"/>
                  <a:pt x="307" y="40192"/>
                </a:cubicBezTo>
                <a:cubicBezTo>
                  <a:pt x="307" y="42583"/>
                  <a:pt x="113" y="44882"/>
                  <a:pt x="-245" y="47028"/>
                </a:cubicBezTo>
                <a:lnTo>
                  <a:pt x="16876" y="0"/>
                </a:lnTo>
                <a:close/>
              </a:path>
            </a:pathLst>
          </a:custGeom>
          <a:solidFill>
            <a:srgbClr val="FF0000"/>
          </a:solidFill>
          <a:ln w="9525">
            <a:solidFill>
              <a:srgbClr val="FF0000"/>
            </a:solidFill>
            <a:round/>
          </a:ln>
        </p:spPr>
        <p:txBody>
          <a:bodyPr/>
          <a:lstStyle/>
          <a:p>
            <a:endParaRPr lang="zh-CN" altLang="en-US"/>
          </a:p>
        </p:txBody>
      </p:sp>
      <p:sp>
        <p:nvSpPr>
          <p:cNvPr id="141400" name="文本框 141399"/>
          <p:cNvSpPr txBox="1">
            <a:spLocks noChangeArrowheads="1"/>
          </p:cNvSpPr>
          <p:nvPr/>
        </p:nvSpPr>
        <p:spPr bwMode="auto">
          <a:xfrm>
            <a:off x="7019925" y="1329928"/>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p>
        </p:txBody>
      </p:sp>
      <p:sp>
        <p:nvSpPr>
          <p:cNvPr id="17415" name="文本框 141400"/>
          <p:cNvSpPr txBox="1">
            <a:spLocks noChangeArrowheads="1"/>
          </p:cNvSpPr>
          <p:nvPr/>
        </p:nvSpPr>
        <p:spPr bwMode="auto">
          <a:xfrm>
            <a:off x="5972175" y="1546622"/>
            <a:ext cx="49244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rgbClr val="FFFFFF"/>
                </a:solidFill>
                <a:latin typeface="Times New Roman" panose="02020603050405020304" pitchFamily="18" charset="0"/>
                <a:ea typeface="黑体" panose="02010609060101010101" pitchFamily="49" charset="-122"/>
              </a:rPr>
              <a:t>蓝</a:t>
            </a:r>
          </a:p>
        </p:txBody>
      </p:sp>
      <p:sp>
        <p:nvSpPr>
          <p:cNvPr id="17416" name="椭圆 141401"/>
          <p:cNvSpPr>
            <a:spLocks noChangeArrowheads="1"/>
          </p:cNvSpPr>
          <p:nvPr/>
        </p:nvSpPr>
        <p:spPr bwMode="auto">
          <a:xfrm>
            <a:off x="6764339" y="1596629"/>
            <a:ext cx="73025" cy="54769"/>
          </a:xfrm>
          <a:prstGeom prst="ellipse">
            <a:avLst/>
          </a:prstGeom>
          <a:solidFill>
            <a:srgbClr val="FFFFFF"/>
          </a:solidFill>
          <a:ln w="9525">
            <a:solidFill>
              <a:srgbClr val="FFFFFF"/>
            </a:solidFill>
            <a:round/>
          </a:ln>
        </p:spPr>
        <p:txBody>
          <a:bodyPr/>
          <a:lstStyle/>
          <a:p>
            <a:pPr eaLnBrk="0" hangingPunct="0"/>
            <a:endParaRPr lang="zh-CN" altLang="en-US"/>
          </a:p>
        </p:txBody>
      </p:sp>
      <p:sp>
        <p:nvSpPr>
          <p:cNvPr id="17417" name="直接连接符 141402"/>
          <p:cNvSpPr>
            <a:spLocks noChangeShapeType="1"/>
          </p:cNvSpPr>
          <p:nvPr/>
        </p:nvSpPr>
        <p:spPr bwMode="auto">
          <a:xfrm flipV="1">
            <a:off x="6823075" y="1384698"/>
            <a:ext cx="230188" cy="225028"/>
          </a:xfrm>
          <a:prstGeom prst="line">
            <a:avLst/>
          </a:prstGeom>
          <a:noFill/>
          <a:ln w="38100">
            <a:solidFill>
              <a:schemeClr val="accent1"/>
            </a:solidFill>
            <a:round/>
            <a:tailEnd type="triangle" w="med" len="me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7418" name="任意多边形 141403"/>
          <p:cNvSpPr>
            <a:spLocks noChangeArrowheads="1"/>
          </p:cNvSpPr>
          <p:nvPr/>
        </p:nvSpPr>
        <p:spPr bwMode="auto">
          <a:xfrm rot="17725718" flipH="1">
            <a:off x="6689925" y="1563887"/>
            <a:ext cx="105965" cy="71437"/>
          </a:xfrm>
          <a:custGeom>
            <a:avLst/>
            <a:gdLst>
              <a:gd name="T0" fmla="*/ 0 w 42655"/>
              <a:gd name="T1" fmla="*/ 16778 h 21600"/>
              <a:gd name="T2" fmla="*/ 21055 w 42655"/>
              <a:gd name="T3" fmla="*/ 0 h 21600"/>
              <a:gd name="T4" fmla="*/ 42655 w 42655"/>
              <a:gd name="T5" fmla="*/ 21600 h 21600"/>
              <a:gd name="T6" fmla="*/ 42655 w 42655"/>
              <a:gd name="T7" fmla="*/ 21600 h 21600"/>
              <a:gd name="T8" fmla="*/ 39332 w 42655"/>
              <a:gd name="T9" fmla="*/ 14518 h 21600"/>
              <a:gd name="T10" fmla="*/ 60659 w 42655"/>
              <a:gd name="T11" fmla="*/ 1307 h 21600"/>
              <a:gd name="T12" fmla="*/ 81986 w 42655"/>
              <a:gd name="T13" fmla="*/ 14518 h 21600"/>
              <a:gd name="T14" fmla="*/ 69446 w 42655"/>
              <a:gd name="T15" fmla="*/ 26559 h 21600"/>
              <a:gd name="T16" fmla="*/ 0 w 42655"/>
              <a:gd name="T17" fmla="*/ 16778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2655" h="21600" fill="none">
                <a:moveTo>
                  <a:pt x="0" y="16778"/>
                </a:moveTo>
                <a:cubicBezTo>
                  <a:pt x="2192" y="7165"/>
                  <a:pt x="10787" y="0"/>
                  <a:pt x="21055" y="0"/>
                </a:cubicBezTo>
                <a:cubicBezTo>
                  <a:pt x="32984" y="0"/>
                  <a:pt x="42655" y="9671"/>
                  <a:pt x="42655" y="21600"/>
                </a:cubicBezTo>
              </a:path>
              <a:path w="42655" h="21600" stroke="0">
                <a:moveTo>
                  <a:pt x="42655" y="21600"/>
                </a:moveTo>
                <a:cubicBezTo>
                  <a:pt x="40550" y="19554"/>
                  <a:pt x="39332" y="17124"/>
                  <a:pt x="39332" y="14518"/>
                </a:cubicBezTo>
                <a:cubicBezTo>
                  <a:pt x="39332" y="7222"/>
                  <a:pt x="48880" y="1307"/>
                  <a:pt x="60659" y="1307"/>
                </a:cubicBezTo>
                <a:cubicBezTo>
                  <a:pt x="72438" y="1307"/>
                  <a:pt x="81986" y="7222"/>
                  <a:pt x="81986" y="14518"/>
                </a:cubicBezTo>
                <a:cubicBezTo>
                  <a:pt x="81986" y="19874"/>
                  <a:pt x="76840" y="24486"/>
                  <a:pt x="69446" y="26559"/>
                </a:cubicBezTo>
                <a:lnTo>
                  <a:pt x="0" y="16778"/>
                </a:lnTo>
                <a:close/>
              </a:path>
            </a:pathLst>
          </a:custGeom>
          <a:noFill/>
          <a:ln w="19050">
            <a:solidFill>
              <a:schemeClr val="accent1"/>
            </a:solidFill>
            <a:round/>
          </a:ln>
          <a:extLst>
            <a:ext uri="{909E8E84-426E-40DD-AFC4-6F175D3DCCD1}">
              <a14:hiddenFill xmlns:a14="http://schemas.microsoft.com/office/drawing/2010/main">
                <a:solidFill>
                  <a:srgbClr val="FFFFFF"/>
                </a:solidFill>
              </a14:hiddenFill>
            </a:ext>
          </a:extLst>
        </p:spPr>
        <p:txBody>
          <a:bodyPr/>
          <a:lstStyle/>
          <a:p>
            <a:endParaRPr lang="zh-CN" altLang="en-US"/>
          </a:p>
        </p:txBody>
      </p:sp>
      <p:sp>
        <p:nvSpPr>
          <p:cNvPr id="17419" name="文本框 141404"/>
          <p:cNvSpPr txBox="1">
            <a:spLocks noChangeArrowheads="1"/>
          </p:cNvSpPr>
          <p:nvPr/>
        </p:nvSpPr>
        <p:spPr bwMode="auto">
          <a:xfrm>
            <a:off x="6229350" y="1375172"/>
            <a:ext cx="76335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b="1">
                <a:solidFill>
                  <a:srgbClr val="FFFFFF"/>
                </a:solidFill>
                <a:latin typeface="Times New Roman" panose="02020603050405020304" pitchFamily="18" charset="0"/>
              </a:rPr>
              <a:t>120°</a:t>
            </a:r>
          </a:p>
        </p:txBody>
      </p:sp>
      <p:sp>
        <p:nvSpPr>
          <p:cNvPr id="141406" name="直接连接符 141405"/>
          <p:cNvSpPr>
            <a:spLocks noChangeShapeType="1"/>
          </p:cNvSpPr>
          <p:nvPr/>
        </p:nvSpPr>
        <p:spPr bwMode="auto">
          <a:xfrm>
            <a:off x="6838950" y="1653779"/>
            <a:ext cx="685800" cy="296465"/>
          </a:xfrm>
          <a:prstGeom prst="line">
            <a:avLst/>
          </a:prstGeom>
          <a:noFill/>
          <a:ln w="19050">
            <a:solidFill>
              <a:srgbClr val="FFFFFF"/>
            </a:solidFill>
            <a:prstDash val="dash"/>
            <a:round/>
          </a:ln>
          <a:extLst>
            <a:ext uri="{909E8E84-426E-40DD-AFC4-6F175D3DCCD1}">
              <a14:hiddenFill xmlns:a14="http://schemas.microsoft.com/office/drawing/2010/main">
                <a:noFill/>
              </a14:hiddenFill>
            </a:ext>
          </a:extLst>
        </p:spPr>
        <p:txBody>
          <a:bodyPr/>
          <a:lstStyle/>
          <a:p>
            <a:pPr eaLnBrk="0" hangingPunct="0"/>
            <a:endParaRPr lang="zh-CN" altLang="en-US"/>
          </a:p>
        </p:txBody>
      </p:sp>
      <p:sp>
        <p:nvSpPr>
          <p:cNvPr id="141407" name="文本框 141406"/>
          <p:cNvSpPr txBox="1">
            <a:spLocks noChangeArrowheads="1"/>
          </p:cNvSpPr>
          <p:nvPr/>
        </p:nvSpPr>
        <p:spPr bwMode="auto">
          <a:xfrm>
            <a:off x="6588125" y="1777604"/>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r>
              <a:rPr lang="en-US" altLang="zh-CN" sz="2400">
                <a:solidFill>
                  <a:schemeClr val="accent1"/>
                </a:solidFill>
                <a:latin typeface="Times New Roman" panose="02020603050405020304" pitchFamily="18" charset="0"/>
                <a:ea typeface="黑体" panose="02010609060101010101" pitchFamily="49" charset="-122"/>
              </a:rPr>
              <a:t>1</a:t>
            </a:r>
          </a:p>
        </p:txBody>
      </p:sp>
      <p:sp>
        <p:nvSpPr>
          <p:cNvPr id="141408" name="文本框 141407"/>
          <p:cNvSpPr txBox="1">
            <a:spLocks noChangeArrowheads="1"/>
          </p:cNvSpPr>
          <p:nvPr/>
        </p:nvSpPr>
        <p:spPr bwMode="auto">
          <a:xfrm>
            <a:off x="7019925" y="1329928"/>
            <a:ext cx="6463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a:solidFill>
                  <a:schemeClr val="accent1"/>
                </a:solidFill>
                <a:latin typeface="Times New Roman" panose="02020603050405020304" pitchFamily="18" charset="0"/>
                <a:ea typeface="黑体" panose="02010609060101010101" pitchFamily="49" charset="-122"/>
              </a:rPr>
              <a:t>红</a:t>
            </a:r>
            <a:r>
              <a:rPr lang="en-US" altLang="zh-CN" sz="2400">
                <a:solidFill>
                  <a:schemeClr val="accent1"/>
                </a:solidFill>
                <a:latin typeface="Times New Roman" panose="02020603050405020304" pitchFamily="18" charset="0"/>
                <a:ea typeface="黑体" panose="02010609060101010101" pitchFamily="49" charset="-122"/>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41383">
                                            <p:txEl>
                                              <p:pRg st="0" end="0"/>
                                            </p:txEl>
                                          </p:spTgt>
                                        </p:tgtEl>
                                        <p:attrNameLst>
                                          <p:attrName>style.visibility</p:attrName>
                                        </p:attrNameLst>
                                      </p:cBhvr>
                                      <p:to>
                                        <p:strVal val="visible"/>
                                      </p:to>
                                    </p:set>
                                    <p:animEffect transition="in" filter="randombar(horizontal)">
                                      <p:cBhvr>
                                        <p:cTn id="7" dur="500"/>
                                        <p:tgtEl>
                                          <p:spTgt spid="1413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1383">
                                            <p:txEl>
                                              <p:pRg st="1" end="1"/>
                                            </p:txEl>
                                          </p:spTgt>
                                        </p:tgtEl>
                                        <p:attrNameLst>
                                          <p:attrName>style.visibility</p:attrName>
                                        </p:attrNameLst>
                                      </p:cBhvr>
                                      <p:to>
                                        <p:strVal val="visible"/>
                                      </p:to>
                                    </p:set>
                                    <p:animEffect transition="in" filter="randombar(horizontal)">
                                      <p:cBhvr>
                                        <p:cTn id="12" dur="500"/>
                                        <p:tgtEl>
                                          <p:spTgt spid="141383">
                                            <p:txEl>
                                              <p:pRg st="1" end="1"/>
                                            </p:txEl>
                                          </p:spTgt>
                                        </p:tgtEl>
                                      </p:cBhvr>
                                    </p:animEffect>
                                  </p:childTnLst>
                                </p:cTn>
                              </p:par>
                              <p:par>
                                <p:cTn id="13" presetID="22" presetClass="entr" presetSubtype="1" fill="hold" nodeType="withEffect">
                                  <p:stCondLst>
                                    <p:cond delay="0"/>
                                  </p:stCondLst>
                                  <p:childTnLst>
                                    <p:set>
                                      <p:cBhvr>
                                        <p:cTn id="14" dur="1" fill="hold">
                                          <p:stCondLst>
                                            <p:cond delay="0"/>
                                          </p:stCondLst>
                                        </p:cTn>
                                        <p:tgtEl>
                                          <p:spTgt spid="141406"/>
                                        </p:tgtEl>
                                        <p:attrNameLst>
                                          <p:attrName>style.visibility</p:attrName>
                                        </p:attrNameLst>
                                      </p:cBhvr>
                                      <p:to>
                                        <p:strVal val="visible"/>
                                      </p:to>
                                    </p:set>
                                    <p:animEffect transition="in" filter="wipe(up)">
                                      <p:cBhvr>
                                        <p:cTn id="15" dur="500"/>
                                        <p:tgtEl>
                                          <p:spTgt spid="141406"/>
                                        </p:tgtEl>
                                      </p:cBhvr>
                                    </p:animEffect>
                                  </p:childTnLst>
                                </p:cTn>
                              </p:par>
                              <p:par>
                                <p:cTn id="16" presetID="22" presetClass="exit" presetSubtype="4" fill="hold" grpId="0" nodeType="withEffect">
                                  <p:stCondLst>
                                    <p:cond delay="0"/>
                                  </p:stCondLst>
                                  <p:childTnLst>
                                    <p:animEffect transition="out" filter="wipe(down)">
                                      <p:cBhvr>
                                        <p:cTn id="17" dur="500"/>
                                        <p:tgtEl>
                                          <p:spTgt spid="141400"/>
                                        </p:tgtEl>
                                      </p:cBhvr>
                                    </p:animEffect>
                                    <p:set>
                                      <p:cBhvr>
                                        <p:cTn id="18" dur="1" fill="hold">
                                          <p:stCondLst>
                                            <p:cond delay="499"/>
                                          </p:stCondLst>
                                        </p:cTn>
                                        <p:tgtEl>
                                          <p:spTgt spid="141400"/>
                                        </p:tgtEl>
                                        <p:attrNameLst>
                                          <p:attrName>style.visibility</p:attrName>
                                        </p:attrNameLst>
                                      </p:cBhvr>
                                      <p:to>
                                        <p:strVal val="hidden"/>
                                      </p:to>
                                    </p:set>
                                  </p:childTnLst>
                                </p:cTn>
                              </p:par>
                            </p:childTnLst>
                          </p:cTn>
                        </p:par>
                        <p:par>
                          <p:cTn id="19" fill="hold">
                            <p:stCondLst>
                              <p:cond delay="500"/>
                            </p:stCondLst>
                            <p:childTnLst>
                              <p:par>
                                <p:cTn id="20" presetID="14" presetClass="entr" presetSubtype="10" fill="hold" grpId="0" nodeType="afterEffect">
                                  <p:stCondLst>
                                    <p:cond delay="0"/>
                                  </p:stCondLst>
                                  <p:childTnLst>
                                    <p:set>
                                      <p:cBhvr>
                                        <p:cTn id="21" dur="1" fill="hold">
                                          <p:stCondLst>
                                            <p:cond delay="0"/>
                                          </p:stCondLst>
                                        </p:cTn>
                                        <p:tgtEl>
                                          <p:spTgt spid="141408"/>
                                        </p:tgtEl>
                                        <p:attrNameLst>
                                          <p:attrName>style.visibility</p:attrName>
                                        </p:attrNameLst>
                                      </p:cBhvr>
                                      <p:to>
                                        <p:strVal val="visible"/>
                                      </p:to>
                                    </p:set>
                                    <p:animEffect transition="in" filter="randombar(horizontal)">
                                      <p:cBhvr>
                                        <p:cTn id="22" dur="500"/>
                                        <p:tgtEl>
                                          <p:spTgt spid="141408"/>
                                        </p:tgtEl>
                                      </p:cBhvr>
                                    </p:animEffect>
                                  </p:childTnLst>
                                </p:cTn>
                              </p:par>
                            </p:childTnLst>
                          </p:cTn>
                        </p:par>
                        <p:par>
                          <p:cTn id="23" fill="hold">
                            <p:stCondLst>
                              <p:cond delay="1000"/>
                            </p:stCondLst>
                            <p:childTnLst>
                              <p:par>
                                <p:cTn id="24" presetID="14" presetClass="entr" presetSubtype="10" fill="hold" grpId="0" nodeType="afterEffect">
                                  <p:stCondLst>
                                    <p:cond delay="0"/>
                                  </p:stCondLst>
                                  <p:childTnLst>
                                    <p:set>
                                      <p:cBhvr>
                                        <p:cTn id="25" dur="1" fill="hold">
                                          <p:stCondLst>
                                            <p:cond delay="0"/>
                                          </p:stCondLst>
                                        </p:cTn>
                                        <p:tgtEl>
                                          <p:spTgt spid="141407"/>
                                        </p:tgtEl>
                                        <p:attrNameLst>
                                          <p:attrName>style.visibility</p:attrName>
                                        </p:attrNameLst>
                                      </p:cBhvr>
                                      <p:to>
                                        <p:strVal val="visible"/>
                                      </p:to>
                                    </p:set>
                                    <p:animEffect transition="in" filter="randombar(horizontal)">
                                      <p:cBhvr>
                                        <p:cTn id="26" dur="500"/>
                                        <p:tgtEl>
                                          <p:spTgt spid="14140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41396"/>
                                        </p:tgtEl>
                                        <p:attrNameLst>
                                          <p:attrName>style.visibility</p:attrName>
                                        </p:attrNameLst>
                                      </p:cBhvr>
                                      <p:to>
                                        <p:strVal val="visible"/>
                                      </p:to>
                                    </p:set>
                                    <p:animEffect transition="in" filter="wipe(left)">
                                      <p:cBhvr>
                                        <p:cTn id="31" dur="500"/>
                                        <p:tgtEl>
                                          <p:spTgt spid="141396"/>
                                        </p:tgtEl>
                                      </p:cBhvr>
                                    </p:animEffect>
                                  </p:childTnLst>
                                </p:cTn>
                              </p:par>
                            </p:childTnLst>
                          </p:cTn>
                        </p:par>
                      </p:childTnLst>
                    </p:cTn>
                  </p:par>
                  <p:par>
                    <p:cTn id="32" fill="hold">
                      <p:stCondLst>
                        <p:cond delay="indefinite"/>
                      </p:stCondLst>
                      <p:childTnLst>
                        <p:par>
                          <p:cTn id="33" fill="hold">
                            <p:stCondLst>
                              <p:cond delay="0"/>
                            </p:stCondLst>
                            <p:childTnLst>
                              <p:par>
                                <p:cTn id="34" presetID="14" presetClass="entr" presetSubtype="10" fill="hold" grpId="1" nodeType="clickEffect">
                                  <p:stCondLst>
                                    <p:cond delay="0"/>
                                  </p:stCondLst>
                                  <p:childTnLst>
                                    <p:set>
                                      <p:cBhvr>
                                        <p:cTn id="35" dur="1" fill="hold">
                                          <p:stCondLst>
                                            <p:cond delay="0"/>
                                          </p:stCondLst>
                                        </p:cTn>
                                        <p:tgtEl>
                                          <p:spTgt spid="141397"/>
                                        </p:tgtEl>
                                        <p:attrNameLst>
                                          <p:attrName>style.visibility</p:attrName>
                                        </p:attrNameLst>
                                      </p:cBhvr>
                                      <p:to>
                                        <p:strVal val="visible"/>
                                      </p:to>
                                    </p:set>
                                    <p:animEffect transition="in" filter="randombar(horizontal)">
                                      <p:cBhvr>
                                        <p:cTn id="36" dur="500"/>
                                        <p:tgtEl>
                                          <p:spTgt spid="1413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96" grpId="0"/>
      <p:bldP spid="141397" grpId="1"/>
      <p:bldP spid="141400" grpId="0"/>
      <p:bldP spid="141407" grpId="0"/>
      <p:bldP spid="14140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立方体 125218"/>
          <p:cNvSpPr>
            <a:spLocks noChangeArrowheads="1"/>
          </p:cNvSpPr>
          <p:nvPr/>
        </p:nvSpPr>
        <p:spPr bwMode="auto">
          <a:xfrm>
            <a:off x="6011864" y="3327798"/>
            <a:ext cx="1800225" cy="1150144"/>
          </a:xfrm>
          <a:prstGeom prst="cube">
            <a:avLst>
              <a:gd name="adj" fmla="val 25000"/>
            </a:avLst>
          </a:prstGeom>
          <a:solidFill>
            <a:srgbClr val="C0C0C0"/>
          </a:solidFill>
          <a:ln w="9525">
            <a:solidFill>
              <a:schemeClr val="tx2"/>
            </a:solidFill>
            <a:miter lim="800000"/>
          </a:ln>
        </p:spPr>
        <p:txBody>
          <a:bodyPr/>
          <a:lstStyle/>
          <a:p>
            <a:pPr eaLnBrk="0" hangingPunct="0"/>
            <a:endParaRPr lang="zh-CN" altLang="en-US"/>
          </a:p>
        </p:txBody>
      </p:sp>
      <p:sp>
        <p:nvSpPr>
          <p:cNvPr id="18434" name="椭圆 125219"/>
          <p:cNvSpPr>
            <a:spLocks noChangeArrowheads="1"/>
          </p:cNvSpPr>
          <p:nvPr/>
        </p:nvSpPr>
        <p:spPr bwMode="auto">
          <a:xfrm>
            <a:off x="6677025" y="3377804"/>
            <a:ext cx="533400" cy="150019"/>
          </a:xfrm>
          <a:prstGeom prst="ellipse">
            <a:avLst/>
          </a:prstGeom>
          <a:solidFill>
            <a:schemeClr val="accent1"/>
          </a:solidFill>
          <a:ln w="9525">
            <a:solidFill>
              <a:schemeClr val="tx1"/>
            </a:solidFill>
            <a:round/>
          </a:ln>
        </p:spPr>
        <p:txBody>
          <a:bodyPr/>
          <a:lstStyle/>
          <a:p>
            <a:pPr eaLnBrk="0" hangingPunct="0"/>
            <a:endParaRPr lang="zh-CN" altLang="en-US"/>
          </a:p>
        </p:txBody>
      </p:sp>
      <p:sp>
        <p:nvSpPr>
          <p:cNvPr id="18435" name="椭圆 125220"/>
          <p:cNvSpPr>
            <a:spLocks noChangeArrowheads="1"/>
          </p:cNvSpPr>
          <p:nvPr/>
        </p:nvSpPr>
        <p:spPr bwMode="auto">
          <a:xfrm>
            <a:off x="6227764" y="4030266"/>
            <a:ext cx="333375" cy="251222"/>
          </a:xfrm>
          <a:prstGeom prst="ellipse">
            <a:avLst/>
          </a:prstGeom>
          <a:solidFill>
            <a:schemeClr val="accent1"/>
          </a:solidFill>
          <a:ln w="3175">
            <a:solidFill>
              <a:schemeClr val="tx1"/>
            </a:solidFill>
            <a:round/>
          </a:ln>
        </p:spPr>
        <p:txBody>
          <a:bodyPr wrap="none" anchor="ctr"/>
          <a:lstStyle/>
          <a:p>
            <a:pPr algn="ctr"/>
            <a:r>
              <a:rPr lang="en-US" altLang="zh-CN">
                <a:latin typeface="Times New Roman" panose="02020603050405020304" pitchFamily="18" charset="0"/>
              </a:rPr>
              <a:t>1</a:t>
            </a:r>
          </a:p>
        </p:txBody>
      </p:sp>
      <p:sp>
        <p:nvSpPr>
          <p:cNvPr id="18436" name="椭圆 125222"/>
          <p:cNvSpPr>
            <a:spLocks noChangeArrowheads="1"/>
          </p:cNvSpPr>
          <p:nvPr/>
        </p:nvSpPr>
        <p:spPr bwMode="auto">
          <a:xfrm>
            <a:off x="6731001" y="3975497"/>
            <a:ext cx="333375" cy="251222"/>
          </a:xfrm>
          <a:prstGeom prst="ellipse">
            <a:avLst/>
          </a:prstGeom>
          <a:solidFill>
            <a:srgbClr val="FF0000"/>
          </a:solidFill>
          <a:ln w="3175">
            <a:solidFill>
              <a:schemeClr val="accent1"/>
            </a:solidFill>
            <a:round/>
          </a:ln>
        </p:spPr>
        <p:txBody>
          <a:bodyPr wrap="none" anchor="ctr"/>
          <a:lstStyle/>
          <a:p>
            <a:pPr algn="ctr"/>
            <a:r>
              <a:rPr lang="en-US" altLang="zh-CN">
                <a:solidFill>
                  <a:srgbClr val="FFFFFF"/>
                </a:solidFill>
              </a:rPr>
              <a:t>1</a:t>
            </a:r>
          </a:p>
        </p:txBody>
      </p:sp>
      <p:sp>
        <p:nvSpPr>
          <p:cNvPr id="18437" name="椭圆 125221"/>
          <p:cNvSpPr>
            <a:spLocks noChangeArrowheads="1"/>
          </p:cNvSpPr>
          <p:nvPr/>
        </p:nvSpPr>
        <p:spPr bwMode="auto">
          <a:xfrm>
            <a:off x="6418264" y="3868342"/>
            <a:ext cx="333375" cy="250031"/>
          </a:xfrm>
          <a:prstGeom prst="ellipse">
            <a:avLst/>
          </a:prstGeom>
          <a:solidFill>
            <a:schemeClr val="accent1"/>
          </a:solidFill>
          <a:ln w="3175">
            <a:solidFill>
              <a:schemeClr val="tx1"/>
            </a:solidFill>
            <a:round/>
          </a:ln>
        </p:spPr>
        <p:txBody>
          <a:bodyPr wrap="none" anchor="ctr"/>
          <a:lstStyle/>
          <a:p>
            <a:pPr algn="ctr"/>
            <a:r>
              <a:rPr lang="en-US" altLang="zh-CN"/>
              <a:t>2</a:t>
            </a:r>
          </a:p>
        </p:txBody>
      </p:sp>
      <p:sp>
        <p:nvSpPr>
          <p:cNvPr id="125224" name="矩形 125223"/>
          <p:cNvSpPr>
            <a:spLocks noGrp="1" noChangeArrowheads="1"/>
          </p:cNvSpPr>
          <p:nvPr/>
        </p:nvSpPr>
        <p:spPr bwMode="auto">
          <a:xfrm>
            <a:off x="179388" y="844153"/>
            <a:ext cx="8799512"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80000"/>
              </a:lnSpc>
              <a:buClr>
                <a:schemeClr val="tx2"/>
              </a:buClr>
              <a:buFont typeface="Wingdings" panose="05000000000000000000" pitchFamily="2" charset="2"/>
              <a:buNone/>
            </a:pPr>
            <a:r>
              <a:rPr lang="zh-CN" altLang="en-US" sz="2000" dirty="0">
                <a:solidFill>
                  <a:srgbClr val="149494"/>
                </a:solidFill>
                <a:latin typeface="Times New Roman" panose="02020603050405020304" pitchFamily="18" charset="0"/>
                <a:ea typeface="黑体" panose="02010609060101010101" pitchFamily="49" charset="-122"/>
              </a:rPr>
              <a:t>例</a:t>
            </a:r>
            <a:r>
              <a:rPr lang="en-US" altLang="zh-CN" sz="2000" dirty="0">
                <a:solidFill>
                  <a:srgbClr val="149494"/>
                </a:solidFill>
                <a:latin typeface="Times New Roman" panose="02020603050405020304" pitchFamily="18" charset="0"/>
                <a:ea typeface="黑体" panose="02010609060101010101" pitchFamily="49" charset="-122"/>
              </a:rPr>
              <a:t>2</a:t>
            </a:r>
            <a:r>
              <a:rPr lang="zh-CN" altLang="en-US" sz="2000" dirty="0">
                <a:solidFill>
                  <a:srgbClr val="149494"/>
                </a:solidFill>
                <a:latin typeface="Times New Roman" panose="02020603050405020304" pitchFamily="18" charset="0"/>
                <a:ea typeface="黑体" panose="02010609060101010101" pitchFamily="49" charset="-122"/>
              </a:rPr>
              <a:t>：</a:t>
            </a:r>
            <a:r>
              <a:rPr lang="zh-CN" altLang="en-US" sz="2000" dirty="0">
                <a:solidFill>
                  <a:schemeClr val="tx2"/>
                </a:solidFill>
                <a:latin typeface="Times New Roman" panose="02020603050405020304" pitchFamily="18" charset="0"/>
                <a:ea typeface="黑体" panose="02010609060101010101" pitchFamily="49" charset="-122"/>
              </a:rPr>
              <a:t>一个盒子中装有两个红球，两个白球和一个蓝球，这些球出颜色外都相同了</a:t>
            </a:r>
            <a:r>
              <a:rPr lang="en-US" altLang="zh-CN" sz="2000" dirty="0">
                <a:solidFill>
                  <a:schemeClr val="tx2"/>
                </a:solidFill>
                <a:latin typeface="Times New Roman" panose="02020603050405020304" pitchFamily="18" charset="0"/>
                <a:ea typeface="黑体" panose="02010609060101010101" pitchFamily="49" charset="-122"/>
              </a:rPr>
              <a:t>.</a:t>
            </a:r>
            <a:r>
              <a:rPr lang="zh-CN" altLang="en-US" sz="2000" dirty="0">
                <a:solidFill>
                  <a:schemeClr val="tx2"/>
                </a:solidFill>
                <a:latin typeface="Times New Roman" panose="02020603050405020304" pitchFamily="18" charset="0"/>
                <a:ea typeface="黑体" panose="02010609060101010101" pitchFamily="49" charset="-122"/>
              </a:rPr>
              <a:t>从中随机摸出一个球</a:t>
            </a:r>
            <a:r>
              <a:rPr lang="en-US" altLang="zh-CN" sz="2000" dirty="0">
                <a:solidFill>
                  <a:schemeClr val="tx2"/>
                </a:solidFill>
                <a:latin typeface="Times New Roman" panose="02020603050405020304" pitchFamily="18" charset="0"/>
                <a:ea typeface="黑体" panose="02010609060101010101" pitchFamily="49" charset="-122"/>
              </a:rPr>
              <a:t>,</a:t>
            </a:r>
            <a:r>
              <a:rPr lang="zh-CN" altLang="en-US" sz="2000" dirty="0">
                <a:solidFill>
                  <a:schemeClr val="tx2"/>
                </a:solidFill>
                <a:latin typeface="Times New Roman" panose="02020603050405020304" pitchFamily="18" charset="0"/>
                <a:ea typeface="黑体" panose="02010609060101010101" pitchFamily="49" charset="-122"/>
              </a:rPr>
              <a:t>记下颜色后放回，再从中随机摸出一个球，求两次摸到的球得颜色能配成紫色的概率</a:t>
            </a:r>
            <a:r>
              <a:rPr lang="en-US" altLang="zh-CN" sz="2000" dirty="0">
                <a:solidFill>
                  <a:schemeClr val="tx2"/>
                </a:solidFill>
                <a:latin typeface="Times New Roman" panose="02020603050405020304" pitchFamily="18" charset="0"/>
                <a:ea typeface="黑体" panose="02010609060101010101" pitchFamily="49" charset="-122"/>
              </a:rPr>
              <a:t>.</a:t>
            </a:r>
          </a:p>
        </p:txBody>
      </p:sp>
      <p:sp>
        <p:nvSpPr>
          <p:cNvPr id="18439" name="椭圆 125224"/>
          <p:cNvSpPr>
            <a:spLocks noChangeArrowheads="1"/>
          </p:cNvSpPr>
          <p:nvPr/>
        </p:nvSpPr>
        <p:spPr bwMode="auto">
          <a:xfrm>
            <a:off x="6515101" y="4083844"/>
            <a:ext cx="333375" cy="251222"/>
          </a:xfrm>
          <a:prstGeom prst="ellipse">
            <a:avLst/>
          </a:prstGeom>
          <a:solidFill>
            <a:srgbClr val="FF0000"/>
          </a:solidFill>
          <a:ln w="3175">
            <a:solidFill>
              <a:schemeClr val="accent1"/>
            </a:solidFill>
            <a:round/>
          </a:ln>
        </p:spPr>
        <p:txBody>
          <a:bodyPr wrap="none" anchor="ctr"/>
          <a:lstStyle/>
          <a:p>
            <a:pPr algn="ctr"/>
            <a:r>
              <a:rPr lang="en-US" altLang="zh-CN">
                <a:solidFill>
                  <a:srgbClr val="FFFFFF"/>
                </a:solidFill>
              </a:rPr>
              <a:t>2</a:t>
            </a:r>
          </a:p>
        </p:txBody>
      </p:sp>
      <p:sp>
        <p:nvSpPr>
          <p:cNvPr id="18440" name="椭圆 125225"/>
          <p:cNvSpPr>
            <a:spLocks noChangeArrowheads="1"/>
          </p:cNvSpPr>
          <p:nvPr/>
        </p:nvSpPr>
        <p:spPr bwMode="auto">
          <a:xfrm>
            <a:off x="6875464" y="4137422"/>
            <a:ext cx="333375" cy="251222"/>
          </a:xfrm>
          <a:prstGeom prst="ellipse">
            <a:avLst/>
          </a:prstGeom>
          <a:solidFill>
            <a:srgbClr val="3366FF"/>
          </a:solidFill>
          <a:ln w="3175">
            <a:solidFill>
              <a:schemeClr val="accent1"/>
            </a:solidFill>
            <a:round/>
          </a:ln>
        </p:spPr>
        <p:txBody>
          <a:bodyPr wrap="none" anchor="ctr"/>
          <a:lstStyle/>
          <a:p>
            <a:pPr algn="ctr"/>
            <a:endParaRPr lang="en-US" altLang="zh-CN">
              <a:solidFill>
                <a:srgbClr val="FFFFFF"/>
              </a:solidFill>
            </a:endParaRPr>
          </a:p>
        </p:txBody>
      </p:sp>
      <p:sp>
        <p:nvSpPr>
          <p:cNvPr id="125227" name="矩形 125226"/>
          <p:cNvSpPr>
            <a:spLocks noGrp="1" noChangeArrowheads="1"/>
          </p:cNvSpPr>
          <p:nvPr/>
        </p:nvSpPr>
        <p:spPr bwMode="auto">
          <a:xfrm>
            <a:off x="323851" y="2409825"/>
            <a:ext cx="8424863" cy="1188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180000"/>
              </a:lnSpc>
              <a:buClr>
                <a:schemeClr val="tx2"/>
              </a:buClr>
              <a:buFont typeface="Wingdings" panose="05000000000000000000" pitchFamily="2" charset="2"/>
              <a:buNone/>
            </a:pPr>
            <a:r>
              <a:rPr lang="zh-CN" altLang="en-US" sz="2000" dirty="0">
                <a:solidFill>
                  <a:srgbClr val="FF0000"/>
                </a:solidFill>
                <a:latin typeface="黑体" panose="02010609060101010101" pitchFamily="49" charset="-122"/>
                <a:ea typeface="黑体" panose="02010609060101010101" pitchFamily="49" charset="-122"/>
              </a:rPr>
              <a:t>解：</a:t>
            </a:r>
            <a:r>
              <a:rPr lang="zh-CN" altLang="en-US" sz="2000" dirty="0">
                <a:latin typeface="黑体" panose="02010609060101010101" pitchFamily="49" charset="-122"/>
                <a:ea typeface="黑体" panose="02010609060101010101" pitchFamily="49" charset="-122"/>
              </a:rPr>
              <a:t>现将两个红球分别记作“红</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红</a:t>
            </a:r>
            <a:r>
              <a:rPr lang="en-US" altLang="zh-CN" sz="2000" dirty="0">
                <a:latin typeface="黑体" panose="02010609060101010101" pitchFamily="49" charset="-122"/>
                <a:ea typeface="黑体" panose="02010609060101010101" pitchFamily="49" charset="-122"/>
              </a:rPr>
              <a:t>2”</a:t>
            </a:r>
            <a:r>
              <a:rPr lang="zh-CN" altLang="en-US" sz="2000" dirty="0">
                <a:latin typeface="黑体" panose="02010609060101010101" pitchFamily="49" charset="-122"/>
                <a:ea typeface="黑体" panose="02010609060101010101" pitchFamily="49" charset="-122"/>
              </a:rPr>
              <a:t>，两个白球分别记作“白</a:t>
            </a:r>
            <a:r>
              <a:rPr lang="en-US" altLang="zh-CN" sz="2000" dirty="0">
                <a:latin typeface="黑体" panose="02010609060101010101" pitchFamily="49" charset="-122"/>
                <a:ea typeface="黑体" panose="02010609060101010101" pitchFamily="49" charset="-122"/>
              </a:rPr>
              <a:t>1”“</a:t>
            </a:r>
            <a:r>
              <a:rPr lang="zh-CN" altLang="en-US" sz="2000" dirty="0">
                <a:latin typeface="黑体" panose="02010609060101010101" pitchFamily="49" charset="-122"/>
                <a:ea typeface="黑体" panose="02010609060101010101" pitchFamily="49" charset="-122"/>
              </a:rPr>
              <a:t>白</a:t>
            </a:r>
            <a:r>
              <a:rPr lang="en-US" altLang="zh-CN" sz="2000" dirty="0">
                <a:latin typeface="黑体" panose="02010609060101010101" pitchFamily="49" charset="-122"/>
                <a:ea typeface="黑体" panose="02010609060101010101" pitchFamily="49" charset="-122"/>
              </a:rPr>
              <a:t>2”</a:t>
            </a:r>
            <a:r>
              <a:rPr lang="zh-CN" altLang="en-US" sz="2000" dirty="0">
                <a:latin typeface="黑体" panose="02010609060101010101" pitchFamily="49" charset="-122"/>
                <a:ea typeface="黑体" panose="02010609060101010101" pitchFamily="49" charset="-122"/>
              </a:rPr>
              <a:t>，然后列表如下</a:t>
            </a:r>
            <a:r>
              <a:rPr lang="en-US" altLang="zh-CN" sz="2000" dirty="0">
                <a:latin typeface="黑体" panose="02010609060101010101" pitchFamily="49" charset="-122"/>
                <a:ea typeface="黑体" panose="02010609060101010101" pitchFamily="49" charset="-122"/>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5224"/>
                                        </p:tgtEl>
                                        <p:attrNameLst>
                                          <p:attrName>style.visibility</p:attrName>
                                        </p:attrNameLst>
                                      </p:cBhvr>
                                      <p:to>
                                        <p:strVal val="visible"/>
                                      </p:to>
                                    </p:set>
                                    <p:animEffect transition="in" filter="wipe(left)">
                                      <p:cBhvr>
                                        <p:cTn id="7" dur="500"/>
                                        <p:tgtEl>
                                          <p:spTgt spid="12522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25227"/>
                                        </p:tgtEl>
                                        <p:attrNameLst>
                                          <p:attrName>style.visibility</p:attrName>
                                        </p:attrNameLst>
                                      </p:cBhvr>
                                      <p:to>
                                        <p:strVal val="visible"/>
                                      </p:to>
                                    </p:set>
                                    <p:animEffect transition="in" filter="randombar(horizontal)">
                                      <p:cBhvr>
                                        <p:cTn id="12" dur="500"/>
                                        <p:tgtEl>
                                          <p:spTgt spid="125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224" grpId="0"/>
      <p:bldP spid="125227" grpId="0"/>
    </p:bldLst>
  </p:timing>
</p:sld>
</file>

<file path=ppt/theme/theme1.xml><?xml version="1.0" encoding="utf-8"?>
<a:theme xmlns:a="http://schemas.openxmlformats.org/drawingml/2006/main" name="WWW.2PPT.COM&#10;">
  <a:themeElements>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5_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5_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5_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5_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5_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5_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5_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5_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5_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5_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5_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1395</Words>
  <Application>Microsoft Office PowerPoint</Application>
  <PresentationFormat>全屏显示(16:9)</PresentationFormat>
  <Paragraphs>209</Paragraphs>
  <Slides>15</Slides>
  <Notes>1</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方正姚体</vt:lpstr>
      <vt:lpstr>黑体</vt:lpstr>
      <vt:lpstr>华文中宋</vt:lpstr>
      <vt:lpstr>宋体</vt:lpstr>
      <vt:lpstr>微软雅黑</vt:lpstr>
      <vt:lpstr>Arial</vt:lpstr>
      <vt:lpstr>Calibri</vt:lpstr>
      <vt:lpstr>Times New Roman</vt:lpstr>
      <vt:lpstr>Wingdings</vt:lpstr>
      <vt:lpstr>WWW.2PPT.COM
</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2015-07-09T08:14:00Z</dcterms:created>
  <dcterms:modified xsi:type="dcterms:W3CDTF">2023-01-16T18:00:16Z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2052-11.1.0.11194</vt:lpwstr>
  </property>
  <property fmtid="{D5CDD505-2E9C-101B-9397-08002B2CF9AE}" pid="3" name="ICV">
    <vt:lpwstr>BBB1EA3A881F42D9AA2310F6603CB3E7</vt:lpwstr>
  </property>
  <property fmtid="{A09F084E-AD41-489F-8076-AA5BE3082BCA}" pid="100">
    <vt:ui4>5</vt:ui4>
  </property>
  <property fmtid="{64440492-4C8B-11D1-8B70-080036B11A03}" pid="11">
    <vt:lpwstr>www.2ppt.com-爱PPT提供资源下载</vt:lpwstr>
  </property>
</Properties>
</file>