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80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5" autoAdjust="0"/>
    <p:restoredTop sz="93982" autoAdjust="0"/>
  </p:normalViewPr>
  <p:slideViewPr>
    <p:cSldViewPr snapToGrid="0">
      <p:cViewPr varScale="1">
        <p:scale>
          <a:sx n="145" d="100"/>
          <a:sy n="145" d="100"/>
        </p:scale>
        <p:origin x="-654" y="-90"/>
      </p:cViewPr>
      <p:guideLst>
        <p:guide orient="horz" pos="1650"/>
        <p:guide pos="29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7F3D414D-0136-4892-8399-D06BD52DC03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7825D715-ABFC-4401-9FAB-8749CDF27F3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fld id="{A750C81E-4999-4492-A405-C6A522C0778D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BFB2870-FADE-4A00-B09D-953232EE36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lIns="67500" tIns="35100" rIns="67500" bIns="351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5D871FC-FE3F-428C-BDDD-94429F3917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DA60224-F90A-4795-894A-5C88038605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9C067ED-72DA-4910-9EB9-827F6DED9C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4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3DD1211-3F75-4E31-BD49-A8E2F6BFE7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ADE2C1F-4141-42E5-BE26-F503750FA4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7C65650-D57F-4584-B50C-A1FE7FC88A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lIns="76200" tIns="28575" rIns="57150" bIns="28575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53B299B-1B68-45A2-B7F6-4EF915214F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BBAD927-821A-4806-9B65-B267B1C2A7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F31A079-506D-49D7-93F4-604F429DA0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EFD9D74-47D9-4702-A33C-335B63B48DB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EE0FE9E-DDCC-4FE6-8659-7D95602A02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225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r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  <a:tab pos="1207135" algn="l"/>
                <a:tab pos="1207135" algn="l"/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5A80E29-C1A4-452C-B0C9-C30CA999C0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2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6"/>
            </p:custDataLst>
          </p:nvPr>
        </p:nvSpPr>
        <p:spPr bwMode="auto"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7"/>
            </p:custDataLst>
          </p:nvPr>
        </p:nvSpPr>
        <p:spPr bwMode="auto"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5100" rIns="67500" bIns="3510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459581" y="4736307"/>
            <a:ext cx="2024063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3087291" y="4736307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 noProof="1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6657975" y="4736307"/>
            <a:ext cx="2025254" cy="23693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fld id="{EF85CEE9-464D-4495-BF62-9E2455483AA1}" type="slidenum">
              <a:rPr lang="zh-CN" altLang="en-US"/>
              <a:t>‹#›</a:t>
            </a:fld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fontAlgn="base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pitchFamily="2" charset="2"/>
        <a:buChar char=""/>
        <a:tabLst>
          <a:tab pos="1207135" algn="l"/>
          <a:tab pos="1207135" algn="l"/>
          <a:tab pos="1207135" algn="l"/>
          <a:tab pos="1207135" algn="l"/>
        </a:tabLst>
        <a:defRPr sz="11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tabLst>
          <a:tab pos="1207135" algn="l"/>
          <a:tab pos="1207135" algn="l"/>
          <a:tab pos="1207135" algn="l"/>
          <a:tab pos="1207135" algn="l"/>
        </a:tabLst>
        <a:defRPr sz="11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cxn.net/product.asp?id=64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ywords.com/Article/200810/542.html" TargetMode="External"/><Relationship Id="rId2" Type="http://schemas.openxmlformats.org/officeDocument/2006/relationships/hyperlink" Target="http://www.yywords.com/Article/grammar/Index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ywords.com/Article/200805/279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.baidu.com/i?ct=503316480&amp;z=0&amp;tn=baiduimagedetail&amp;word=%BD%BB%CD%A8%B1%EA%D6%BE&amp;in=9&amp;cl=2&amp;cm=1&amp;sc=0&amp;lm=-1&amp;pn=8&amp;rn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image.baidu.com/i?ct=503316480&amp;z=0&amp;tn=baiduimagedetail&amp;word=%BD%FB%D6%B9%C6%EF%D7%D4%D0%D0%B3%B5&amp;in=14577&amp;cl=2&amp;lm=-1&amp;pn=4&amp;rn=1&amp;di=3642032010&amp;ln=1&amp;fr=&amp;ic=0&amp;s=0&amp;se=1&amp;sme=0&amp;tab=&amp;width=&amp;height=&amp;face=0&amp;fb=0" TargetMode="External"/><Relationship Id="rId7" Type="http://schemas.openxmlformats.org/officeDocument/2006/relationships/hyperlink" Target="http://images.google.cn/imgres?imgurl=http://upload.wikimedia.org/wikipedia/commons/thumb/6/69/No_Parking_symbol_sign.svg/600px-No_Parking_symbol_sign.svg.png&amp;imgrefurl=http://commons.wikimedia.org/wiki/File:No_Parking_symbol_sign.svg&amp;usg=__itAlSTqSk3bHU8TDbYNueBEiRMY=&amp;h=600&amp;w=600&amp;sz=34&amp;hl=zh-CN&amp;start=1&amp;tbnid=ewcrjGPOAvUwsM:&amp;tbnh=135&amp;tbnw=135&amp;prev=/images%3Fq%3Dsign%2Bparking%26gbv%3D2%26hl%3Dzh-CN%26newwindow%3D1" TargetMode="External"/><Relationship Id="rId12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hyperlink" Target="http://image.baidu.com/i?ct=503316480&amp;z=0&amp;tn=baiduimagedetail&amp;word=%BD%FB%D6%B9%C6%EF%D7%D4%D0%D0%B3%B5&amp;in=5570&amp;cl=2&amp;lm=-1&amp;pn=49&amp;rn=1&amp;di=7358994345&amp;ln=1&amp;fr=&amp;ic=0&amp;s=0&amp;se=1&amp;sme=0&amp;tab=&amp;width=&amp;height=&amp;face=0&amp;fb=0" TargetMode="External"/><Relationship Id="rId5" Type="http://schemas.openxmlformats.org/officeDocument/2006/relationships/hyperlink" Target="http://image.baidu.com/i?ct=503316480&amp;z=0&amp;tn=baiduimagedetail&amp;word=%BD%FB%D6%B9%C6%EF%D7%D4%D0%D0%B3%B5&amp;in=27345&amp;cl=2&amp;lm=-1&amp;pn=0&amp;rn=1&amp;di=33577444065&amp;ln=1&amp;fr=&amp;ic=0&amp;s=0&amp;se=1&amp;sme=0&amp;tab=&amp;width=&amp;height=&amp;face=0&amp;fb=0" TargetMode="External"/><Relationship Id="rId10" Type="http://schemas.openxmlformats.org/officeDocument/2006/relationships/image" Target="../media/image17.jpeg"/><Relationship Id="rId4" Type="http://schemas.openxmlformats.org/officeDocument/2006/relationships/image" Target="../media/image14.jpeg"/><Relationship Id="rId9" Type="http://schemas.openxmlformats.org/officeDocument/2006/relationships/hyperlink" Target="http://image.baidu.com/i?ct=503316480&amp;z=0&amp;tn=baiduimagedetail&amp;word=%BD%FB%D6%B9%C6%EF%D7%D4%D0%D0%B3%B5&amp;in=4147&amp;cl=2&amp;lm=-1&amp;pn=32&amp;rn=1&amp;di=25875517905&amp;ln=1&amp;fr=&amp;ic=0&amp;s=0&amp;se=1&amp;sme=0&amp;tab=&amp;width=&amp;height=&amp;face=0&amp;fb=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n/imgres?imgurl=http://mayang.com/textures/Architectural/images/Signs/no_dogs_sign_1011395.JPG&amp;imgrefurl=http://mayang.com/textures/Architectural/html/Signs/index.html&amp;usg=__gae2JYW1j15-Z7qq5h6_9uR8oGA=&amp;h=1920&amp;w=2560&amp;sz=1269&amp;hl=zh-CN&amp;start=21&amp;tbnid=m0X8WKRmbkKsOM:&amp;tbnh=113&amp;tbnw=150&amp;prev=/images%3Fq%3Dsign%2BNo%26gbv%3D2%26ndsp%3D20%26hl%3Dzh-CN%26sa%3DN%26start%3D20%26newwindow%3D1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2" name="图片 6"/>
          <p:cNvSpPr>
            <a:spLocks noChangeAspect="1" noChangeArrowheads="1"/>
          </p:cNvSpPr>
          <p:nvPr/>
        </p:nvSpPr>
        <p:spPr bwMode="auto">
          <a:xfrm>
            <a:off x="8470107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15363" name="组合 8"/>
          <p:cNvGrpSpPr/>
          <p:nvPr/>
        </p:nvGrpSpPr>
        <p:grpSpPr bwMode="auto">
          <a:xfrm>
            <a:off x="0" y="1058483"/>
            <a:ext cx="9144000" cy="1686215"/>
            <a:chOff x="421859" y="1226262"/>
            <a:chExt cx="5657558" cy="2247016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153381" y="1226262"/>
              <a:ext cx="4194514" cy="769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en-US" altLang="zh-CN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Module 5 Museum</a:t>
              </a:r>
            </a:p>
          </p:txBody>
        </p:sp>
        <p:sp>
          <p:nvSpPr>
            <p:cNvPr id="6154" name="TextBox 2"/>
            <p:cNvSpPr txBox="1">
              <a:spLocks noChangeArrowheads="1"/>
            </p:cNvSpPr>
            <p:nvPr/>
          </p:nvSpPr>
          <p:spPr bwMode="auto">
            <a:xfrm>
              <a:off x="421859" y="2242867"/>
              <a:ext cx="5657558" cy="1230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en-US" altLang="zh-CN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Unit 1 Don’t cross that rope!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0" y="4097417"/>
            <a:ext cx="913910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1462088" y="590550"/>
            <a:ext cx="1293019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zh-CN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ntry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7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endParaRPr lang="zh-CN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462087" y="1695450"/>
            <a:ext cx="2130029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0563C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(2)</a:t>
            </a:r>
            <a:r>
              <a:rPr lang="en-US" altLang="zh-CN" sz="2700" b="1">
                <a:solidFill>
                  <a:srgbClr val="0563C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700" b="1">
                <a:solidFill>
                  <a:srgbClr val="0563C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700" b="1">
                <a:solidFill>
                  <a:srgbClr val="0563C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进入权，</a:t>
            </a:r>
          </a:p>
          <a:p>
            <a:pPr eaLnBrk="0" hangingPunct="0"/>
            <a:r>
              <a:rPr lang="zh-CN" altLang="en-US" sz="2700" b="1">
                <a:solidFill>
                  <a:srgbClr val="0563C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进入许可</a:t>
            </a:r>
            <a:endParaRPr lang="zh-CN" altLang="zh-CN" sz="2700" b="1" i="1">
              <a:solidFill>
                <a:srgbClr val="0563C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5365" name="Picture 5" descr="1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4229100" y="1017985"/>
            <a:ext cx="3429000" cy="922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1462088" y="2832498"/>
            <a:ext cx="5943600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entry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is a sign to indicate that you are not allowed to go into a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area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。 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（标示语）不得入内，禁止入内。</a:t>
            </a:r>
          </a:p>
        </p:txBody>
      </p:sp>
      <p:sp>
        <p:nvSpPr>
          <p:cNvPr id="25605" name="矩形 1"/>
          <p:cNvSpPr>
            <a:spLocks noChangeArrowheads="1"/>
          </p:cNvSpPr>
          <p:nvPr/>
        </p:nvSpPr>
        <p:spPr bwMode="auto">
          <a:xfrm>
            <a:off x="1462088" y="1143000"/>
            <a:ext cx="2447925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eaLnBrk="0" hangingPunct="0"/>
            <a:r>
              <a:rPr lang="zh-CN" altLang="zh-CN" sz="2700" b="1">
                <a:solidFill>
                  <a:srgbClr val="0563C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(1)</a:t>
            </a:r>
            <a:r>
              <a:rPr lang="en-US" altLang="zh-CN" sz="2700" b="1">
                <a:solidFill>
                  <a:srgbClr val="0563C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700" b="1">
                <a:solidFill>
                  <a:srgbClr val="0563C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700" b="1">
                <a:solidFill>
                  <a:srgbClr val="0563C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进入；入口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1510903" y="778669"/>
            <a:ext cx="3357563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punish 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7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v.</a:t>
            </a:r>
            <a:r>
              <a:rPr lang="en-US" altLang="zh-CN" sz="27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7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惩罚，惩处</a:t>
            </a:r>
            <a:endParaRPr lang="zh-CN" altLang="zh-CN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510904" y="1290638"/>
            <a:ext cx="3598069" cy="191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 don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 believe that George ever had to 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punish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 the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children.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我认为乔治根本没有必要处罚孩子们 。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4427935" y="3325416"/>
            <a:ext cx="3086100" cy="154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Don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 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punish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 your child for being honest.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不要因为你的孩子说了实话而处罚他。</a:t>
            </a:r>
          </a:p>
        </p:txBody>
      </p:sp>
      <p:pic>
        <p:nvPicPr>
          <p:cNvPr id="16389" name="Picture 5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7807" y="778669"/>
            <a:ext cx="2007394" cy="2219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76488" y="3233737"/>
            <a:ext cx="1460897" cy="1729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1907382" y="927497"/>
            <a:ext cx="10977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862137" y="4263629"/>
            <a:ext cx="796529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/t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ei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 /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025379" y="4268392"/>
            <a:ext cx="1694259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尾，尾巴</a:t>
            </a:r>
            <a:endParaRPr lang="zh-CN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870972" y="4257675"/>
            <a:ext cx="565547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tail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855494" y="3180160"/>
            <a:ext cx="217289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against the rule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444479" y="3251597"/>
            <a:ext cx="136921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违反规则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5870972" y="3726657"/>
            <a:ext cx="1422797" cy="494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lnSpc>
                <a:spcPct val="115000"/>
              </a:lnSpc>
              <a:spcBef>
                <a:spcPct val="1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trouble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758679" y="3689748"/>
            <a:ext cx="2907506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lnSpc>
                <a:spcPct val="135000"/>
              </a:lnSpc>
              <a:spcBef>
                <a:spcPct val="1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遇上麻烦，处于困境</a:t>
            </a:r>
            <a:endParaRPr lang="zh-CN" altLang="en-US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870973" y="2743200"/>
            <a:ext cx="66913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rule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025379" y="2678906"/>
            <a:ext cx="2001440" cy="56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lnSpc>
                <a:spcPct val="135000"/>
              </a:lnSpc>
              <a:spcBef>
                <a:spcPct val="1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规则，法则</a:t>
            </a:r>
            <a:endParaRPr lang="zh-CN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862137" y="2743200"/>
            <a:ext cx="8048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u: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l/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873354" y="2234804"/>
            <a:ext cx="145375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exhibition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3025378" y="2234804"/>
            <a:ext cx="254674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展览，展览会</a:t>
            </a:r>
            <a:endParaRPr lang="zh-CN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383506" y="2203847"/>
            <a:ext cx="143470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ks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ɪ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'b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ɪ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ʃn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1462088" y="1200150"/>
            <a:ext cx="13525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ʌ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p'st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eə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z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1633538" y="470298"/>
            <a:ext cx="5103019" cy="57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en-GB" altLang="en-US" sz="33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New words and expressions</a:t>
            </a:r>
            <a:endParaRPr lang="zh-CN" altLang="en-US" sz="33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30" name="矩形 1"/>
          <p:cNvSpPr>
            <a:spLocks noChangeArrowheads="1"/>
          </p:cNvSpPr>
          <p:nvPr/>
        </p:nvSpPr>
        <p:spPr bwMode="auto">
          <a:xfrm>
            <a:off x="3005138" y="1157288"/>
            <a:ext cx="2661047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35000"/>
              </a:lnSpc>
              <a:spcBef>
                <a:spcPct val="1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adv.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位于楼上的</a:t>
            </a:r>
            <a:endParaRPr lang="zh-CN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35000"/>
              </a:lnSpc>
              <a:spcBef>
                <a:spcPct val="1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adv.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在楼上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向楼上</a:t>
            </a:r>
            <a:endParaRPr lang="zh-CN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331" name="矩形 2"/>
          <p:cNvSpPr>
            <a:spLocks noChangeArrowheads="1"/>
          </p:cNvSpPr>
          <p:nvPr/>
        </p:nvSpPr>
        <p:spPr bwMode="auto">
          <a:xfrm>
            <a:off x="5873354" y="1200150"/>
            <a:ext cx="1198959" cy="494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15000"/>
              </a:lnSpc>
              <a:spcBef>
                <a:spcPct val="1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upstairs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25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25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25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25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25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025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025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025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025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025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1024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1024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102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4" grpId="0"/>
      <p:bldP spid="10255" grpId="0"/>
      <p:bldP spid="10256" grpId="0"/>
      <p:bldP spid="10257" grpId="0"/>
      <p:bldP spid="10258" grpId="0"/>
      <p:bldP spid="10259" grpId="0"/>
      <p:bldP spid="10260" grpId="0"/>
      <p:bldP spid="13330" grpId="0"/>
      <p:bldP spid="133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1874044" y="338138"/>
            <a:ext cx="10977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2228851" y="338138"/>
            <a:ext cx="12120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135857" y="3824288"/>
            <a:ext cx="171331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/d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aʊ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n'st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eə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z/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892029" y="3824288"/>
            <a:ext cx="284083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adj.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往楼下，在楼下</a:t>
            </a:r>
            <a:endParaRPr lang="zh-CN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865019" y="3824288"/>
            <a:ext cx="157519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downstairs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685235" y="2811067"/>
            <a:ext cx="1532334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wonder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161110" y="2827735"/>
            <a:ext cx="230147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难怪，不足为奇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916216" y="3261122"/>
            <a:ext cx="1129903" cy="49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lnSpc>
                <a:spcPct val="115000"/>
              </a:lnSpc>
              <a:spcBef>
                <a:spcPct val="1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missing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792016" y="3245644"/>
            <a:ext cx="3017044" cy="56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400050" indent="-400050" eaLnBrk="0" hangingPunct="0">
              <a:lnSpc>
                <a:spcPct val="135000"/>
              </a:lnSpc>
              <a:spcBef>
                <a:spcPct val="1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adj.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找不到的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失踪的</a:t>
            </a:r>
            <a:endParaRPr lang="zh-CN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834063" y="1829991"/>
            <a:ext cx="129301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entry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3624263" y="1783556"/>
            <a:ext cx="1375172" cy="56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lnSpc>
                <a:spcPct val="135000"/>
              </a:lnSpc>
              <a:spcBef>
                <a:spcPct val="1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禁止入内</a:t>
            </a:r>
            <a:endParaRPr lang="zh-CN" altLang="en-US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061473" y="1358504"/>
            <a:ext cx="839390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entry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814638" y="1357313"/>
            <a:ext cx="300275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进入权，进入许可</a:t>
            </a:r>
            <a:endParaRPr lang="zh-CN" altLang="zh-CN" sz="2400" b="1" i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477567" y="1364456"/>
            <a:ext cx="102989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'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ntr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ɪ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563292" y="837010"/>
            <a:ext cx="94416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əʊ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6140054" y="4275535"/>
            <a:ext cx="102631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punish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3318272" y="4289823"/>
            <a:ext cx="19573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v.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惩罚，惩处</a:t>
            </a:r>
            <a:endParaRPr lang="zh-CN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1418035" y="4275535"/>
            <a:ext cx="114895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/'p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ʌ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ɪ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ʃ/</a:t>
            </a:r>
            <a:r>
              <a:rPr lang="zh-CN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865019" y="2307431"/>
            <a:ext cx="117276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400050" indent="-400050" eaLnBrk="0" hangingPunct="0">
              <a:spcBef>
                <a:spcPct val="2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good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2837260" y="2330054"/>
            <a:ext cx="29194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不合适的，不方便的</a:t>
            </a:r>
          </a:p>
        </p:txBody>
      </p:sp>
      <p:sp>
        <p:nvSpPr>
          <p:cNvPr id="14358" name="矩形 1"/>
          <p:cNvSpPr>
            <a:spLocks noChangeArrowheads="1"/>
          </p:cNvSpPr>
          <p:nvPr/>
        </p:nvSpPr>
        <p:spPr bwMode="auto">
          <a:xfrm>
            <a:off x="3314700" y="772716"/>
            <a:ext cx="2001441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35000"/>
              </a:lnSpc>
              <a:spcBef>
                <a:spcPct val="10000"/>
              </a:spcBef>
            </a:pPr>
            <a:r>
              <a:rPr lang="zh-CN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sz="24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粗绳，绳索</a:t>
            </a:r>
            <a:endParaRPr lang="zh-CN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59" name="矩形 2"/>
          <p:cNvSpPr>
            <a:spLocks noChangeArrowheads="1"/>
          </p:cNvSpPr>
          <p:nvPr/>
        </p:nvSpPr>
        <p:spPr bwMode="auto">
          <a:xfrm>
            <a:off x="6085285" y="809625"/>
            <a:ext cx="732234" cy="494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15000"/>
              </a:lnSpc>
              <a:spcBef>
                <a:spcPct val="1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rope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8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28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28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28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12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127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128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127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127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127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112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1127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127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1127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1128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1128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112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  <p:bldP spid="11283" grpId="0"/>
      <p:bldP spid="11284" grpId="0"/>
      <p:bldP spid="11285" grpId="0"/>
      <p:bldP spid="11286" grpId="0"/>
      <p:bldP spid="11287" grpId="0"/>
      <p:bldP spid="11288" grpId="0"/>
      <p:bldP spid="14358" grpId="0"/>
      <p:bldP spid="143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6"/>
          <p:cNvSpPr txBox="1">
            <a:spLocks noChangeArrowheads="1"/>
          </p:cNvSpPr>
          <p:nvPr/>
        </p:nvSpPr>
        <p:spPr bwMode="auto">
          <a:xfrm>
            <a:off x="1589485" y="3789760"/>
            <a:ext cx="138556" cy="34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/>
          </a:p>
        </p:txBody>
      </p:sp>
      <p:sp>
        <p:nvSpPr>
          <p:cNvPr id="29698" name="Text Box 8"/>
          <p:cNvSpPr txBox="1">
            <a:spLocks noChangeArrowheads="1"/>
          </p:cNvSpPr>
          <p:nvPr/>
        </p:nvSpPr>
        <p:spPr bwMode="auto">
          <a:xfrm>
            <a:off x="3245644" y="816769"/>
            <a:ext cx="138556" cy="34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/>
          </a:p>
        </p:txBody>
      </p:sp>
      <p:sp>
        <p:nvSpPr>
          <p:cNvPr id="29699" name="Text Box 11"/>
          <p:cNvSpPr txBox="1">
            <a:spLocks noChangeArrowheads="1"/>
          </p:cNvSpPr>
          <p:nvPr/>
        </p:nvSpPr>
        <p:spPr bwMode="auto">
          <a:xfrm>
            <a:off x="3074194" y="816769"/>
            <a:ext cx="138556" cy="34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/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1559719" y="588169"/>
            <a:ext cx="5879306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6" tIns="44444" rIns="88886" bIns="44444">
            <a:spAutoFit/>
          </a:bodyPr>
          <a:lstStyle>
            <a:lvl1pPr marL="342900" indent="-342900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29080" indent="-342900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120900" indent="-342900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713355" indent="-342900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70555" indent="-34290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627755" indent="-34290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84955" indent="-34290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542155" indent="-34290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spcBef>
                <a:spcPct val="50000"/>
              </a:spcBef>
              <a:buClr>
                <a:srgbClr val="0000FF"/>
              </a:buClr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Match the pictures with the phrases</a:t>
            </a:r>
            <a:r>
              <a:rPr lang="en-US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</p:txBody>
      </p:sp>
      <p:sp>
        <p:nvSpPr>
          <p:cNvPr id="29701" name="Text Box 27"/>
          <p:cNvSpPr txBox="1">
            <a:spLocks noChangeArrowheads="1"/>
          </p:cNvSpPr>
          <p:nvPr/>
        </p:nvSpPr>
        <p:spPr bwMode="auto">
          <a:xfrm>
            <a:off x="3471863" y="1412081"/>
            <a:ext cx="179573" cy="64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86" tIns="44444" rIns="88886" bIns="44444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/>
          </a:p>
          <a:p>
            <a:pPr eaLnBrk="0" hangingPunct="0"/>
            <a:endParaRPr lang="zh-CN" altLang="zh-CN"/>
          </a:p>
        </p:txBody>
      </p:sp>
      <p:grpSp>
        <p:nvGrpSpPr>
          <p:cNvPr id="29702" name="组合 1"/>
          <p:cNvGrpSpPr/>
          <p:nvPr/>
        </p:nvGrpSpPr>
        <p:grpSpPr bwMode="auto">
          <a:xfrm>
            <a:off x="1789510" y="1329928"/>
            <a:ext cx="2709863" cy="3089672"/>
            <a:chOff x="2386013" y="1882775"/>
            <a:chExt cx="3613150" cy="4224180"/>
          </a:xfrm>
        </p:grpSpPr>
        <p:sp>
          <p:nvSpPr>
            <p:cNvPr id="29703" name="AutoShape 29"/>
            <p:cNvSpPr>
              <a:spLocks noChangeArrowheads="1"/>
            </p:cNvSpPr>
            <p:nvPr/>
          </p:nvSpPr>
          <p:spPr bwMode="auto">
            <a:xfrm>
              <a:off x="2386013" y="1882775"/>
              <a:ext cx="3549650" cy="42241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CC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lIns="118515" tIns="59258" rIns="118515" bIns="59258" anchor="ctr"/>
            <a:lstStyle/>
            <a:p>
              <a:pPr defTabSz="889635" eaLnBrk="0" hangingPunct="0"/>
              <a:endParaRPr lang="zh-CN" altLang="zh-CN" b="1"/>
            </a:p>
          </p:txBody>
        </p:sp>
        <p:sp>
          <p:nvSpPr>
            <p:cNvPr id="29704" name="Text Box 32"/>
            <p:cNvSpPr txBox="1">
              <a:spLocks noChangeArrowheads="1"/>
            </p:cNvSpPr>
            <p:nvPr/>
          </p:nvSpPr>
          <p:spPr bwMode="auto">
            <a:xfrm>
              <a:off x="2544764" y="1989139"/>
              <a:ext cx="3454399" cy="400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8515" tIns="59258" rIns="118515" bIns="59258">
              <a:spAutoFit/>
            </a:bodyPr>
            <a:lstStyle>
              <a:lvl1pPr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9131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9131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spcBef>
                  <a:spcPct val="120000"/>
                </a:spcBef>
              </a:pPr>
              <a:r>
                <a:rPr lang="zh-CN" altLang="zh-CN" sz="2400" b="1">
                  <a:latin typeface="Times New Roman" panose="02020603050405020304" pitchFamily="18" charset="0"/>
                </a:rPr>
                <a:t>1. Don</a:t>
              </a:r>
              <a:r>
                <a:rPr lang="en-US" altLang="zh-CN" sz="2400" b="1">
                  <a:latin typeface="Times New Roman" panose="02020603050405020304" pitchFamily="18" charset="0"/>
                </a:rPr>
                <a:t>’</a:t>
              </a:r>
              <a:r>
                <a:rPr lang="zh-CN" altLang="zh-CN" sz="2400" b="1">
                  <a:latin typeface="Times New Roman" panose="02020603050405020304" pitchFamily="18" charset="0"/>
                </a:rPr>
                <a:t>t touch. </a:t>
              </a:r>
            </a:p>
            <a:p>
              <a:pPr eaLnBrk="0" hangingPunct="0">
                <a:spcBef>
                  <a:spcPct val="120000"/>
                </a:spcBef>
              </a:pPr>
              <a:r>
                <a:rPr lang="zh-CN" altLang="zh-CN" sz="2400" b="1">
                  <a:latin typeface="Times New Roman" panose="02020603050405020304" pitchFamily="18" charset="0"/>
                </a:rPr>
                <a:t>2. No smoking.</a:t>
              </a:r>
            </a:p>
            <a:p>
              <a:pPr eaLnBrk="0" hangingPunct="0">
                <a:spcBef>
                  <a:spcPct val="120000"/>
                </a:spcBef>
              </a:pPr>
              <a:r>
                <a:rPr lang="zh-CN" altLang="zh-CN" sz="2400" b="1">
                  <a:latin typeface="Times New Roman" panose="02020603050405020304" pitchFamily="18" charset="0"/>
                </a:rPr>
                <a:t>3. No shouting</a:t>
              </a:r>
            </a:p>
            <a:p>
              <a:pPr eaLnBrk="0" hangingPunct="0">
                <a:spcBef>
                  <a:spcPct val="120000"/>
                </a:spcBef>
              </a:pPr>
              <a:r>
                <a:rPr lang="zh-CN" altLang="zh-CN" sz="2400" b="1">
                  <a:latin typeface="Times New Roman" panose="02020603050405020304" pitchFamily="18" charset="0"/>
                </a:rPr>
                <a:t>4. No photos.</a:t>
              </a:r>
              <a:endPara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418" name="Line 33"/>
          <p:cNvSpPr>
            <a:spLocks noChangeShapeType="1"/>
          </p:cNvSpPr>
          <p:nvPr/>
        </p:nvSpPr>
        <p:spPr bwMode="auto">
          <a:xfrm flipV="1">
            <a:off x="3730228" y="2580084"/>
            <a:ext cx="2213372" cy="15097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419" name="Line 34"/>
          <p:cNvSpPr>
            <a:spLocks noChangeShapeType="1"/>
          </p:cNvSpPr>
          <p:nvPr/>
        </p:nvSpPr>
        <p:spPr bwMode="auto">
          <a:xfrm flipV="1">
            <a:off x="3923110" y="1763317"/>
            <a:ext cx="2020490" cy="153471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420" name="Line 35"/>
          <p:cNvSpPr>
            <a:spLocks noChangeShapeType="1"/>
          </p:cNvSpPr>
          <p:nvPr/>
        </p:nvSpPr>
        <p:spPr bwMode="auto">
          <a:xfrm>
            <a:off x="3923110" y="1783557"/>
            <a:ext cx="2050256" cy="22836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421" name="Line 36"/>
          <p:cNvSpPr>
            <a:spLocks noChangeShapeType="1"/>
          </p:cNvSpPr>
          <p:nvPr/>
        </p:nvSpPr>
        <p:spPr bwMode="auto">
          <a:xfrm>
            <a:off x="3964782" y="2503885"/>
            <a:ext cx="1978819" cy="79414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69582" y="2893729"/>
            <a:ext cx="793408" cy="78824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5338" y="1232806"/>
            <a:ext cx="745886" cy="75621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65338" y="2066368"/>
            <a:ext cx="703529" cy="75001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69581" y="3759317"/>
            <a:ext cx="793408" cy="74175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13" name="矩形 1"/>
          <p:cNvSpPr>
            <a:spLocks noChangeArrowheads="1"/>
          </p:cNvSpPr>
          <p:nvPr/>
        </p:nvSpPr>
        <p:spPr bwMode="auto">
          <a:xfrm>
            <a:off x="-35341" y="702469"/>
            <a:ext cx="139108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Pre-listening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17419" grpId="0" animBg="1"/>
      <p:bldP spid="17420" grpId="0" animBg="1"/>
      <p:bldP spid="174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235869" y="888206"/>
            <a:ext cx="8112919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6" tIns="44444" rIns="88886" bIns="44444">
            <a:spAutoFit/>
          </a:bodyPr>
          <a:lstStyle>
            <a:lvl1pPr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Clr>
                <a:srgbClr val="0000FF"/>
              </a:buClr>
              <a:buFont typeface="Wingdings" panose="05000000000000000000" pitchFamily="2" charset="2"/>
              <a:buNone/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Now work in pairs. Tell your partner the rules. 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1837135" y="1626394"/>
            <a:ext cx="5541169" cy="212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6" tIns="44444" rIns="88886" bIns="44444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zh-CN" sz="2400" b="1" i="1">
                <a:latin typeface="Times New Roman" panose="02020603050405020304" pitchFamily="18" charset="0"/>
              </a:rPr>
              <a:t>1. You are not allowed to touch it. 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400" b="1" i="1">
                <a:latin typeface="Times New Roman" panose="02020603050405020304" pitchFamily="18" charset="0"/>
              </a:rPr>
              <a:t>2. You aren</a:t>
            </a:r>
            <a:r>
              <a:rPr lang="en-US" altLang="zh-CN" sz="2400" b="1" i="1">
                <a:latin typeface="Times New Roman" panose="02020603050405020304" pitchFamily="18" charset="0"/>
              </a:rPr>
              <a:t>’</a:t>
            </a:r>
            <a:r>
              <a:rPr lang="zh-CN" altLang="zh-CN" sz="2400" b="1" i="1">
                <a:latin typeface="Times New Roman" panose="02020603050405020304" pitchFamily="18" charset="0"/>
              </a:rPr>
              <a:t>t allowed to go in.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400" b="1" i="1">
                <a:latin typeface="Times New Roman" panose="02020603050405020304" pitchFamily="18" charset="0"/>
              </a:rPr>
              <a:t>3. You aren</a:t>
            </a:r>
            <a:r>
              <a:rPr lang="en-US" altLang="zh-CN" sz="2400" b="1" i="1">
                <a:latin typeface="Times New Roman" panose="02020603050405020304" pitchFamily="18" charset="0"/>
              </a:rPr>
              <a:t>’</a:t>
            </a:r>
            <a:r>
              <a:rPr lang="zh-CN" altLang="zh-CN" sz="2400" b="1" i="1">
                <a:latin typeface="Times New Roman" panose="02020603050405020304" pitchFamily="18" charset="0"/>
              </a:rPr>
              <a:t>t allowed to take photos.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400" b="1" i="1">
                <a:latin typeface="Times New Roman" panose="02020603050405020304" pitchFamily="18" charset="0"/>
              </a:rPr>
              <a:t>4. You aren</a:t>
            </a:r>
            <a:r>
              <a:rPr lang="en-US" altLang="zh-CN" sz="2400" b="1" i="1">
                <a:latin typeface="Times New Roman" panose="02020603050405020304" pitchFamily="18" charset="0"/>
              </a:rPr>
              <a:t>’</a:t>
            </a:r>
            <a:r>
              <a:rPr lang="zh-CN" altLang="zh-CN" sz="2400" b="1" i="1">
                <a:latin typeface="Times New Roman" panose="02020603050405020304" pitchFamily="18" charset="0"/>
              </a:rPr>
              <a:t>t allowed to shout.</a:t>
            </a:r>
            <a:endParaRPr lang="zh-CN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657350" y="759619"/>
            <a:ext cx="4950619" cy="48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Listen and answer the questions</a:t>
            </a:r>
            <a:r>
              <a:rPr lang="en-US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7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657350" y="1485900"/>
            <a:ext cx="5657850" cy="191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 eaLnBrk="0" hangingPunct="0">
              <a:buFont typeface="Arial" panose="020B0604020202020204" pitchFamily="34" charset="0"/>
              <a:buAutoNum type="arabicPeriod"/>
            </a:pPr>
            <a:r>
              <a:rPr lang="zh-CN" altLang="zh-CN" sz="2400" b="1">
                <a:latin typeface="Times New Roman" panose="02020603050405020304" pitchFamily="18" charset="0"/>
              </a:rPr>
              <a:t>Where did Lingling find the guide?</a:t>
            </a:r>
          </a:p>
          <a:p>
            <a:pPr marL="257175" indent="-257175" eaLnBrk="0" hangingPunct="0"/>
            <a:r>
              <a:rPr lang="en-US" altLang="zh-CN" sz="2400" b="1">
                <a:latin typeface="Times New Roman" panose="02020603050405020304" pitchFamily="18" charset="0"/>
              </a:rPr>
              <a:t>    </a:t>
            </a:r>
            <a:r>
              <a:rPr lang="zh-CN" altLang="zh-CN" sz="2400" b="1">
                <a:latin typeface="Times New Roman" panose="02020603050405020304" pitchFamily="18" charset="0"/>
              </a:rPr>
              <a:t>________________________</a:t>
            </a:r>
            <a:r>
              <a:rPr lang="en-US" altLang="zh-CN" sz="2400" b="1">
                <a:latin typeface="Times New Roman" panose="02020603050405020304" pitchFamily="18" charset="0"/>
              </a:rPr>
              <a:t>____</a:t>
            </a:r>
            <a:r>
              <a:rPr lang="zh-CN" altLang="zh-CN" sz="2400" b="1">
                <a:latin typeface="Times New Roman" panose="02020603050405020304" pitchFamily="18" charset="0"/>
              </a:rPr>
              <a:t>__</a:t>
            </a:r>
          </a:p>
          <a:p>
            <a:pPr marL="257175" indent="-257175" eaLnBrk="0" hangingPunct="0">
              <a:buFont typeface="Arial" panose="020B0604020202020204" pitchFamily="34" charset="0"/>
              <a:buAutoNum type="arabicPeriod" startAt="2"/>
            </a:pPr>
            <a:r>
              <a:rPr lang="zh-CN" altLang="zh-CN" sz="2400" b="1">
                <a:latin typeface="Times New Roman" panose="02020603050405020304" pitchFamily="18" charset="0"/>
              </a:rPr>
              <a:t> How many people are going to the   </a:t>
            </a:r>
          </a:p>
          <a:p>
            <a:pPr marL="257175" indent="-257175" eaLnBrk="0" hangingPunct="0"/>
            <a:r>
              <a:rPr lang="zh-CN" altLang="zh-CN" sz="2400" b="1">
                <a:latin typeface="Times New Roman" panose="02020603050405020304" pitchFamily="18" charset="0"/>
              </a:rPr>
              <a:t>    museum on Saturday?</a:t>
            </a:r>
          </a:p>
          <a:p>
            <a:pPr marL="257175" indent="-257175" eaLnBrk="0" hangingPunct="0"/>
            <a:r>
              <a:rPr lang="en-US" altLang="zh-CN" sz="2400" b="1">
                <a:latin typeface="Times New Roman" panose="02020603050405020304" pitchFamily="18" charset="0"/>
              </a:rPr>
              <a:t>    </a:t>
            </a:r>
            <a:r>
              <a:rPr lang="zh-CN" altLang="zh-CN" sz="2400" b="1">
                <a:latin typeface="Times New Roman" panose="02020603050405020304" pitchFamily="18" charset="0"/>
              </a:rPr>
              <a:t>______________________________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684735" y="710803"/>
            <a:ext cx="6272213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Now check (√) the rules mentioned in the </a:t>
            </a:r>
          </a:p>
          <a:p>
            <a:pPr eaLnBrk="0" hangingPunct="0"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conversation.</a:t>
            </a:r>
          </a:p>
        </p:txBody>
      </p:sp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2614613" y="4370785"/>
            <a:ext cx="285750" cy="346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zh-CN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8232" y="1627716"/>
            <a:ext cx="1400175" cy="11715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2707481" y="2495550"/>
            <a:ext cx="285750" cy="346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zh-CN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8531" y="1684866"/>
            <a:ext cx="1300163" cy="110728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79206" y="2524125"/>
            <a:ext cx="285750" cy="346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>
                <a:solidFill>
                  <a:schemeClr val="hlink"/>
                </a:solidFill>
              </a:rPr>
              <a:t>√</a:t>
            </a:r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85932" y="1627717"/>
            <a:ext cx="1371600" cy="1178719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10386" y="3433300"/>
            <a:ext cx="1235869" cy="107870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8533" y="3433300"/>
            <a:ext cx="1293019" cy="113585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43082" y="3513665"/>
            <a:ext cx="1285875" cy="1143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142560" y="2515791"/>
            <a:ext cx="285750" cy="346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>
                <a:solidFill>
                  <a:schemeClr val="hlink"/>
                </a:solidFill>
              </a:rPr>
              <a:t>√</a:t>
            </a:r>
          </a:p>
        </p:txBody>
      </p:sp>
      <p:sp>
        <p:nvSpPr>
          <p:cNvPr id="32780" name="Text Box 5"/>
          <p:cNvSpPr txBox="1">
            <a:spLocks noChangeArrowheads="1"/>
          </p:cNvSpPr>
          <p:nvPr/>
        </p:nvSpPr>
        <p:spPr bwMode="auto">
          <a:xfrm>
            <a:off x="5092304" y="4237435"/>
            <a:ext cx="285750" cy="346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167563" y="4268391"/>
            <a:ext cx="285750" cy="346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>
                <a:solidFill>
                  <a:schemeClr val="hlink"/>
                </a:solidFill>
              </a:rPr>
              <a:t>√</a:t>
            </a:r>
          </a:p>
        </p:txBody>
      </p:sp>
      <p:sp>
        <p:nvSpPr>
          <p:cNvPr id="32782" name="Text Box 8"/>
          <p:cNvSpPr txBox="1">
            <a:spLocks noChangeArrowheads="1"/>
          </p:cNvSpPr>
          <p:nvPr/>
        </p:nvSpPr>
        <p:spPr bwMode="auto">
          <a:xfrm>
            <a:off x="5086350" y="2534841"/>
            <a:ext cx="285750" cy="346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32783" name="Text Box 8"/>
          <p:cNvSpPr txBox="1">
            <a:spLocks noChangeArrowheads="1"/>
          </p:cNvSpPr>
          <p:nvPr/>
        </p:nvSpPr>
        <p:spPr bwMode="auto">
          <a:xfrm>
            <a:off x="7131844" y="2507456"/>
            <a:ext cx="285750" cy="346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32784" name="Text Box 8"/>
          <p:cNvSpPr txBox="1">
            <a:spLocks noChangeArrowheads="1"/>
          </p:cNvSpPr>
          <p:nvPr/>
        </p:nvSpPr>
        <p:spPr bwMode="auto">
          <a:xfrm>
            <a:off x="7167563" y="4268391"/>
            <a:ext cx="285750" cy="3462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32785" name="矩形 1"/>
          <p:cNvSpPr>
            <a:spLocks noChangeArrowheads="1"/>
          </p:cNvSpPr>
          <p:nvPr/>
        </p:nvSpPr>
        <p:spPr bwMode="auto">
          <a:xfrm>
            <a:off x="-24117" y="1022747"/>
            <a:ext cx="163891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While-listening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8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animBg="1"/>
      <p:bldP spid="2458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283494" y="607219"/>
            <a:ext cx="7378304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AutoNum type="arabicPeriod" startAt="4"/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Write down what you cannot do in the museum.</a:t>
            </a:r>
          </a:p>
          <a:p>
            <a:pPr eaLnBrk="0" hangingPunct="0">
              <a:defRPr/>
            </a:pPr>
            <a:r>
              <a:rPr lang="zh-CN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zh-CN" sz="27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 shouting.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283494" y="1912144"/>
            <a:ext cx="6515100" cy="89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Complete the passage with the </a:t>
            </a:r>
          </a:p>
          <a:p>
            <a:pPr eaLnBrk="0" hangingPunct="0"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correct form of the words in the box.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683544" y="2843213"/>
            <a:ext cx="4577215" cy="8079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downstairs,  exhibition,  missing,  </a:t>
            </a:r>
          </a:p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punish,  rope,  rule,  tail,  upstairs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283494" y="3715941"/>
            <a:ext cx="6286500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    Lingling and Betty needed some information </a:t>
            </a: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    </a:t>
            </a:r>
            <a:r>
              <a:rPr lang="zh-CN" altLang="zh-CN" sz="2400" b="1">
                <a:latin typeface="Times New Roman" panose="02020603050405020304" pitchFamily="18" charset="0"/>
              </a:rPr>
              <a:t>for their project  so they wanted to go </a:t>
            </a: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    </a:t>
            </a:r>
            <a:r>
              <a:rPr lang="zh-CN" altLang="zh-CN" sz="2400" b="1">
                <a:latin typeface="Times New Roman" panose="02020603050405020304" pitchFamily="18" charset="0"/>
              </a:rPr>
              <a:t>(1)____________to the Animal Room, but 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001441" y="4458891"/>
            <a:ext cx="1188244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upstairs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1400175" y="589360"/>
            <a:ext cx="6343650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Daming got into trouble at the monkey (2)__________ . Daming broke the (3)______by shouting and trying to cross the (4)_______ when he planned to see a monkey with a long (5)_______ . Then they discovered that Lingling</a:t>
            </a:r>
            <a:r>
              <a:rPr lang="en-US" altLang="zh-CN" sz="2400" b="1">
                <a:latin typeface="Times New Roman" panose="02020603050405020304" pitchFamily="18" charset="0"/>
              </a:rPr>
              <a:t>’</a:t>
            </a:r>
            <a:r>
              <a:rPr lang="zh-CN" altLang="zh-CN" sz="2400" b="1">
                <a:latin typeface="Times New Roman" panose="02020603050405020304" pitchFamily="18" charset="0"/>
              </a:rPr>
              <a:t>s mobile phone was (6)________. The guard told them to go (7)___________ to lost and found office. Lingling has to find her phone, or her mother would (8)________ her.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959769" y="2068116"/>
            <a:ext cx="560785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tail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586412" y="2437210"/>
            <a:ext cx="119657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</a:rPr>
              <a:t> 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missing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5586413" y="3531394"/>
            <a:ext cx="102976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punish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032898" y="1325166"/>
            <a:ext cx="731044" cy="43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rope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6351985" y="967979"/>
            <a:ext cx="663178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rule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800226" y="967979"/>
            <a:ext cx="1440656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exhibition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738688" y="2795587"/>
            <a:ext cx="157639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downstairs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710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0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71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0" grpId="0"/>
      <p:bldP spid="47111" grpId="0"/>
      <p:bldP spid="47112" grpId="0"/>
      <p:bldP spid="47113" grpId="0"/>
      <p:bldP spid="471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92807" y="3195115"/>
            <a:ext cx="1248414" cy="11487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3294460" y="3551635"/>
            <a:ext cx="1712640" cy="43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</a:rPr>
              <a:t>No parking.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1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92807" y="1995320"/>
            <a:ext cx="1236802" cy="12039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3294460" y="2377679"/>
            <a:ext cx="2112169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</a:rPr>
              <a:t>Don</a:t>
            </a:r>
            <a:r>
              <a:rPr lang="en-US" altLang="zh-CN" sz="2400" b="1" dirty="0">
                <a:latin typeface="Times New Roman" panose="02020603050405020304" pitchFamily="18" charset="0"/>
              </a:rPr>
              <a:t>’</a:t>
            </a:r>
            <a:r>
              <a:rPr lang="zh-CN" altLang="zh-CN" sz="2400" b="1" dirty="0">
                <a:latin typeface="Times New Roman" panose="02020603050405020304" pitchFamily="18" charset="0"/>
              </a:rPr>
              <a:t>t turn left.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3294460" y="1216819"/>
            <a:ext cx="1781570" cy="43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</a:rPr>
              <a:t>No smoking.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8" name="AutoShape 17"/>
          <p:cNvSpPr/>
          <p:nvPr/>
        </p:nvSpPr>
        <p:spPr bwMode="auto">
          <a:xfrm>
            <a:off x="5460206" y="1415654"/>
            <a:ext cx="658416" cy="2425303"/>
          </a:xfrm>
          <a:prstGeom prst="rightBrace">
            <a:avLst>
              <a:gd name="adj1" fmla="val 3025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6" tIns="34288" rIns="68576" bIns="34288" anchor="ctr"/>
          <a:lstStyle/>
          <a:p>
            <a:pPr defTabSz="889635" eaLnBrk="0" hangingPunct="0"/>
            <a:endParaRPr lang="zh-CN" altLang="zh-CN" b="1">
              <a:latin typeface="Times New Roman" panose="02020603050405020304" pitchFamily="18" charset="0"/>
            </a:endParaRPr>
          </a:p>
        </p:txBody>
      </p:sp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6172200" y="2327673"/>
            <a:ext cx="944166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3000" b="1">
                <a:solidFill>
                  <a:srgbClr val="A50021"/>
                </a:solidFill>
                <a:latin typeface="Times New Roman" panose="02020603050405020304" pitchFamily="18" charset="0"/>
              </a:rPr>
              <a:t>sign</a:t>
            </a:r>
            <a:r>
              <a:rPr lang="zh-CN" altLang="zh-CN" sz="3000" b="1">
                <a:latin typeface="Times New Roman" panose="02020603050405020304" pitchFamily="18" charset="0"/>
              </a:rPr>
              <a:t>s</a:t>
            </a:r>
            <a:endParaRPr lang="zh-CN"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96277" y="797719"/>
            <a:ext cx="1244944" cy="11894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文本框 1"/>
          <p:cNvSpPr txBox="1">
            <a:spLocks noChangeArrowheads="1"/>
          </p:cNvSpPr>
          <p:nvPr/>
        </p:nvSpPr>
        <p:spPr bwMode="auto">
          <a:xfrm>
            <a:off x="-119062" y="797719"/>
            <a:ext cx="157043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Warm-up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/>
      <p:bldP spid="5127" grpId="0"/>
      <p:bldP spid="5128" grpId="0" animBg="1"/>
      <p:bldP spid="51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idx="1"/>
          </p:nvPr>
        </p:nvSpPr>
        <p:spPr>
          <a:xfrm>
            <a:off x="1278018" y="1216684"/>
            <a:ext cx="6311503" cy="3394472"/>
          </a:xfrm>
        </p:spPr>
        <p:txBody>
          <a:bodyPr>
            <a:no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1. No shouting, please! </a:t>
            </a: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请勿喧哗！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    </a:t>
            </a:r>
            <a:r>
              <a:rPr lang="en-US" altLang="zh-CN"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Don’t cross that rope! </a:t>
            </a: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不要越过那条绳子！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    </a:t>
            </a:r>
            <a:r>
              <a:rPr lang="en-US" altLang="zh-CN"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No photos. </a:t>
            </a: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请勿拍照。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课文中的这些语句表达的都是“禁止做某事”</a:t>
            </a:r>
            <a:endParaRPr lang="en-US" altLang="zh-CN" sz="2400" b="1" dirty="0">
              <a:solidFill>
                <a:srgbClr val="595959"/>
              </a:solidFill>
              <a:latin typeface="Times New Roman" panose="02020603050405020304" pitchFamily="18" charset="0"/>
              <a:sym typeface="微软雅黑" panose="020B0503020204020204" pitchFamily="34" charset="-122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的意思。要表达这一意思可以采用以下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几种结构：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1) No + doing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这是一种比较常用的表达方式。例如：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    No joking!</a:t>
            </a:r>
            <a:r>
              <a:rPr lang="en-US" altLang="zh-CN" sz="2400" b="1" i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不要开玩笑！</a:t>
            </a:r>
          </a:p>
        </p:txBody>
      </p:sp>
      <p:sp>
        <p:nvSpPr>
          <p:cNvPr id="35842" name="矩形 1"/>
          <p:cNvSpPr>
            <a:spLocks noChangeArrowheads="1"/>
          </p:cNvSpPr>
          <p:nvPr/>
        </p:nvSpPr>
        <p:spPr bwMode="auto">
          <a:xfrm>
            <a:off x="-108111" y="797719"/>
            <a:ext cx="177356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Language points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868680" y="783431"/>
            <a:ext cx="7752805" cy="33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zh-CN" sz="21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2) No + </a:t>
            </a:r>
            <a:r>
              <a:rPr lang="zh-CN" altLang="en-US" sz="21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名词这种结构也可以表达“禁止做某事”的意思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。例如：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No entry.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请勿入内。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zh-CN" sz="21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3) </a:t>
            </a:r>
            <a:r>
              <a:rPr lang="zh-CN" altLang="en-US" sz="21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祈使句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1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祈使句同样可以用来表示“禁止”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。例如：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Don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 make any noise.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不要吵闹。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Keep off the grass.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请勿践踏草坪。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/>
        </p:nvSpPr>
        <p:spPr bwMode="auto">
          <a:xfrm>
            <a:off x="1379935" y="473869"/>
            <a:ext cx="6898481" cy="440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257175" indent="-257175" eaLnBrk="0" hangingPunct="0"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en-US" altLang="zh-CN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</a:t>
            </a:r>
            <a:r>
              <a:rPr lang="en-US" altLang="zh-CN" sz="2400" b="1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a wonderful museum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! </a:t>
            </a:r>
          </a:p>
          <a:p>
            <a:pPr marL="257175" indent="-257175" eaLnBrk="0" hangingPunct="0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多么奇妙的博物馆呀！</a:t>
            </a:r>
            <a:endParaRPr lang="en-US" altLang="zh-CN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257175" indent="-257175" eaLnBrk="0" hangingPunct="0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感叹句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: </a:t>
            </a:r>
          </a:p>
          <a:p>
            <a:pPr marL="257175" indent="-257175" eaLnBrk="0" hangingPunct="0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What+(a/an)+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形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名词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(+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主语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谓语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    </a:t>
            </a:r>
          </a:p>
          <a:p>
            <a:pPr marL="257175" indent="-257175" eaLnBrk="0" hangingPunct="0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What a clever girl she is! </a:t>
            </a:r>
          </a:p>
          <a:p>
            <a:pPr marL="257175" indent="-257175" eaLnBrk="0" hangingPunct="0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How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感叹句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:     </a:t>
            </a:r>
          </a:p>
          <a:p>
            <a:pPr marL="257175" indent="-257175" eaLnBrk="0" hangingPunct="0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How+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形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副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(+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主语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谓语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b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How clever the girl is</a:t>
            </a:r>
          </a:p>
          <a:p>
            <a:pPr marL="257175" indent="-257175" eaLnBrk="0" hangingPunct="0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_____a hot day it is!     ______ hot the day is ! </a:t>
            </a:r>
          </a:p>
          <a:p>
            <a:pPr marL="257175" indent="-257175" eaLnBrk="0" hangingPunct="0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______ delicious food it is!    ______ well she sings!     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1371600" y="647700"/>
            <a:ext cx="6400800" cy="41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me too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我也一样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There he is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他来了！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r>
              <a:rPr lang="zh-CN" altLang="en-US" sz="2400" b="1">
                <a:solidFill>
                  <a:srgbClr val="FE321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倒装句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：将正常的陈述语序加以变化，主要作用是强调被提前的部分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over there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在哪边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shouting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禁止喧哗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against the rule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违反规定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trouble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遇上麻烦，处于困境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cross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跨过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表面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through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穿过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里面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He went _______ the bridge and ________ the forest, and disappear in distance.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内容占位符 2"/>
          <p:cNvSpPr>
            <a:spLocks noGrp="1" noChangeArrowheads="1"/>
          </p:cNvSpPr>
          <p:nvPr/>
        </p:nvSpPr>
        <p:spPr bwMode="auto">
          <a:xfrm>
            <a:off x="1444229" y="851297"/>
            <a:ext cx="622935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closed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关闭的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形容词，反义词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open)</a:t>
            </a:r>
          </a:p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close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关闭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动词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)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近的、亲密的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形容词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open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打开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动词，过去式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opened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)  </a:t>
            </a:r>
            <a:b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   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开着的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营业的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形容词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1. _________(close) the door, please!</a:t>
            </a:r>
            <a:b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2. The door is _________(close) </a:t>
            </a:r>
            <a:b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3. She _______ (open) the door at 9.</a:t>
            </a:r>
            <a:b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4. Now the door is ______(open)</a:t>
            </a:r>
          </a:p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That’s no good.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那样不合适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take a photo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照相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94235" y="607219"/>
            <a:ext cx="6515100" cy="402550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No photos  </a:t>
            </a:r>
            <a:r>
              <a:rPr lang="zh-CN" altLang="en-US" sz="2400" b="1">
                <a:latin typeface="Times New Roman" panose="02020603050405020304" pitchFamily="18" charset="0"/>
              </a:rPr>
              <a:t>禁止拍照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No wonder  </a:t>
            </a:r>
            <a:r>
              <a:rPr lang="zh-CN" altLang="en-US" sz="2400" b="1">
                <a:latin typeface="Times New Roman" panose="02020603050405020304" pitchFamily="18" charset="0"/>
              </a:rPr>
              <a:t>难怪，不足为奇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What’s the matter, Lingling?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What’s the matter (+with +</a:t>
            </a:r>
            <a:r>
              <a:rPr lang="zh-CN" altLang="en-US" sz="2400" b="1">
                <a:latin typeface="Times New Roman" panose="02020603050405020304" pitchFamily="18" charset="0"/>
              </a:rPr>
              <a:t>某人</a:t>
            </a:r>
            <a:r>
              <a:rPr lang="en-US" altLang="zh-CN" sz="2400" b="1">
                <a:latin typeface="Times New Roman" panose="02020603050405020304" pitchFamily="18" charset="0"/>
              </a:rPr>
              <a:t>)?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=What’s wrong/ the trouble? (+with +</a:t>
            </a:r>
            <a:r>
              <a:rPr lang="zh-CN" altLang="en-US" sz="2400" b="1">
                <a:latin typeface="Times New Roman" panose="02020603050405020304" pitchFamily="18" charset="0"/>
              </a:rPr>
              <a:t>某人</a:t>
            </a:r>
            <a:r>
              <a:rPr lang="en-US" altLang="zh-CN" sz="2400" b="1">
                <a:latin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   </a:t>
            </a:r>
            <a:r>
              <a:rPr lang="zh-CN" altLang="en-US" sz="2400" b="1">
                <a:latin typeface="Times New Roman" panose="02020603050405020304" pitchFamily="18" charset="0"/>
              </a:rPr>
              <a:t>怎么了；出什么事情了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lost and found office</a:t>
            </a:r>
            <a:r>
              <a:rPr lang="zh-CN" altLang="en-US" sz="2400" b="1">
                <a:latin typeface="Times New Roman" panose="02020603050405020304" pitchFamily="18" charset="0"/>
              </a:rPr>
              <a:t>失物招领处</a:t>
            </a:r>
            <a:endParaRPr lang="en-US" altLang="zh-CN" sz="2400" b="1">
              <a:latin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have to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must   </a:t>
            </a:r>
            <a:r>
              <a:rPr lang="zh-CN" altLang="en-US" sz="2400" b="1">
                <a:latin typeface="Times New Roman" panose="02020603050405020304" pitchFamily="18" charset="0"/>
              </a:rPr>
              <a:t>必须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1129904" y="819150"/>
            <a:ext cx="677465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3. Daming is 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trouble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again.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大明又遇到麻烦了。</a:t>
            </a: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1453754" y="1257300"/>
            <a:ext cx="6126956" cy="228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trouble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表示“烦恼”、“苦恼”、“困难”、“困境”、“辛劳”、“辛苦”等，通常是不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  <a:hlinkClick r:id="rId2"/>
              </a:rPr>
              <a:t>可数名词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，使用时注意以下句型或结构：</a:t>
            </a:r>
          </a:p>
          <a:p>
            <a:pPr eaLnBrk="0" hangingPunct="0"/>
            <a:r>
              <a:rPr lang="zh-CN" altLang="zh-CN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trouble (in) doing sth </a:t>
            </a:r>
            <a:r>
              <a:rPr lang="zh-CN" altLang="en-US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表示“做某事有困难”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，其中的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  <a:hlinkClick r:id="rId3"/>
              </a:rPr>
              <a:t>介词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in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在口语中通常可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  <a:hlinkClick r:id="rId4"/>
              </a:rPr>
              <a:t>省略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1314450" y="698898"/>
            <a:ext cx="4414838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257175" indent="-257175"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 No wonder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the place is empty!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257175" indent="-257175"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难怪这个地方人不多！</a:t>
            </a: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1649016" y="1490663"/>
            <a:ext cx="205382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wonder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的用法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649017" y="1909762"/>
            <a:ext cx="639246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tabLst>
                <a:tab pos="4502785" algn="l"/>
              </a:tabLst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(1)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名词，意为“奇迹；奇观”。</a:t>
            </a:r>
          </a:p>
          <a:p>
            <a:pPr eaLnBrk="0" hangingPunct="0">
              <a:tabLst>
                <a:tab pos="4502785" algn="l"/>
              </a:tabLs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A. </a:t>
            </a:r>
            <a:r>
              <a:rPr lang="zh-CN" altLang="zh-CN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</a:t>
            </a:r>
            <a:r>
              <a:rPr lang="en-US" altLang="zh-CN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zh-CN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 a wonder that … </a:t>
            </a:r>
            <a:r>
              <a:rPr lang="zh-CN" altLang="en-US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意为“奇怪是</a:t>
            </a:r>
            <a:r>
              <a:rPr lang="zh-CN" altLang="zh-CN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……”</a:t>
            </a:r>
            <a:endParaRPr lang="en-US" altLang="zh-CN" sz="2400" b="1">
              <a:solidFill>
                <a:schemeClr val="hlin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tabLst>
                <a:tab pos="4502785" algn="l"/>
              </a:tabLs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如：</a:t>
            </a:r>
            <a:endParaRPr lang="en-US" altLang="zh-CN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tabLst>
                <a:tab pos="4502785" algn="l"/>
              </a:tabLst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 a wonder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that she is still alive.</a:t>
            </a:r>
          </a:p>
          <a:p>
            <a:pPr eaLnBrk="0" hangingPunct="0">
              <a:tabLst>
                <a:tab pos="4502785" algn="l"/>
              </a:tabLs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奇怪的是她还活着。</a:t>
            </a:r>
          </a:p>
          <a:p>
            <a:pPr eaLnBrk="0" hangingPunct="0">
              <a:tabLst>
                <a:tab pos="4502785" algn="l"/>
              </a:tabLst>
            </a:pP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The Great Wall is one of the seven 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wonders 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of the world.</a:t>
            </a:r>
          </a:p>
          <a:p>
            <a:pPr eaLnBrk="0" hangingPunct="0">
              <a:tabLst>
                <a:tab pos="4502785" algn="l"/>
              </a:tabLst>
            </a:pP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长城是世界上七大奇迹之一。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1406129" y="653653"/>
            <a:ext cx="6400800" cy="154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B. </a:t>
            </a:r>
            <a:r>
              <a:rPr lang="zh-CN" altLang="zh-CN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It's no wonder that … </a:t>
            </a:r>
            <a:r>
              <a:rPr lang="zh-CN" altLang="en-US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意为“难怪</a:t>
            </a:r>
            <a:r>
              <a:rPr lang="zh-CN" altLang="zh-CN" sz="24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……”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。如：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It's no wonder that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they won't come.</a:t>
            </a:r>
          </a:p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难怪他们没有来。</a:t>
            </a:r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1291829" y="2200275"/>
            <a:ext cx="711398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algn="ctr" eaLnBrk="0" hangingPunct="0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(2)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作及物动词，意为“想知道；对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感到怀疑” 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406129" y="2657475"/>
            <a:ext cx="6172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A.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后接 </a:t>
            </a:r>
            <a:r>
              <a:rPr lang="zh-CN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who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why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where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等引导的宾语从句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 eaLnBrk="0" hangingPunct="0"/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例如：</a:t>
            </a:r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wonder </a:t>
            </a:r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who she is.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我想知道她是谁。</a:t>
            </a:r>
          </a:p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B.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后接 </a:t>
            </a:r>
            <a:r>
              <a:rPr lang="zh-CN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that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引导的宾语从句，表示“感到惊奇；对</a:t>
            </a:r>
            <a:r>
              <a:rPr lang="zh-CN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感到惊讶”， </a:t>
            </a:r>
            <a:r>
              <a:rPr lang="zh-CN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that </a:t>
            </a:r>
            <a:r>
              <a:rPr lang="zh-CN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常可省去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。例如：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idx="1"/>
          </p:nvPr>
        </p:nvSpPr>
        <p:spPr>
          <a:xfrm>
            <a:off x="1412081" y="775097"/>
            <a:ext cx="6172200" cy="3086100"/>
          </a:xfrm>
        </p:spPr>
        <p:txBody>
          <a:bodyPr>
            <a:normAutofit fontScale="85000" lnSpcReduction="20000"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I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wonder (that) </a:t>
            </a:r>
            <a:r>
              <a:rPr lang="en-US" altLang="zh-CN"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she has won the race.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 err="1">
                <a:solidFill>
                  <a:schemeClr val="hlink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我对她赢了比赛感到惊讶</a:t>
            </a: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C. </a:t>
            </a:r>
            <a:r>
              <a:rPr sz="2400" b="1" dirty="0">
                <a:solidFill>
                  <a:schemeClr val="hlink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后接动词不定式短语或疑问词＋不定式”</a:t>
            </a:r>
            <a:endParaRPr lang="en-US" altLang="zh-CN" sz="2400" b="1" dirty="0">
              <a:solidFill>
                <a:schemeClr val="hlink"/>
              </a:solidFill>
              <a:latin typeface="Times New Roman" panose="02020603050405020304" pitchFamily="18" charset="0"/>
              <a:sym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2400" b="1" dirty="0">
                <a:solidFill>
                  <a:schemeClr val="hlink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构成的短语。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  例如：I</a:t>
            </a:r>
            <a:r>
              <a:rPr lang="en-US" altLang="zh-CN"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’</a:t>
            </a: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m just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wondering how</a:t>
            </a: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 to do it.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sz="2400" b="1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             我正想知道该怎样做那件事。</a:t>
            </a:r>
            <a:r>
              <a:rPr sz="2400" dirty="0">
                <a:solidFill>
                  <a:srgbClr val="595959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1207" y="1264444"/>
            <a:ext cx="1369219" cy="12906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000250" y="2465785"/>
            <a:ext cx="1452184" cy="46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 entry.</a:t>
            </a:r>
            <a:endParaRPr lang="zh-CN" altLang="zh-CN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2000250" y="3377803"/>
            <a:ext cx="1515666" cy="875109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6" tIns="34288" rIns="68576" bIns="34288" anchor="ctr"/>
          <a:lstStyle/>
          <a:p>
            <a:pPr algn="ctr" defTabSz="684530" eaLnBrk="0" hangingPunct="0"/>
            <a:r>
              <a:rPr lang="zh-CN" altLang="zh-CN" sz="2700">
                <a:solidFill>
                  <a:srgbClr val="000000"/>
                </a:solidFill>
              </a:rPr>
              <a:t>QUIET </a:t>
            </a:r>
          </a:p>
          <a:p>
            <a:pPr algn="ctr" defTabSz="684530" eaLnBrk="0" hangingPunct="0"/>
            <a:r>
              <a:rPr lang="zh-CN" altLang="zh-CN" sz="2700">
                <a:solidFill>
                  <a:srgbClr val="000000"/>
                </a:solidFill>
              </a:rPr>
              <a:t>PLEASE</a:t>
            </a: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1918098" y="4394597"/>
            <a:ext cx="1937061" cy="46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 shouting.</a:t>
            </a:r>
            <a:endParaRPr lang="zh-CN" altLang="zh-CN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0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1" y="1264444"/>
            <a:ext cx="1368028" cy="12763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4489847" y="2465785"/>
            <a:ext cx="2529402" cy="46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GB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 photography.</a:t>
            </a:r>
            <a:endParaRPr lang="zh-CN" alt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2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0" y="3126178"/>
            <a:ext cx="1368028" cy="127669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4652963" y="4394597"/>
            <a:ext cx="1916222" cy="46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Don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 touch.</a:t>
            </a:r>
            <a:endParaRPr lang="zh-CN" altLang="zh-CN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2820591" y="656035"/>
            <a:ext cx="269081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24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24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Signs around you</a:t>
            </a:r>
          </a:p>
        </p:txBody>
      </p:sp>
      <p:sp>
        <p:nvSpPr>
          <p:cNvPr id="18442" name="文本框 1"/>
          <p:cNvSpPr txBox="1">
            <a:spLocks noChangeArrowheads="1"/>
          </p:cNvSpPr>
          <p:nvPr/>
        </p:nvSpPr>
        <p:spPr bwMode="auto">
          <a:xfrm>
            <a:off x="133350" y="896541"/>
            <a:ext cx="157043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animBg="1"/>
      <p:bldP spid="6149" grpId="0"/>
      <p:bldP spid="6151" grpId="0"/>
      <p:bldP spid="615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616744"/>
            <a:ext cx="5083969" cy="583406"/>
          </a:xfrm>
        </p:spPr>
        <p:txBody>
          <a:bodyPr anchor="t">
            <a:normAutofit fontScale="90000"/>
          </a:bodyPr>
          <a:lstStyle/>
          <a:p>
            <a:pPr fontAlgn="base"/>
            <a:r>
              <a:rPr lang="en-US" altLang="zh-CN" sz="2400">
                <a:solidFill>
                  <a:srgbClr val="262626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5. </a:t>
            </a:r>
            <a:r>
              <a:rPr sz="2400">
                <a:solidFill>
                  <a:srgbClr val="262626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同类辨析</a:t>
            </a:r>
            <a:r>
              <a:rPr lang="en-US" altLang="zh-CN" sz="2400">
                <a:solidFill>
                  <a:srgbClr val="262626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: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lost, missing </a:t>
            </a:r>
            <a:r>
              <a:rPr sz="2400">
                <a:solidFill>
                  <a:srgbClr val="262626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与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微软雅黑" panose="020B0503020204020204" pitchFamily="34" charset="-122"/>
              </a:rPr>
              <a:t>gone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1200150"/>
            <a:ext cx="6025754" cy="28575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normAutofit fontScale="92500" lnSpcReduction="20000"/>
          </a:bodyPr>
          <a:lstStyle/>
          <a:p>
            <a:pPr marL="0" indent="0" eaLnBrk="0" fontAlgn="base" hangingPunct="0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None/>
              <a:defRPr/>
            </a:pPr>
            <a:r>
              <a:rPr lang="en-US" altLang="zh-CN" sz="2000" b="1" kern="0" spc="0" noProof="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(1)lost</a:t>
            </a:r>
            <a:r>
              <a:rPr sz="2000" b="1" kern="0" spc="0" noProof="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失去的，指无法再找到的，另外还有</a:t>
            </a:r>
            <a:endParaRPr lang="en-US" altLang="zh-CN" sz="2000" b="1" kern="0" spc="0" noProof="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None/>
              <a:defRPr/>
            </a:pPr>
            <a:r>
              <a:rPr sz="2000" b="1" kern="0" spc="0" noProof="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“迷路的，困惑的”等含义，可作定语、表语。</a:t>
            </a:r>
          </a:p>
          <a:p>
            <a:pPr eaLnBrk="0" fontAlgn="base" hangingPunct="0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None/>
              <a:defRPr/>
            </a:pPr>
            <a:r>
              <a:rPr lang="en-US" altLang="zh-CN" sz="2000" b="1" kern="0" spc="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We </a:t>
            </a:r>
            <a:r>
              <a:rPr lang="en-US" altLang="zh-CN" sz="2000" b="1" kern="0" spc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lost</a:t>
            </a:r>
            <a:r>
              <a:rPr lang="en-US" altLang="zh-CN" sz="2000" b="1" kern="0" spc="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the way in the dark.</a:t>
            </a:r>
          </a:p>
          <a:p>
            <a:pPr eaLnBrk="0" fontAlgn="base" hangingPunct="0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None/>
              <a:defRPr/>
            </a:pPr>
            <a:r>
              <a:rPr sz="2000" b="1" kern="0" spc="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我们在黑暗中迷路。</a:t>
            </a:r>
          </a:p>
          <a:p>
            <a:pPr eaLnBrk="0" fontAlgn="base" hangingPunct="0">
              <a:lnSpc>
                <a:spcPct val="150000"/>
              </a:lnSpc>
              <a:spcBef>
                <a:spcPts val="750"/>
              </a:spcBef>
              <a:spcAft>
                <a:spcPct val="0"/>
              </a:spcAft>
              <a:buNone/>
              <a:defRPr/>
            </a:pPr>
            <a:r>
              <a:rPr lang="en-US" altLang="zh-CN" sz="2000" b="1" kern="0" spc="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It is no use looking back to one’s </a:t>
            </a:r>
            <a:r>
              <a:rPr lang="en-US" altLang="zh-CN" sz="2000" b="1" kern="0" spc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lost</a:t>
            </a:r>
            <a:r>
              <a:rPr lang="en-US" altLang="zh-CN" sz="2000" b="1" kern="0" spc="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 youth. </a:t>
            </a:r>
            <a:r>
              <a:rPr sz="2000" b="1" kern="0" spc="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回顾流逝的青春是没有用的。 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idx="1"/>
          </p:nvPr>
        </p:nvSpPr>
        <p:spPr>
          <a:xfrm>
            <a:off x="1019048" y="215923"/>
            <a:ext cx="7336631" cy="4597004"/>
          </a:xfrm>
        </p:spPr>
        <p:txBody>
          <a:bodyPr>
            <a:normAutofit fontScale="750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(2) missing</a:t>
            </a:r>
            <a:r>
              <a:rPr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丢失的，指暂时不在或找不到的，</a:t>
            </a:r>
            <a:endParaRPr lang="en-US" altLang="zh-CN" sz="24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另外还有“被损毁的，缺少的，失踪的”等</a:t>
            </a:r>
            <a:endParaRPr lang="en-US" altLang="zh-CN" sz="24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意思，可作定语、表语。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After the flood, five people were found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missing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sz="2400" b="1" dirty="0">
                <a:latin typeface="Times New Roman" panose="02020603050405020304" pitchFamily="18" charset="0"/>
              </a:rPr>
              <a:t>洪水过后五人下落不明。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There are two pages missing from the book. </a:t>
            </a:r>
          </a:p>
          <a:p>
            <a:pPr>
              <a:buFont typeface="Arial" panose="020B0604020202020204" pitchFamily="34" charset="0"/>
              <a:buNone/>
            </a:pPr>
            <a:r>
              <a:rPr sz="2400" b="1" dirty="0">
                <a:latin typeface="Times New Roman" panose="02020603050405020304" pitchFamily="18" charset="0"/>
              </a:rPr>
              <a:t>这本书缺两页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(3) gone</a:t>
            </a:r>
            <a:r>
              <a:rPr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失去的，强调时间、情况等一去不复</a:t>
            </a:r>
            <a:endParaRPr lang="en-US" altLang="zh-CN" sz="24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sz="2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返，只可作表语。</a:t>
            </a:r>
            <a:endParaRPr lang="en-US" altLang="zh-CN" sz="24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My pain in the arm is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gone </a:t>
            </a:r>
            <a:r>
              <a:rPr lang="en-US" altLang="zh-CN" sz="2400" b="1" dirty="0">
                <a:latin typeface="Times New Roman" panose="02020603050405020304" pitchFamily="18" charset="0"/>
              </a:rPr>
              <a:t>now. </a:t>
            </a:r>
          </a:p>
          <a:p>
            <a:pPr>
              <a:buFont typeface="Arial" panose="020B0604020202020204" pitchFamily="34" charset="0"/>
              <a:buNone/>
            </a:pPr>
            <a:r>
              <a:rPr sz="2400" b="1" dirty="0">
                <a:latin typeface="Times New Roman" panose="02020603050405020304" pitchFamily="18" charset="0"/>
              </a:rPr>
              <a:t>我的胳膊不痛了。 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579835"/>
            <a:ext cx="5950744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60019" y="1069181"/>
            <a:ext cx="3028950" cy="2653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zh-CN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Everyday English</a:t>
            </a:r>
          </a:p>
          <a:p>
            <a:pPr eaLnBrk="0" hangingPunct="0">
              <a:defRPr/>
            </a:pPr>
            <a:r>
              <a:rPr lang="zh-CN" altLang="zh-CN" sz="2400" b="1" dirty="0">
                <a:latin typeface="Times New Roman" panose="02020603050405020304" pitchFamily="18" charset="0"/>
                <a:sym typeface="+mn-ea"/>
              </a:rPr>
              <a:t>  Me too.</a:t>
            </a:r>
          </a:p>
          <a:p>
            <a:pPr eaLnBrk="0" hangingPunct="0">
              <a:defRPr/>
            </a:pPr>
            <a:r>
              <a:rPr lang="zh-CN" altLang="zh-CN" sz="2400" b="1" dirty="0">
                <a:latin typeface="Times New Roman" panose="02020603050405020304" pitchFamily="18" charset="0"/>
                <a:sym typeface="+mn-ea"/>
              </a:rPr>
              <a:t>  No shouting, please!</a:t>
            </a:r>
          </a:p>
          <a:p>
            <a:pPr eaLnBrk="0" hangingPunct="0">
              <a:defRPr/>
            </a:pPr>
            <a:r>
              <a:rPr lang="zh-CN" altLang="zh-CN" sz="2400" b="1" dirty="0">
                <a:latin typeface="Times New Roman" panose="02020603050405020304" pitchFamily="18" charset="0"/>
                <a:sym typeface="+mn-ea"/>
              </a:rPr>
              <a:t>  It</a:t>
            </a:r>
            <a:r>
              <a:rPr lang="en-US" altLang="zh-CN" sz="2400" b="1" dirty="0">
                <a:latin typeface="Times New Roman" panose="02020603050405020304" pitchFamily="18" charset="0"/>
                <a:sym typeface="+mn-ea"/>
              </a:rPr>
              <a:t>’</a:t>
            </a:r>
            <a:r>
              <a:rPr lang="zh-CN" altLang="zh-CN" sz="2400" b="1" dirty="0">
                <a:latin typeface="Times New Roman" panose="02020603050405020304" pitchFamily="18" charset="0"/>
                <a:sym typeface="+mn-ea"/>
              </a:rPr>
              <a:t>s against the rules.</a:t>
            </a:r>
          </a:p>
          <a:p>
            <a:pPr eaLnBrk="0" hangingPunct="0">
              <a:defRPr/>
            </a:pPr>
            <a:r>
              <a:rPr lang="zh-CN" altLang="zh-CN" sz="2400" b="1" dirty="0">
                <a:latin typeface="Times New Roman" panose="02020603050405020304" pitchFamily="18" charset="0"/>
                <a:sym typeface="+mn-ea"/>
              </a:rPr>
              <a:t>  That</a:t>
            </a:r>
            <a:r>
              <a:rPr lang="en-US" altLang="zh-CN" sz="2400" b="1" dirty="0">
                <a:latin typeface="Times New Roman" panose="02020603050405020304" pitchFamily="18" charset="0"/>
                <a:sym typeface="+mn-ea"/>
              </a:rPr>
              <a:t>’</a:t>
            </a:r>
            <a:r>
              <a:rPr lang="zh-CN" altLang="zh-CN" sz="2400" b="1" dirty="0">
                <a:latin typeface="Times New Roman" panose="02020603050405020304" pitchFamily="18" charset="0"/>
                <a:sym typeface="+mn-ea"/>
              </a:rPr>
              <a:t>s no good!</a:t>
            </a:r>
          </a:p>
          <a:p>
            <a:pPr eaLnBrk="0" hangingPunct="0">
              <a:defRPr/>
            </a:pPr>
            <a:r>
              <a:rPr lang="zh-CN" altLang="zh-CN" sz="2400" b="1" dirty="0">
                <a:latin typeface="Times New Roman" panose="02020603050405020304" pitchFamily="18" charset="0"/>
                <a:sym typeface="+mn-ea"/>
              </a:rPr>
              <a:t>  No wonder…</a:t>
            </a:r>
          </a:p>
          <a:p>
            <a:pPr eaLnBrk="0" hangingPunct="0">
              <a:defRPr/>
            </a:pPr>
            <a:r>
              <a:rPr lang="zh-CN" altLang="zh-CN" sz="2400" b="1" dirty="0">
                <a:latin typeface="Times New Roman" panose="02020603050405020304" pitchFamily="18" charset="0"/>
                <a:sym typeface="+mn-ea"/>
              </a:rPr>
              <a:t>  What</a:t>
            </a:r>
            <a:r>
              <a:rPr lang="en-US" altLang="zh-CN" sz="2400" b="1" dirty="0">
                <a:latin typeface="Times New Roman" panose="02020603050405020304" pitchFamily="18" charset="0"/>
                <a:sym typeface="+mn-ea"/>
              </a:rPr>
              <a:t>’</a:t>
            </a:r>
            <a:r>
              <a:rPr lang="zh-CN" altLang="zh-CN" sz="2400" b="1" dirty="0">
                <a:latin typeface="Times New Roman" panose="02020603050405020304" pitchFamily="18" charset="0"/>
                <a:sym typeface="+mn-ea"/>
              </a:rPr>
              <a:t>s the matter?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697831" y="717948"/>
            <a:ext cx="5600700" cy="90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zh-CN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Listen and underline the words the speaker stresses.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697831" y="1744266"/>
            <a:ext cx="60579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1. No shouting, please! It</a:t>
            </a:r>
            <a:r>
              <a:rPr lang="en-US" altLang="zh-CN" sz="2400" b="1" dirty="0">
                <a:latin typeface="Times New Roman" panose="02020603050405020304" pitchFamily="18" charset="0"/>
              </a:rPr>
              <a:t>’</a:t>
            </a:r>
            <a:r>
              <a:rPr lang="zh-CN" altLang="zh-CN" sz="2400" b="1" dirty="0">
                <a:latin typeface="Times New Roman" panose="02020603050405020304" pitchFamily="18" charset="0"/>
              </a:rPr>
              <a:t>s against the rules.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2. Because it</a:t>
            </a:r>
            <a:r>
              <a:rPr lang="en-US" altLang="zh-CN" sz="2400" b="1" dirty="0">
                <a:latin typeface="Times New Roman" panose="02020603050405020304" pitchFamily="18" charset="0"/>
              </a:rPr>
              <a:t>’</a:t>
            </a:r>
            <a:r>
              <a:rPr lang="zh-CN" altLang="zh-CN" sz="2400" b="1" dirty="0">
                <a:latin typeface="Times New Roman" panose="02020603050405020304" pitchFamily="18" charset="0"/>
              </a:rPr>
              <a:t>s closed. That</a:t>
            </a:r>
            <a:r>
              <a:rPr lang="en-US" altLang="zh-CN" sz="2400" b="1" dirty="0">
                <a:latin typeface="Times New Roman" panose="02020603050405020304" pitchFamily="18" charset="0"/>
              </a:rPr>
              <a:t>’</a:t>
            </a:r>
            <a:r>
              <a:rPr lang="zh-CN" altLang="zh-CN" sz="2400" b="1" dirty="0">
                <a:latin typeface="Times New Roman" panose="02020603050405020304" pitchFamily="18" charset="0"/>
              </a:rPr>
              <a:t>s why not.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3. There certainly are a lot of rules in this     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    museum.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697831" y="3970735"/>
            <a:ext cx="386834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 i="1">
                <a:latin typeface="Times New Roman" panose="02020603050405020304" pitchFamily="18" charset="0"/>
              </a:rPr>
              <a:t>Now listen again and repeat.</a:t>
            </a:r>
            <a:endParaRPr lang="zh-CN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6" name="矩形 1"/>
          <p:cNvSpPr>
            <a:spLocks noChangeArrowheads="1"/>
          </p:cNvSpPr>
          <p:nvPr/>
        </p:nvSpPr>
        <p:spPr bwMode="auto">
          <a:xfrm>
            <a:off x="76429" y="679848"/>
            <a:ext cx="154497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Pronunciation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13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813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81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P spid="48132" grpId="0"/>
      <p:bldP spid="4813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479947" y="558404"/>
            <a:ext cx="6343650" cy="3808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一. </a:t>
            </a:r>
            <a:r>
              <a:rPr lang="zh-TW" alt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根据句意及</a:t>
            </a:r>
            <a:r>
              <a:rPr lang="zh-CN" alt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汉</a:t>
            </a:r>
            <a:r>
              <a:rPr lang="zh-TW" alt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语提示完成英语句子。</a:t>
            </a:r>
            <a:endParaRPr lang="zh-CN" altLang="en-US" sz="27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buFont typeface="Arial" panose="020B0604020202020204" pitchFamily="34" charset="0"/>
              <a:buAutoNum type="arabicPeriod"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______  ____(</a:t>
            </a:r>
            <a:r>
              <a:rPr lang="zh-TW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快来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)! There is a dolphin show here.</a:t>
            </a:r>
          </a:p>
          <a:p>
            <a:pPr eaLnBrk="0" hangingPunct="0">
              <a:buFont typeface="Arial" panose="020B0604020202020204" pitchFamily="34" charset="0"/>
              <a:buAutoNum type="arabicPeriod"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_____ _________ ___(</a:t>
            </a:r>
            <a:r>
              <a:rPr lang="zh-TW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注意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）my spelling   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0" indent="0" eaLnBrk="0" hangingPunct="0"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when I do my English homework.</a:t>
            </a:r>
          </a:p>
          <a:p>
            <a:pPr eaLnBrk="0" hangingPunct="0"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3. Mr Wang is our English teacher, and he is  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our friend_____   ______(</a:t>
            </a:r>
            <a:r>
              <a:rPr lang="zh-TW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也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).</a:t>
            </a:r>
          </a:p>
          <a:p>
            <a:pPr eaLnBrk="0" hangingPunct="0"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4. —Shall we_______ __________(</a:t>
            </a:r>
            <a:r>
              <a:rPr lang="zh-TW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照相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)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together in the park?</a:t>
            </a:r>
          </a:p>
          <a:p>
            <a:pPr eaLnBrk="0" hangingPunct="0"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—Good idea.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028950" y="1002506"/>
            <a:ext cx="46315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on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885951" y="1002506"/>
            <a:ext cx="90844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Come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171951" y="1734741"/>
            <a:ext cx="39409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628901" y="1734741"/>
            <a:ext cx="131683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attention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885950" y="1734741"/>
            <a:ext cx="6334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Pay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4292204" y="2834879"/>
            <a:ext cx="66913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well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320653" y="2834879"/>
            <a:ext cx="41314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4626769" y="3201592"/>
            <a:ext cx="1010841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photos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3426619" y="3201592"/>
            <a:ext cx="702469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take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491854" y="4286250"/>
            <a:ext cx="61722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b="1" kern="0" dirty="0">
                <a:latin typeface="Times New Roman" panose="02020603050405020304" pitchFamily="18" charset="0"/>
              </a:rPr>
              <a:t>5. Liu Huan sings quite well.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b="1" kern="0" dirty="0">
                <a:latin typeface="Times New Roman" panose="02020603050405020304" pitchFamily="18" charset="0"/>
              </a:rPr>
              <a:t>    _______   _______(</a:t>
            </a:r>
            <a:r>
              <a:rPr lang="zh-TW" altLang="en-US" sz="2400" b="1" kern="0" dirty="0">
                <a:latin typeface="Times New Roman" panose="02020603050405020304" pitchFamily="18" charset="0"/>
              </a:rPr>
              <a:t>难怪</a:t>
            </a:r>
            <a:r>
              <a:rPr lang="zh-CN" altLang="en-US" sz="2400" b="1" kern="0" dirty="0">
                <a:latin typeface="Times New Roman" panose="02020603050405020304" pitchFamily="18" charset="0"/>
              </a:rPr>
              <a:t>)he</a:t>
            </a:r>
            <a:r>
              <a:rPr lang="en-US" altLang="zh-CN" sz="2400" b="1" kern="0" dirty="0">
                <a:latin typeface="Times New Roman" panose="02020603050405020304" pitchFamily="18" charset="0"/>
              </a:rPr>
              <a:t>’</a:t>
            </a:r>
            <a:r>
              <a:rPr lang="zh-CN" altLang="en-US" sz="2400" b="1" kern="0" dirty="0">
                <a:latin typeface="Times New Roman" panose="02020603050405020304" pitchFamily="18" charset="0"/>
              </a:rPr>
              <a:t>s so popular.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TW" altLang="en-US" sz="2400" b="1" kern="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2400" b="1" kern="0" dirty="0">
              <a:latin typeface="Times New Roman" panose="02020603050405020304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123010" y="4610100"/>
            <a:ext cx="1120378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wonder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080023" y="4610100"/>
            <a:ext cx="510778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</a:t>
            </a:r>
          </a:p>
        </p:txBody>
      </p:sp>
      <p:sp>
        <p:nvSpPr>
          <p:cNvPr id="50190" name="矩形 1"/>
          <p:cNvSpPr>
            <a:spLocks noChangeArrowheads="1"/>
          </p:cNvSpPr>
          <p:nvPr/>
        </p:nvSpPr>
        <p:spPr bwMode="auto">
          <a:xfrm>
            <a:off x="31595" y="864394"/>
            <a:ext cx="96789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Exercise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18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018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01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018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018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018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018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018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018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  <p:bldP spid="50183" grpId="0"/>
      <p:bldP spid="50184" grpId="0"/>
      <p:bldP spid="50185" grpId="0"/>
      <p:bldP spid="50186" grpId="0"/>
      <p:bldP spid="50187" grpId="0"/>
      <p:bldP spid="50188" grpId="0"/>
      <p:bldP spid="16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482329" y="659606"/>
            <a:ext cx="5894784" cy="90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TW" altLang="en-US" sz="27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二、用方框中单词或短语的适当形式完成下列句子。</a:t>
            </a:r>
            <a:endParaRPr lang="zh-CN" altLang="en-US" sz="27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1202" name="Rectangle 6"/>
          <p:cNvSpPr>
            <a:spLocks noChangeArrowheads="1"/>
          </p:cNvSpPr>
          <p:nvPr/>
        </p:nvSpPr>
        <p:spPr bwMode="auto">
          <a:xfrm>
            <a:off x="1562100" y="1694260"/>
            <a:ext cx="1714500" cy="191571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no shouting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hurry up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downstairs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no wonder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sign</a:t>
            </a:r>
          </a:p>
        </p:txBody>
      </p:sp>
      <p:sp>
        <p:nvSpPr>
          <p:cNvPr id="51203" name="Rectangle 7"/>
          <p:cNvSpPr>
            <a:spLocks noChangeArrowheads="1"/>
          </p:cNvSpPr>
          <p:nvPr/>
        </p:nvSpPr>
        <p:spPr bwMode="auto">
          <a:xfrm>
            <a:off x="3425429" y="1497807"/>
            <a:ext cx="4107656" cy="265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1.____________ please. The 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students are taking exams.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The man ___________can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 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stand the noise upstairs.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Look at the__________.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We can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 park the car here.</a:t>
            </a:r>
          </a:p>
          <a:p>
            <a:pPr eaLnBrk="0" hangingPunct="0"/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768328" y="1510904"/>
            <a:ext cx="1719263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 shouting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025628" y="2253854"/>
            <a:ext cx="1575197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downstairs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5482829" y="2939654"/>
            <a:ext cx="669131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sign</a:t>
            </a:r>
          </a:p>
        </p:txBody>
      </p:sp>
      <p:sp>
        <p:nvSpPr>
          <p:cNvPr id="51207" name="Rectangle 2"/>
          <p:cNvSpPr>
            <a:spLocks noChangeArrowheads="1"/>
          </p:cNvSpPr>
          <p:nvPr/>
        </p:nvSpPr>
        <p:spPr bwMode="auto">
          <a:xfrm>
            <a:off x="1482328" y="3705225"/>
            <a:ext cx="6100763" cy="117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</a:rPr>
              <a:t>4. There</a:t>
            </a:r>
            <a:r>
              <a:rPr lang="en-US" altLang="zh-CN" sz="2400" b="1">
                <a:latin typeface="Times New Roman" panose="02020603050405020304" pitchFamily="18" charset="0"/>
              </a:rPr>
              <a:t>’</a:t>
            </a:r>
            <a:r>
              <a:rPr lang="zh-CN" altLang="en-US" sz="2400" b="1">
                <a:latin typeface="Times New Roman" panose="02020603050405020304" pitchFamily="18" charset="0"/>
              </a:rPr>
              <a:t>s no power </a:t>
            </a:r>
            <a:r>
              <a:rPr lang="en-US" altLang="zh-CN" sz="2400" b="1">
                <a:latin typeface="Times New Roman" panose="02020603050405020304" pitchFamily="18" charset="0"/>
              </a:rPr>
              <a:t>(</a:t>
            </a:r>
            <a:r>
              <a:rPr lang="zh-TW" altLang="en-US" sz="2400" b="1">
                <a:latin typeface="Times New Roman" panose="02020603050405020304" pitchFamily="18" charset="0"/>
              </a:rPr>
              <a:t>电</a:t>
            </a:r>
            <a:r>
              <a:rPr lang="zh-CN" altLang="en-US" sz="2400" b="1">
                <a:latin typeface="Times New Roman" panose="02020603050405020304" pitchFamily="18" charset="0"/>
              </a:rPr>
              <a:t>). ___________ I can</a:t>
            </a:r>
            <a:r>
              <a:rPr lang="en-US" altLang="zh-CN" sz="2400" b="1">
                <a:latin typeface="Times New Roman" panose="02020603050405020304" pitchFamily="18" charset="0"/>
              </a:rPr>
              <a:t>’</a:t>
            </a:r>
            <a:r>
              <a:rPr lang="zh-CN" altLang="en-US" sz="2400" b="1">
                <a:latin typeface="Times New Roman" panose="02020603050405020304" pitchFamily="18" charset="0"/>
              </a:rPr>
              <a:t>t turn on the TV.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</a:rPr>
              <a:t>5. ____________! The train is leaving.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3963" y="3751660"/>
            <a:ext cx="1583531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 wonder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031207" y="4460081"/>
            <a:ext cx="1394222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Hurry up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0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0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/>
      <p:bldP spid="51209" grpId="0"/>
      <p:bldP spid="51210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6"/>
          <p:cNvSpPr>
            <a:spLocks noChangeArrowheads="1"/>
          </p:cNvSpPr>
          <p:nvPr/>
        </p:nvSpPr>
        <p:spPr bwMode="auto">
          <a:xfrm>
            <a:off x="1938338" y="1694260"/>
            <a:ext cx="4927997" cy="89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137" tIns="33068" rIns="66137" bIns="33068">
            <a:spAutoFit/>
          </a:bodyPr>
          <a:lstStyle/>
          <a:p>
            <a:pPr defTabSz="528955" eaLnBrk="0" hangingPunct="0">
              <a:lnSpc>
                <a:spcPct val="180000"/>
              </a:lnSpc>
            </a:pPr>
            <a:endParaRPr lang="zh-CN" altLang="zh-CN" sz="3000" b="1">
              <a:latin typeface="Times New Roman" panose="02020603050405020304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122885" y="1437085"/>
            <a:ext cx="4800600" cy="125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 defTabSz="528955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GB" altLang="en-US" sz="3000" b="1" dirty="0">
                <a:latin typeface="Times New Roman" panose="02020603050405020304" pitchFamily="18" charset="0"/>
              </a:rPr>
              <a:t>Say something that you can </a:t>
            </a:r>
          </a:p>
          <a:p>
            <a:pPr marL="257175" indent="-257175" defTabSz="528955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GB" altLang="en-US" sz="3000" b="1" dirty="0">
                <a:latin typeface="Times New Roman" panose="02020603050405020304" pitchFamily="18" charset="0"/>
              </a:rPr>
              <a:t>and can’t do in the museum</a:t>
            </a:r>
            <a:r>
              <a:rPr lang="zh-CN" altLang="en-US" sz="3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2227" name="矩形 1"/>
          <p:cNvSpPr>
            <a:spLocks noChangeArrowheads="1"/>
          </p:cNvSpPr>
          <p:nvPr/>
        </p:nvSpPr>
        <p:spPr bwMode="auto">
          <a:xfrm>
            <a:off x="141913" y="790575"/>
            <a:ext cx="124136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Homework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4498181" y="2330053"/>
            <a:ext cx="19097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GB" altLang="en-US" sz="2700" b="1">
                <a:solidFill>
                  <a:srgbClr val="0000FF"/>
                </a:solidFill>
                <a:latin typeface="Times New Roman" panose="02020603050405020304" pitchFamily="18" charset="0"/>
              </a:rPr>
              <a:t>Don’t swim.</a:t>
            </a:r>
            <a:endParaRPr lang="zh-CN" altLang="en-US" sz="27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2028825" y="2330053"/>
            <a:ext cx="1917825" cy="46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8" rIns="68576" bIns="3428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GB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Don’t drink.</a:t>
            </a:r>
            <a:endParaRPr lang="zh-CN" altLang="en-US" sz="2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2" name="Picture 10" descr="标志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3419" y="752475"/>
            <a:ext cx="17907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0239" y="2903763"/>
            <a:ext cx="1604963" cy="15525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2275285" y="4491037"/>
            <a:ext cx="1295400" cy="48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6" tIns="44444" rIns="88886" bIns="44444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GB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No fire.</a:t>
            </a:r>
            <a:endParaRPr lang="zh-CN" altLang="en-US" sz="2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6" name="Picture 14" descr="标志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9829" y="2792016"/>
            <a:ext cx="1944290" cy="169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15"/>
          <p:cNvSpPr txBox="1">
            <a:spLocks noChangeArrowheads="1"/>
          </p:cNvSpPr>
          <p:nvPr/>
        </p:nvSpPr>
        <p:spPr bwMode="auto">
          <a:xfrm>
            <a:off x="4519613" y="4485085"/>
            <a:ext cx="1920369" cy="48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86" tIns="44444" rIns="88886" bIns="44444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18618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GB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Don’t jump.</a:t>
            </a:r>
            <a:endParaRPr lang="zh-CN" altLang="en-US" sz="2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3" name="Picture 1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9FCFF"/>
              </a:clrFrom>
              <a:clrTo>
                <a:srgbClr val="F9F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298" y="801423"/>
            <a:ext cx="1510904" cy="141684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5" grpId="0"/>
      <p:bldP spid="7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1457325" y="4180285"/>
            <a:ext cx="28575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zh-CN" sz="23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5514975" y="2234804"/>
            <a:ext cx="28575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3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314450" y="592932"/>
            <a:ext cx="493395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zh-CN" sz="3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Have a match: Do you know?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314450" y="1208485"/>
            <a:ext cx="58864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zh-CN" sz="2700" b="1" dirty="0">
                <a:latin typeface="Times New Roman" panose="02020603050405020304" pitchFamily="18" charset="0"/>
              </a:rPr>
              <a:t>1. Which of the following signs means  </a:t>
            </a:r>
            <a:r>
              <a:rPr lang="en-US" altLang="zh-CN" sz="2700" b="1" dirty="0">
                <a:latin typeface="Times New Roman" panose="02020603050405020304" pitchFamily="18" charset="0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zh-CN" sz="2700" b="1" dirty="0">
                <a:latin typeface="Times New Roman" panose="02020603050405020304" pitchFamily="18" charset="0"/>
              </a:rPr>
              <a:t>“</a:t>
            </a:r>
            <a:r>
              <a:rPr lang="zh-CN" altLang="zh-CN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Bikes</a:t>
            </a:r>
            <a:r>
              <a:rPr lang="zh-CN" altLang="zh-CN" sz="2700" b="1" dirty="0">
                <a:latin typeface="Times New Roman" panose="02020603050405020304" pitchFamily="18" charset="0"/>
              </a:rPr>
              <a:t>”?</a:t>
            </a:r>
            <a:endParaRPr lang="zh-CN" altLang="zh-CN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2009882"/>
            <a:ext cx="1028700" cy="10048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3106" y="1857317"/>
            <a:ext cx="1200150" cy="12001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96642" y="1859358"/>
            <a:ext cx="1314450" cy="12775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1428750" y="2187179"/>
            <a:ext cx="40005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zh-CN" sz="23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3351610" y="2187179"/>
            <a:ext cx="28575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3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5454254" y="2216944"/>
            <a:ext cx="457200" cy="400050"/>
          </a:xfrm>
          <a:custGeom>
            <a:avLst/>
            <a:gdLst>
              <a:gd name="T0" fmla="*/ 10860 w 21600"/>
              <a:gd name="T1" fmla="*/ 2187 h 21600"/>
              <a:gd name="T2" fmla="*/ 9015 w 21600"/>
              <a:gd name="T3" fmla="*/ 730 h 21600"/>
              <a:gd name="T4" fmla="*/ 5415 w 21600"/>
              <a:gd name="T5" fmla="*/ 0 h 21600"/>
              <a:gd name="T6" fmla="*/ 1967 w 21600"/>
              <a:gd name="T7" fmla="*/ 1305 h 21600"/>
              <a:gd name="T8" fmla="*/ 242 w 21600"/>
              <a:gd name="T9" fmla="*/ 4220 h 21600"/>
              <a:gd name="T10" fmla="*/ 575 w 21600"/>
              <a:gd name="T11" fmla="*/ 7597 h 21600"/>
              <a:gd name="T12" fmla="*/ 10860 w 21600"/>
              <a:gd name="T13" fmla="*/ 21600 h 21600"/>
              <a:gd name="T14" fmla="*/ 20995 w 21600"/>
              <a:gd name="T15" fmla="*/ 7597 h 21600"/>
              <a:gd name="T16" fmla="*/ 21480 w 21600"/>
              <a:gd name="T17" fmla="*/ 4220 h 21600"/>
              <a:gd name="T18" fmla="*/ 19632 w 21600"/>
              <a:gd name="T19" fmla="*/ 1305 h 21600"/>
              <a:gd name="T20" fmla="*/ 16275 w 21600"/>
              <a:gd name="T21" fmla="*/ 0 h 21600"/>
              <a:gd name="T22" fmla="*/ 12705 w 21600"/>
              <a:gd name="T23" fmla="*/ 730 h 21600"/>
              <a:gd name="T24" fmla="*/ 10860 w 21600"/>
              <a:gd name="T25" fmla="*/ 218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1302544" y="3057525"/>
            <a:ext cx="5898356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zh-CN" sz="2700" b="1" dirty="0">
                <a:latin typeface="Times New Roman" panose="02020603050405020304" pitchFamily="18" charset="0"/>
              </a:rPr>
              <a:t>2. Which of the following signs means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zh-CN" sz="2700" b="1" dirty="0">
                <a:latin typeface="Times New Roman" panose="02020603050405020304" pitchFamily="18" charset="0"/>
              </a:rPr>
              <a:t>“</a:t>
            </a:r>
            <a:r>
              <a:rPr lang="zh-CN" altLang="zh-CN" sz="2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parking</a:t>
            </a:r>
            <a:r>
              <a:rPr lang="zh-CN" altLang="zh-CN" sz="2700" b="1" dirty="0">
                <a:latin typeface="Times New Roman" panose="02020603050405020304" pitchFamily="18" charset="0"/>
              </a:rPr>
              <a:t>”?</a:t>
            </a:r>
            <a:endParaRPr lang="zh-CN" altLang="zh-CN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2" name="Picture 1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914525" y="3963591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4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775982" y="3951288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15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931354" y="3836988"/>
            <a:ext cx="1028700" cy="1028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1383506" y="4217194"/>
            <a:ext cx="457200" cy="400050"/>
          </a:xfrm>
          <a:custGeom>
            <a:avLst/>
            <a:gdLst>
              <a:gd name="T0" fmla="*/ 10860 w 21600"/>
              <a:gd name="T1" fmla="*/ 2187 h 21600"/>
              <a:gd name="T2" fmla="*/ 9015 w 21600"/>
              <a:gd name="T3" fmla="*/ 730 h 21600"/>
              <a:gd name="T4" fmla="*/ 5415 w 21600"/>
              <a:gd name="T5" fmla="*/ 0 h 21600"/>
              <a:gd name="T6" fmla="*/ 1967 w 21600"/>
              <a:gd name="T7" fmla="*/ 1305 h 21600"/>
              <a:gd name="T8" fmla="*/ 242 w 21600"/>
              <a:gd name="T9" fmla="*/ 4220 h 21600"/>
              <a:gd name="T10" fmla="*/ 575 w 21600"/>
              <a:gd name="T11" fmla="*/ 7597 h 21600"/>
              <a:gd name="T12" fmla="*/ 10860 w 21600"/>
              <a:gd name="T13" fmla="*/ 21600 h 21600"/>
              <a:gd name="T14" fmla="*/ 20995 w 21600"/>
              <a:gd name="T15" fmla="*/ 7597 h 21600"/>
              <a:gd name="T16" fmla="*/ 21480 w 21600"/>
              <a:gd name="T17" fmla="*/ 4220 h 21600"/>
              <a:gd name="T18" fmla="*/ 19632 w 21600"/>
              <a:gd name="T19" fmla="*/ 1305 h 21600"/>
              <a:gd name="T20" fmla="*/ 16275 w 21600"/>
              <a:gd name="T21" fmla="*/ 0 h 21600"/>
              <a:gd name="T22" fmla="*/ 12705 w 21600"/>
              <a:gd name="T23" fmla="*/ 730 h 21600"/>
              <a:gd name="T24" fmla="*/ 10860 w 21600"/>
              <a:gd name="T25" fmla="*/ 218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375422" y="4136232"/>
            <a:ext cx="22860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3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539979" y="4152901"/>
            <a:ext cx="28575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3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1363266" y="791767"/>
            <a:ext cx="6000750" cy="189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When you see the sign in the subway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(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地铁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) , </a:t>
            </a: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you mustn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 ________.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A. eat and drink </a:t>
            </a:r>
          </a:p>
          <a:p>
            <a:pPr eaLnBrk="0" hangingPunct="0">
              <a:spcBef>
                <a:spcPct val="20000"/>
              </a:spcBef>
            </a:pP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B. drink   C. sleep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220883" y="1670051"/>
            <a:ext cx="996043" cy="9810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849416" y="1270398"/>
            <a:ext cx="34290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3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363266" y="2919413"/>
            <a:ext cx="5543550" cy="173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4</a:t>
            </a:r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When you see this sign on the </a:t>
            </a:r>
          </a:p>
          <a:p>
            <a:pPr eaLnBrk="0" hangingPunct="0"/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road, you are not allowed to_____.</a:t>
            </a:r>
          </a:p>
          <a:p>
            <a:pPr eaLnBrk="0" hangingPunct="0"/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A. kill a dog   B. walk a dog </a:t>
            </a:r>
          </a:p>
          <a:p>
            <a:pPr eaLnBrk="0" hangingPunct="0"/>
            <a:r>
              <a:rPr lang="zh-CN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C. ride a dog</a:t>
            </a:r>
          </a:p>
        </p:txBody>
      </p:sp>
      <p:pic>
        <p:nvPicPr>
          <p:cNvPr id="21509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1016" y="4031456"/>
            <a:ext cx="767953" cy="76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49566" y="3376613"/>
            <a:ext cx="34290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3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831181" y="677466"/>
            <a:ext cx="2571750" cy="89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upstairs </a:t>
            </a:r>
            <a:r>
              <a:rPr lang="zh-CN" altLang="zh-CN" sz="2100" b="1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adv.</a:t>
            </a:r>
          </a:p>
          <a:p>
            <a:pPr eaLnBrk="0" hangingPunct="0"/>
            <a:r>
              <a:rPr lang="zh-CN" altLang="en-US" sz="27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在楼上</a:t>
            </a:r>
            <a:r>
              <a:rPr lang="zh-CN" altLang="zh-CN" sz="27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en-US" sz="27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向楼上</a:t>
            </a:r>
            <a:r>
              <a:rPr lang="zh-CN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2291" name="Picture 3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2050" y="795337"/>
            <a:ext cx="2527697" cy="1890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57300" y="1538287"/>
            <a:ext cx="3719513" cy="117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 went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upstairs</a:t>
            </a:r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and </a:t>
            </a:r>
          </a:p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changed into clean clothes. </a:t>
            </a:r>
          </a:p>
          <a:p>
            <a:pPr eaLnBrk="0" hangingPunct="0"/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他上楼换了干净的衣裳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02931" y="2946798"/>
            <a:ext cx="2649141" cy="90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downstairs </a:t>
            </a:r>
            <a:r>
              <a:rPr lang="zh-CN" altLang="zh-CN" sz="2700" b="1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adv.</a:t>
            </a:r>
            <a:r>
              <a:rPr lang="zh-CN" altLang="zh-CN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 eaLnBrk="0" hangingPunct="0"/>
            <a:r>
              <a:rPr lang="zh-CN" altLang="en-US" sz="27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往楼下，在楼下</a:t>
            </a:r>
            <a:r>
              <a:rPr lang="zh-CN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2294" name="Picture 6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7566" y="2988469"/>
            <a:ext cx="2400300" cy="1866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105275" y="3794522"/>
            <a:ext cx="4261247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Go down and see what they are doing downstairs.</a:t>
            </a:r>
          </a:p>
          <a:p>
            <a:pPr eaLnBrk="0" hangingPunct="0"/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下去看看他们在楼下干什么。</a:t>
            </a:r>
          </a:p>
        </p:txBody>
      </p:sp>
      <p:sp>
        <p:nvSpPr>
          <p:cNvPr id="22535" name="文本框 9"/>
          <p:cNvSpPr txBox="1">
            <a:spLocks noChangeArrowheads="1"/>
          </p:cNvSpPr>
          <p:nvPr/>
        </p:nvSpPr>
        <p:spPr bwMode="auto">
          <a:xfrm>
            <a:off x="-92869" y="704851"/>
            <a:ext cx="157043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Vocabulary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29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58491" y="604838"/>
            <a:ext cx="4179094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exhibition 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7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zh-CN" altLang="zh-CN" sz="21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7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展览，展览会</a:t>
            </a:r>
            <a:endParaRPr lang="zh-CN" altLang="zh-CN" sz="26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3315" name="Picture 3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7585" y="847725"/>
            <a:ext cx="2351484" cy="1757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345781" y="2963466"/>
            <a:ext cx="2586038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tail 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7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zh-CN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7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尾，尾巴</a:t>
            </a:r>
            <a:endParaRPr lang="zh-CN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3323" name="Picture 11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87091" y="2963466"/>
            <a:ext cx="2531269" cy="1683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345782" y="3367088"/>
            <a:ext cx="3598069" cy="154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The  squirrel on animal </a:t>
            </a:r>
          </a:p>
          <a:p>
            <a:pPr eaLnBrk="0" hangingPunct="0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exhibition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has a long 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tail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动物展览会上的松鼠有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一条长长的尾巴。</a:t>
            </a:r>
          </a:p>
        </p:txBody>
      </p:sp>
      <p:sp>
        <p:nvSpPr>
          <p:cNvPr id="9223" name="矩形 1"/>
          <p:cNvSpPr>
            <a:spLocks noChangeArrowheads="1"/>
          </p:cNvSpPr>
          <p:nvPr/>
        </p:nvSpPr>
        <p:spPr bwMode="auto">
          <a:xfrm>
            <a:off x="1258492" y="1164432"/>
            <a:ext cx="3974306" cy="154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fontAlgn="t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My father often takes me to the animal 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exhibition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 fontAlgn="t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我父亲经常到我参加动物展览会。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3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2" grpId="0"/>
      <p:bldP spid="13324" grpId="0"/>
      <p:bldP spid="92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85900" y="571500"/>
            <a:ext cx="3005138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rule 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27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sz="27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700" b="1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规则，法则</a:t>
            </a:r>
            <a:endParaRPr lang="zh-CN" altLang="zh-CN" sz="27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85900" y="1143000"/>
            <a:ext cx="2514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zh-CN" sz="27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against the rule </a:t>
            </a:r>
            <a:endParaRPr lang="en-US" altLang="zh-CN" sz="27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r>
              <a:rPr lang="zh-CN" altLang="en-US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违反规则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85900" y="2258617"/>
            <a:ext cx="3543300" cy="1915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We shouldn</a:t>
            </a:r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t 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 against the rule</a:t>
            </a:r>
            <a:r>
              <a:rPr lang="zh-CN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when we are in school.</a:t>
            </a:r>
          </a:p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在学校时我们不应该违反规定。</a:t>
            </a:r>
          </a:p>
        </p:txBody>
      </p:sp>
      <p:pic>
        <p:nvPicPr>
          <p:cNvPr id="14341" name="Picture 5" descr="5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5298281" y="766763"/>
            <a:ext cx="2220516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4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4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1886</Words>
  <Application>Microsoft Office PowerPoint</Application>
  <PresentationFormat>全屏显示(16:9)</PresentationFormat>
  <Paragraphs>306</Paragraphs>
  <Slides>36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3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5. 同类辨析: lost, missing 与 gone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2020-06-27T06:17:00Z</dcterms:created>
  <dcterms:modified xsi:type="dcterms:W3CDTF">2023-01-16T18:00:22Z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B2049B0CC6A54B27BED4E48263735426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