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3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287" r:id="rId20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62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96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47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47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67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67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88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88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208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208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229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229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249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249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15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270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270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290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290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17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11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11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18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0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0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83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83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0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03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2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24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4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44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65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65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857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85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06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6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2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2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95266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7050" y="1536700"/>
            <a:ext cx="4044950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5267" name="矩形 24"/>
          <p:cNvSpPr/>
          <p:nvPr/>
        </p:nvSpPr>
        <p:spPr>
          <a:xfrm>
            <a:off x="1811427" y="1749697"/>
            <a:ext cx="4530725" cy="5540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395268" name="TextBox 2"/>
          <p:cNvSpPr txBox="1"/>
          <p:nvPr/>
        </p:nvSpPr>
        <p:spPr>
          <a:xfrm>
            <a:off x="6531" y="2497138"/>
            <a:ext cx="8140519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54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数乘小</a:t>
            </a: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en-US" altLang="zh-CN" sz="54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5660" y="3935740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0" y="5930694"/>
            <a:ext cx="814705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7" name="TextBox 1"/>
          <p:cNvSpPr txBox="1"/>
          <p:nvPr/>
        </p:nvSpPr>
        <p:spPr>
          <a:xfrm>
            <a:off x="1533525" y="87153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阳台的面积是多少平方米？</a:t>
            </a:r>
          </a:p>
        </p:txBody>
      </p:sp>
      <p:sp>
        <p:nvSpPr>
          <p:cNvPr id="413698" name="Rectangle 28"/>
          <p:cNvSpPr/>
          <p:nvPr/>
        </p:nvSpPr>
        <p:spPr>
          <a:xfrm>
            <a:off x="2486025" y="1657350"/>
            <a:ext cx="6643688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1.15×3.2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）</a:t>
            </a:r>
          </a:p>
        </p:txBody>
      </p:sp>
      <p:grpSp>
        <p:nvGrpSpPr>
          <p:cNvPr id="2" name="组合 48"/>
          <p:cNvGrpSpPr/>
          <p:nvPr/>
        </p:nvGrpSpPr>
        <p:grpSpPr>
          <a:xfrm>
            <a:off x="1533525" y="2728913"/>
            <a:ext cx="3143250" cy="1285875"/>
            <a:chOff x="3357554" y="2786058"/>
            <a:chExt cx="2357432" cy="1285884"/>
          </a:xfrm>
        </p:grpSpPr>
        <p:sp>
          <p:nvSpPr>
            <p:cNvPr id="413700" name="TextBox 1"/>
            <p:cNvSpPr txBox="1"/>
            <p:nvPr/>
          </p:nvSpPr>
          <p:spPr>
            <a:xfrm>
              <a:off x="4152900" y="27963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1" name="TextBox 1"/>
            <p:cNvSpPr txBox="1"/>
            <p:nvPr/>
          </p:nvSpPr>
          <p:spPr>
            <a:xfrm>
              <a:off x="4357686" y="2796339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 bwMode="auto">
            <a:xfrm>
              <a:off x="3357554" y="4000503"/>
              <a:ext cx="23574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703" name="TextBox 1"/>
            <p:cNvSpPr txBox="1"/>
            <p:nvPr/>
          </p:nvSpPr>
          <p:spPr>
            <a:xfrm>
              <a:off x="3581396" y="335756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4" name="TextBox 1"/>
            <p:cNvSpPr txBox="1"/>
            <p:nvPr/>
          </p:nvSpPr>
          <p:spPr>
            <a:xfrm>
              <a:off x="4643438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5" name="TextBox 1"/>
            <p:cNvSpPr txBox="1"/>
            <p:nvPr/>
          </p:nvSpPr>
          <p:spPr>
            <a:xfrm>
              <a:off x="5143482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6" name="TextBox 1"/>
            <p:cNvSpPr txBox="1"/>
            <p:nvPr/>
          </p:nvSpPr>
          <p:spPr>
            <a:xfrm>
              <a:off x="4867302" y="3425611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7" name="TextBox 1"/>
            <p:cNvSpPr txBox="1"/>
            <p:nvPr/>
          </p:nvSpPr>
          <p:spPr>
            <a:xfrm>
              <a:off x="4662495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08" name="TextBox 1"/>
            <p:cNvSpPr txBox="1"/>
            <p:nvPr/>
          </p:nvSpPr>
          <p:spPr>
            <a:xfrm>
              <a:off x="5153032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49"/>
          <p:cNvGrpSpPr/>
          <p:nvPr/>
        </p:nvGrpSpPr>
        <p:grpSpPr>
          <a:xfrm>
            <a:off x="7058025" y="2728913"/>
            <a:ext cx="3143250" cy="1285875"/>
            <a:chOff x="3357554" y="2786058"/>
            <a:chExt cx="2357432" cy="1285884"/>
          </a:xfrm>
        </p:grpSpPr>
        <p:sp>
          <p:nvSpPr>
            <p:cNvPr id="413710" name="TextBox 1"/>
            <p:cNvSpPr txBox="1"/>
            <p:nvPr/>
          </p:nvSpPr>
          <p:spPr>
            <a:xfrm>
              <a:off x="4152900" y="27963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1" name="TextBox 1"/>
            <p:cNvSpPr txBox="1"/>
            <p:nvPr/>
          </p:nvSpPr>
          <p:spPr>
            <a:xfrm>
              <a:off x="4357686" y="2796339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 bwMode="auto">
            <a:xfrm>
              <a:off x="3357554" y="4000503"/>
              <a:ext cx="23574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713" name="TextBox 1"/>
            <p:cNvSpPr txBox="1"/>
            <p:nvPr/>
          </p:nvSpPr>
          <p:spPr>
            <a:xfrm>
              <a:off x="3581396" y="335756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4" name="TextBox 1"/>
            <p:cNvSpPr txBox="1"/>
            <p:nvPr/>
          </p:nvSpPr>
          <p:spPr>
            <a:xfrm>
              <a:off x="4643438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5" name="TextBox 1"/>
            <p:cNvSpPr txBox="1"/>
            <p:nvPr/>
          </p:nvSpPr>
          <p:spPr>
            <a:xfrm>
              <a:off x="5143482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6" name="TextBox 1"/>
            <p:cNvSpPr txBox="1"/>
            <p:nvPr/>
          </p:nvSpPr>
          <p:spPr>
            <a:xfrm>
              <a:off x="4867302" y="3425611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7" name="TextBox 1"/>
            <p:cNvSpPr txBox="1"/>
            <p:nvPr/>
          </p:nvSpPr>
          <p:spPr>
            <a:xfrm>
              <a:off x="4643416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18" name="TextBox 1"/>
            <p:cNvSpPr txBox="1"/>
            <p:nvPr/>
          </p:nvSpPr>
          <p:spPr>
            <a:xfrm>
              <a:off x="5153032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下箭头 59"/>
          <p:cNvSpPr/>
          <p:nvPr/>
        </p:nvSpPr>
        <p:spPr>
          <a:xfrm rot="16200000">
            <a:off x="5676900" y="2490788"/>
            <a:ext cx="285750" cy="1905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4676775" y="2797175"/>
            <a:ext cx="2286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4676775" y="3440113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9439275" y="39433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1"/>
          <p:cNvSpPr txBox="1"/>
          <p:nvPr/>
        </p:nvSpPr>
        <p:spPr>
          <a:xfrm>
            <a:off x="8785225" y="39433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1"/>
          <p:cNvSpPr txBox="1"/>
          <p:nvPr/>
        </p:nvSpPr>
        <p:spPr>
          <a:xfrm>
            <a:off x="8105775" y="39433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772525" y="4443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8118475" y="4443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1"/>
          <p:cNvSpPr txBox="1"/>
          <p:nvPr/>
        </p:nvSpPr>
        <p:spPr>
          <a:xfrm>
            <a:off x="7439025" y="4443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9" name="直接连接符 68"/>
          <p:cNvCxnSpPr/>
          <p:nvPr/>
        </p:nvCxnSpPr>
        <p:spPr bwMode="auto">
          <a:xfrm>
            <a:off x="7058025" y="5014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77"/>
          <p:cNvGrpSpPr/>
          <p:nvPr/>
        </p:nvGrpSpPr>
        <p:grpSpPr>
          <a:xfrm>
            <a:off x="1533525" y="3943350"/>
            <a:ext cx="3143250" cy="1143000"/>
            <a:chOff x="1142976" y="4000504"/>
            <a:chExt cx="2357432" cy="1143008"/>
          </a:xfrm>
        </p:grpSpPr>
        <p:sp>
          <p:nvSpPr>
            <p:cNvPr id="413730" name="TextBox 1"/>
            <p:cNvSpPr txBox="1"/>
            <p:nvPr/>
          </p:nvSpPr>
          <p:spPr>
            <a:xfrm>
              <a:off x="2928904" y="4000886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31" name="TextBox 1"/>
            <p:cNvSpPr txBox="1"/>
            <p:nvPr/>
          </p:nvSpPr>
          <p:spPr>
            <a:xfrm>
              <a:off x="2438366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32" name="TextBox 1"/>
            <p:cNvSpPr txBox="1"/>
            <p:nvPr/>
          </p:nvSpPr>
          <p:spPr>
            <a:xfrm>
              <a:off x="1928772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33" name="TextBox 1"/>
            <p:cNvSpPr txBox="1"/>
            <p:nvPr/>
          </p:nvSpPr>
          <p:spPr>
            <a:xfrm>
              <a:off x="2428838" y="450095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34" name="TextBox 1"/>
            <p:cNvSpPr txBox="1"/>
            <p:nvPr/>
          </p:nvSpPr>
          <p:spPr>
            <a:xfrm>
              <a:off x="1938300" y="450057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735" name="TextBox 1"/>
            <p:cNvSpPr txBox="1"/>
            <p:nvPr/>
          </p:nvSpPr>
          <p:spPr>
            <a:xfrm>
              <a:off x="1428706" y="450057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7" name="直接连接符 76"/>
            <p:cNvCxnSpPr/>
            <p:nvPr/>
          </p:nvCxnSpPr>
          <p:spPr bwMode="auto">
            <a:xfrm>
              <a:off x="1142976" y="5072075"/>
              <a:ext cx="235743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1"/>
          <p:cNvSpPr txBox="1"/>
          <p:nvPr/>
        </p:nvSpPr>
        <p:spPr>
          <a:xfrm>
            <a:off x="945197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/>
          <p:nvPr/>
        </p:nvSpPr>
        <p:spPr>
          <a:xfrm>
            <a:off x="879792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Box 1"/>
          <p:cNvSpPr txBox="1"/>
          <p:nvPr/>
        </p:nvSpPr>
        <p:spPr>
          <a:xfrm>
            <a:off x="811847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TextBox 1"/>
          <p:cNvSpPr txBox="1"/>
          <p:nvPr/>
        </p:nvSpPr>
        <p:spPr>
          <a:xfrm>
            <a:off x="743902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1"/>
          <p:cNvSpPr txBox="1"/>
          <p:nvPr/>
        </p:nvSpPr>
        <p:spPr>
          <a:xfrm>
            <a:off x="392747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1"/>
          <p:cNvSpPr txBox="1"/>
          <p:nvPr/>
        </p:nvSpPr>
        <p:spPr>
          <a:xfrm>
            <a:off x="327342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1"/>
          <p:cNvSpPr txBox="1"/>
          <p:nvPr/>
        </p:nvSpPr>
        <p:spPr>
          <a:xfrm>
            <a:off x="259397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"/>
          <p:cNvSpPr txBox="1"/>
          <p:nvPr/>
        </p:nvSpPr>
        <p:spPr>
          <a:xfrm>
            <a:off x="191452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下箭头 107"/>
          <p:cNvSpPr/>
          <p:nvPr/>
        </p:nvSpPr>
        <p:spPr>
          <a:xfrm rot="16200000" flipV="1">
            <a:off x="5676900" y="4535488"/>
            <a:ext cx="285750" cy="1524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9" name="TextBox 1"/>
          <p:cNvSpPr txBox="1"/>
          <p:nvPr/>
        </p:nvSpPr>
        <p:spPr>
          <a:xfrm>
            <a:off x="4581525" y="5297488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÷1000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Box 1"/>
          <p:cNvSpPr txBox="1"/>
          <p:nvPr/>
        </p:nvSpPr>
        <p:spPr>
          <a:xfrm>
            <a:off x="2200275" y="4943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1" name="直接连接符 110"/>
          <p:cNvCxnSpPr/>
          <p:nvPr/>
        </p:nvCxnSpPr>
        <p:spPr bwMode="auto">
          <a:xfrm rot="16200000" flipV="1">
            <a:off x="4081463" y="5110163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"/>
          <p:cNvSpPr txBox="1"/>
          <p:nvPr/>
        </p:nvSpPr>
        <p:spPr>
          <a:xfrm>
            <a:off x="4778375" y="1654175"/>
            <a:ext cx="2286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3.68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"/>
          <p:cNvSpPr txBox="1"/>
          <p:nvPr/>
        </p:nvSpPr>
        <p:spPr>
          <a:xfrm>
            <a:off x="6734175" y="1657350"/>
            <a:ext cx="2286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</a:p>
        </p:txBody>
      </p:sp>
      <p:sp>
        <p:nvSpPr>
          <p:cNvPr id="116" name="Text Box 8"/>
          <p:cNvSpPr txBox="1"/>
          <p:nvPr/>
        </p:nvSpPr>
        <p:spPr>
          <a:xfrm>
            <a:off x="1057275" y="5940425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答：阳台的面积是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3.68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平方米。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ldLvl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9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bldLvl="0" animBg="1"/>
      <p:bldP spid="109" grpId="0"/>
      <p:bldP spid="110" grpId="0"/>
      <p:bldP spid="114" grpId="0"/>
      <p:bldP spid="115" grpId="0"/>
      <p:bldP spid="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5" name="TextBox 8"/>
          <p:cNvSpPr txBox="1"/>
          <p:nvPr/>
        </p:nvSpPr>
        <p:spPr>
          <a:xfrm>
            <a:off x="0" y="110172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grpSp>
        <p:nvGrpSpPr>
          <p:cNvPr id="415746" name="组合 4"/>
          <p:cNvGrpSpPr/>
          <p:nvPr/>
        </p:nvGrpSpPr>
        <p:grpSpPr>
          <a:xfrm>
            <a:off x="1714500" y="1509713"/>
            <a:ext cx="3619500" cy="1216025"/>
            <a:chOff x="1142976" y="2928934"/>
            <a:chExt cx="2714622" cy="1216034"/>
          </a:xfrm>
        </p:grpSpPr>
        <p:sp>
          <p:nvSpPr>
            <p:cNvPr id="415747" name="TextBox 1"/>
            <p:cNvSpPr txBox="1"/>
            <p:nvPr/>
          </p:nvSpPr>
          <p:spPr>
            <a:xfrm>
              <a:off x="2795578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48" name="TextBox 1"/>
            <p:cNvSpPr txBox="1"/>
            <p:nvPr/>
          </p:nvSpPr>
          <p:spPr>
            <a:xfrm>
              <a:off x="2295512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 bwMode="auto">
            <a:xfrm>
              <a:off x="1142976" y="4143380"/>
              <a:ext cx="271462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750" name="TextBox 1"/>
            <p:cNvSpPr txBox="1"/>
            <p:nvPr/>
          </p:nvSpPr>
          <p:spPr>
            <a:xfrm>
              <a:off x="1509694" y="350043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1" name="TextBox 1"/>
            <p:cNvSpPr txBox="1"/>
            <p:nvPr/>
          </p:nvSpPr>
          <p:spPr>
            <a:xfrm>
              <a:off x="3295623" y="292893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2" name="TextBox 1"/>
            <p:cNvSpPr txBox="1"/>
            <p:nvPr/>
          </p:nvSpPr>
          <p:spPr>
            <a:xfrm>
              <a:off x="2786050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3" name="TextBox 1"/>
            <p:cNvSpPr txBox="1"/>
            <p:nvPr/>
          </p:nvSpPr>
          <p:spPr>
            <a:xfrm>
              <a:off x="2285984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4" name="TextBox 1"/>
            <p:cNvSpPr txBox="1"/>
            <p:nvPr/>
          </p:nvSpPr>
          <p:spPr>
            <a:xfrm>
              <a:off x="3286095" y="34905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5755" name="组合 13"/>
          <p:cNvGrpSpPr/>
          <p:nvPr/>
        </p:nvGrpSpPr>
        <p:grpSpPr>
          <a:xfrm>
            <a:off x="1714500" y="2652713"/>
            <a:ext cx="3619500" cy="1214437"/>
            <a:chOff x="785786" y="4000504"/>
            <a:chExt cx="2714622" cy="1214446"/>
          </a:xfrm>
        </p:grpSpPr>
        <p:sp>
          <p:nvSpPr>
            <p:cNvPr id="415756" name="TextBox 1"/>
            <p:cNvSpPr txBox="1"/>
            <p:nvPr/>
          </p:nvSpPr>
          <p:spPr>
            <a:xfrm>
              <a:off x="2938454" y="4000886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7" name="TextBox 1"/>
            <p:cNvSpPr txBox="1"/>
            <p:nvPr/>
          </p:nvSpPr>
          <p:spPr>
            <a:xfrm>
              <a:off x="1938322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8" name="TextBox 1"/>
            <p:cNvSpPr txBox="1"/>
            <p:nvPr/>
          </p:nvSpPr>
          <p:spPr>
            <a:xfrm>
              <a:off x="1928794" y="457239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59" name="TextBox 1"/>
            <p:cNvSpPr txBox="1"/>
            <p:nvPr/>
          </p:nvSpPr>
          <p:spPr>
            <a:xfrm>
              <a:off x="1438256" y="457200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60" name="TextBox 1"/>
            <p:cNvSpPr txBox="1"/>
            <p:nvPr/>
          </p:nvSpPr>
          <p:spPr>
            <a:xfrm>
              <a:off x="928662" y="457200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785786" y="5143512"/>
              <a:ext cx="271462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5762" name="TextBox 1"/>
          <p:cNvSpPr txBox="1"/>
          <p:nvPr/>
        </p:nvSpPr>
        <p:spPr>
          <a:xfrm>
            <a:off x="458470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63" name="TextBox 1"/>
          <p:cNvSpPr txBox="1"/>
          <p:nvPr/>
        </p:nvSpPr>
        <p:spPr>
          <a:xfrm>
            <a:off x="257175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64" name="TextBox 1"/>
          <p:cNvSpPr txBox="1"/>
          <p:nvPr/>
        </p:nvSpPr>
        <p:spPr>
          <a:xfrm>
            <a:off x="325120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65" name="TextBox 1"/>
          <p:cNvSpPr txBox="1"/>
          <p:nvPr/>
        </p:nvSpPr>
        <p:spPr>
          <a:xfrm>
            <a:off x="190500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66" name="TextBox 1"/>
          <p:cNvSpPr txBox="1"/>
          <p:nvPr/>
        </p:nvSpPr>
        <p:spPr>
          <a:xfrm>
            <a:off x="296545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5767" name="组合 25"/>
          <p:cNvGrpSpPr/>
          <p:nvPr/>
        </p:nvGrpSpPr>
        <p:grpSpPr>
          <a:xfrm>
            <a:off x="6667500" y="1509713"/>
            <a:ext cx="3143250" cy="1285875"/>
            <a:chOff x="3357554" y="2786058"/>
            <a:chExt cx="2357432" cy="1285884"/>
          </a:xfrm>
        </p:grpSpPr>
        <p:sp>
          <p:nvSpPr>
            <p:cNvPr id="415768" name="TextBox 1"/>
            <p:cNvSpPr txBox="1"/>
            <p:nvPr/>
          </p:nvSpPr>
          <p:spPr>
            <a:xfrm>
              <a:off x="4152900" y="27963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69" name="TextBox 1"/>
            <p:cNvSpPr txBox="1"/>
            <p:nvPr/>
          </p:nvSpPr>
          <p:spPr>
            <a:xfrm>
              <a:off x="4357686" y="2796339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3357554" y="4000503"/>
              <a:ext cx="23574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771" name="TextBox 1"/>
            <p:cNvSpPr txBox="1"/>
            <p:nvPr/>
          </p:nvSpPr>
          <p:spPr>
            <a:xfrm>
              <a:off x="3581396" y="335756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2" name="TextBox 1"/>
            <p:cNvSpPr txBox="1"/>
            <p:nvPr/>
          </p:nvSpPr>
          <p:spPr>
            <a:xfrm>
              <a:off x="4643438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3" name="TextBox 1"/>
            <p:cNvSpPr txBox="1"/>
            <p:nvPr/>
          </p:nvSpPr>
          <p:spPr>
            <a:xfrm>
              <a:off x="5143482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4" name="TextBox 1"/>
            <p:cNvSpPr txBox="1"/>
            <p:nvPr/>
          </p:nvSpPr>
          <p:spPr>
            <a:xfrm>
              <a:off x="4867302" y="3425611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5" name="TextBox 1"/>
            <p:cNvSpPr txBox="1"/>
            <p:nvPr/>
          </p:nvSpPr>
          <p:spPr>
            <a:xfrm>
              <a:off x="4662495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6" name="TextBox 1"/>
            <p:cNvSpPr txBox="1"/>
            <p:nvPr/>
          </p:nvSpPr>
          <p:spPr>
            <a:xfrm>
              <a:off x="5153032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5777" name="组合 35"/>
          <p:cNvGrpSpPr/>
          <p:nvPr/>
        </p:nvGrpSpPr>
        <p:grpSpPr>
          <a:xfrm>
            <a:off x="6667500" y="2724150"/>
            <a:ext cx="3143250" cy="1143000"/>
            <a:chOff x="1142976" y="4000504"/>
            <a:chExt cx="2357432" cy="1143008"/>
          </a:xfrm>
        </p:grpSpPr>
        <p:sp>
          <p:nvSpPr>
            <p:cNvPr id="415778" name="TextBox 1"/>
            <p:cNvSpPr txBox="1"/>
            <p:nvPr/>
          </p:nvSpPr>
          <p:spPr>
            <a:xfrm>
              <a:off x="2928904" y="4000886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79" name="TextBox 1"/>
            <p:cNvSpPr txBox="1"/>
            <p:nvPr/>
          </p:nvSpPr>
          <p:spPr>
            <a:xfrm>
              <a:off x="2438366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80" name="TextBox 1"/>
            <p:cNvSpPr txBox="1"/>
            <p:nvPr/>
          </p:nvSpPr>
          <p:spPr>
            <a:xfrm>
              <a:off x="1928772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81" name="TextBox 1"/>
            <p:cNvSpPr txBox="1"/>
            <p:nvPr/>
          </p:nvSpPr>
          <p:spPr>
            <a:xfrm>
              <a:off x="2428838" y="450095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82" name="TextBox 1"/>
            <p:cNvSpPr txBox="1"/>
            <p:nvPr/>
          </p:nvSpPr>
          <p:spPr>
            <a:xfrm>
              <a:off x="1938300" y="450057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783" name="TextBox 1"/>
            <p:cNvSpPr txBox="1"/>
            <p:nvPr/>
          </p:nvSpPr>
          <p:spPr>
            <a:xfrm>
              <a:off x="1428706" y="450057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 bwMode="auto">
            <a:xfrm>
              <a:off x="1142976" y="5072075"/>
              <a:ext cx="235743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5785" name="TextBox 1"/>
          <p:cNvSpPr txBox="1"/>
          <p:nvPr/>
        </p:nvSpPr>
        <p:spPr>
          <a:xfrm>
            <a:off x="906145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86" name="TextBox 1"/>
          <p:cNvSpPr txBox="1"/>
          <p:nvPr/>
        </p:nvSpPr>
        <p:spPr>
          <a:xfrm>
            <a:off x="840740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87" name="TextBox 1"/>
          <p:cNvSpPr txBox="1"/>
          <p:nvPr/>
        </p:nvSpPr>
        <p:spPr>
          <a:xfrm>
            <a:off x="772795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88" name="TextBox 1"/>
          <p:cNvSpPr txBox="1"/>
          <p:nvPr/>
        </p:nvSpPr>
        <p:spPr>
          <a:xfrm>
            <a:off x="704850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5789" name="TextBox 1"/>
          <p:cNvSpPr txBox="1"/>
          <p:nvPr/>
        </p:nvSpPr>
        <p:spPr>
          <a:xfrm>
            <a:off x="7334250" y="37242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 rot="16200000" flipV="1">
            <a:off x="9215438" y="3890963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49"/>
          <p:cNvGrpSpPr/>
          <p:nvPr/>
        </p:nvGrpSpPr>
        <p:grpSpPr>
          <a:xfrm>
            <a:off x="827088" y="4325938"/>
            <a:ext cx="10922000" cy="1866900"/>
            <a:chOff x="357158" y="2428868"/>
            <a:chExt cx="8192122" cy="1866899"/>
          </a:xfrm>
        </p:grpSpPr>
        <p:sp>
          <p:nvSpPr>
            <p:cNvPr id="51" name="圆角矩形标注 50"/>
            <p:cNvSpPr/>
            <p:nvPr/>
          </p:nvSpPr>
          <p:spPr bwMode="auto">
            <a:xfrm>
              <a:off x="357158" y="3162293"/>
              <a:ext cx="6787078" cy="1133474"/>
            </a:xfrm>
            <a:prstGeom prst="wedgeRoundRectCallout">
              <a:avLst>
                <a:gd name="adj1" fmla="val 53358"/>
                <a:gd name="adj2" fmla="val -30953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乘数的小数位数和积的小数位数有什么联系？</a:t>
              </a:r>
            </a:p>
          </p:txBody>
        </p:sp>
        <p:pic>
          <p:nvPicPr>
            <p:cNvPr id="415793" name="图片 51" descr="蘑菇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429520" y="2428868"/>
              <a:ext cx="1119760" cy="1509709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3" name="TextBox 8"/>
          <p:cNvSpPr txBox="1"/>
          <p:nvPr/>
        </p:nvSpPr>
        <p:spPr>
          <a:xfrm>
            <a:off x="0" y="1009650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417794" name="TextBox 8"/>
          <p:cNvSpPr txBox="1"/>
          <p:nvPr/>
        </p:nvSpPr>
        <p:spPr>
          <a:xfrm>
            <a:off x="666750" y="1531938"/>
            <a:ext cx="10858500" cy="30464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小数乘小数的计算方法：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先按照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整数乘法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的计算方法算出积，再看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乘数中一共有几位小数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，就在积的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右边数出几位，点上小数点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。如果积的末尾有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，先点小数点再去掉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417795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05750" y="4911725"/>
            <a:ext cx="2097088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1" name="TextBox 8"/>
          <p:cNvSpPr txBox="1"/>
          <p:nvPr/>
        </p:nvSpPr>
        <p:spPr>
          <a:xfrm>
            <a:off x="285750" y="1047750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419842" name="TextBox 1"/>
          <p:cNvSpPr txBox="1"/>
          <p:nvPr/>
        </p:nvSpPr>
        <p:spPr>
          <a:xfrm>
            <a:off x="541338" y="2178050"/>
            <a:ext cx="11239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、你能给下面各题的积点上小数点吗？</a:t>
            </a:r>
          </a:p>
        </p:txBody>
      </p:sp>
      <p:pic>
        <p:nvPicPr>
          <p:cNvPr id="419843" name="Picture 3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" y="3432175"/>
            <a:ext cx="11430000" cy="172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" name="TextBox 1"/>
          <p:cNvSpPr txBox="1"/>
          <p:nvPr/>
        </p:nvSpPr>
        <p:spPr>
          <a:xfrm>
            <a:off x="1428750" y="4376738"/>
            <a:ext cx="654050" cy="769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4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4857750" y="4376738"/>
            <a:ext cx="654050" cy="769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4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9632950" y="4376738"/>
            <a:ext cx="654050" cy="769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4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 bwMode="auto">
          <a:xfrm rot="16200000" flipV="1">
            <a:off x="10644188" y="4670425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89" name="TextBox 8"/>
          <p:cNvSpPr txBox="1"/>
          <p:nvPr/>
        </p:nvSpPr>
        <p:spPr>
          <a:xfrm>
            <a:off x="9525" y="852488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421890" name="TextBox 1"/>
          <p:cNvSpPr txBox="1"/>
          <p:nvPr/>
        </p:nvSpPr>
        <p:spPr>
          <a:xfrm>
            <a:off x="476250" y="1717675"/>
            <a:ext cx="11239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grpSp>
        <p:nvGrpSpPr>
          <p:cNvPr id="421891" name="组合 19"/>
          <p:cNvGrpSpPr/>
          <p:nvPr/>
        </p:nvGrpSpPr>
        <p:grpSpPr>
          <a:xfrm>
            <a:off x="1320800" y="1831975"/>
            <a:ext cx="2571750" cy="1285875"/>
            <a:chOff x="1142976" y="2285992"/>
            <a:chExt cx="1928804" cy="1285884"/>
          </a:xfrm>
        </p:grpSpPr>
        <p:cxnSp>
          <p:nvCxnSpPr>
            <p:cNvPr id="12" name="直接连接符 11"/>
            <p:cNvCxnSpPr/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893" name="TextBox 1"/>
            <p:cNvSpPr txBox="1"/>
            <p:nvPr/>
          </p:nvSpPr>
          <p:spPr>
            <a:xfrm>
              <a:off x="1295380" y="2857496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4" name="TextBox 1"/>
            <p:cNvSpPr txBox="1"/>
            <p:nvPr/>
          </p:nvSpPr>
          <p:spPr>
            <a:xfrm>
              <a:off x="2000232" y="228599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5" name="TextBox 1"/>
            <p:cNvSpPr txBox="1"/>
            <p:nvPr/>
          </p:nvSpPr>
          <p:spPr>
            <a:xfrm>
              <a:off x="2500276" y="228599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6" name="TextBox 1"/>
            <p:cNvSpPr txBox="1"/>
            <p:nvPr/>
          </p:nvSpPr>
          <p:spPr>
            <a:xfrm>
              <a:off x="2224096" y="2925545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7" name="TextBox 1"/>
            <p:cNvSpPr txBox="1"/>
            <p:nvPr/>
          </p:nvSpPr>
          <p:spPr>
            <a:xfrm>
              <a:off x="2019289" y="291526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8" name="TextBox 1"/>
            <p:cNvSpPr txBox="1"/>
            <p:nvPr/>
          </p:nvSpPr>
          <p:spPr>
            <a:xfrm>
              <a:off x="2509826" y="291526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899" name="TextBox 1"/>
            <p:cNvSpPr txBox="1"/>
            <p:nvPr/>
          </p:nvSpPr>
          <p:spPr>
            <a:xfrm>
              <a:off x="2214546" y="2296273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Box 1"/>
          <p:cNvSpPr txBox="1"/>
          <p:nvPr/>
        </p:nvSpPr>
        <p:spPr>
          <a:xfrm>
            <a:off x="313055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320800" y="4116388"/>
            <a:ext cx="2571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/>
          <p:nvPr/>
        </p:nvSpPr>
        <p:spPr>
          <a:xfrm>
            <a:off x="246380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80975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246380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79705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3117850" y="4117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2451100" y="4117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1797050" y="4117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1130300" y="4117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2082800" y="4117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1911" name="组合 31"/>
          <p:cNvGrpSpPr/>
          <p:nvPr/>
        </p:nvGrpSpPr>
        <p:grpSpPr>
          <a:xfrm>
            <a:off x="4654550" y="1831975"/>
            <a:ext cx="3143250" cy="1285875"/>
            <a:chOff x="3357554" y="2786058"/>
            <a:chExt cx="2357432" cy="1285884"/>
          </a:xfrm>
        </p:grpSpPr>
        <p:sp>
          <p:nvSpPr>
            <p:cNvPr id="421912" name="TextBox 1"/>
            <p:cNvSpPr txBox="1"/>
            <p:nvPr/>
          </p:nvSpPr>
          <p:spPr>
            <a:xfrm>
              <a:off x="4152900" y="27963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13" name="TextBox 1"/>
            <p:cNvSpPr txBox="1"/>
            <p:nvPr/>
          </p:nvSpPr>
          <p:spPr>
            <a:xfrm>
              <a:off x="4367192" y="2786058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 bwMode="auto">
            <a:xfrm>
              <a:off x="3357554" y="4000505"/>
              <a:ext cx="235743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915" name="TextBox 1"/>
            <p:cNvSpPr txBox="1"/>
            <p:nvPr/>
          </p:nvSpPr>
          <p:spPr>
            <a:xfrm>
              <a:off x="3581396" y="335756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16" name="TextBox 1"/>
            <p:cNvSpPr txBox="1"/>
            <p:nvPr/>
          </p:nvSpPr>
          <p:spPr>
            <a:xfrm>
              <a:off x="4643438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17" name="TextBox 1"/>
            <p:cNvSpPr txBox="1"/>
            <p:nvPr/>
          </p:nvSpPr>
          <p:spPr>
            <a:xfrm>
              <a:off x="5143482" y="278644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18" name="TextBox 1"/>
            <p:cNvSpPr txBox="1"/>
            <p:nvPr/>
          </p:nvSpPr>
          <p:spPr>
            <a:xfrm>
              <a:off x="4867302" y="3425611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19" name="TextBox 1"/>
            <p:cNvSpPr txBox="1"/>
            <p:nvPr/>
          </p:nvSpPr>
          <p:spPr>
            <a:xfrm>
              <a:off x="4662495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20" name="TextBox 1"/>
            <p:cNvSpPr txBox="1"/>
            <p:nvPr/>
          </p:nvSpPr>
          <p:spPr>
            <a:xfrm>
              <a:off x="5153010" y="342938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TextBox 1"/>
          <p:cNvSpPr txBox="1"/>
          <p:nvPr/>
        </p:nvSpPr>
        <p:spPr>
          <a:xfrm>
            <a:off x="702310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635635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570230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635635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568960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503555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4654550" y="4116388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 bwMode="auto">
          <a:xfrm>
            <a:off x="5226050" y="4117975"/>
            <a:ext cx="2571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"/>
          <p:cNvSpPr txBox="1"/>
          <p:nvPr/>
        </p:nvSpPr>
        <p:spPr>
          <a:xfrm>
            <a:off x="702310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635635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570230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5035550" y="4119563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532130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1934" name="组合 60"/>
          <p:cNvGrpSpPr/>
          <p:nvPr/>
        </p:nvGrpSpPr>
        <p:grpSpPr>
          <a:xfrm>
            <a:off x="8464550" y="1831975"/>
            <a:ext cx="3143250" cy="1285875"/>
            <a:chOff x="3357554" y="2786058"/>
            <a:chExt cx="2357432" cy="1285884"/>
          </a:xfrm>
        </p:grpSpPr>
        <p:sp>
          <p:nvSpPr>
            <p:cNvPr id="421935" name="TextBox 1"/>
            <p:cNvSpPr txBox="1"/>
            <p:nvPr/>
          </p:nvSpPr>
          <p:spPr>
            <a:xfrm>
              <a:off x="4152900" y="27963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36" name="TextBox 1"/>
            <p:cNvSpPr txBox="1"/>
            <p:nvPr/>
          </p:nvSpPr>
          <p:spPr>
            <a:xfrm>
              <a:off x="4367192" y="2786058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 bwMode="auto">
            <a:xfrm>
              <a:off x="3357554" y="4000505"/>
              <a:ext cx="235743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938" name="TextBox 1"/>
            <p:cNvSpPr txBox="1"/>
            <p:nvPr/>
          </p:nvSpPr>
          <p:spPr>
            <a:xfrm>
              <a:off x="3581396" y="335756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39" name="TextBox 1"/>
            <p:cNvSpPr txBox="1"/>
            <p:nvPr/>
          </p:nvSpPr>
          <p:spPr>
            <a:xfrm>
              <a:off x="4643438" y="278605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40" name="TextBox 1"/>
            <p:cNvSpPr txBox="1"/>
            <p:nvPr/>
          </p:nvSpPr>
          <p:spPr>
            <a:xfrm>
              <a:off x="5143482" y="278644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41" name="TextBox 1"/>
            <p:cNvSpPr txBox="1"/>
            <p:nvPr/>
          </p:nvSpPr>
          <p:spPr>
            <a:xfrm>
              <a:off x="4867302" y="3425611"/>
              <a:ext cx="490538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42" name="TextBox 1"/>
            <p:cNvSpPr txBox="1"/>
            <p:nvPr/>
          </p:nvSpPr>
          <p:spPr>
            <a:xfrm>
              <a:off x="4662495" y="341533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1943" name="TextBox 1"/>
            <p:cNvSpPr txBox="1"/>
            <p:nvPr/>
          </p:nvSpPr>
          <p:spPr>
            <a:xfrm>
              <a:off x="5153010" y="3429382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" name="TextBox 1"/>
          <p:cNvSpPr txBox="1"/>
          <p:nvPr/>
        </p:nvSpPr>
        <p:spPr>
          <a:xfrm>
            <a:off x="1083310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1016635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"/>
          <p:cNvSpPr txBox="1"/>
          <p:nvPr/>
        </p:nvSpPr>
        <p:spPr>
          <a:xfrm>
            <a:off x="951230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1016635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1"/>
          <p:cNvSpPr txBox="1"/>
          <p:nvPr/>
        </p:nvSpPr>
        <p:spPr>
          <a:xfrm>
            <a:off x="949960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1"/>
          <p:cNvSpPr txBox="1"/>
          <p:nvPr/>
        </p:nvSpPr>
        <p:spPr>
          <a:xfrm>
            <a:off x="8845550" y="35464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7" name="直接连接符 76"/>
          <p:cNvCxnSpPr/>
          <p:nvPr/>
        </p:nvCxnSpPr>
        <p:spPr bwMode="auto">
          <a:xfrm>
            <a:off x="8464550" y="4116388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 bwMode="auto">
          <a:xfrm>
            <a:off x="8940800" y="4117975"/>
            <a:ext cx="2571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"/>
          <p:cNvSpPr txBox="1"/>
          <p:nvPr/>
        </p:nvSpPr>
        <p:spPr>
          <a:xfrm>
            <a:off x="1073785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1"/>
          <p:cNvSpPr txBox="1"/>
          <p:nvPr/>
        </p:nvSpPr>
        <p:spPr>
          <a:xfrm>
            <a:off x="1019175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952500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8858250" y="4119563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1"/>
          <p:cNvSpPr txBox="1"/>
          <p:nvPr/>
        </p:nvSpPr>
        <p:spPr>
          <a:xfrm>
            <a:off x="9144000" y="4119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Box 1"/>
          <p:cNvSpPr txBox="1"/>
          <p:nvPr/>
        </p:nvSpPr>
        <p:spPr>
          <a:xfrm>
            <a:off x="8845550" y="2974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5" name="直接连接符 84"/>
          <p:cNvCxnSpPr/>
          <p:nvPr/>
        </p:nvCxnSpPr>
        <p:spPr bwMode="auto">
          <a:xfrm rot="16200000" flipV="1">
            <a:off x="10821988" y="4213225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 bwMode="auto">
          <a:xfrm rot="16200000" flipV="1">
            <a:off x="7107238" y="4213225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 bwMode="auto">
          <a:xfrm rot="16200000" flipV="1">
            <a:off x="6440488" y="4213225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60" grpId="0"/>
      <p:bldP spid="71" grpId="0"/>
      <p:bldP spid="72" grpId="0"/>
      <p:bldP spid="73" grpId="0"/>
      <p:bldP spid="74" grpId="0"/>
      <p:bldP spid="75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7" name="TextBox 1"/>
          <p:cNvSpPr txBox="1"/>
          <p:nvPr/>
        </p:nvSpPr>
        <p:spPr>
          <a:xfrm>
            <a:off x="450850" y="1233488"/>
            <a:ext cx="15684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</p:txBody>
      </p:sp>
      <p:sp>
        <p:nvSpPr>
          <p:cNvPr id="423938" name="TextBox 1"/>
          <p:cNvSpPr txBox="1"/>
          <p:nvPr/>
        </p:nvSpPr>
        <p:spPr>
          <a:xfrm>
            <a:off x="1536700" y="1925638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9.8×0.3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3939" name="TextBox 1"/>
          <p:cNvSpPr txBox="1"/>
          <p:nvPr/>
        </p:nvSpPr>
        <p:spPr>
          <a:xfrm>
            <a:off x="629920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41.4×2.5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49"/>
          <p:cNvGrpSpPr/>
          <p:nvPr/>
        </p:nvGrpSpPr>
        <p:grpSpPr>
          <a:xfrm>
            <a:off x="1333500" y="2857500"/>
            <a:ext cx="2667000" cy="1285875"/>
            <a:chOff x="2714612" y="3000381"/>
            <a:chExt cx="2000248" cy="1285875"/>
          </a:xfrm>
        </p:grpSpPr>
        <p:sp>
          <p:nvSpPr>
            <p:cNvPr id="423941" name="TextBox 1"/>
            <p:cNvSpPr txBox="1"/>
            <p:nvPr/>
          </p:nvSpPr>
          <p:spPr>
            <a:xfrm>
              <a:off x="3655182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2714612" y="4214819"/>
              <a:ext cx="200024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943" name="TextBox 1"/>
            <p:cNvSpPr txBox="1"/>
            <p:nvPr/>
          </p:nvSpPr>
          <p:spPr>
            <a:xfrm>
              <a:off x="3000364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44" name="TextBox 1"/>
            <p:cNvSpPr txBox="1"/>
            <p:nvPr/>
          </p:nvSpPr>
          <p:spPr>
            <a:xfrm>
              <a:off x="3867148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45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46" name="TextBox 1"/>
            <p:cNvSpPr txBox="1"/>
            <p:nvPr/>
          </p:nvSpPr>
          <p:spPr>
            <a:xfrm>
              <a:off x="3867148" y="3639930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47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48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49"/>
          <p:cNvGrpSpPr/>
          <p:nvPr/>
        </p:nvGrpSpPr>
        <p:grpSpPr>
          <a:xfrm>
            <a:off x="6191250" y="2857500"/>
            <a:ext cx="3143250" cy="1282700"/>
            <a:chOff x="2357422" y="3000381"/>
            <a:chExt cx="2357438" cy="1282105"/>
          </a:xfrm>
        </p:grpSpPr>
        <p:sp>
          <p:nvSpPr>
            <p:cNvPr id="423950" name="TextBox 1"/>
            <p:cNvSpPr txBox="1"/>
            <p:nvPr/>
          </p:nvSpPr>
          <p:spPr>
            <a:xfrm>
              <a:off x="3152770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1" name="TextBox 1"/>
            <p:cNvSpPr txBox="1"/>
            <p:nvPr/>
          </p:nvSpPr>
          <p:spPr>
            <a:xfrm>
              <a:off x="3867131" y="3010662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2357422" y="4214256"/>
              <a:ext cx="2357438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953" name="TextBox 1"/>
            <p:cNvSpPr txBox="1"/>
            <p:nvPr/>
          </p:nvSpPr>
          <p:spPr>
            <a:xfrm>
              <a:off x="2581265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4" name="TextBox 1"/>
            <p:cNvSpPr txBox="1"/>
            <p:nvPr/>
          </p:nvSpPr>
          <p:spPr>
            <a:xfrm>
              <a:off x="3643309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5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6" name="TextBox 1"/>
            <p:cNvSpPr txBox="1"/>
            <p:nvPr/>
          </p:nvSpPr>
          <p:spPr>
            <a:xfrm>
              <a:off x="3867131" y="3639930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7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3958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TextBox 1"/>
          <p:cNvSpPr txBox="1"/>
          <p:nvPr/>
        </p:nvSpPr>
        <p:spPr>
          <a:xfrm>
            <a:off x="32385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25844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1917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1907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3632200" y="1928813"/>
            <a:ext cx="1892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2.94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6191250" y="5141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"/>
          <p:cNvSpPr txBox="1"/>
          <p:nvPr/>
        </p:nvSpPr>
        <p:spPr>
          <a:xfrm>
            <a:off x="85852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79311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7251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65976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79057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72517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65722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85740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79200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72405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65865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5905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7524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 rot="16200000" flipH="1">
            <a:off x="8727281" y="5155406"/>
            <a:ext cx="357188" cy="476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"/>
          <p:cNvSpPr txBox="1"/>
          <p:nvPr/>
        </p:nvSpPr>
        <p:spPr>
          <a:xfrm>
            <a:off x="8775700" y="1928813"/>
            <a:ext cx="2178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103.5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5" name="TextBox 1"/>
          <p:cNvSpPr txBox="1"/>
          <p:nvPr/>
        </p:nvSpPr>
        <p:spPr>
          <a:xfrm>
            <a:off x="476250" y="928688"/>
            <a:ext cx="11144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</p:txBody>
      </p:sp>
      <p:sp>
        <p:nvSpPr>
          <p:cNvPr id="425986" name="TextBox 1"/>
          <p:cNvSpPr txBox="1"/>
          <p:nvPr/>
        </p:nvSpPr>
        <p:spPr>
          <a:xfrm>
            <a:off x="1536700" y="1925638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0.5×2.96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5987" name="TextBox 1"/>
          <p:cNvSpPr txBox="1"/>
          <p:nvPr/>
        </p:nvSpPr>
        <p:spPr>
          <a:xfrm>
            <a:off x="629920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0.03×67.5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49"/>
          <p:cNvGrpSpPr/>
          <p:nvPr/>
        </p:nvGrpSpPr>
        <p:grpSpPr>
          <a:xfrm>
            <a:off x="1238250" y="2857500"/>
            <a:ext cx="3143250" cy="1282700"/>
            <a:chOff x="2357422" y="3000381"/>
            <a:chExt cx="2357438" cy="1282105"/>
          </a:xfrm>
        </p:grpSpPr>
        <p:sp>
          <p:nvSpPr>
            <p:cNvPr id="425989" name="TextBox 1"/>
            <p:cNvSpPr txBox="1"/>
            <p:nvPr/>
          </p:nvSpPr>
          <p:spPr>
            <a:xfrm>
              <a:off x="3643309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0" name="TextBox 1"/>
            <p:cNvSpPr txBox="1"/>
            <p:nvPr/>
          </p:nvSpPr>
          <p:spPr>
            <a:xfrm>
              <a:off x="3152770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1" name="TextBox 1"/>
            <p:cNvSpPr txBox="1"/>
            <p:nvPr/>
          </p:nvSpPr>
          <p:spPr>
            <a:xfrm>
              <a:off x="3357528" y="3010662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2357422" y="4214256"/>
              <a:ext cx="2357438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993" name="TextBox 1"/>
            <p:cNvSpPr txBox="1"/>
            <p:nvPr/>
          </p:nvSpPr>
          <p:spPr>
            <a:xfrm>
              <a:off x="2581265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4" name="TextBox 1"/>
            <p:cNvSpPr txBox="1"/>
            <p:nvPr/>
          </p:nvSpPr>
          <p:spPr>
            <a:xfrm>
              <a:off x="4143347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5" name="TextBox 1"/>
            <p:cNvSpPr txBox="1"/>
            <p:nvPr/>
          </p:nvSpPr>
          <p:spPr>
            <a:xfrm>
              <a:off x="3652817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6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997" name="TextBox 1"/>
            <p:cNvSpPr txBox="1"/>
            <p:nvPr/>
          </p:nvSpPr>
          <p:spPr>
            <a:xfrm>
              <a:off x="3867131" y="3639930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1"/>
          <p:cNvSpPr txBox="1"/>
          <p:nvPr/>
        </p:nvSpPr>
        <p:spPr>
          <a:xfrm>
            <a:off x="3917950" y="1928813"/>
            <a:ext cx="1892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362108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2933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22733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16319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19050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 rot="16200000" flipH="1">
            <a:off x="3774281" y="4083844"/>
            <a:ext cx="357188" cy="476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"/>
          <p:cNvSpPr txBox="1"/>
          <p:nvPr/>
        </p:nvSpPr>
        <p:spPr>
          <a:xfrm>
            <a:off x="8966200" y="1928813"/>
            <a:ext cx="2178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2.025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1"/>
          <p:cNvSpPr txBox="1"/>
          <p:nvPr/>
        </p:nvSpPr>
        <p:spPr>
          <a:xfrm>
            <a:off x="895508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1"/>
          <p:cNvSpPr txBox="1"/>
          <p:nvPr/>
        </p:nvSpPr>
        <p:spPr>
          <a:xfrm>
            <a:off x="830103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1"/>
          <p:cNvSpPr txBox="1"/>
          <p:nvPr/>
        </p:nvSpPr>
        <p:spPr>
          <a:xfrm>
            <a:off x="762158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1"/>
          <p:cNvSpPr txBox="1"/>
          <p:nvPr/>
        </p:nvSpPr>
        <p:spPr>
          <a:xfrm>
            <a:off x="696753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"/>
          <p:cNvSpPr txBox="1"/>
          <p:nvPr/>
        </p:nvSpPr>
        <p:spPr>
          <a:xfrm>
            <a:off x="72390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75"/>
          <p:cNvGrpSpPr/>
          <p:nvPr/>
        </p:nvGrpSpPr>
        <p:grpSpPr>
          <a:xfrm>
            <a:off x="6572250" y="2857500"/>
            <a:ext cx="3143250" cy="1282700"/>
            <a:chOff x="4929207" y="2857496"/>
            <a:chExt cx="2357437" cy="1282105"/>
          </a:xfrm>
        </p:grpSpPr>
        <p:sp>
          <p:nvSpPr>
            <p:cNvPr id="426012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13" name="TextBox 1"/>
            <p:cNvSpPr txBox="1"/>
            <p:nvPr/>
          </p:nvSpPr>
          <p:spPr>
            <a:xfrm>
              <a:off x="6438915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6015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16" name="TextBox 1"/>
            <p:cNvSpPr txBox="1"/>
            <p:nvPr/>
          </p:nvSpPr>
          <p:spPr>
            <a:xfrm>
              <a:off x="6215093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17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18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19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20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021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2" grpId="0"/>
      <p:bldP spid="43" grpId="0"/>
      <p:bldP spid="44" grpId="0"/>
      <p:bldP spid="45" grpId="0"/>
      <p:bldP spid="47" grpId="0"/>
      <p:bldP spid="51" grpId="0"/>
      <p:bldP spid="68" grpId="0"/>
      <p:bldP spid="69" grpId="0"/>
      <p:bldP spid="70" grpId="0"/>
      <p:bldP spid="71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3" name="TextBox 1"/>
          <p:cNvSpPr txBox="1"/>
          <p:nvPr/>
        </p:nvSpPr>
        <p:spPr>
          <a:xfrm>
            <a:off x="476250" y="1308100"/>
            <a:ext cx="11144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．下面的计算对吗？把不对的改正。</a:t>
            </a:r>
          </a:p>
        </p:txBody>
      </p:sp>
      <p:pic>
        <p:nvPicPr>
          <p:cNvPr id="428034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71688"/>
            <a:ext cx="11334750" cy="2592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" name="TextBox 1"/>
          <p:cNvSpPr txBox="1"/>
          <p:nvPr/>
        </p:nvSpPr>
        <p:spPr>
          <a:xfrm>
            <a:off x="476250" y="4640263"/>
            <a:ext cx="3429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积的小数点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4191000" y="4643438"/>
            <a:ext cx="342900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先点小数点；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再去掉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8096250" y="4643438"/>
            <a:ext cx="3429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积的小数点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TextBox 1"/>
          <p:cNvSpPr txBox="1"/>
          <p:nvPr/>
        </p:nvSpPr>
        <p:spPr>
          <a:xfrm>
            <a:off x="568325" y="1158875"/>
            <a:ext cx="111442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．一种西服面料，每米售价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元。买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米这种面料，应付多少元？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（先估计得数，再计算）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044575" y="3159125"/>
            <a:ext cx="3333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58.5×5.2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2" name="组合 49"/>
          <p:cNvGrpSpPr/>
          <p:nvPr/>
        </p:nvGrpSpPr>
        <p:grpSpPr>
          <a:xfrm>
            <a:off x="7616825" y="2801938"/>
            <a:ext cx="3143250" cy="1282700"/>
            <a:chOff x="2357422" y="3000381"/>
            <a:chExt cx="2357438" cy="1282105"/>
          </a:xfrm>
        </p:grpSpPr>
        <p:sp>
          <p:nvSpPr>
            <p:cNvPr id="430084" name="TextBox 1"/>
            <p:cNvSpPr txBox="1"/>
            <p:nvPr/>
          </p:nvSpPr>
          <p:spPr>
            <a:xfrm>
              <a:off x="3152770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85" name="TextBox 1"/>
            <p:cNvSpPr txBox="1"/>
            <p:nvPr/>
          </p:nvSpPr>
          <p:spPr>
            <a:xfrm>
              <a:off x="3867131" y="3010662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 bwMode="auto">
            <a:xfrm>
              <a:off x="2357422" y="4214255"/>
              <a:ext cx="235743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087" name="TextBox 1"/>
            <p:cNvSpPr txBox="1"/>
            <p:nvPr/>
          </p:nvSpPr>
          <p:spPr>
            <a:xfrm>
              <a:off x="2581265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88" name="TextBox 1"/>
            <p:cNvSpPr txBox="1"/>
            <p:nvPr/>
          </p:nvSpPr>
          <p:spPr>
            <a:xfrm>
              <a:off x="3643309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89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90" name="TextBox 1"/>
            <p:cNvSpPr txBox="1"/>
            <p:nvPr/>
          </p:nvSpPr>
          <p:spPr>
            <a:xfrm>
              <a:off x="3867131" y="3639930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91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0092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 bwMode="auto">
          <a:xfrm>
            <a:off x="7331075" y="5086350"/>
            <a:ext cx="3429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"/>
          <p:cNvSpPr txBox="1"/>
          <p:nvPr/>
        </p:nvSpPr>
        <p:spPr>
          <a:xfrm>
            <a:off x="10010775" y="394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56725" y="394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677275" y="394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8023225" y="394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331325" y="4516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8677275" y="4516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7997825" y="4516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9999663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9345613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8666163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8012113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7331075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8950325" y="5016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3" name="直接连接符 32"/>
          <p:cNvCxnSpPr/>
          <p:nvPr/>
        </p:nvCxnSpPr>
        <p:spPr bwMode="auto">
          <a:xfrm rot="16200000" flipH="1">
            <a:off x="10152856" y="5099844"/>
            <a:ext cx="357188" cy="476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/>
          <p:nvPr/>
        </p:nvSpPr>
        <p:spPr>
          <a:xfrm>
            <a:off x="3667125" y="3159125"/>
            <a:ext cx="3429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304.2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7331075" y="4516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-207962" y="5595938"/>
            <a:ext cx="11144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答：应付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304.2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  <a:endParaRPr lang="zh-CN" altLang="en-US" sz="3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3" name="TextBox 1"/>
          <p:cNvSpPr txBox="1"/>
          <p:nvPr/>
        </p:nvSpPr>
        <p:spPr>
          <a:xfrm>
            <a:off x="666750" y="1279525"/>
            <a:ext cx="10477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、按箭头方向，小数点怎么移动的？</a:t>
            </a:r>
          </a:p>
        </p:txBody>
      </p:sp>
      <p:grpSp>
        <p:nvGrpSpPr>
          <p:cNvPr id="397314" name="Group 10"/>
          <p:cNvGrpSpPr/>
          <p:nvPr/>
        </p:nvGrpSpPr>
        <p:grpSpPr>
          <a:xfrm>
            <a:off x="3333750" y="2851150"/>
            <a:ext cx="6000750" cy="649288"/>
            <a:chOff x="398" y="2711"/>
            <a:chExt cx="2002" cy="409"/>
          </a:xfrm>
        </p:grpSpPr>
        <p:sp>
          <p:nvSpPr>
            <p:cNvPr id="397315" name="Text Box 11"/>
            <p:cNvSpPr txBox="1"/>
            <p:nvPr/>
          </p:nvSpPr>
          <p:spPr>
            <a:xfrm>
              <a:off x="398" y="2713"/>
              <a:ext cx="413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1.15</a:t>
              </a:r>
            </a:p>
          </p:txBody>
        </p:sp>
        <p:sp>
          <p:nvSpPr>
            <p:cNvPr id="397316" name="Text Box 12"/>
            <p:cNvSpPr txBox="1"/>
            <p:nvPr/>
          </p:nvSpPr>
          <p:spPr>
            <a:xfrm>
              <a:off x="1920" y="2711"/>
              <a:ext cx="48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115</a:t>
              </a:r>
            </a:p>
          </p:txBody>
        </p:sp>
        <p:sp>
          <p:nvSpPr>
            <p:cNvPr id="397317" name="Line 13"/>
            <p:cNvSpPr/>
            <p:nvPr/>
          </p:nvSpPr>
          <p:spPr>
            <a:xfrm>
              <a:off x="864" y="2880"/>
              <a:ext cx="100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7318" name="Line 14"/>
            <p:cNvSpPr/>
            <p:nvPr/>
          </p:nvSpPr>
          <p:spPr>
            <a:xfrm flipH="1" flipV="1">
              <a:off x="864" y="2976"/>
              <a:ext cx="100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7319" name="Group 15"/>
          <p:cNvGrpSpPr/>
          <p:nvPr/>
        </p:nvGrpSpPr>
        <p:grpSpPr>
          <a:xfrm>
            <a:off x="3524250" y="4914900"/>
            <a:ext cx="5840413" cy="647700"/>
            <a:chOff x="3134" y="2636"/>
            <a:chExt cx="1892" cy="452"/>
          </a:xfrm>
        </p:grpSpPr>
        <p:sp>
          <p:nvSpPr>
            <p:cNvPr id="397320" name="Text Box 16"/>
            <p:cNvSpPr txBox="1"/>
            <p:nvPr/>
          </p:nvSpPr>
          <p:spPr>
            <a:xfrm>
              <a:off x="3134" y="2636"/>
              <a:ext cx="349" cy="4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</a:p>
          </p:txBody>
        </p:sp>
        <p:sp>
          <p:nvSpPr>
            <p:cNvPr id="397321" name="Text Box 17"/>
            <p:cNvSpPr txBox="1"/>
            <p:nvPr/>
          </p:nvSpPr>
          <p:spPr>
            <a:xfrm>
              <a:off x="4642" y="2636"/>
              <a:ext cx="384" cy="4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397322" name="Line 18"/>
            <p:cNvSpPr/>
            <p:nvPr/>
          </p:nvSpPr>
          <p:spPr>
            <a:xfrm>
              <a:off x="3545" y="2775"/>
              <a:ext cx="100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7323" name="Line 19"/>
            <p:cNvSpPr/>
            <p:nvPr/>
          </p:nvSpPr>
          <p:spPr>
            <a:xfrm flipH="1" flipV="1">
              <a:off x="3555" y="2924"/>
              <a:ext cx="100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TextBox 1"/>
          <p:cNvSpPr txBox="1"/>
          <p:nvPr/>
        </p:nvSpPr>
        <p:spPr>
          <a:xfrm>
            <a:off x="4095750" y="2276475"/>
            <a:ext cx="43688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向右移动两位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095750" y="3419475"/>
            <a:ext cx="43688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向左移动两位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4095750" y="4348163"/>
            <a:ext cx="43688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向右移动一位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095750" y="5491163"/>
            <a:ext cx="43688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向左移动一位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1" name="TextBox 1"/>
          <p:cNvSpPr txBox="1"/>
          <p:nvPr/>
        </p:nvSpPr>
        <p:spPr>
          <a:xfrm>
            <a:off x="749300" y="1409700"/>
            <a:ext cx="10477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、列竖式计算。</a:t>
            </a:r>
          </a:p>
        </p:txBody>
      </p:sp>
      <p:sp>
        <p:nvSpPr>
          <p:cNvPr id="399362" name="Text Box 8"/>
          <p:cNvSpPr txBox="1"/>
          <p:nvPr/>
        </p:nvSpPr>
        <p:spPr>
          <a:xfrm>
            <a:off x="4164013" y="2552700"/>
            <a:ext cx="3348037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0.72×6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4"/>
          <p:cNvGrpSpPr/>
          <p:nvPr/>
        </p:nvGrpSpPr>
        <p:grpSpPr>
          <a:xfrm>
            <a:off x="3702050" y="3756025"/>
            <a:ext cx="4095750" cy="1298575"/>
            <a:chOff x="2285984" y="2845621"/>
            <a:chExt cx="3071834" cy="1299347"/>
          </a:xfrm>
        </p:grpSpPr>
        <p:sp>
          <p:nvSpPr>
            <p:cNvPr id="399364" name="TextBox 1"/>
            <p:cNvSpPr txBox="1"/>
            <p:nvPr/>
          </p:nvSpPr>
          <p:spPr>
            <a:xfrm>
              <a:off x="3152764" y="2855908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9365" name="TextBox 1"/>
            <p:cNvSpPr txBox="1"/>
            <p:nvPr/>
          </p:nvSpPr>
          <p:spPr>
            <a:xfrm>
              <a:off x="4010020" y="2855908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9366" name="TextBox 1"/>
            <p:cNvSpPr txBox="1"/>
            <p:nvPr/>
          </p:nvSpPr>
          <p:spPr>
            <a:xfrm>
              <a:off x="3571868" y="2855908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2285984" y="4143380"/>
              <a:ext cx="307183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368" name="TextBox 1"/>
            <p:cNvSpPr txBox="1"/>
            <p:nvPr/>
          </p:nvSpPr>
          <p:spPr>
            <a:xfrm>
              <a:off x="2428860" y="3498850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9369" name="TextBox 1"/>
            <p:cNvSpPr txBox="1"/>
            <p:nvPr/>
          </p:nvSpPr>
          <p:spPr>
            <a:xfrm>
              <a:off x="4652962" y="2845621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9370" name="TextBox 1"/>
            <p:cNvSpPr txBox="1"/>
            <p:nvPr/>
          </p:nvSpPr>
          <p:spPr>
            <a:xfrm>
              <a:off x="4652962" y="3500438"/>
              <a:ext cx="49054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TextBox 1"/>
          <p:cNvSpPr txBox="1"/>
          <p:nvPr/>
        </p:nvSpPr>
        <p:spPr>
          <a:xfrm>
            <a:off x="6858000" y="50530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5988050" y="50530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4857750" y="50530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5429250" y="50530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8"/>
          <p:cNvSpPr txBox="1"/>
          <p:nvPr/>
        </p:nvSpPr>
        <p:spPr>
          <a:xfrm>
            <a:off x="6750050" y="2552700"/>
            <a:ext cx="1619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409" name="组合 7"/>
          <p:cNvGrpSpPr/>
          <p:nvPr/>
        </p:nvGrpSpPr>
        <p:grpSpPr>
          <a:xfrm>
            <a:off x="512763" y="819150"/>
            <a:ext cx="857250" cy="655638"/>
            <a:chOff x="357158" y="928670"/>
            <a:chExt cx="642942" cy="655853"/>
          </a:xfrm>
        </p:grpSpPr>
        <p:pic>
          <p:nvPicPr>
            <p:cNvPr id="401410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1411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1412" name="TextBox 1"/>
          <p:cNvSpPr txBox="1"/>
          <p:nvPr/>
        </p:nvSpPr>
        <p:spPr>
          <a:xfrm>
            <a:off x="1465263" y="819150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下面是小明房间和外面阳台的平面图。</a:t>
            </a:r>
          </a:p>
        </p:txBody>
      </p:sp>
      <p:grpSp>
        <p:nvGrpSpPr>
          <p:cNvPr id="401413" name="组合 25"/>
          <p:cNvGrpSpPr/>
          <p:nvPr/>
        </p:nvGrpSpPr>
        <p:grpSpPr>
          <a:xfrm>
            <a:off x="893763" y="1533525"/>
            <a:ext cx="10707687" cy="4643438"/>
            <a:chOff x="827088" y="1221943"/>
            <a:chExt cx="8031191" cy="4643880"/>
          </a:xfrm>
        </p:grpSpPr>
        <p:grpSp>
          <p:nvGrpSpPr>
            <p:cNvPr id="401414" name="Group 2"/>
            <p:cNvGrpSpPr/>
            <p:nvPr/>
          </p:nvGrpSpPr>
          <p:grpSpPr>
            <a:xfrm>
              <a:off x="827088" y="1221943"/>
              <a:ext cx="8031191" cy="4635950"/>
              <a:chOff x="657" y="1055"/>
              <a:chExt cx="4414" cy="2466"/>
            </a:xfrm>
          </p:grpSpPr>
          <p:sp>
            <p:nvSpPr>
              <p:cNvPr id="401415" name="Rectangle 3"/>
              <p:cNvSpPr/>
              <p:nvPr/>
            </p:nvSpPr>
            <p:spPr>
              <a:xfrm>
                <a:off x="1616" y="1306"/>
                <a:ext cx="3175" cy="2215"/>
              </a:xfrm>
              <a:prstGeom prst="rect">
                <a:avLst/>
              </a:prstGeom>
              <a:solidFill>
                <a:srgbClr val="CCEC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1416" name="Text Box 4"/>
              <p:cNvSpPr txBox="1"/>
              <p:nvPr/>
            </p:nvSpPr>
            <p:spPr>
              <a:xfrm>
                <a:off x="2951" y="2006"/>
                <a:ext cx="376" cy="835"/>
              </a:xfrm>
              <a:prstGeom prst="rect">
                <a:avLst/>
              </a:prstGeom>
              <a:solidFill>
                <a:srgbClr val="CCECFF"/>
              </a:solidFill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/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房</a:t>
                </a:r>
                <a:endPara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endPara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间</a:t>
                </a:r>
              </a:p>
            </p:txBody>
          </p:sp>
          <p:sp>
            <p:nvSpPr>
              <p:cNvPr id="401417" name="Rectangle 5"/>
              <p:cNvSpPr/>
              <p:nvPr/>
            </p:nvSpPr>
            <p:spPr>
              <a:xfrm>
                <a:off x="657" y="1306"/>
                <a:ext cx="971" cy="2215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1418" name="Text Box 6"/>
              <p:cNvSpPr txBox="1"/>
              <p:nvPr/>
            </p:nvSpPr>
            <p:spPr>
              <a:xfrm>
                <a:off x="948" y="2030"/>
                <a:ext cx="298" cy="7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阳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台</a:t>
                </a:r>
              </a:p>
            </p:txBody>
          </p:sp>
          <p:sp>
            <p:nvSpPr>
              <p:cNvPr id="401419" name="Line 7"/>
              <p:cNvSpPr/>
              <p:nvPr/>
            </p:nvSpPr>
            <p:spPr>
              <a:xfrm>
                <a:off x="4803" y="1306"/>
                <a:ext cx="140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0" name="Line 8"/>
              <p:cNvSpPr/>
              <p:nvPr/>
            </p:nvSpPr>
            <p:spPr>
              <a:xfrm>
                <a:off x="4803" y="3521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1" name="Line 9"/>
              <p:cNvSpPr/>
              <p:nvPr/>
            </p:nvSpPr>
            <p:spPr>
              <a:xfrm>
                <a:off x="4893" y="1306"/>
                <a:ext cx="0" cy="80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2" name="Line 10"/>
              <p:cNvSpPr/>
              <p:nvPr/>
            </p:nvSpPr>
            <p:spPr>
              <a:xfrm flipV="1">
                <a:off x="4907" y="2764"/>
                <a:ext cx="0" cy="746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3" name="Text Box 11"/>
              <p:cNvSpPr txBox="1"/>
              <p:nvPr/>
            </p:nvSpPr>
            <p:spPr>
              <a:xfrm>
                <a:off x="4792" y="2267"/>
                <a:ext cx="279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3.2</a:t>
                </a:r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1424" name="Line 12"/>
              <p:cNvSpPr/>
              <p:nvPr/>
            </p:nvSpPr>
            <p:spPr>
              <a:xfrm>
                <a:off x="1628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5" name="Line 13"/>
              <p:cNvSpPr/>
              <p:nvPr/>
            </p:nvSpPr>
            <p:spPr>
              <a:xfrm>
                <a:off x="1634" y="1236"/>
                <a:ext cx="129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6" name="Line 14"/>
              <p:cNvSpPr/>
              <p:nvPr/>
            </p:nvSpPr>
            <p:spPr>
              <a:xfrm>
                <a:off x="4803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7" name="Line 15"/>
              <p:cNvSpPr/>
              <p:nvPr/>
            </p:nvSpPr>
            <p:spPr>
              <a:xfrm flipH="1">
                <a:off x="3487" y="1236"/>
                <a:ext cx="131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28" name="Text Box 16"/>
              <p:cNvSpPr txBox="1"/>
              <p:nvPr/>
            </p:nvSpPr>
            <p:spPr>
              <a:xfrm>
                <a:off x="2951" y="1055"/>
                <a:ext cx="1050" cy="3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3.8</a:t>
                </a:r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1429" name="Line 17"/>
              <p:cNvSpPr/>
              <p:nvPr/>
            </p:nvSpPr>
            <p:spPr>
              <a:xfrm>
                <a:off x="657" y="1162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30" name="Line 18"/>
              <p:cNvSpPr/>
              <p:nvPr/>
            </p:nvSpPr>
            <p:spPr>
              <a:xfrm>
                <a:off x="657" y="1228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31" name="Text Box 19"/>
              <p:cNvSpPr txBox="1"/>
              <p:nvPr/>
            </p:nvSpPr>
            <p:spPr>
              <a:xfrm>
                <a:off x="791" y="1055"/>
                <a:ext cx="1162" cy="3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1.15</a:t>
                </a:r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1432" name="Line 20"/>
              <p:cNvSpPr/>
              <p:nvPr/>
            </p:nvSpPr>
            <p:spPr>
              <a:xfrm flipH="1">
                <a:off x="1401" y="1239"/>
                <a:ext cx="227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1433" name="Arc 22"/>
            <p:cNvSpPr/>
            <p:nvPr/>
          </p:nvSpPr>
          <p:spPr>
            <a:xfrm flipH="1">
              <a:off x="7286643" y="4929198"/>
              <a:ext cx="1071570" cy="936625"/>
            </a:xfrm>
            <a:custGeom>
              <a:avLst/>
              <a:gdLst/>
              <a:ahLst/>
              <a:cxnLst>
                <a:cxn ang="0">
                  <a:pos x="-123032" y="0"/>
                </a:cxn>
                <a:cxn ang="0">
                  <a:pos x="2147483646" y="1761123196"/>
                </a:cxn>
                <a:cxn ang="0">
                  <a:pos x="-123032" y="0"/>
                </a:cxn>
                <a:cxn ang="0">
                  <a:pos x="2147483646" y="1761123196"/>
                </a:cxn>
                <a:cxn ang="0">
                  <a:pos x="0" y="1761123196"/>
                </a:cxn>
                <a:cxn ang="0">
                  <a:pos x="-123032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34" name="Rectangle 23"/>
            <p:cNvSpPr/>
            <p:nvPr/>
          </p:nvSpPr>
          <p:spPr>
            <a:xfrm>
              <a:off x="7675588" y="5195904"/>
              <a:ext cx="539750" cy="5848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门</a:t>
              </a:r>
            </a:p>
          </p:txBody>
        </p:sp>
      </p:grpSp>
      <p:grpSp>
        <p:nvGrpSpPr>
          <p:cNvPr id="5" name="组合 41"/>
          <p:cNvGrpSpPr/>
          <p:nvPr/>
        </p:nvGrpSpPr>
        <p:grpSpPr>
          <a:xfrm>
            <a:off x="1751013" y="4605338"/>
            <a:ext cx="8477250" cy="1785937"/>
            <a:chOff x="500005" y="3857615"/>
            <a:chExt cx="6358028" cy="1785963"/>
          </a:xfrm>
        </p:grpSpPr>
        <p:pic>
          <p:nvPicPr>
            <p:cNvPr id="401436" name="图片 39" descr="茄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500005" y="3857615"/>
              <a:ext cx="966780" cy="11064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2" name="圆角矩形标注 41"/>
            <p:cNvSpPr/>
            <p:nvPr/>
          </p:nvSpPr>
          <p:spPr>
            <a:xfrm>
              <a:off x="500005" y="5000632"/>
              <a:ext cx="6358028" cy="642946"/>
            </a:xfrm>
            <a:prstGeom prst="wedgeRoundRectCallout">
              <a:avLst>
                <a:gd name="adj1" fmla="val -35159"/>
                <a:gd name="adj2" fmla="val -77874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从图中你能得到哪些信息？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457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403458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3459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3460" name="TextBox 1"/>
          <p:cNvSpPr txBox="1"/>
          <p:nvPr/>
        </p:nvSpPr>
        <p:spPr>
          <a:xfrm>
            <a:off x="1428750" y="92868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下面是小明房间和外面阳台的平面图。</a:t>
            </a:r>
          </a:p>
        </p:txBody>
      </p:sp>
      <p:grpSp>
        <p:nvGrpSpPr>
          <p:cNvPr id="403461" name="组合 34"/>
          <p:cNvGrpSpPr/>
          <p:nvPr/>
        </p:nvGrpSpPr>
        <p:grpSpPr>
          <a:xfrm>
            <a:off x="3429000" y="1571625"/>
            <a:ext cx="5619750" cy="2714625"/>
            <a:chOff x="827088" y="1079068"/>
            <a:chExt cx="8302294" cy="4786799"/>
          </a:xfrm>
        </p:grpSpPr>
        <p:grpSp>
          <p:nvGrpSpPr>
            <p:cNvPr id="403462" name="Group 2"/>
            <p:cNvGrpSpPr/>
            <p:nvPr/>
          </p:nvGrpSpPr>
          <p:grpSpPr>
            <a:xfrm>
              <a:off x="827088" y="1079068"/>
              <a:ext cx="8302294" cy="4778829"/>
              <a:chOff x="657" y="979"/>
              <a:chExt cx="4563" cy="2542"/>
            </a:xfrm>
          </p:grpSpPr>
          <p:sp>
            <p:nvSpPr>
              <p:cNvPr id="403463" name="Rectangle 3"/>
              <p:cNvSpPr/>
              <p:nvPr/>
            </p:nvSpPr>
            <p:spPr>
              <a:xfrm>
                <a:off x="1616" y="1306"/>
                <a:ext cx="3175" cy="2215"/>
              </a:xfrm>
              <a:prstGeom prst="rect">
                <a:avLst/>
              </a:prstGeom>
              <a:solidFill>
                <a:srgbClr val="CCEC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3464" name="Text Box 4"/>
              <p:cNvSpPr txBox="1"/>
              <p:nvPr/>
            </p:nvSpPr>
            <p:spPr>
              <a:xfrm>
                <a:off x="2900" y="1917"/>
                <a:ext cx="464" cy="1126"/>
              </a:xfrm>
              <a:prstGeom prst="rect">
                <a:avLst/>
              </a:prstGeom>
              <a:solidFill>
                <a:srgbClr val="CCECFF"/>
              </a:solidFill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/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房</a:t>
                </a:r>
                <a:endPara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endPara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间</a:t>
                </a:r>
              </a:p>
            </p:txBody>
          </p:sp>
          <p:sp>
            <p:nvSpPr>
              <p:cNvPr id="403465" name="Rectangle 5"/>
              <p:cNvSpPr/>
              <p:nvPr/>
            </p:nvSpPr>
            <p:spPr>
              <a:xfrm>
                <a:off x="657" y="1306"/>
                <a:ext cx="971" cy="2215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3466" name="Text Box 6"/>
              <p:cNvSpPr txBox="1"/>
              <p:nvPr/>
            </p:nvSpPr>
            <p:spPr>
              <a:xfrm>
                <a:off x="948" y="2030"/>
                <a:ext cx="527" cy="109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阳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台</a:t>
                </a:r>
              </a:p>
            </p:txBody>
          </p:sp>
          <p:sp>
            <p:nvSpPr>
              <p:cNvPr id="403467" name="Line 7"/>
              <p:cNvSpPr/>
              <p:nvPr/>
            </p:nvSpPr>
            <p:spPr>
              <a:xfrm>
                <a:off x="4803" y="1306"/>
                <a:ext cx="140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68" name="Line 8"/>
              <p:cNvSpPr/>
              <p:nvPr/>
            </p:nvSpPr>
            <p:spPr>
              <a:xfrm>
                <a:off x="4803" y="3521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69" name="Line 9"/>
              <p:cNvSpPr/>
              <p:nvPr/>
            </p:nvSpPr>
            <p:spPr>
              <a:xfrm>
                <a:off x="4893" y="1306"/>
                <a:ext cx="0" cy="80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0" name="Line 10"/>
              <p:cNvSpPr/>
              <p:nvPr/>
            </p:nvSpPr>
            <p:spPr>
              <a:xfrm flipV="1">
                <a:off x="4907" y="2764"/>
                <a:ext cx="0" cy="746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1" name="Text Box 11"/>
              <p:cNvSpPr txBox="1"/>
              <p:nvPr/>
            </p:nvSpPr>
            <p:spPr>
              <a:xfrm>
                <a:off x="4820" y="2084"/>
                <a:ext cx="400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3.2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3472" name="Line 12"/>
              <p:cNvSpPr/>
              <p:nvPr/>
            </p:nvSpPr>
            <p:spPr>
              <a:xfrm>
                <a:off x="1628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3" name="Line 13"/>
              <p:cNvSpPr/>
              <p:nvPr/>
            </p:nvSpPr>
            <p:spPr>
              <a:xfrm>
                <a:off x="1634" y="1236"/>
                <a:ext cx="129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4" name="Line 14"/>
              <p:cNvSpPr/>
              <p:nvPr/>
            </p:nvSpPr>
            <p:spPr>
              <a:xfrm>
                <a:off x="4803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5" name="Line 15"/>
              <p:cNvSpPr/>
              <p:nvPr/>
            </p:nvSpPr>
            <p:spPr>
              <a:xfrm flipH="1">
                <a:off x="3487" y="1236"/>
                <a:ext cx="131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6" name="Text Box 16"/>
              <p:cNvSpPr txBox="1"/>
              <p:nvPr/>
            </p:nvSpPr>
            <p:spPr>
              <a:xfrm>
                <a:off x="2902" y="979"/>
                <a:ext cx="1050" cy="3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3.8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3477" name="Line 17"/>
              <p:cNvSpPr/>
              <p:nvPr/>
            </p:nvSpPr>
            <p:spPr>
              <a:xfrm>
                <a:off x="657" y="1162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8" name="Line 18"/>
              <p:cNvSpPr/>
              <p:nvPr/>
            </p:nvSpPr>
            <p:spPr>
              <a:xfrm>
                <a:off x="657" y="1228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9" name="Text Box 19"/>
              <p:cNvSpPr txBox="1"/>
              <p:nvPr/>
            </p:nvSpPr>
            <p:spPr>
              <a:xfrm>
                <a:off x="734" y="979"/>
                <a:ext cx="1162" cy="3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1.15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03480" name="Line 20"/>
              <p:cNvSpPr/>
              <p:nvPr/>
            </p:nvSpPr>
            <p:spPr>
              <a:xfrm flipH="1">
                <a:off x="1401" y="1239"/>
                <a:ext cx="227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3481" name="Arc 22"/>
            <p:cNvSpPr/>
            <p:nvPr/>
          </p:nvSpPr>
          <p:spPr>
            <a:xfrm flipH="1">
              <a:off x="7286643" y="4929198"/>
              <a:ext cx="1071570" cy="936625"/>
            </a:xfrm>
            <a:custGeom>
              <a:avLst/>
              <a:gdLst/>
              <a:ahLst/>
              <a:cxnLst>
                <a:cxn ang="0">
                  <a:pos x="-123032" y="0"/>
                </a:cxn>
                <a:cxn ang="0">
                  <a:pos x="2147483646" y="1761123196"/>
                </a:cxn>
                <a:cxn ang="0">
                  <a:pos x="-123032" y="0"/>
                </a:cxn>
                <a:cxn ang="0">
                  <a:pos x="2147483646" y="1761123196"/>
                </a:cxn>
                <a:cxn ang="0">
                  <a:pos x="0" y="1761123196"/>
                </a:cxn>
                <a:cxn ang="0">
                  <a:pos x="-123032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3482" name="Rectangle 23"/>
            <p:cNvSpPr/>
            <p:nvPr/>
          </p:nvSpPr>
          <p:spPr>
            <a:xfrm>
              <a:off x="7440296" y="5051800"/>
              <a:ext cx="539750" cy="8140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门</a:t>
              </a:r>
            </a:p>
          </p:txBody>
        </p:sp>
      </p:grpSp>
      <p:sp>
        <p:nvSpPr>
          <p:cNvPr id="41" name="TextBox 1"/>
          <p:cNvSpPr txBox="1"/>
          <p:nvPr/>
        </p:nvSpPr>
        <p:spPr>
          <a:xfrm>
            <a:off x="1333500" y="4568825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小明房间的面积是多少平方米？</a:t>
            </a:r>
          </a:p>
        </p:txBody>
      </p:sp>
      <p:sp>
        <p:nvSpPr>
          <p:cNvPr id="42" name="Rectangle 28"/>
          <p:cNvSpPr/>
          <p:nvPr/>
        </p:nvSpPr>
        <p:spPr>
          <a:xfrm>
            <a:off x="2578100" y="5568950"/>
            <a:ext cx="6357938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）</a:t>
            </a:r>
          </a:p>
        </p:txBody>
      </p:sp>
      <p:sp>
        <p:nvSpPr>
          <p:cNvPr id="403485" name="矩形 6175"/>
          <p:cNvSpPr/>
          <p:nvPr/>
        </p:nvSpPr>
        <p:spPr>
          <a:xfrm>
            <a:off x="912813" y="4359275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http://cz.Lspjy.com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505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405506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5507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5508" name="TextBox 1"/>
          <p:cNvSpPr txBox="1"/>
          <p:nvPr/>
        </p:nvSpPr>
        <p:spPr>
          <a:xfrm>
            <a:off x="1524000" y="92868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小明房间的面积是多少平方米？</a:t>
            </a:r>
          </a:p>
        </p:txBody>
      </p:sp>
      <p:sp>
        <p:nvSpPr>
          <p:cNvPr id="405509" name="Rectangle 28"/>
          <p:cNvSpPr/>
          <p:nvPr/>
        </p:nvSpPr>
        <p:spPr>
          <a:xfrm>
            <a:off x="2476500" y="1714500"/>
            <a:ext cx="64960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）</a:t>
            </a:r>
          </a:p>
        </p:txBody>
      </p:sp>
      <p:grpSp>
        <p:nvGrpSpPr>
          <p:cNvPr id="3" name="组合 43"/>
          <p:cNvGrpSpPr/>
          <p:nvPr/>
        </p:nvGrpSpPr>
        <p:grpSpPr>
          <a:xfrm>
            <a:off x="5524500" y="2428875"/>
            <a:ext cx="5873750" cy="1509713"/>
            <a:chOff x="4143401" y="2428868"/>
            <a:chExt cx="4405879" cy="1509709"/>
          </a:xfrm>
        </p:grpSpPr>
        <p:sp>
          <p:nvSpPr>
            <p:cNvPr id="40" name="圆角矩形标注 39"/>
            <p:cNvSpPr/>
            <p:nvPr/>
          </p:nvSpPr>
          <p:spPr bwMode="auto">
            <a:xfrm>
              <a:off x="4143401" y="3143241"/>
              <a:ext cx="3000761" cy="642936"/>
            </a:xfrm>
            <a:prstGeom prst="wedgeRoundRectCallout">
              <a:avLst>
                <a:gd name="adj1" fmla="val 59832"/>
                <a:gd name="adj2" fmla="val -37239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先估一估！</a:t>
              </a:r>
            </a:p>
          </p:txBody>
        </p:sp>
        <p:pic>
          <p:nvPicPr>
            <p:cNvPr id="405512" name="图片 42" descr="蘑菇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429520" y="2428868"/>
              <a:ext cx="1119760" cy="150970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5" name="下箭头 44"/>
          <p:cNvSpPr/>
          <p:nvPr/>
        </p:nvSpPr>
        <p:spPr>
          <a:xfrm>
            <a:off x="2857500" y="2357438"/>
            <a:ext cx="285750" cy="135731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1619250" y="3714750"/>
            <a:ext cx="27622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看成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 Box 8"/>
          <p:cNvSpPr txBox="1"/>
          <p:nvPr/>
        </p:nvSpPr>
        <p:spPr>
          <a:xfrm>
            <a:off x="3143250" y="4714875"/>
            <a:ext cx="3348038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8"/>
          <p:cNvSpPr txBox="1"/>
          <p:nvPr/>
        </p:nvSpPr>
        <p:spPr>
          <a:xfrm>
            <a:off x="5524500" y="4714875"/>
            <a:ext cx="4191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12.8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（平方米）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8"/>
          <p:cNvSpPr txBox="1"/>
          <p:nvPr/>
        </p:nvSpPr>
        <p:spPr>
          <a:xfrm>
            <a:off x="3143250" y="5568950"/>
            <a:ext cx="6000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小于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553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407554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7555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7556" name="TextBox 1"/>
          <p:cNvSpPr txBox="1"/>
          <p:nvPr/>
        </p:nvSpPr>
        <p:spPr>
          <a:xfrm>
            <a:off x="1524000" y="92868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小明房间的面积是多少平方米？</a:t>
            </a:r>
          </a:p>
        </p:txBody>
      </p:sp>
      <p:sp>
        <p:nvSpPr>
          <p:cNvPr id="407557" name="Rectangle 28"/>
          <p:cNvSpPr/>
          <p:nvPr/>
        </p:nvSpPr>
        <p:spPr>
          <a:xfrm>
            <a:off x="2476500" y="1714500"/>
            <a:ext cx="64960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）</a:t>
            </a:r>
          </a:p>
        </p:txBody>
      </p:sp>
      <p:grpSp>
        <p:nvGrpSpPr>
          <p:cNvPr id="407558" name="组合 43"/>
          <p:cNvGrpSpPr/>
          <p:nvPr/>
        </p:nvGrpSpPr>
        <p:grpSpPr>
          <a:xfrm>
            <a:off x="5524500" y="2428875"/>
            <a:ext cx="5873750" cy="1509713"/>
            <a:chOff x="4143401" y="2428868"/>
            <a:chExt cx="4405879" cy="1509709"/>
          </a:xfrm>
        </p:grpSpPr>
        <p:sp>
          <p:nvSpPr>
            <p:cNvPr id="40" name="圆角矩形标注 39"/>
            <p:cNvSpPr/>
            <p:nvPr/>
          </p:nvSpPr>
          <p:spPr bwMode="auto">
            <a:xfrm>
              <a:off x="4143401" y="3143241"/>
              <a:ext cx="3000761" cy="642936"/>
            </a:xfrm>
            <a:prstGeom prst="wedgeRoundRectCallout">
              <a:avLst>
                <a:gd name="adj1" fmla="val 59832"/>
                <a:gd name="adj2" fmla="val -37239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先估一估！</a:t>
              </a:r>
            </a:p>
          </p:txBody>
        </p:sp>
        <p:pic>
          <p:nvPicPr>
            <p:cNvPr id="407560" name="图片 42" descr="蘑菇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429520" y="2428868"/>
              <a:ext cx="1119760" cy="150970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5" name="下箭头 44"/>
          <p:cNvSpPr/>
          <p:nvPr/>
        </p:nvSpPr>
        <p:spPr>
          <a:xfrm>
            <a:off x="3797300" y="2357438"/>
            <a:ext cx="285750" cy="135731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2559050" y="3714750"/>
            <a:ext cx="27622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看成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 Box 8"/>
          <p:cNvSpPr txBox="1"/>
          <p:nvPr/>
        </p:nvSpPr>
        <p:spPr>
          <a:xfrm>
            <a:off x="3143250" y="4714875"/>
            <a:ext cx="3348038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3.8×3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8"/>
          <p:cNvSpPr txBox="1"/>
          <p:nvPr/>
        </p:nvSpPr>
        <p:spPr>
          <a:xfrm>
            <a:off x="5524500" y="4714875"/>
            <a:ext cx="4191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（平方米）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8"/>
          <p:cNvSpPr txBox="1"/>
          <p:nvPr/>
        </p:nvSpPr>
        <p:spPr>
          <a:xfrm>
            <a:off x="3143250" y="5568950"/>
            <a:ext cx="6000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01" name="组合 7"/>
          <p:cNvGrpSpPr/>
          <p:nvPr/>
        </p:nvGrpSpPr>
        <p:grpSpPr>
          <a:xfrm>
            <a:off x="476250" y="641350"/>
            <a:ext cx="857250" cy="655638"/>
            <a:chOff x="357158" y="928670"/>
            <a:chExt cx="642942" cy="655853"/>
          </a:xfrm>
        </p:grpSpPr>
        <p:pic>
          <p:nvPicPr>
            <p:cNvPr id="409602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603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9604" name="TextBox 1"/>
          <p:cNvSpPr txBox="1"/>
          <p:nvPr/>
        </p:nvSpPr>
        <p:spPr>
          <a:xfrm>
            <a:off x="1524000" y="641350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小明房间的面积是多少平方米？</a:t>
            </a:r>
          </a:p>
        </p:txBody>
      </p:sp>
      <p:sp>
        <p:nvSpPr>
          <p:cNvPr id="409605" name="Rectangle 28"/>
          <p:cNvSpPr/>
          <p:nvPr/>
        </p:nvSpPr>
        <p:spPr>
          <a:xfrm>
            <a:off x="2476500" y="1427163"/>
            <a:ext cx="6496050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）</a:t>
            </a:r>
          </a:p>
        </p:txBody>
      </p:sp>
      <p:grpSp>
        <p:nvGrpSpPr>
          <p:cNvPr id="3" name="组合 29"/>
          <p:cNvGrpSpPr/>
          <p:nvPr/>
        </p:nvGrpSpPr>
        <p:grpSpPr>
          <a:xfrm>
            <a:off x="1047750" y="2570163"/>
            <a:ext cx="3619500" cy="1216025"/>
            <a:chOff x="1142976" y="2928934"/>
            <a:chExt cx="2714622" cy="1216034"/>
          </a:xfrm>
        </p:grpSpPr>
        <p:sp>
          <p:nvSpPr>
            <p:cNvPr id="409607" name="TextBox 1"/>
            <p:cNvSpPr txBox="1"/>
            <p:nvPr/>
          </p:nvSpPr>
          <p:spPr>
            <a:xfrm>
              <a:off x="2795578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08" name="TextBox 1"/>
            <p:cNvSpPr txBox="1"/>
            <p:nvPr/>
          </p:nvSpPr>
          <p:spPr>
            <a:xfrm>
              <a:off x="2295512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142976" y="4143380"/>
              <a:ext cx="271462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610" name="TextBox 1"/>
            <p:cNvSpPr txBox="1"/>
            <p:nvPr/>
          </p:nvSpPr>
          <p:spPr>
            <a:xfrm>
              <a:off x="1509694" y="350043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11" name="TextBox 1"/>
            <p:cNvSpPr txBox="1"/>
            <p:nvPr/>
          </p:nvSpPr>
          <p:spPr>
            <a:xfrm>
              <a:off x="3295623" y="292893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12" name="TextBox 1"/>
            <p:cNvSpPr txBox="1"/>
            <p:nvPr/>
          </p:nvSpPr>
          <p:spPr>
            <a:xfrm>
              <a:off x="2786050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13" name="TextBox 1"/>
            <p:cNvSpPr txBox="1"/>
            <p:nvPr/>
          </p:nvSpPr>
          <p:spPr>
            <a:xfrm>
              <a:off x="2285984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14" name="TextBox 1"/>
            <p:cNvSpPr txBox="1"/>
            <p:nvPr/>
          </p:nvSpPr>
          <p:spPr>
            <a:xfrm>
              <a:off x="3286095" y="34905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下箭头 30"/>
          <p:cNvSpPr/>
          <p:nvPr/>
        </p:nvSpPr>
        <p:spPr>
          <a:xfrm rot="16200000">
            <a:off x="5667375" y="2260600"/>
            <a:ext cx="285750" cy="1905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1"/>
          <p:cNvGrpSpPr/>
          <p:nvPr/>
        </p:nvGrpSpPr>
        <p:grpSpPr>
          <a:xfrm>
            <a:off x="6953250" y="2570163"/>
            <a:ext cx="3619500" cy="1216025"/>
            <a:chOff x="1142976" y="2928934"/>
            <a:chExt cx="2714622" cy="1216034"/>
          </a:xfrm>
        </p:grpSpPr>
        <p:sp>
          <p:nvSpPr>
            <p:cNvPr id="409617" name="TextBox 1"/>
            <p:cNvSpPr txBox="1"/>
            <p:nvPr/>
          </p:nvSpPr>
          <p:spPr>
            <a:xfrm>
              <a:off x="2795578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18" name="TextBox 1"/>
            <p:cNvSpPr txBox="1"/>
            <p:nvPr/>
          </p:nvSpPr>
          <p:spPr>
            <a:xfrm>
              <a:off x="2295512" y="2939215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 bwMode="auto">
            <a:xfrm>
              <a:off x="1142976" y="4143380"/>
              <a:ext cx="271462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620" name="TextBox 1"/>
            <p:cNvSpPr txBox="1"/>
            <p:nvPr/>
          </p:nvSpPr>
          <p:spPr>
            <a:xfrm>
              <a:off x="1509694" y="350043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21" name="TextBox 1"/>
            <p:cNvSpPr txBox="1"/>
            <p:nvPr/>
          </p:nvSpPr>
          <p:spPr>
            <a:xfrm>
              <a:off x="3295623" y="292893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22" name="TextBox 1"/>
            <p:cNvSpPr txBox="1"/>
            <p:nvPr/>
          </p:nvSpPr>
          <p:spPr>
            <a:xfrm>
              <a:off x="2786050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23" name="TextBox 1"/>
            <p:cNvSpPr txBox="1"/>
            <p:nvPr/>
          </p:nvSpPr>
          <p:spPr>
            <a:xfrm>
              <a:off x="2285984" y="350082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24" name="TextBox 1"/>
            <p:cNvSpPr txBox="1"/>
            <p:nvPr/>
          </p:nvSpPr>
          <p:spPr>
            <a:xfrm>
              <a:off x="3286095" y="3490539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TextBox 1"/>
          <p:cNvSpPr txBox="1"/>
          <p:nvPr/>
        </p:nvSpPr>
        <p:spPr>
          <a:xfrm>
            <a:off x="4667250" y="2566988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4667250" y="3209925"/>
            <a:ext cx="2286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×10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9823450" y="37131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8489950" y="37131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8477250" y="42846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7823200" y="42846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7143750" y="42846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 bwMode="auto">
          <a:xfrm>
            <a:off x="6953250" y="4856163"/>
            <a:ext cx="36195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"/>
          <p:cNvSpPr txBox="1"/>
          <p:nvPr/>
        </p:nvSpPr>
        <p:spPr>
          <a:xfrm>
            <a:off x="98234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781050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84899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71437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71"/>
          <p:cNvGrpSpPr/>
          <p:nvPr/>
        </p:nvGrpSpPr>
        <p:grpSpPr>
          <a:xfrm>
            <a:off x="1047750" y="3713163"/>
            <a:ext cx="3619500" cy="1214437"/>
            <a:chOff x="785786" y="4000504"/>
            <a:chExt cx="2714622" cy="1214446"/>
          </a:xfrm>
        </p:grpSpPr>
        <p:sp>
          <p:nvSpPr>
            <p:cNvPr id="409638" name="TextBox 1"/>
            <p:cNvSpPr txBox="1"/>
            <p:nvPr/>
          </p:nvSpPr>
          <p:spPr>
            <a:xfrm>
              <a:off x="2938454" y="4000886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39" name="TextBox 1"/>
            <p:cNvSpPr txBox="1"/>
            <p:nvPr/>
          </p:nvSpPr>
          <p:spPr>
            <a:xfrm>
              <a:off x="1938322" y="4000504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40" name="TextBox 1"/>
            <p:cNvSpPr txBox="1"/>
            <p:nvPr/>
          </p:nvSpPr>
          <p:spPr>
            <a:xfrm>
              <a:off x="1928794" y="4572390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41" name="TextBox 1"/>
            <p:cNvSpPr txBox="1"/>
            <p:nvPr/>
          </p:nvSpPr>
          <p:spPr>
            <a:xfrm>
              <a:off x="1438256" y="457200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9642" name="TextBox 1"/>
            <p:cNvSpPr txBox="1"/>
            <p:nvPr/>
          </p:nvSpPr>
          <p:spPr>
            <a:xfrm>
              <a:off x="928662" y="4572008"/>
              <a:ext cx="490538" cy="6425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785786" y="5143512"/>
              <a:ext cx="271462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1"/>
          <p:cNvSpPr txBox="1"/>
          <p:nvPr/>
        </p:nvSpPr>
        <p:spPr>
          <a:xfrm>
            <a:off x="39179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1"/>
          <p:cNvSpPr txBox="1"/>
          <p:nvPr/>
        </p:nvSpPr>
        <p:spPr>
          <a:xfrm>
            <a:off x="190500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1"/>
          <p:cNvSpPr txBox="1"/>
          <p:nvPr/>
        </p:nvSpPr>
        <p:spPr>
          <a:xfrm>
            <a:off x="25844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1"/>
          <p:cNvSpPr txBox="1"/>
          <p:nvPr/>
        </p:nvSpPr>
        <p:spPr>
          <a:xfrm>
            <a:off x="123825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下箭头 72"/>
          <p:cNvSpPr/>
          <p:nvPr/>
        </p:nvSpPr>
        <p:spPr>
          <a:xfrm rot="16200000" flipV="1">
            <a:off x="5667375" y="4308475"/>
            <a:ext cx="285750" cy="1524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4667250" y="5070475"/>
            <a:ext cx="22860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1"/>
          <p:cNvSpPr txBox="1"/>
          <p:nvPr/>
        </p:nvSpPr>
        <p:spPr>
          <a:xfrm>
            <a:off x="2298700" y="47847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1"/>
          <p:cNvSpPr txBox="1"/>
          <p:nvPr/>
        </p:nvSpPr>
        <p:spPr>
          <a:xfrm>
            <a:off x="4483100" y="1423988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12.16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1"/>
          <p:cNvSpPr txBox="1"/>
          <p:nvPr/>
        </p:nvSpPr>
        <p:spPr>
          <a:xfrm>
            <a:off x="6540500" y="1427163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</a:p>
        </p:txBody>
      </p:sp>
      <p:sp>
        <p:nvSpPr>
          <p:cNvPr id="78" name="Text Box 8"/>
          <p:cNvSpPr txBox="1"/>
          <p:nvPr/>
        </p:nvSpPr>
        <p:spPr>
          <a:xfrm>
            <a:off x="1047750" y="571023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答：小明房间的面积是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12.16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平方米。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8" grpId="0"/>
      <p:bldP spid="69" grpId="0"/>
      <p:bldP spid="70" grpId="0"/>
      <p:bldP spid="71" grpId="0"/>
      <p:bldP spid="73" grpId="0" bldLvl="0" animBg="1"/>
      <p:bldP spid="74" grpId="0"/>
      <p:bldP spid="75" grpId="0"/>
      <p:bldP spid="76" grpId="0"/>
      <p:bldP spid="77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49" name="TextBox 1"/>
          <p:cNvSpPr txBox="1"/>
          <p:nvPr/>
        </p:nvSpPr>
        <p:spPr>
          <a:xfrm>
            <a:off x="1524000" y="928688"/>
            <a:ext cx="101917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阳台的面积是多少平方米？</a:t>
            </a:r>
          </a:p>
        </p:txBody>
      </p:sp>
      <p:grpSp>
        <p:nvGrpSpPr>
          <p:cNvPr id="411650" name="组合 34"/>
          <p:cNvGrpSpPr/>
          <p:nvPr/>
        </p:nvGrpSpPr>
        <p:grpSpPr>
          <a:xfrm>
            <a:off x="3429000" y="1785938"/>
            <a:ext cx="5619750" cy="2714625"/>
            <a:chOff x="827088" y="1079068"/>
            <a:chExt cx="8302294" cy="4786799"/>
          </a:xfrm>
        </p:grpSpPr>
        <p:grpSp>
          <p:nvGrpSpPr>
            <p:cNvPr id="411651" name="Group 2"/>
            <p:cNvGrpSpPr/>
            <p:nvPr/>
          </p:nvGrpSpPr>
          <p:grpSpPr>
            <a:xfrm>
              <a:off x="827088" y="1079068"/>
              <a:ext cx="8302294" cy="4778829"/>
              <a:chOff x="657" y="979"/>
              <a:chExt cx="4563" cy="2542"/>
            </a:xfrm>
          </p:grpSpPr>
          <p:sp>
            <p:nvSpPr>
              <p:cNvPr id="411652" name="Rectangle 3"/>
              <p:cNvSpPr/>
              <p:nvPr/>
            </p:nvSpPr>
            <p:spPr>
              <a:xfrm>
                <a:off x="1616" y="1306"/>
                <a:ext cx="3175" cy="2215"/>
              </a:xfrm>
              <a:prstGeom prst="rect">
                <a:avLst/>
              </a:prstGeom>
              <a:solidFill>
                <a:srgbClr val="CCEC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1653" name="Text Box 4"/>
              <p:cNvSpPr txBox="1"/>
              <p:nvPr/>
            </p:nvSpPr>
            <p:spPr>
              <a:xfrm>
                <a:off x="2900" y="1917"/>
                <a:ext cx="464" cy="1126"/>
              </a:xfrm>
              <a:prstGeom prst="rect">
                <a:avLst/>
              </a:prstGeom>
              <a:solidFill>
                <a:srgbClr val="CCECFF"/>
              </a:solidFill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/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房</a:t>
                </a:r>
                <a:endPara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endPara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0" hangingPunct="0"/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间</a:t>
                </a:r>
              </a:p>
            </p:txBody>
          </p:sp>
          <p:sp>
            <p:nvSpPr>
              <p:cNvPr id="411654" name="Rectangle 5"/>
              <p:cNvSpPr/>
              <p:nvPr/>
            </p:nvSpPr>
            <p:spPr>
              <a:xfrm>
                <a:off x="657" y="1306"/>
                <a:ext cx="971" cy="2215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1655" name="Text Box 6"/>
              <p:cNvSpPr txBox="1"/>
              <p:nvPr/>
            </p:nvSpPr>
            <p:spPr>
              <a:xfrm>
                <a:off x="948" y="2030"/>
                <a:ext cx="527" cy="109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阳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台</a:t>
                </a:r>
              </a:p>
            </p:txBody>
          </p:sp>
          <p:sp>
            <p:nvSpPr>
              <p:cNvPr id="411656" name="Line 7"/>
              <p:cNvSpPr/>
              <p:nvPr/>
            </p:nvSpPr>
            <p:spPr>
              <a:xfrm>
                <a:off x="4803" y="1306"/>
                <a:ext cx="140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57" name="Line 8"/>
              <p:cNvSpPr/>
              <p:nvPr/>
            </p:nvSpPr>
            <p:spPr>
              <a:xfrm>
                <a:off x="4803" y="3521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58" name="Line 9"/>
              <p:cNvSpPr/>
              <p:nvPr/>
            </p:nvSpPr>
            <p:spPr>
              <a:xfrm>
                <a:off x="4893" y="1306"/>
                <a:ext cx="0" cy="80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59" name="Line 10"/>
              <p:cNvSpPr/>
              <p:nvPr/>
            </p:nvSpPr>
            <p:spPr>
              <a:xfrm flipV="1">
                <a:off x="4907" y="2764"/>
                <a:ext cx="0" cy="746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0" name="Text Box 11"/>
              <p:cNvSpPr txBox="1"/>
              <p:nvPr/>
            </p:nvSpPr>
            <p:spPr>
              <a:xfrm>
                <a:off x="4820" y="2084"/>
                <a:ext cx="400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3.2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11661" name="Line 12"/>
              <p:cNvSpPr/>
              <p:nvPr/>
            </p:nvSpPr>
            <p:spPr>
              <a:xfrm>
                <a:off x="1628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2" name="Line 13"/>
              <p:cNvSpPr/>
              <p:nvPr/>
            </p:nvSpPr>
            <p:spPr>
              <a:xfrm>
                <a:off x="1634" y="1236"/>
                <a:ext cx="129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3" name="Line 14"/>
              <p:cNvSpPr/>
              <p:nvPr/>
            </p:nvSpPr>
            <p:spPr>
              <a:xfrm>
                <a:off x="4803" y="1167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4" name="Line 15"/>
              <p:cNvSpPr/>
              <p:nvPr/>
            </p:nvSpPr>
            <p:spPr>
              <a:xfrm flipH="1">
                <a:off x="3487" y="1236"/>
                <a:ext cx="1315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5" name="Text Box 16"/>
              <p:cNvSpPr txBox="1"/>
              <p:nvPr/>
            </p:nvSpPr>
            <p:spPr>
              <a:xfrm>
                <a:off x="2902" y="979"/>
                <a:ext cx="1050" cy="3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3.8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11666" name="Line 17"/>
              <p:cNvSpPr/>
              <p:nvPr/>
            </p:nvSpPr>
            <p:spPr>
              <a:xfrm>
                <a:off x="657" y="1162"/>
                <a:ext cx="0" cy="139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7" name="Line 18"/>
              <p:cNvSpPr/>
              <p:nvPr/>
            </p:nvSpPr>
            <p:spPr>
              <a:xfrm>
                <a:off x="657" y="1228"/>
                <a:ext cx="182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68" name="Text Box 19"/>
              <p:cNvSpPr txBox="1"/>
              <p:nvPr/>
            </p:nvSpPr>
            <p:spPr>
              <a:xfrm>
                <a:off x="734" y="979"/>
                <a:ext cx="1162" cy="3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1.15</a:t>
                </a:r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411669" name="Line 20"/>
              <p:cNvSpPr/>
              <p:nvPr/>
            </p:nvSpPr>
            <p:spPr>
              <a:xfrm flipH="1">
                <a:off x="1401" y="1239"/>
                <a:ext cx="227" cy="0"/>
              </a:xfrm>
              <a:prstGeom prst="line">
                <a:avLst/>
              </a:prstGeom>
              <a:ln w="19050" cap="flat" cmpd="sng">
                <a:solidFill>
                  <a:srgbClr val="FF339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1670" name="Arc 22"/>
            <p:cNvSpPr/>
            <p:nvPr/>
          </p:nvSpPr>
          <p:spPr>
            <a:xfrm flipH="1">
              <a:off x="7286643" y="4929198"/>
              <a:ext cx="1071570" cy="936625"/>
            </a:xfrm>
            <a:custGeom>
              <a:avLst/>
              <a:gdLst/>
              <a:ahLst/>
              <a:cxnLst>
                <a:cxn ang="0">
                  <a:pos x="-123032" y="0"/>
                </a:cxn>
                <a:cxn ang="0">
                  <a:pos x="2147483646" y="1761123196"/>
                </a:cxn>
                <a:cxn ang="0">
                  <a:pos x="-123032" y="0"/>
                </a:cxn>
                <a:cxn ang="0">
                  <a:pos x="2147483646" y="1761123196"/>
                </a:cxn>
                <a:cxn ang="0">
                  <a:pos x="0" y="1761123196"/>
                </a:cxn>
                <a:cxn ang="0">
                  <a:pos x="-123032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71" name="Rectangle 23"/>
            <p:cNvSpPr/>
            <p:nvPr/>
          </p:nvSpPr>
          <p:spPr>
            <a:xfrm>
              <a:off x="7440296" y="5051800"/>
              <a:ext cx="539750" cy="8140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门</a:t>
              </a:r>
            </a:p>
          </p:txBody>
        </p:sp>
      </p:grpSp>
      <p:sp>
        <p:nvSpPr>
          <p:cNvPr id="100" name="Rectangle 28"/>
          <p:cNvSpPr/>
          <p:nvPr/>
        </p:nvSpPr>
        <p:spPr>
          <a:xfrm>
            <a:off x="2578100" y="5072063"/>
            <a:ext cx="6643688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1.15×3.2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宽屏</PresentationFormat>
  <Paragraphs>385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2023-01-16T18:00:28Z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42E7AC5B826E4618BBA380C1D407D208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