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72E7968-1A10-4BF3-A678-DE439CC9862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8575374-4FCD-4AC4-913E-AC3FAFCEAA82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478372C-D413-4B2A-B8E7-4B43EAD7424F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FE4EB55-D4FD-4A52-8723-159EBEF086DB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239EBD4-3230-488A-8589-0079E2F5FA00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103834A-AD74-4AC5-9808-19525378D718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9AA8557-2ED8-4EC6-B6AE-0C5AC54A724F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8C0045B-B525-42C2-8837-A27B3B4AECB3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BF79AAE-B165-46B0-B802-EE0D873EA54B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A967D40-37CA-4AA3-8FB9-0C628042A268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20CFC00-81C7-4DB9-BC50-370CF1810DC7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EAE6A7E-1405-4FEC-81F7-CE0BCD41D931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F55DA48-3EE5-4540-8C55-C0AF02D8C885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716338"/>
            <a:ext cx="914400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623888"/>
            <a:ext cx="12033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9763" y="4041775"/>
            <a:ext cx="3100387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1835697" y="692696"/>
            <a:ext cx="5688632" cy="62158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>
          <a:xfrm>
            <a:off x="390382" y="2131838"/>
            <a:ext cx="8363236" cy="1513186"/>
          </a:xfrm>
          <a:prstGeom prst="rect">
            <a:avLst/>
          </a:prstGeom>
        </p:spPr>
        <p:txBody>
          <a:bodyPr/>
          <a:lstStyle>
            <a:lvl1pPr algn="ctr">
              <a:defRPr sz="4200" baseline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C8EAA0C0-2372-458A-BB68-1DA5EEEB3E0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912643" cy="720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577999" y="1268760"/>
            <a:ext cx="5995987" cy="45747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3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574007" y="3369401"/>
            <a:ext cx="5995987" cy="527141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26045" y="-95437"/>
            <a:ext cx="36000" cy="3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AAACEA16-011D-40B3-8BA5-70E25420133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35478" y="620688"/>
            <a:ext cx="8292045" cy="504056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435478" y="1243187"/>
            <a:ext cx="3810000" cy="49323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sz="20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sz="20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04EA1F19-806A-4B2E-9792-E1394408F55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8396EF58-D2A6-4253-A73B-B9861727982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9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6356350"/>
            <a:ext cx="91455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18"/>
          <p:cNvPicPr>
            <a:picLocks noChangeAspect="1"/>
          </p:cNvPicPr>
          <p:nvPr/>
        </p:nvPicPr>
        <p:blipFill>
          <a:blip r:embed="rId9" cstate="email"/>
          <a:srcRect b="-53171"/>
          <a:stretch>
            <a:fillRect/>
          </a:stretch>
        </p:blipFill>
        <p:spPr bwMode="auto">
          <a:xfrm>
            <a:off x="0" y="-1588"/>
            <a:ext cx="91440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90000"/>
        <a:buBlip>
          <a:blip r:embed="rId10"/>
        </a:buBlip>
        <a:defRPr sz="2000" kern="1200">
          <a:solidFill>
            <a:srgbClr val="BF900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79E2D8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762000"/>
            <a:ext cx="9144000" cy="258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800" b="1" dirty="0" smtClean="0"/>
              <a:t>How </a:t>
            </a:r>
            <a:r>
              <a:rPr lang="en-US" altLang="zh-CN" sz="4800" b="1" dirty="0"/>
              <a:t>was your school trip?</a:t>
            </a:r>
          </a:p>
        </p:txBody>
      </p:sp>
      <p:sp>
        <p:nvSpPr>
          <p:cNvPr id="11" name="矩形 10"/>
          <p:cNvSpPr/>
          <p:nvPr/>
        </p:nvSpPr>
        <p:spPr>
          <a:xfrm>
            <a:off x="2551356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1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P61-P62)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216025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How was your school trip? </a:t>
            </a:r>
            <a:r>
              <a:rPr lang="zh-CN" altLang="en-US" sz="3200" dirty="0"/>
              <a:t>这句话运用了</a:t>
            </a:r>
            <a:r>
              <a:rPr lang="en-US" altLang="zh-CN" sz="3200" dirty="0"/>
              <a:t>____________</a:t>
            </a:r>
            <a:r>
              <a:rPr lang="zh-CN" altLang="en-US" sz="3200" dirty="0"/>
              <a:t>时态。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一般过去时表示过去某个时间发生的动作或存在的状态，也可表示过去经常或反复发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生的动作。常和表示过去的</a:t>
            </a:r>
            <a:r>
              <a:rPr lang="en-US" altLang="zh-CN" sz="3200" dirty="0"/>
              <a:t>_________</a:t>
            </a:r>
            <a:r>
              <a:rPr lang="zh-CN" altLang="en-US" sz="3200" dirty="0"/>
              <a:t>连用，如</a:t>
            </a:r>
            <a:r>
              <a:rPr lang="en-US" altLang="zh-CN" sz="3200" dirty="0"/>
              <a:t>yesterday, last night, in 2014, three days ago</a:t>
            </a:r>
            <a:r>
              <a:rPr lang="zh-CN" altLang="en-US" sz="3200" dirty="0"/>
              <a:t>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How__________ (be) your last trip to America?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 What__________ you__________ (do) in 2005?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 ______you _______ (eat) seafood last Sunday?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4) I _________ (feed) some chickens yesterday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250825" y="1628775"/>
            <a:ext cx="258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一般过去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4859338" y="3068638"/>
            <a:ext cx="258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时间状语</a:t>
            </a:r>
          </a:p>
        </p:txBody>
      </p:sp>
      <p:sp>
        <p:nvSpPr>
          <p:cNvPr id="87046" name="TextBox 2"/>
          <p:cNvSpPr txBox="1">
            <a:spLocks noChangeArrowheads="1"/>
          </p:cNvSpPr>
          <p:nvPr/>
        </p:nvSpPr>
        <p:spPr bwMode="auto">
          <a:xfrm>
            <a:off x="1763713" y="4005263"/>
            <a:ext cx="2584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87047" name="TextBox 2"/>
          <p:cNvSpPr txBox="1">
            <a:spLocks noChangeArrowheads="1"/>
          </p:cNvSpPr>
          <p:nvPr/>
        </p:nvSpPr>
        <p:spPr bwMode="auto">
          <a:xfrm>
            <a:off x="1619250" y="4579938"/>
            <a:ext cx="258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87048" name="TextBox 2"/>
          <p:cNvSpPr txBox="1">
            <a:spLocks noChangeArrowheads="1"/>
          </p:cNvSpPr>
          <p:nvPr/>
        </p:nvSpPr>
        <p:spPr bwMode="auto">
          <a:xfrm>
            <a:off x="4716463" y="4579938"/>
            <a:ext cx="258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87049" name="TextBox 2"/>
          <p:cNvSpPr txBox="1">
            <a:spLocks noChangeArrowheads="1"/>
          </p:cNvSpPr>
          <p:nvPr/>
        </p:nvSpPr>
        <p:spPr bwMode="auto">
          <a:xfrm>
            <a:off x="539750" y="5589588"/>
            <a:ext cx="2584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87050" name="TextBox 2"/>
          <p:cNvSpPr txBox="1">
            <a:spLocks noChangeArrowheads="1"/>
          </p:cNvSpPr>
          <p:nvPr/>
        </p:nvSpPr>
        <p:spPr bwMode="auto">
          <a:xfrm>
            <a:off x="2700338" y="5589588"/>
            <a:ext cx="2584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eat</a:t>
            </a:r>
          </a:p>
        </p:txBody>
      </p:sp>
      <p:sp>
        <p:nvSpPr>
          <p:cNvPr id="87051" name="TextBox 2"/>
          <p:cNvSpPr txBox="1">
            <a:spLocks noChangeArrowheads="1"/>
          </p:cNvSpPr>
          <p:nvPr/>
        </p:nvSpPr>
        <p:spPr bwMode="auto">
          <a:xfrm>
            <a:off x="755650" y="6021388"/>
            <a:ext cx="2584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8" grpId="0"/>
      <p:bldP spid="87049" grpId="0"/>
      <p:bldP spid="87050" grpId="0"/>
      <p:bldP spid="870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2"/>
          <p:cNvSpPr>
            <a:spLocks noChangeArrowheads="1"/>
          </p:cNvSpPr>
          <p:nvPr/>
        </p:nvSpPr>
        <p:spPr bwMode="auto">
          <a:xfrm>
            <a:off x="0" y="785813"/>
            <a:ext cx="91440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Don’t forget to feed the dog __________ rice after dinner.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for		B. in		C. at		D. with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Would you like __________ to eat?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anything			B. nothing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something		D. everything</a:t>
            </a:r>
          </a:p>
        </p:txBody>
      </p:sp>
      <p:sp>
        <p:nvSpPr>
          <p:cNvPr id="8909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89092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9093" name="TextBox 5"/>
          <p:cNvSpPr txBox="1">
            <a:spLocks noChangeArrowheads="1"/>
          </p:cNvSpPr>
          <p:nvPr/>
        </p:nvSpPr>
        <p:spPr bwMode="auto">
          <a:xfrm>
            <a:off x="179388" y="321310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85725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</a:t>
            </a:r>
            <a:r>
              <a:rPr lang="en-US" altLang="zh-CN" sz="3200" dirty="0" err="1"/>
              <a:t>Zhangjiang</a:t>
            </a:r>
            <a:r>
              <a:rPr lang="en-US" altLang="zh-CN" sz="3200" dirty="0"/>
              <a:t> is __________ important and beautiful city.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A. quite a			B. a quite				C. quite an		D. very an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--- Did you _____ any cows?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--- No, I 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err="1"/>
              <a:t>A.saw</a:t>
            </a:r>
            <a:r>
              <a:rPr lang="en-US" altLang="zh-CN" sz="3200" dirty="0"/>
              <a:t>; didn’t		B. see; did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saw; did		D. see; didn’t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0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1141" name="TextBox 4"/>
          <p:cNvSpPr txBox="1">
            <a:spLocks noChangeArrowheads="1"/>
          </p:cNvSpPr>
          <p:nvPr/>
        </p:nvSpPr>
        <p:spPr bwMode="auto">
          <a:xfrm>
            <a:off x="179388" y="33559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569913"/>
            <a:ext cx="9144000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5. Yesterday Tom ______ a cow but he doesn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like drinking 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A. milks; milk		B. milked; milk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C. milks; milks	         D. milk; milk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6. --- _____ was the weather in Beijing last Wednesday?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	--- It was windy.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What		B. How	C. When      D. Where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7. Were you at home________?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	  A. yesterday		B. everyday			  C. next Sunday	D. at night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179388" y="69215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5" name="TextBox 4"/>
          <p:cNvSpPr txBox="1">
            <a:spLocks noChangeArrowheads="1"/>
          </p:cNvSpPr>
          <p:nvPr/>
        </p:nvSpPr>
        <p:spPr bwMode="auto">
          <a:xfrm>
            <a:off x="179388" y="29241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6" name="TextBox 4"/>
          <p:cNvSpPr txBox="1">
            <a:spLocks noChangeArrowheads="1"/>
          </p:cNvSpPr>
          <p:nvPr/>
        </p:nvSpPr>
        <p:spPr bwMode="auto">
          <a:xfrm>
            <a:off x="179388" y="5589588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571500"/>
            <a:ext cx="9072563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他上周在农场骑马。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 __________________ in the farm last week.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吉姆上周末拍了一些照片。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Jim _____________________ last weekend.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你昨天去散步了吗</a:t>
            </a:r>
            <a:r>
              <a:rPr lang="en-US" altLang="zh-CN" sz="3200" dirty="0"/>
              <a:t>? _______________________________________ yesterday?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露西在农场摘了很多草莓。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Lucy _______________________________ in the farm.</a:t>
            </a:r>
          </a:p>
        </p:txBody>
      </p:sp>
      <p:sp>
        <p:nvSpPr>
          <p:cNvPr id="93187" name="TextBox 13"/>
          <p:cNvSpPr txBox="1">
            <a:spLocks noChangeArrowheads="1"/>
          </p:cNvSpPr>
          <p:nvPr/>
        </p:nvSpPr>
        <p:spPr bwMode="auto">
          <a:xfrm>
            <a:off x="1403350" y="1412875"/>
            <a:ext cx="32146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rode a horse 	</a:t>
            </a:r>
          </a:p>
        </p:txBody>
      </p:sp>
      <p:sp>
        <p:nvSpPr>
          <p:cNvPr id="93188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3189" name="TextBox 26"/>
          <p:cNvSpPr txBox="1">
            <a:spLocks noChangeArrowheads="1"/>
          </p:cNvSpPr>
          <p:nvPr/>
        </p:nvSpPr>
        <p:spPr bwMode="auto">
          <a:xfrm>
            <a:off x="1187450" y="2492375"/>
            <a:ext cx="438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took some photos</a:t>
            </a:r>
          </a:p>
        </p:txBody>
      </p:sp>
      <p:sp>
        <p:nvSpPr>
          <p:cNvPr id="93190" name="TextBox 16"/>
          <p:cNvSpPr txBox="1">
            <a:spLocks noChangeArrowheads="1"/>
          </p:cNvSpPr>
          <p:nvPr/>
        </p:nvSpPr>
        <p:spPr bwMode="auto">
          <a:xfrm>
            <a:off x="114300" y="3429000"/>
            <a:ext cx="8963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 you go for a walk/take a walk/have a walk   	</a:t>
            </a:r>
          </a:p>
        </p:txBody>
      </p:sp>
      <p:sp>
        <p:nvSpPr>
          <p:cNvPr id="93191" name="TextBox 16"/>
          <p:cNvSpPr txBox="1">
            <a:spLocks noChangeArrowheads="1"/>
          </p:cNvSpPr>
          <p:nvPr/>
        </p:nvSpPr>
        <p:spPr bwMode="auto">
          <a:xfrm>
            <a:off x="1057275" y="4868863"/>
            <a:ext cx="7667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picked quite a lot of strawberries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9" grpId="0"/>
      <p:bldP spid="93190" grpId="0"/>
      <p:bldP spid="931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571500"/>
            <a:ext cx="90725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12. </a:t>
            </a:r>
            <a:r>
              <a:rPr lang="zh-CN" altLang="en-US" sz="3200"/>
              <a:t>比尔在乡村度过了一个愉快的周末。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Bill _______________________ in the countryside.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13. </a:t>
            </a:r>
            <a:r>
              <a:rPr lang="zh-CN" altLang="en-US" sz="3200"/>
              <a:t>汤姆学了很多关于农业的知识。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Tom ____________________________ farming.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14. </a:t>
            </a:r>
            <a:r>
              <a:rPr lang="zh-CN" altLang="en-US" sz="3200"/>
              <a:t>农民们从六月到十二月种植草莓。</a:t>
            </a:r>
            <a:r>
              <a:rPr lang="en-US" altLang="zh-CN" sz="3200"/>
              <a:t>Farmers_______________________________________________________________________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15. </a:t>
            </a:r>
            <a:r>
              <a:rPr lang="zh-CN" altLang="en-US" sz="3200"/>
              <a:t>你上周的旅游怎么样？ </a:t>
            </a:r>
            <a:r>
              <a:rPr lang="en-US" altLang="zh-CN" sz="3200"/>
              <a:t>_______________________________________</a:t>
            </a:r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682625" y="1052513"/>
            <a:ext cx="5678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had a great/good weekend </a:t>
            </a:r>
          </a:p>
        </p:txBody>
      </p:sp>
      <p:sp>
        <p:nvSpPr>
          <p:cNvPr id="94212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4213" name="TextBox 26"/>
          <p:cNvSpPr txBox="1">
            <a:spLocks noChangeArrowheads="1"/>
          </p:cNvSpPr>
          <p:nvPr/>
        </p:nvSpPr>
        <p:spPr bwMode="auto">
          <a:xfrm>
            <a:off x="1547813" y="2420938"/>
            <a:ext cx="6219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learned a lot about  </a:t>
            </a:r>
          </a:p>
        </p:txBody>
      </p:sp>
      <p:sp>
        <p:nvSpPr>
          <p:cNvPr id="94214" name="TextBox 16"/>
          <p:cNvSpPr txBox="1">
            <a:spLocks noChangeArrowheads="1"/>
          </p:cNvSpPr>
          <p:nvPr/>
        </p:nvSpPr>
        <p:spPr bwMode="auto">
          <a:xfrm>
            <a:off x="1908175" y="3502025"/>
            <a:ext cx="7054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grow strawberries from June to December  </a:t>
            </a:r>
          </a:p>
        </p:txBody>
      </p:sp>
      <p:sp>
        <p:nvSpPr>
          <p:cNvPr id="94215" name="TextBox 16"/>
          <p:cNvSpPr txBox="1">
            <a:spLocks noChangeArrowheads="1"/>
          </p:cNvSpPr>
          <p:nvPr/>
        </p:nvSpPr>
        <p:spPr bwMode="auto">
          <a:xfrm>
            <a:off x="323850" y="4797425"/>
            <a:ext cx="7054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was your trip last week?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3" grpId="0"/>
      <p:bldP spid="94214" grpId="0"/>
      <p:bldP spid="942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142875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 </a:t>
            </a:r>
            <a:r>
              <a:rPr lang="en-US" altLang="zh-CN" sz="3200" dirty="0"/>
              <a:t>Last Saturday, Eric 16. ________ his grandparents in 17. ________ countryside. The trip 18. ________ excellent. He 19. ________ fishing every day and fed chickens with food. His grandmother fed dogs 20. ________ rice. It was so much 21. ________. Besides, the weather was great and the air was clean. So he 22. ________ the stars at night. 23. ________ beautiful the stars are! 24. ________ Sunday, his grandfather showed him 25. ________ the farm. He picked some strawberries and took 26. ________ home. He also took 27. ________ a lot </a:t>
            </a:r>
          </a:p>
        </p:txBody>
      </p:sp>
      <p:sp>
        <p:nvSpPr>
          <p:cNvPr id="95235" name="TextBox 8"/>
          <p:cNvSpPr txBox="1">
            <a:spLocks noChangeArrowheads="1"/>
          </p:cNvSpPr>
          <p:nvPr/>
        </p:nvSpPr>
        <p:spPr bwMode="auto">
          <a:xfrm>
            <a:off x="5219700" y="549275"/>
            <a:ext cx="23669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visited</a:t>
            </a:r>
          </a:p>
        </p:txBody>
      </p:sp>
      <p:sp>
        <p:nvSpPr>
          <p:cNvPr id="95236" name="TextBox 9"/>
          <p:cNvSpPr txBox="1">
            <a:spLocks noChangeArrowheads="1"/>
          </p:cNvSpPr>
          <p:nvPr/>
        </p:nvSpPr>
        <p:spPr bwMode="auto">
          <a:xfrm>
            <a:off x="3708400" y="1052513"/>
            <a:ext cx="2316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95237" name="TextBox 10"/>
          <p:cNvSpPr txBox="1">
            <a:spLocks noChangeArrowheads="1"/>
          </p:cNvSpPr>
          <p:nvPr/>
        </p:nvSpPr>
        <p:spPr bwMode="auto">
          <a:xfrm>
            <a:off x="1692275" y="1557338"/>
            <a:ext cx="1631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95238" name="TextBox 10"/>
          <p:cNvSpPr txBox="1">
            <a:spLocks noChangeArrowheads="1"/>
          </p:cNvSpPr>
          <p:nvPr/>
        </p:nvSpPr>
        <p:spPr bwMode="auto">
          <a:xfrm>
            <a:off x="2411413" y="3068638"/>
            <a:ext cx="1993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fun</a:t>
            </a:r>
          </a:p>
        </p:txBody>
      </p:sp>
      <p:sp>
        <p:nvSpPr>
          <p:cNvPr id="95239" name="TextBox 10"/>
          <p:cNvSpPr txBox="1">
            <a:spLocks noChangeArrowheads="1"/>
          </p:cNvSpPr>
          <p:nvPr/>
        </p:nvSpPr>
        <p:spPr bwMode="auto">
          <a:xfrm>
            <a:off x="6372225" y="1557338"/>
            <a:ext cx="29257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95240" name="TextBox 10"/>
          <p:cNvSpPr txBox="1">
            <a:spLocks noChangeArrowheads="1"/>
          </p:cNvSpPr>
          <p:nvPr/>
        </p:nvSpPr>
        <p:spPr bwMode="auto">
          <a:xfrm>
            <a:off x="106363" y="4005263"/>
            <a:ext cx="1978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watched</a:t>
            </a:r>
          </a:p>
        </p:txBody>
      </p:sp>
      <p:sp>
        <p:nvSpPr>
          <p:cNvPr id="95241" name="TextBox 10"/>
          <p:cNvSpPr txBox="1">
            <a:spLocks noChangeArrowheads="1"/>
          </p:cNvSpPr>
          <p:nvPr/>
        </p:nvSpPr>
        <p:spPr bwMode="auto">
          <a:xfrm>
            <a:off x="5003800" y="2492375"/>
            <a:ext cx="164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95242" name="TextBox 10"/>
          <p:cNvSpPr txBox="1">
            <a:spLocks noChangeArrowheads="1"/>
          </p:cNvSpPr>
          <p:nvPr/>
        </p:nvSpPr>
        <p:spPr bwMode="auto">
          <a:xfrm>
            <a:off x="6011863" y="3933825"/>
            <a:ext cx="1644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	</a:t>
            </a:r>
          </a:p>
        </p:txBody>
      </p:sp>
      <p:sp>
        <p:nvSpPr>
          <p:cNvPr id="95243" name="TextBox 10"/>
          <p:cNvSpPr txBox="1">
            <a:spLocks noChangeArrowheads="1"/>
          </p:cNvSpPr>
          <p:nvPr/>
        </p:nvSpPr>
        <p:spPr bwMode="auto">
          <a:xfrm>
            <a:off x="4932363" y="4508500"/>
            <a:ext cx="164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95244" name="TextBox 10"/>
          <p:cNvSpPr txBox="1">
            <a:spLocks noChangeArrowheads="1"/>
          </p:cNvSpPr>
          <p:nvPr/>
        </p:nvSpPr>
        <p:spPr bwMode="auto">
          <a:xfrm>
            <a:off x="5292725" y="5013325"/>
            <a:ext cx="164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around</a:t>
            </a:r>
          </a:p>
        </p:txBody>
      </p:sp>
      <p:sp>
        <p:nvSpPr>
          <p:cNvPr id="95245" name="TextBox 10"/>
          <p:cNvSpPr txBox="1">
            <a:spLocks noChangeArrowheads="1"/>
          </p:cNvSpPr>
          <p:nvPr/>
        </p:nvSpPr>
        <p:spPr bwMode="auto">
          <a:xfrm>
            <a:off x="179388" y="5949950"/>
            <a:ext cx="1644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them</a:t>
            </a:r>
          </a:p>
        </p:txBody>
      </p:sp>
      <p:sp>
        <p:nvSpPr>
          <p:cNvPr id="95246" name="TextBox 10"/>
          <p:cNvSpPr txBox="1">
            <a:spLocks noChangeArrowheads="1"/>
          </p:cNvSpPr>
          <p:nvPr/>
        </p:nvSpPr>
        <p:spPr bwMode="auto">
          <a:xfrm>
            <a:off x="6372225" y="5876925"/>
            <a:ext cx="164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quite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1062037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of pictures. After he came back to his school, he showed these pictures to 28. ________ classmates. </a:t>
            </a:r>
            <a:r>
              <a:rPr lang="en-US" altLang="zh-CN" sz="3200" dirty="0" smtClean="0">
                <a:sym typeface="Arial" panose="020B0604020202020204" pitchFamily="34" charset="0"/>
              </a:rPr>
              <a:t> </a:t>
            </a:r>
            <a:endParaRPr lang="en-US" altLang="zh-CN" sz="3200" dirty="0"/>
          </a:p>
        </p:txBody>
      </p:sp>
      <p:sp>
        <p:nvSpPr>
          <p:cNvPr id="96259" name="TextBox 4"/>
          <p:cNvSpPr txBox="1">
            <a:spLocks noChangeArrowheads="1"/>
          </p:cNvSpPr>
          <p:nvPr/>
        </p:nvSpPr>
        <p:spPr bwMode="auto">
          <a:xfrm>
            <a:off x="5567363" y="1557942"/>
            <a:ext cx="3019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69888" y="36433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46050" y="1436688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milk, cow, horse, feed, farmer, quite, anything, grow, farm, pick, excellent, countryside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ride a horse, milk a cow, feed chickens, quite a lot(of…), in the countryside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--- How was your school trip?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--- Great.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2. --- Did you see any cows?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--- Yes, I did. / No, I didn’t.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81000" y="609600"/>
            <a:ext cx="8534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挤</a:t>
            </a:r>
            <a:r>
              <a:rPr lang="zh-CN" altLang="en-US" sz="3200" dirty="0" smtClean="0"/>
              <a:t>奶</a:t>
            </a:r>
            <a:endParaRPr lang="zh-CN" altLang="en-US" sz="3200" dirty="0"/>
          </a:p>
          <a:p>
            <a:pPr algn="l"/>
            <a:r>
              <a:rPr lang="en-US" altLang="zh-CN" sz="3200" dirty="0"/>
              <a:t>2.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 smtClean="0"/>
              <a:t>马</a:t>
            </a:r>
            <a:endParaRPr lang="zh-CN" altLang="en-US" sz="3200" dirty="0"/>
          </a:p>
          <a:p>
            <a:pPr algn="l"/>
            <a:r>
              <a:rPr lang="en-US" altLang="zh-CN" sz="3200" dirty="0"/>
              <a:t>3.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</a:t>
            </a:r>
            <a:r>
              <a:rPr lang="zh-CN" altLang="en-US" sz="3200" dirty="0" smtClean="0"/>
              <a:t>奶牛</a:t>
            </a:r>
            <a:endParaRPr lang="zh-CN" altLang="en-US" sz="3200" dirty="0"/>
          </a:p>
          <a:p>
            <a:pPr algn="l"/>
            <a:r>
              <a:rPr lang="en-US" altLang="zh-CN" sz="3200" dirty="0"/>
              <a:t>4.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乡</a:t>
            </a:r>
            <a:r>
              <a:rPr lang="zh-CN" altLang="en-US" sz="3200" dirty="0" smtClean="0"/>
              <a:t>村</a:t>
            </a:r>
            <a:endParaRPr lang="zh-CN" altLang="en-US" sz="3200" dirty="0"/>
          </a:p>
          <a:p>
            <a:pPr algn="l"/>
            <a:r>
              <a:rPr lang="en-US" altLang="zh-CN" sz="3200" dirty="0"/>
              <a:t>5.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相当，完</a:t>
            </a:r>
            <a:r>
              <a:rPr lang="zh-CN" altLang="en-US" sz="3200" dirty="0" smtClean="0"/>
              <a:t>全</a:t>
            </a:r>
            <a:endParaRPr lang="zh-CN" altLang="en-US" sz="3200" dirty="0"/>
          </a:p>
          <a:p>
            <a:pPr algn="l"/>
            <a:r>
              <a:rPr lang="en-US" altLang="zh-CN" sz="3200" dirty="0"/>
              <a:t>6.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极</a:t>
            </a:r>
            <a:r>
              <a:rPr lang="zh-CN" altLang="en-US" sz="3200" dirty="0" smtClean="0"/>
              <a:t>好的</a:t>
            </a:r>
            <a:endParaRPr lang="zh-CN" altLang="en-US" sz="3200" dirty="0"/>
          </a:p>
          <a:p>
            <a:pPr algn="l"/>
            <a:r>
              <a:rPr lang="en-US" altLang="zh-CN" sz="3200" dirty="0"/>
              <a:t>7.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种</a:t>
            </a:r>
            <a:r>
              <a:rPr lang="zh-CN" altLang="en-US" sz="3200" dirty="0" smtClean="0"/>
              <a:t>植</a:t>
            </a:r>
            <a:endParaRPr lang="zh-CN" altLang="en-US" sz="3200" dirty="0"/>
          </a:p>
          <a:p>
            <a:pPr algn="l"/>
            <a:r>
              <a:rPr lang="en-US" altLang="zh-CN" sz="3200" dirty="0"/>
              <a:t>8.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pron. </a:t>
            </a:r>
            <a:r>
              <a:rPr lang="zh-CN" altLang="en-US" sz="3200" dirty="0"/>
              <a:t>任何东西	</a:t>
            </a:r>
          </a:p>
          <a:p>
            <a:pPr algn="l"/>
            <a:r>
              <a:rPr lang="en-US" altLang="zh-CN" sz="3200" dirty="0"/>
              <a:t>9. </a:t>
            </a:r>
            <a:r>
              <a:rPr lang="en-US" altLang="zh-CN" sz="3200" dirty="0" smtClean="0"/>
              <a:t>__________</a:t>
            </a:r>
            <a:r>
              <a:rPr lang="en-US" altLang="zh-CN" sz="3200" dirty="0"/>
              <a:t>n. </a:t>
            </a:r>
            <a:r>
              <a:rPr lang="zh-CN" altLang="en-US" sz="3200" dirty="0"/>
              <a:t>花</a:t>
            </a:r>
          </a:p>
          <a:p>
            <a:pPr algn="l"/>
            <a:r>
              <a:rPr lang="en-US" altLang="zh-CN" sz="3200" dirty="0"/>
              <a:t>10. ________ v. </a:t>
            </a:r>
            <a:r>
              <a:rPr lang="zh-CN" altLang="en-US" sz="3200" dirty="0"/>
              <a:t>采；</a:t>
            </a:r>
            <a:r>
              <a:rPr lang="zh-CN" altLang="en-US" sz="3200" dirty="0" smtClean="0"/>
              <a:t>摘</a:t>
            </a:r>
            <a:endParaRPr lang="zh-CN" altLang="en-US" sz="3200" dirty="0"/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1135063" y="1524000"/>
            <a:ext cx="1379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milk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066800" y="2536825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cow</a:t>
            </a:r>
            <a:endParaRPr lang="en-US" alt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066800" y="2036763"/>
            <a:ext cx="1920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horse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763588" y="2963863"/>
            <a:ext cx="2551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countryside 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1135063" y="3540125"/>
            <a:ext cx="1379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quite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1063625" y="3971925"/>
            <a:ext cx="2176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excellent</a:t>
            </a:r>
          </a:p>
        </p:txBody>
      </p:sp>
      <p:sp>
        <p:nvSpPr>
          <p:cNvPr id="74762" name="TextBox 14"/>
          <p:cNvSpPr txBox="1">
            <a:spLocks noChangeArrowheads="1"/>
          </p:cNvSpPr>
          <p:nvPr/>
        </p:nvSpPr>
        <p:spPr bwMode="auto">
          <a:xfrm>
            <a:off x="992188" y="4476750"/>
            <a:ext cx="2176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grow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1135063" y="4979988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anything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847725" y="5484813"/>
            <a:ext cx="2176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flower</a:t>
            </a:r>
          </a:p>
        </p:txBody>
      </p:sp>
      <p:sp>
        <p:nvSpPr>
          <p:cNvPr id="74765" name="TextBox 14"/>
          <p:cNvSpPr txBox="1">
            <a:spLocks noChangeArrowheads="1"/>
          </p:cNvSpPr>
          <p:nvPr/>
        </p:nvSpPr>
        <p:spPr bwMode="auto">
          <a:xfrm>
            <a:off x="992188" y="5916613"/>
            <a:ext cx="21764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-36513" y="919163"/>
            <a:ext cx="9144001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宋体" panose="02010600030101010101" pitchFamily="2" charset="-122"/>
              </a:rPr>
              <a:t>11. _________ v. </a:t>
            </a:r>
            <a:r>
              <a:rPr lang="zh-CN" altLang="en-US" sz="3200" dirty="0">
                <a:sym typeface="宋体" panose="02010600030101010101" pitchFamily="2" charset="-122"/>
              </a:rPr>
              <a:t>种田 </a:t>
            </a:r>
            <a:r>
              <a:rPr lang="zh-CN" altLang="zh-CN" sz="3200" dirty="0">
                <a:sym typeface="宋体" panose="02010600030101010101" pitchFamily="2" charset="-122"/>
              </a:rPr>
              <a:t>n. </a:t>
            </a:r>
            <a:r>
              <a:rPr lang="zh-CN" altLang="en-US" sz="3200" dirty="0">
                <a:sym typeface="宋体" panose="02010600030101010101" pitchFamily="2" charset="-122"/>
              </a:rPr>
              <a:t>农场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宋体" panose="02010600030101010101" pitchFamily="2" charset="-122"/>
              </a:rPr>
              <a:t>12. _________ n. </a:t>
            </a:r>
            <a:r>
              <a:rPr lang="zh-CN" altLang="en-US" sz="3200" dirty="0">
                <a:sym typeface="宋体" panose="02010600030101010101" pitchFamily="2" charset="-122"/>
              </a:rPr>
              <a:t>农民，农场主 		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给奶牛挤奶 </a:t>
            </a:r>
            <a:r>
              <a:rPr lang="en-US" altLang="zh-CN" sz="3200" dirty="0"/>
              <a:t>______________________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骑马</a:t>
            </a:r>
            <a:r>
              <a:rPr lang="en-US" altLang="zh-CN" sz="3200" dirty="0"/>
              <a:t>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喂鸡 </a:t>
            </a:r>
            <a:r>
              <a:rPr lang="en-US" altLang="zh-CN" sz="3200" dirty="0"/>
              <a:t>____________________________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许多</a:t>
            </a:r>
            <a:r>
              <a:rPr lang="en-US" altLang="zh-CN" sz="3200" dirty="0"/>
              <a:t>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在乡下</a:t>
            </a:r>
            <a:r>
              <a:rPr lang="en-US" altLang="zh-CN" sz="3200" dirty="0"/>
              <a:t>;</a:t>
            </a:r>
            <a:r>
              <a:rPr lang="zh-CN" altLang="en-US" sz="3200" dirty="0"/>
              <a:t>在农村</a:t>
            </a:r>
            <a:r>
              <a:rPr lang="en-US" altLang="zh-CN" sz="3200" dirty="0"/>
              <a:t>____________________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带某人参观 </a:t>
            </a:r>
            <a:r>
              <a:rPr lang="en-US" altLang="zh-CN" sz="3200" dirty="0"/>
              <a:t>________________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682625" y="1412875"/>
            <a:ext cx="51704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farmer</a:t>
            </a:r>
          </a:p>
        </p:txBody>
      </p:sp>
      <p:sp>
        <p:nvSpPr>
          <p:cNvPr id="77829" name="TextBox 12"/>
          <p:cNvSpPr txBox="1">
            <a:spLocks noChangeArrowheads="1"/>
          </p:cNvSpPr>
          <p:nvPr/>
        </p:nvSpPr>
        <p:spPr bwMode="auto">
          <a:xfrm>
            <a:off x="3060700" y="2781300"/>
            <a:ext cx="49736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milk a cow </a:t>
            </a:r>
          </a:p>
        </p:txBody>
      </p:sp>
      <p:sp>
        <p:nvSpPr>
          <p:cNvPr id="77830" name="TextBox 13"/>
          <p:cNvSpPr txBox="1">
            <a:spLocks noChangeArrowheads="1"/>
          </p:cNvSpPr>
          <p:nvPr/>
        </p:nvSpPr>
        <p:spPr bwMode="auto">
          <a:xfrm>
            <a:off x="682625" y="836613"/>
            <a:ext cx="4873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farm 	</a:t>
            </a:r>
          </a:p>
        </p:txBody>
      </p:sp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1908175" y="3284538"/>
            <a:ext cx="4973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ride a horse</a:t>
            </a:r>
          </a:p>
        </p:txBody>
      </p:sp>
      <p:sp>
        <p:nvSpPr>
          <p:cNvPr id="77832" name="TextBox 12"/>
          <p:cNvSpPr txBox="1">
            <a:spLocks noChangeArrowheads="1"/>
          </p:cNvSpPr>
          <p:nvPr/>
        </p:nvSpPr>
        <p:spPr bwMode="auto">
          <a:xfrm>
            <a:off x="1835150" y="3789363"/>
            <a:ext cx="4973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feed chickens</a:t>
            </a:r>
          </a:p>
        </p:txBody>
      </p:sp>
      <p:sp>
        <p:nvSpPr>
          <p:cNvPr id="77833" name="TextBox 12"/>
          <p:cNvSpPr txBox="1">
            <a:spLocks noChangeArrowheads="1"/>
          </p:cNvSpPr>
          <p:nvPr/>
        </p:nvSpPr>
        <p:spPr bwMode="auto">
          <a:xfrm>
            <a:off x="2124075" y="4292600"/>
            <a:ext cx="4973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quite a lot </a:t>
            </a:r>
          </a:p>
        </p:txBody>
      </p:sp>
      <p:sp>
        <p:nvSpPr>
          <p:cNvPr id="77834" name="TextBox 12"/>
          <p:cNvSpPr txBox="1">
            <a:spLocks noChangeArrowheads="1"/>
          </p:cNvSpPr>
          <p:nvPr/>
        </p:nvSpPr>
        <p:spPr bwMode="auto">
          <a:xfrm>
            <a:off x="3348038" y="4797425"/>
            <a:ext cx="49736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the countryside</a:t>
            </a:r>
          </a:p>
        </p:txBody>
      </p:sp>
      <p:sp>
        <p:nvSpPr>
          <p:cNvPr id="77835" name="TextBox 12"/>
          <p:cNvSpPr txBox="1">
            <a:spLocks noChangeArrowheads="1"/>
          </p:cNvSpPr>
          <p:nvPr/>
        </p:nvSpPr>
        <p:spPr bwMode="auto">
          <a:xfrm>
            <a:off x="3203575" y="5300663"/>
            <a:ext cx="4973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show sb.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71437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上周你的学校旅行怎么样</a:t>
            </a:r>
            <a:r>
              <a:rPr lang="en-US" altLang="zh-CN" sz="3200" dirty="0"/>
              <a:t>? 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我去探望了乡下的祖父母。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我还和爷爷一起喂鸡。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那真是蛮好玩的。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_______________________________________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07950" y="1628775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was your school trip last week?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42875" y="2571750"/>
            <a:ext cx="8886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 visited my grandparents in the countryside.	</a:t>
            </a:r>
          </a:p>
        </p:txBody>
      </p:sp>
      <p:sp>
        <p:nvSpPr>
          <p:cNvPr id="79878" name="TextBox 16"/>
          <p:cNvSpPr txBox="1">
            <a:spLocks noChangeArrowheads="1"/>
          </p:cNvSpPr>
          <p:nvPr/>
        </p:nvSpPr>
        <p:spPr bwMode="auto">
          <a:xfrm>
            <a:off x="107950" y="3502025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And I fed the chickens with my grandpa.</a:t>
            </a:r>
          </a:p>
        </p:txBody>
      </p:sp>
      <p:sp>
        <p:nvSpPr>
          <p:cNvPr id="79879" name="TextBox 16"/>
          <p:cNvSpPr txBox="1">
            <a:spLocks noChangeArrowheads="1"/>
          </p:cNvSpPr>
          <p:nvPr/>
        </p:nvSpPr>
        <p:spPr bwMode="auto">
          <a:xfrm>
            <a:off x="179388" y="4511675"/>
            <a:ext cx="8659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It was so much fun.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anything &amp;something</a:t>
            </a:r>
            <a:r>
              <a:rPr lang="zh-CN" altLang="en-US" sz="3200" dirty="0"/>
              <a:t>的意思和用法：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anything</a:t>
            </a:r>
            <a:r>
              <a:rPr lang="zh-CN" altLang="en-US" sz="3200" dirty="0"/>
              <a:t>是复合不定代词，一般用于</a:t>
            </a:r>
            <a:r>
              <a:rPr lang="en-US" altLang="zh-CN" sz="3200" dirty="0"/>
              <a:t>__________</a:t>
            </a:r>
            <a:r>
              <a:rPr lang="zh-CN" altLang="en-US" sz="3200" dirty="0"/>
              <a:t>句和</a:t>
            </a:r>
            <a:r>
              <a:rPr lang="en-US" altLang="zh-CN" sz="3200" dirty="0"/>
              <a:t>__________</a:t>
            </a:r>
            <a:r>
              <a:rPr lang="zh-CN" altLang="en-US" sz="3200" dirty="0"/>
              <a:t>句中。</a:t>
            </a:r>
            <a:r>
              <a:rPr lang="en-US" altLang="zh-CN" sz="3200" dirty="0"/>
              <a:t>something</a:t>
            </a:r>
            <a:r>
              <a:rPr lang="zh-CN" altLang="en-US" sz="3200" dirty="0"/>
              <a:t>常用于</a:t>
            </a:r>
            <a:r>
              <a:rPr lang="en-US" altLang="zh-CN" sz="3200" dirty="0"/>
              <a:t>__________</a:t>
            </a:r>
            <a:r>
              <a:rPr lang="zh-CN" altLang="en-US" sz="3200" dirty="0"/>
              <a:t>句中，或在表示委婉的邀请、请求、建议或希望得到肯定回答的</a:t>
            </a:r>
            <a:r>
              <a:rPr lang="en-US" altLang="zh-CN" sz="3200" dirty="0"/>
              <a:t>__________</a:t>
            </a:r>
            <a:r>
              <a:rPr lang="zh-CN" altLang="en-US" sz="3200" dirty="0"/>
              <a:t>中。复合不定代词修饰形容词时，形容词要放在不定代词的</a:t>
            </a:r>
            <a:r>
              <a:rPr lang="en-US" altLang="zh-CN" sz="3200" dirty="0"/>
              <a:t>_______</a:t>
            </a:r>
            <a:r>
              <a:rPr lang="zh-CN" altLang="en-US" sz="3200" dirty="0"/>
              <a:t>（前</a:t>
            </a:r>
            <a:r>
              <a:rPr lang="en-US" altLang="zh-CN" sz="3200" dirty="0"/>
              <a:t>/</a:t>
            </a:r>
            <a:r>
              <a:rPr lang="zh-CN" altLang="en-US" sz="3200" dirty="0"/>
              <a:t>后）面</a:t>
            </a:r>
            <a:r>
              <a:rPr lang="en-US" altLang="zh-CN" sz="3200" dirty="0"/>
              <a:t>;</a:t>
            </a:r>
            <a:r>
              <a:rPr lang="zh-CN" altLang="en-US" sz="3200" dirty="0"/>
              <a:t>当它们作为主语时，谓语动词要用</a:t>
            </a:r>
            <a:r>
              <a:rPr lang="en-US" altLang="zh-CN" sz="3200" dirty="0"/>
              <a:t>__________(</a:t>
            </a:r>
            <a:r>
              <a:rPr lang="zh-CN" altLang="en-US" sz="3200" dirty="0"/>
              <a:t>单</a:t>
            </a:r>
            <a:r>
              <a:rPr lang="en-US" altLang="zh-CN" sz="3200" dirty="0"/>
              <a:t>/</a:t>
            </a:r>
            <a:r>
              <a:rPr lang="zh-CN" altLang="en-US" sz="3200" dirty="0"/>
              <a:t>复</a:t>
            </a:r>
            <a:r>
              <a:rPr lang="en-US" altLang="zh-CN" sz="3200" dirty="0"/>
              <a:t>)</a:t>
            </a:r>
            <a:r>
              <a:rPr lang="zh-CN" altLang="en-US" sz="3200" dirty="0"/>
              <a:t>数。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★ </a:t>
            </a:r>
            <a:r>
              <a:rPr lang="en-US" altLang="zh-CN" sz="3200" dirty="0"/>
              <a:t>feed</a:t>
            </a:r>
            <a:r>
              <a:rPr lang="zh-CN" altLang="en-US" sz="3200" dirty="0"/>
              <a:t>的意思和用法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feed</a:t>
            </a:r>
            <a:r>
              <a:rPr lang="zh-CN" altLang="en-US" sz="3200" dirty="0"/>
              <a:t>作为</a:t>
            </a:r>
            <a:r>
              <a:rPr lang="en-US" altLang="zh-CN" sz="3200" dirty="0" err="1"/>
              <a:t>vt.</a:t>
            </a:r>
            <a:r>
              <a:rPr lang="zh-CN" altLang="en-US" sz="3200" dirty="0"/>
              <a:t>，意为“喂养；饲养”，其过去式为</a:t>
            </a:r>
            <a:r>
              <a:rPr lang="en-US" altLang="zh-CN" sz="3200" dirty="0"/>
              <a:t>__________</a:t>
            </a:r>
            <a:r>
              <a:rPr lang="zh-CN" altLang="en-US" sz="3200" dirty="0"/>
              <a:t>。常见的搭配短语有：“用</a:t>
            </a:r>
            <a:r>
              <a:rPr lang="en-US" altLang="zh-CN" sz="3200" dirty="0"/>
              <a:t>…..</a:t>
            </a:r>
            <a:r>
              <a:rPr lang="zh-CN" altLang="en-US" sz="3200" dirty="0"/>
              <a:t>喂</a:t>
            </a:r>
            <a:r>
              <a:rPr lang="en-US" altLang="zh-CN" sz="3200" dirty="0"/>
              <a:t>……”___________________________</a:t>
            </a:r>
            <a:r>
              <a:rPr lang="zh-CN" altLang="en-US" sz="3200" dirty="0"/>
              <a:t>；</a:t>
            </a:r>
          </a:p>
        </p:txBody>
      </p:sp>
      <p:sp>
        <p:nvSpPr>
          <p:cNvPr id="81924" name="TextBox 6"/>
          <p:cNvSpPr txBox="1">
            <a:spLocks noChangeArrowheads="1"/>
          </p:cNvSpPr>
          <p:nvPr/>
        </p:nvSpPr>
        <p:spPr bwMode="auto">
          <a:xfrm>
            <a:off x="4932363" y="2459038"/>
            <a:ext cx="2541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疑问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6516688" y="1019175"/>
            <a:ext cx="25828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疑问</a:t>
            </a:r>
          </a:p>
        </p:txBody>
      </p:sp>
      <p:sp>
        <p:nvSpPr>
          <p:cNvPr id="81926" name="TextBox 6"/>
          <p:cNvSpPr txBox="1">
            <a:spLocks noChangeArrowheads="1"/>
          </p:cNvSpPr>
          <p:nvPr/>
        </p:nvSpPr>
        <p:spPr bwMode="auto">
          <a:xfrm>
            <a:off x="971550" y="1522413"/>
            <a:ext cx="3557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否定</a:t>
            </a:r>
          </a:p>
        </p:txBody>
      </p:sp>
      <p:sp>
        <p:nvSpPr>
          <p:cNvPr id="81927" name="TextBox 6"/>
          <p:cNvSpPr txBox="1">
            <a:spLocks noChangeArrowheads="1"/>
          </p:cNvSpPr>
          <p:nvPr/>
        </p:nvSpPr>
        <p:spPr bwMode="auto">
          <a:xfrm>
            <a:off x="107950" y="2027238"/>
            <a:ext cx="5759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肯定</a:t>
            </a:r>
          </a:p>
        </p:txBody>
      </p:sp>
      <p:sp>
        <p:nvSpPr>
          <p:cNvPr id="81928" name="TextBox 6"/>
          <p:cNvSpPr txBox="1">
            <a:spLocks noChangeArrowheads="1"/>
          </p:cNvSpPr>
          <p:nvPr/>
        </p:nvSpPr>
        <p:spPr bwMode="auto">
          <a:xfrm>
            <a:off x="179388" y="3467100"/>
            <a:ext cx="2543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后</a:t>
            </a:r>
          </a:p>
        </p:txBody>
      </p:sp>
      <p:sp>
        <p:nvSpPr>
          <p:cNvPr id="81929" name="TextBox 6"/>
          <p:cNvSpPr txBox="1">
            <a:spLocks noChangeArrowheads="1"/>
          </p:cNvSpPr>
          <p:nvPr/>
        </p:nvSpPr>
        <p:spPr bwMode="auto">
          <a:xfrm>
            <a:off x="1403350" y="3971925"/>
            <a:ext cx="2543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单</a:t>
            </a:r>
          </a:p>
        </p:txBody>
      </p:sp>
      <p:sp>
        <p:nvSpPr>
          <p:cNvPr id="81930" name="TextBox 6"/>
          <p:cNvSpPr txBox="1">
            <a:spLocks noChangeArrowheads="1"/>
          </p:cNvSpPr>
          <p:nvPr/>
        </p:nvSpPr>
        <p:spPr bwMode="auto">
          <a:xfrm>
            <a:off x="323850" y="5411788"/>
            <a:ext cx="254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fed</a:t>
            </a:r>
          </a:p>
        </p:txBody>
      </p:sp>
      <p:sp>
        <p:nvSpPr>
          <p:cNvPr id="81931" name="TextBox 6"/>
          <p:cNvSpPr txBox="1">
            <a:spLocks noChangeArrowheads="1"/>
          </p:cNvSpPr>
          <p:nvPr/>
        </p:nvSpPr>
        <p:spPr bwMode="auto">
          <a:xfrm>
            <a:off x="2628900" y="5915025"/>
            <a:ext cx="315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feed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zh-CN" sz="3200" b="1">
                <a:solidFill>
                  <a:srgbClr val="FF0000"/>
                </a:solidFill>
              </a:rPr>
              <a:t>with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  <p:bldP spid="81929" grpId="0"/>
      <p:bldP spid="81930" grpId="0"/>
      <p:bldP spid="819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639762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把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喂给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吃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____________________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★ 副词</a:t>
            </a:r>
            <a:r>
              <a:rPr lang="en-US" altLang="zh-CN" sz="3200" dirty="0">
                <a:sym typeface="Arial" panose="020B0604020202020204" pitchFamily="34" charset="0"/>
              </a:rPr>
              <a:t>quite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en-US" altLang="zh-CN" sz="3200" dirty="0">
                <a:sym typeface="Arial" panose="020B0604020202020204" pitchFamily="34" charset="0"/>
              </a:rPr>
              <a:t>very</a:t>
            </a:r>
            <a:r>
              <a:rPr lang="zh-CN" altLang="en-US" sz="3200" dirty="0">
                <a:sym typeface="Arial" panose="020B0604020202020204" pitchFamily="34" charset="0"/>
              </a:rPr>
              <a:t>的区别及用法：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quite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en-US" altLang="zh-CN" sz="3200" dirty="0">
                <a:sym typeface="Arial" panose="020B0604020202020204" pitchFamily="34" charset="0"/>
              </a:rPr>
              <a:t>very</a:t>
            </a:r>
            <a:r>
              <a:rPr lang="zh-CN" altLang="en-US" sz="3200" dirty="0">
                <a:sym typeface="Arial" panose="020B0604020202020204" pitchFamily="34" charset="0"/>
              </a:rPr>
              <a:t>的词性为</a:t>
            </a:r>
            <a:r>
              <a:rPr lang="en-US" altLang="zh-CN" sz="3200" dirty="0">
                <a:sym typeface="Arial" panose="020B0604020202020204" pitchFamily="34" charset="0"/>
              </a:rPr>
              <a:t>______ </a:t>
            </a:r>
            <a:r>
              <a:rPr lang="zh-CN" altLang="en-US" sz="3200" dirty="0">
                <a:sym typeface="Arial" panose="020B0604020202020204" pitchFamily="34" charset="0"/>
              </a:rPr>
              <a:t>词，常用来修饰</a:t>
            </a:r>
            <a:r>
              <a:rPr lang="en-US" altLang="zh-CN" sz="3200" dirty="0">
                <a:sym typeface="Arial" panose="020B0604020202020204" pitchFamily="34" charset="0"/>
              </a:rPr>
              <a:t>______</a:t>
            </a:r>
            <a:r>
              <a:rPr lang="zh-CN" altLang="en-US" sz="3200" dirty="0">
                <a:sym typeface="Arial" panose="020B0604020202020204" pitchFamily="34" charset="0"/>
              </a:rPr>
              <a:t>词，</a:t>
            </a:r>
            <a:r>
              <a:rPr lang="en-US" altLang="zh-CN" sz="3200" dirty="0">
                <a:sym typeface="Arial" panose="020B0604020202020204" pitchFamily="34" charset="0"/>
              </a:rPr>
              <a:t>______</a:t>
            </a:r>
            <a:r>
              <a:rPr lang="zh-CN" altLang="en-US" sz="3200" dirty="0">
                <a:sym typeface="Arial" panose="020B0604020202020204" pitchFamily="34" charset="0"/>
              </a:rPr>
              <a:t>词，</a:t>
            </a:r>
            <a:r>
              <a:rPr lang="en-US" altLang="zh-CN" sz="3200" dirty="0">
                <a:sym typeface="Arial" panose="020B0604020202020204" pitchFamily="34" charset="0"/>
              </a:rPr>
              <a:t>______</a:t>
            </a:r>
            <a:r>
              <a:rPr lang="zh-CN" altLang="en-US" sz="3200" dirty="0">
                <a:sym typeface="Arial" panose="020B0604020202020204" pitchFamily="34" charset="0"/>
              </a:rPr>
              <a:t>词，表示程度。</a:t>
            </a:r>
            <a:r>
              <a:rPr lang="en-US" altLang="zh-CN" sz="3200" dirty="0">
                <a:sym typeface="Arial" panose="020B0604020202020204" pitchFamily="34" charset="0"/>
              </a:rPr>
              <a:t>quite </a:t>
            </a:r>
            <a:r>
              <a:rPr lang="zh-CN" altLang="en-US" sz="3200" dirty="0">
                <a:sym typeface="Arial" panose="020B0604020202020204" pitchFamily="34" charset="0"/>
              </a:rPr>
              <a:t>一般放在不定冠词</a:t>
            </a:r>
            <a:r>
              <a:rPr lang="en-US" altLang="zh-CN" sz="3200" dirty="0">
                <a:sym typeface="Arial" panose="020B0604020202020204" pitchFamily="34" charset="0"/>
              </a:rPr>
              <a:t>a/an _____</a:t>
            </a:r>
            <a:r>
              <a:rPr lang="zh-CN" altLang="en-US" sz="3200" dirty="0">
                <a:sym typeface="Arial" panose="020B0604020202020204" pitchFamily="34" charset="0"/>
              </a:rPr>
              <a:t>（前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后）面</a:t>
            </a:r>
            <a:r>
              <a:rPr lang="en-US" altLang="zh-CN" sz="3200" dirty="0">
                <a:sym typeface="Arial" panose="020B0604020202020204" pitchFamily="34" charset="0"/>
              </a:rPr>
              <a:t>, </a:t>
            </a:r>
            <a:r>
              <a:rPr lang="zh-CN" altLang="en-US" sz="3200" dirty="0">
                <a:sym typeface="Arial" panose="020B0604020202020204" pitchFamily="34" charset="0"/>
              </a:rPr>
              <a:t>而</a:t>
            </a:r>
            <a:r>
              <a:rPr lang="en-US" altLang="zh-CN" sz="3200" dirty="0">
                <a:sym typeface="Arial" panose="020B0604020202020204" pitchFamily="34" charset="0"/>
              </a:rPr>
              <a:t>very</a:t>
            </a:r>
            <a:r>
              <a:rPr lang="zh-CN" altLang="en-US" sz="3200" dirty="0">
                <a:sym typeface="Arial" panose="020B0604020202020204" pitchFamily="34" charset="0"/>
              </a:rPr>
              <a:t>放在</a:t>
            </a:r>
            <a:r>
              <a:rPr lang="en-US" altLang="zh-CN" sz="3200" dirty="0">
                <a:sym typeface="Arial" panose="020B0604020202020204" pitchFamily="34" charset="0"/>
              </a:rPr>
              <a:t>a/an____</a:t>
            </a:r>
            <a:r>
              <a:rPr lang="zh-CN" altLang="en-US" sz="3200" dirty="0">
                <a:sym typeface="Arial" panose="020B0604020202020204" pitchFamily="34" charset="0"/>
              </a:rPr>
              <a:t>（前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后）面。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4427538" y="539750"/>
            <a:ext cx="3702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feed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en-US" sz="3200" b="1">
                <a:solidFill>
                  <a:srgbClr val="FF0000"/>
                </a:solidFill>
              </a:rPr>
              <a:t>to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107950" y="2051050"/>
            <a:ext cx="299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动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3779838" y="1619250"/>
            <a:ext cx="299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副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2195513" y="2051050"/>
            <a:ext cx="299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副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4356100" y="2051050"/>
            <a:ext cx="299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形容</a:t>
            </a:r>
          </a:p>
        </p:txBody>
      </p:sp>
      <p:sp>
        <p:nvSpPr>
          <p:cNvPr id="83976" name="TextBox 2"/>
          <p:cNvSpPr txBox="1">
            <a:spLocks noChangeArrowheads="1"/>
          </p:cNvSpPr>
          <p:nvPr/>
        </p:nvSpPr>
        <p:spPr bwMode="auto">
          <a:xfrm>
            <a:off x="5148263" y="2555875"/>
            <a:ext cx="29987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前</a:t>
            </a:r>
          </a:p>
        </p:txBody>
      </p:sp>
      <p:sp>
        <p:nvSpPr>
          <p:cNvPr id="83977" name="TextBox 2"/>
          <p:cNvSpPr txBox="1">
            <a:spLocks noChangeArrowheads="1"/>
          </p:cNvSpPr>
          <p:nvPr/>
        </p:nvSpPr>
        <p:spPr bwMode="auto">
          <a:xfrm>
            <a:off x="2916238" y="2987675"/>
            <a:ext cx="299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8604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1) I didn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have _________ to tell you. (something /anything)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2) I want to give you _______________________ (</a:t>
            </a:r>
            <a:r>
              <a:rPr lang="zh-CN" altLang="en-US" sz="3200" dirty="0">
                <a:sym typeface="Arial" panose="020B0604020202020204" pitchFamily="34" charset="0"/>
              </a:rPr>
              <a:t>一些漂亮的东西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3) Would you like ________ (something/anything) to eat?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4) </a:t>
            </a:r>
            <a:r>
              <a:rPr lang="zh-CN" altLang="en-US" sz="3200" dirty="0">
                <a:sym typeface="Arial" panose="020B0604020202020204" pitchFamily="34" charset="0"/>
              </a:rPr>
              <a:t>我喂了一些肉给狗吃。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I __________ some meat __________ the dog. = I ________ the dog ________ some meat.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2771775" y="836613"/>
            <a:ext cx="3078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anything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3852863" y="1844675"/>
            <a:ext cx="437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something beautiful</a:t>
            </a:r>
          </a:p>
        </p:txBody>
      </p:sp>
      <p:sp>
        <p:nvSpPr>
          <p:cNvPr id="8499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小 试 牛 刀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3203575" y="2708275"/>
            <a:ext cx="307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something</a:t>
            </a: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395288" y="4149725"/>
            <a:ext cx="30781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fed</a:t>
            </a:r>
          </a:p>
        </p:txBody>
      </p:sp>
      <p:sp>
        <p:nvSpPr>
          <p:cNvPr id="85000" name="TextBox 2"/>
          <p:cNvSpPr txBox="1">
            <a:spLocks noChangeArrowheads="1"/>
          </p:cNvSpPr>
          <p:nvPr/>
        </p:nvSpPr>
        <p:spPr bwMode="auto">
          <a:xfrm>
            <a:off x="4787900" y="4149725"/>
            <a:ext cx="30781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85001" name="TextBox 2"/>
          <p:cNvSpPr txBox="1">
            <a:spLocks noChangeArrowheads="1"/>
          </p:cNvSpPr>
          <p:nvPr/>
        </p:nvSpPr>
        <p:spPr bwMode="auto">
          <a:xfrm>
            <a:off x="323850" y="4724400"/>
            <a:ext cx="307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fed</a:t>
            </a:r>
          </a:p>
        </p:txBody>
      </p:sp>
      <p:sp>
        <p:nvSpPr>
          <p:cNvPr id="85002" name="TextBox 2"/>
          <p:cNvSpPr txBox="1">
            <a:spLocks noChangeArrowheads="1"/>
          </p:cNvSpPr>
          <p:nvPr/>
        </p:nvSpPr>
        <p:spPr bwMode="auto">
          <a:xfrm>
            <a:off x="3635375" y="4652963"/>
            <a:ext cx="3078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8" grpId="0"/>
      <p:bldP spid="84999" grpId="0"/>
      <p:bldP spid="85000" grpId="0"/>
      <p:bldP spid="85001" grpId="0"/>
      <p:bldP spid="850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860425"/>
            <a:ext cx="9144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5) I have _________ ___________ __________ horse. (</a:t>
            </a:r>
            <a:r>
              <a:rPr lang="zh-CN" altLang="en-US" sz="3200">
                <a:sym typeface="Arial" panose="020B0604020202020204" pitchFamily="34" charset="0"/>
              </a:rPr>
              <a:t>我有一匹相当不错的马。</a:t>
            </a:r>
            <a:r>
              <a:rPr lang="en-US" altLang="zh-CN" sz="320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= I have __________ ___________ __________ horse. 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2124075" y="1268413"/>
            <a:ext cx="6591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quite               a                 good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1760538" y="2276475"/>
            <a:ext cx="7373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      a                   very            good</a:t>
            </a:r>
          </a:p>
        </p:txBody>
      </p:sp>
      <p:sp>
        <p:nvSpPr>
          <p:cNvPr id="8602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小 试 牛 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 58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2BC3B5"/>
      </a:accent2>
      <a:accent3>
        <a:srgbClr val="92D050"/>
      </a:accent3>
      <a:accent4>
        <a:srgbClr val="FFC000"/>
      </a:accent4>
      <a:accent5>
        <a:srgbClr val="CEB9A3"/>
      </a:accent5>
      <a:accent6>
        <a:srgbClr val="7030A0"/>
      </a:accent6>
      <a:hlink>
        <a:srgbClr val="00B0F0"/>
      </a:hlink>
      <a:folHlink>
        <a:srgbClr val="AFB2B4"/>
      </a:folHlink>
    </a:clrScheme>
    <a:fontScheme name="自定义 13">
      <a:majorFont>
        <a:latin typeface="Castellar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主题16</Template>
  <TotalTime>0</TotalTime>
  <Words>1188</Words>
  <Application>Microsoft Office PowerPoint</Application>
  <PresentationFormat>全屏显示(4:3)</PresentationFormat>
  <Paragraphs>211</Paragraphs>
  <Slides>17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楷体</vt:lpstr>
      <vt:lpstr>宋体</vt:lpstr>
      <vt:lpstr>微软雅黑</vt:lpstr>
      <vt:lpstr>幼圆</vt:lpstr>
      <vt:lpstr>Arial</vt:lpstr>
      <vt:lpstr>Arial Black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2023-01-16T18:00:39Z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930C99295B23487FB806177FF56BEB2A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