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D647B-34DA-4A7B-B433-5226F37C612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B952E-2EDB-4426-8B4C-43DAE804F5C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B952E-2EDB-4426-8B4C-43DAE804F5C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AE34-18CE-4B14-98F0-62650EF4EEEE}" type="slidenum">
              <a:rPr lang="zh-CN" altLang="en-US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72B5B-92A9-47B4-822E-2237ED837C5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7998FB-24C5-4F11-A1D7-D22062CC9C8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19E88D-AC0E-46C6-9807-0BD0DDBCF85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0C3854-066B-4BA4-893F-12A4B0E287D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6E59BF-22A1-46B8-A28B-98546CDA5BC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5886DB-A024-4BD6-894F-ED9983E38CD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4A415B-005B-4ACA-9F91-F41E4D1D154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CCE832-9663-4B6A-809A-7F77C0A9F35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AA4274-AA37-47AD-96DB-F61897D68BA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7B74B8-BEE8-4FFD-91C7-68F6792437B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FEA8F7-567E-498F-BEA8-191FF251EBC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4B415E7-2B83-41E6-9252-B1C633F0AAD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file:///C:\Users\Administrator\Desktop\&#19971;&#19978;&#33521;&#35821;&#65288;&#20154;&#25945;&#65289;&#32451;&#38383;&#32771;&#25945;&#24072;&#29992;&#20070;&#65298;&#65296;&#65297;&#65301;&#65288;&#27494;&#27721;&#65289;\A45.TIF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588396" y="1677591"/>
            <a:ext cx="807144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dirty="0">
                <a:solidFill>
                  <a:srgbClr val="000000"/>
                </a:solidFill>
                <a:latin typeface="Arial Black" panose="020B0A04020102020204" pitchFamily="34" charset="0"/>
                <a:ea typeface="方正美黑简体" pitchFamily="65" charset="-122"/>
              </a:rPr>
              <a:t>Unit 3</a:t>
            </a:r>
            <a:r>
              <a:rPr lang="zh-CN" altLang="en-US" sz="4400" dirty="0">
                <a:solidFill>
                  <a:srgbClr val="000000"/>
                </a:solidFill>
                <a:latin typeface="Arial Black" panose="020B0A04020102020204" pitchFamily="34" charset="0"/>
                <a:ea typeface="方正美黑简体" pitchFamily="65" charset="-122"/>
              </a:rPr>
              <a:t> </a:t>
            </a:r>
            <a:r>
              <a:rPr lang="en-US" altLang="zh-CN" sz="4400" dirty="0">
                <a:solidFill>
                  <a:srgbClr val="000000"/>
                </a:solidFill>
                <a:latin typeface="Arial Black" panose="020B0A04020102020204" pitchFamily="34" charset="0"/>
                <a:ea typeface="方正美黑简体" pitchFamily="65" charset="-122"/>
              </a:rPr>
              <a:t>Is this your pencil?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871416" y="3274318"/>
            <a:ext cx="3435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3200" dirty="0">
                <a:solidFill>
                  <a:srgbClr val="FF0000"/>
                </a:solidFill>
                <a:latin typeface="方正行楷_GBK" pitchFamily="65" charset="-122"/>
                <a:ea typeface="方正行楷_GBK" pitchFamily="65" charset="-122"/>
              </a:rPr>
              <a:t>单元同步作文导练</a:t>
            </a:r>
            <a:endParaRPr lang="zh-CN" altLang="en-US" sz="3200" dirty="0">
              <a:solidFill>
                <a:srgbClr val="FF0000"/>
              </a:solidFill>
              <a:latin typeface="方正行楷_GBK" pitchFamily="65" charset="-122"/>
              <a:ea typeface="方正行楷_GBK" pitchFamily="65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17986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593254" y="836712"/>
            <a:ext cx="8229600" cy="466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本单元话题主要是描述物品的归属。具体到书面表达中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主要是要求同学们会写寻物启事和失物招领启事。</a:t>
            </a:r>
            <a:endParaRPr lang="zh-CN" altLang="en-US" sz="2000" dirty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教材中出现的相关句型：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 this/that your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？这是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那是你的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吗？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 they your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？他们是你的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Please call/e­mail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at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请打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找某人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请发电子邮件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找某人。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④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Ask the teacher for it.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请向老师要它。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⑤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phone number is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我的电话号码是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lost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我丢失了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……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must find it.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我必须要找到它。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09600" y="1676400"/>
            <a:ext cx="8229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Times New Roman" panose="02020603050405020304" pitchFamily="18" charset="0"/>
              </a:rPr>
              <a:t>拓展常用相关句型：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①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 found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…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＋地点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．我在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某地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找到了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……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②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Thanks very much.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十分感谢。</a:t>
            </a:r>
            <a:endParaRPr lang="zh-CN" altLang="en-US" sz="2000" dirty="0">
              <a:solidFill>
                <a:srgbClr val="000000"/>
              </a:solidFill>
              <a:latin typeface="宋体" panose="02010600030101010101" pitchFamily="2" charset="-122"/>
              <a:ea typeface="黑体" panose="02010609060101010101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③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It's red/black/green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…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它是红色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黑色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/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charset="-122"/>
                <a:cs typeface="Times New Roman" panose="02020603050405020304" pitchFamily="18" charset="0"/>
              </a:rPr>
              <a:t>绿色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  <a:ea typeface="黑体" panose="02010609060101010101" charset="-122"/>
                <a:cs typeface="Times New Roman" panose="02020603050405020304" pitchFamily="18" charset="0"/>
              </a:rPr>
              <a:t>……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09600" y="1600200"/>
            <a:ext cx="82296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在写寻物或招领启事时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这种文体基本结构包括：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标题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Lost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Found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Lost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是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寻物启事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Found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是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失物招领启事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寻物或招领对象的英文名称及物品的特征。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联系人以及联系方式等信息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以方便联系。</a:t>
            </a:r>
          </a:p>
        </p:txBody>
      </p:sp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685800" y="457200"/>
          <a:ext cx="20701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文档" r:id="rId4" imgW="2104390" imgH="788670" progId="Word.Document.8">
                  <p:embed/>
                </p:oleObj>
              </mc:Choice>
              <mc:Fallback>
                <p:oleObj name="文档" r:id="rId4" imgW="2104390" imgH="788670" progId="Word.Document.8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"/>
                        <a:ext cx="20701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67744" y="2148916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模板：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www.1ppt.com/moban/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素材：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www.1ppt.com/sucai/</a:t>
            </a:r>
          </a:p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背景：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www.1ppt.com/beijing/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图表：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www.1ppt.com/tubiao/      </a:t>
            </a:r>
          </a:p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www.1ppt.com/xiazai/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教程： 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www.1ppt.com/powerpoint/     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资料下载：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www.1ppt.com/ziliao/         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范文下载：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www.1ppt.com/fanwen/            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试卷下载：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www.1ppt.com/shiti/           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教案下载：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www.1ppt.com/jiaoan/               </a:t>
            </a:r>
          </a:p>
          <a:p>
            <a:r>
              <a:rPr lang="en-US" altLang="zh-CN" sz="100" kern="0" dirty="0">
                <a:solidFill>
                  <a:sysClr val="window" lastClr="FFFFFF"/>
                </a:solidFill>
              </a:rPr>
              <a:t>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论坛：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www.1ppt.cn                                     PPT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语文课件：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www.1ppt.com/kejian/yuwen/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数学课件：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www.1ppt.com/kejian/shuxue/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英语课件：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www.1ppt.com/kejian/yingyu/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美术课件：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www.1ppt.com/kejian/meishu/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科学课件：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www.1ppt.com/kejian/kexue/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物理课件：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www.1ppt.com/kejian/wuli/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化学课件：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www.1ppt.com/kejian/huaxue/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生物课件：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www.1ppt.com/kejian/shengwu/ </a:t>
            </a:r>
          </a:p>
          <a:p>
            <a:r>
              <a:rPr lang="zh-CN" altLang="en-US" sz="100" kern="0" dirty="0">
                <a:solidFill>
                  <a:sysClr val="window" lastClr="FFFFFF"/>
                </a:solidFill>
              </a:rPr>
              <a:t>地理课件：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www.1ppt.com/kejian/dili/          </a:t>
            </a:r>
            <a:r>
              <a:rPr lang="zh-CN" altLang="en-US" sz="100" kern="0" dirty="0">
                <a:solidFill>
                  <a:sysClr val="window" lastClr="FFFFFF"/>
                </a:solidFill>
              </a:rPr>
              <a:t>历史课件：</a:t>
            </a:r>
            <a:r>
              <a:rPr lang="en-US" altLang="zh-CN" sz="100" kern="0" dirty="0">
                <a:solidFill>
                  <a:sysClr val="window" lastClr="FFFFFF"/>
                </a:solidFill>
              </a:rPr>
              <a:t>www.1ppt.com/kejian/lishi/        </a:t>
            </a:r>
          </a:p>
        </p:txBody>
      </p:sp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685800" y="1524000"/>
            <a:ext cx="8001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Jack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丢了一支红色的钢笔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他很想找到这支钢笔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他的电话号码是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255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3488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。请帮他写一份寻物启事。不少于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句话。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要求：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1.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用第一人称来写。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语言简练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表达明确。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__________________________________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</a:rPr>
              <a:t> </a:t>
            </a:r>
          </a:p>
        </p:txBody>
      </p:sp>
      <p:graphicFrame>
        <p:nvGraphicFramePr>
          <p:cNvPr id="223235" name="Object 3"/>
          <p:cNvGraphicFramePr>
            <a:graphicFrameLocks noChangeAspect="1"/>
          </p:cNvGraphicFramePr>
          <p:nvPr/>
        </p:nvGraphicFramePr>
        <p:xfrm>
          <a:off x="685800" y="457200"/>
          <a:ext cx="18288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文档" r:id="rId4" imgW="1859280" imgH="788670" progId="Word.Document.8">
                  <p:embed/>
                </p:oleObj>
              </mc:Choice>
              <mc:Fallback>
                <p:oleObj name="文档" r:id="rId4" imgW="1859280" imgH="788670" progId="Word.Document.8">
                  <p:embed/>
                  <p:pic>
                    <p:nvPicPr>
                      <p:cNvPr id="0" name="图片 20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57200"/>
                        <a:ext cx="18288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685800" y="1295400"/>
            <a:ext cx="7848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这是一篇寻物启事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时态以一般现在时为主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</a:rPr>
              <a:t>，</a:t>
            </a:r>
            <a:r>
              <a:rPr lang="zh-CN" altLang="en-US" sz="20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根据题目提示及要求可考虑采用下面的模板。</a:t>
            </a:r>
          </a:p>
        </p:txBody>
      </p:sp>
      <p:graphicFrame>
        <p:nvGraphicFramePr>
          <p:cNvPr id="224259" name="Object 3"/>
          <p:cNvGraphicFramePr>
            <a:graphicFrameLocks noChangeAspect="1"/>
          </p:cNvGraphicFramePr>
          <p:nvPr/>
        </p:nvGraphicFramePr>
        <p:xfrm>
          <a:off x="762000" y="457200"/>
          <a:ext cx="1335088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文档" r:id="rId3" imgW="1360805" imgH="788670" progId="Word.Document.8">
                  <p:embed/>
                </p:oleObj>
              </mc:Choice>
              <mc:Fallback>
                <p:oleObj name="文档" r:id="rId3" imgW="1360805" imgH="788670" progId="Word.Document.8">
                  <p:embed/>
                  <p:pic>
                    <p:nvPicPr>
                      <p:cNvPr id="0" name="图片 30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1335088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4260" name="Picture 4" descr="C:\Users\Administrator\Desktop\七上英语（人教）练闯考教师用书２０１５（武汉）\A45.TIF"/>
          <p:cNvPicPr>
            <a:picLocks noChangeAspect="1" noChangeArrowheads="1"/>
          </p:cNvPicPr>
          <p:nvPr/>
        </p:nvPicPr>
        <p:blipFill>
          <a:blip r:embed="rId5" r:link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048000"/>
            <a:ext cx="6096000" cy="21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457200"/>
          <a:ext cx="18907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文档" r:id="rId3" imgW="1922780" imgH="788670" progId="Word.Document.8">
                  <p:embed/>
                </p:oleObj>
              </mc:Choice>
              <mc:Fallback>
                <p:oleObj name="文档" r:id="rId3" imgW="1922780" imgH="788670" progId="Word.Document.8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18907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283" name="Group 3"/>
          <p:cNvGraphicFramePr>
            <a:graphicFrameLocks noGrp="1"/>
          </p:cNvGraphicFramePr>
          <p:nvPr/>
        </p:nvGraphicFramePr>
        <p:xfrm>
          <a:off x="914400" y="1752600"/>
          <a:ext cx="7543800" cy="3657600"/>
        </p:xfrm>
        <a:graphic>
          <a:graphicData uri="http://schemas.openxmlformats.org/drawingml/2006/table">
            <a:tbl>
              <a:tblPr/>
              <a:tblGrid>
                <a:gridCol w="3773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0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范文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黑体" panose="02010609060101010101" charset="-122"/>
                          <a:ea typeface="黑体" panose="02010609060101010101" charset="-122"/>
                          <a:cs typeface="Times New Roman" panose="02020603050405020304" pitchFamily="18" charset="0"/>
                        </a:rPr>
                        <a:t>点评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黑体" panose="02010609060101010101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7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Lost</a:t>
                      </a:r>
                      <a:r>
                        <a:rPr kumimoji="0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：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lost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red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pen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②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must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find</a:t>
                      </a:r>
                      <a:r>
                        <a:rPr kumimoji="0" lang="en-US" altLang="zh-CN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kumimoji="0" lang="en-US" altLang="zh-CN" sz="2000" b="0" i="1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kumimoji="0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③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Please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call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me</a:t>
                      </a:r>
                      <a:r>
                        <a:rPr kumimoji="0" lang="en-US" altLang="zh-CN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CN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at</a:t>
                      </a:r>
                      <a:r>
                        <a:rPr kumimoji="0" lang="en-US" altLang="zh-CN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④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 255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­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3488.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Thanks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Jack</a:t>
                      </a: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楷体_GB2312" pitchFamily="49" charset="-122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  <a:cs typeface="Times New Roman" panose="02020603050405020304" pitchFamily="18" charset="0"/>
                        </a:rPr>
                        <a:t>①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Lost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表明这是一则寻物启事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  <a:cs typeface="Times New Roman" panose="02020603050405020304" pitchFamily="18" charset="0"/>
                        </a:rPr>
                        <a:t>点明主题。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</a:rPr>
                        <a:t>②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准确地描述出失物名词及其特征。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</a:rPr>
                        <a:t>③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说明要找回失物的急切心情。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楷体_GB2312" pitchFamily="49" charset="-122"/>
                        </a:rPr>
                        <a:t>④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call sb.at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句型运用较好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给出了联系方式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MingLiU_HKSCS" pitchFamily="18" charset="-120"/>
                        </a:rPr>
                        <a:t>，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表达清晰。</a:t>
                      </a: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685800" y="1346914"/>
            <a:ext cx="807720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根据提供的情景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完成下列失物招领启事和寻物启事。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失物招领启事：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Sonia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在学校图书馆捡到一个学生证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联系电话是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728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6384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 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寻物启事：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Nick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丢失了一本英语书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联系电话是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952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7553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000" b="1" i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Found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endParaRPr lang="zh-CN" altLang="en-US" sz="20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 school ID card is in the school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library.Is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it yours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My phone number is 728</a:t>
            </a:r>
            <a:r>
              <a:rPr lang="en-US" altLang="zh-CN" sz="2000" i="1" dirty="0">
                <a:solidFill>
                  <a:srgbClr val="FF0000"/>
                </a:solidFill>
                <a:latin typeface="Courier New" panose="02070309020205020404"/>
              </a:rPr>
              <a:t>­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6384.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Sonia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Lost</a:t>
            </a:r>
            <a:r>
              <a:rPr lang="zh-CN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：</a:t>
            </a:r>
            <a:endParaRPr lang="zh-CN" altLang="en-US" sz="2000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 lost my English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book.I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must find </a:t>
            </a:r>
            <a:r>
              <a:rPr lang="en-US" altLang="zh-CN" sz="2000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it.Call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me at 952</a:t>
            </a:r>
            <a:r>
              <a:rPr lang="en-US" altLang="zh-CN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­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7553.Thanks </a:t>
            </a:r>
            <a:r>
              <a:rPr lang="en-US" altLang="zh-CN" sz="2000" i="1" dirty="0">
                <a:solidFill>
                  <a:srgbClr val="FF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ery much.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Nick</a:t>
            </a:r>
          </a:p>
        </p:txBody>
      </p:sp>
      <p:graphicFrame>
        <p:nvGraphicFramePr>
          <p:cNvPr id="226307" name="Object 3"/>
          <p:cNvGraphicFramePr>
            <a:graphicFrameLocks noChangeAspect="1"/>
          </p:cNvGraphicFramePr>
          <p:nvPr/>
        </p:nvGraphicFramePr>
        <p:xfrm>
          <a:off x="736600" y="441325"/>
          <a:ext cx="20066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文档" r:id="rId3" imgW="2038985" imgH="788670" progId="Word.Document.8">
                  <p:embed/>
                </p:oleObj>
              </mc:Choice>
              <mc:Fallback>
                <p:oleObj name="文档" r:id="rId3" imgW="2038985" imgH="788670" progId="Word.Document.8">
                  <p:embed/>
                  <p:pic>
                    <p:nvPicPr>
                      <p:cNvPr id="0" name="图片 5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441325"/>
                        <a:ext cx="20066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591</Words>
  <Application>Microsoft Office PowerPoint</Application>
  <PresentationFormat>全屏显示(4:3)</PresentationFormat>
  <Paragraphs>59</Paragraphs>
  <Slides>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3" baseType="lpstr">
      <vt:lpstr>MingLiU_HKSCS</vt:lpstr>
      <vt:lpstr>方正行楷_GBK</vt:lpstr>
      <vt:lpstr>方正美黑简体</vt:lpstr>
      <vt:lpstr>黑体</vt:lpstr>
      <vt:lpstr>楷体_GB2312</vt:lpstr>
      <vt:lpstr>宋体</vt:lpstr>
      <vt:lpstr>微软雅黑</vt:lpstr>
      <vt:lpstr>Arial</vt:lpstr>
      <vt:lpstr>Arial Black</vt:lpstr>
      <vt:lpstr>Book Antiqua</vt:lpstr>
      <vt:lpstr>Calibri</vt:lpstr>
      <vt:lpstr>Courier New</vt:lpstr>
      <vt:lpstr>Times New Roman</vt:lpstr>
      <vt:lpstr>WWW.2PPT.COM
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2017-10-11T00:20:00Z</dcterms:created>
  <dcterms:modified xsi:type="dcterms:W3CDTF">2023-01-16T18:00:49Z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D146CA0A298A4A08AE4F22302E2D8E39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