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8" r:id="rId2"/>
    <p:sldId id="264" r:id="rId3"/>
    <p:sldId id="263" r:id="rId4"/>
    <p:sldId id="261" r:id="rId5"/>
    <p:sldId id="360" r:id="rId6"/>
    <p:sldId id="361" r:id="rId7"/>
    <p:sldId id="362" r:id="rId8"/>
    <p:sldId id="363" r:id="rId9"/>
    <p:sldId id="364" r:id="rId10"/>
    <p:sldId id="275" r:id="rId11"/>
    <p:sldId id="356" r:id="rId12"/>
    <p:sldId id="286" r:id="rId13"/>
    <p:sldId id="365" r:id="rId14"/>
    <p:sldId id="366" r:id="rId15"/>
    <p:sldId id="367" r:id="rId16"/>
    <p:sldId id="293" r:id="rId17"/>
    <p:sldId id="350" r:id="rId18"/>
    <p:sldId id="357" r:id="rId19"/>
    <p:sldId id="358" r:id="rId20"/>
    <p:sldId id="288" r:id="rId21"/>
    <p:sldId id="290" r:id="rId22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tif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67594"/>
            <a:ext cx="9144000" cy="83979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相遇问题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212367" y="627534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0262" y="1291036"/>
            <a:ext cx="8181653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解形如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7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类型的方程，要根据乘法分配律和等式的性质来解。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65785" indent="-565785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在解决相遇问题时，可利用“速度和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相遇时间＝路程和”这个等量关系式来列方程解答。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9014" y="838200"/>
            <a:ext cx="7975736" cy="127067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甲、乙两工程队铺一条长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1400m</a:t>
            </a:r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的公路，他们从两端同时施工，甲队每天铺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80m</a:t>
            </a:r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，乙队每天铺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60m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，几天后能够铺完这条公路？ 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P72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grpSp>
        <p:nvGrpSpPr>
          <p:cNvPr id="5" name="组合 48"/>
          <p:cNvGrpSpPr/>
          <p:nvPr/>
        </p:nvGrpSpPr>
        <p:grpSpPr bwMode="auto">
          <a:xfrm>
            <a:off x="4625096" y="2516777"/>
            <a:ext cx="352725" cy="426244"/>
            <a:chOff x="5459001" y="2510576"/>
            <a:chExt cx="458246" cy="567944"/>
          </a:xfrm>
        </p:grpSpPr>
        <p:sp>
          <p:nvSpPr>
            <p:cNvPr id="6" name="等腰三角形 5"/>
            <p:cNvSpPr/>
            <p:nvPr/>
          </p:nvSpPr>
          <p:spPr>
            <a:xfrm rot="5400000" flipH="1">
              <a:off x="5508063" y="2461514"/>
              <a:ext cx="360121" cy="45824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cxnSp>
          <p:nvCxnSpPr>
            <p:cNvPr id="7" name="直接连接符 6"/>
            <p:cNvCxnSpPr>
              <a:stCxn id="6" idx="4"/>
            </p:cNvCxnSpPr>
            <p:nvPr/>
          </p:nvCxnSpPr>
          <p:spPr>
            <a:xfrm>
              <a:off x="5459001" y="2510576"/>
              <a:ext cx="0" cy="56794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51"/>
          <p:cNvGrpSpPr/>
          <p:nvPr/>
        </p:nvGrpSpPr>
        <p:grpSpPr bwMode="auto">
          <a:xfrm>
            <a:off x="2150451" y="2805729"/>
            <a:ext cx="4427981" cy="144063"/>
            <a:chOff x="2765936" y="6095913"/>
            <a:chExt cx="5760000" cy="192632"/>
          </a:xfrm>
        </p:grpSpPr>
        <p:cxnSp>
          <p:nvCxnSpPr>
            <p:cNvPr id="9" name="直接连接符 8"/>
            <p:cNvCxnSpPr>
              <a:stCxn id="6" idx="4"/>
            </p:cNvCxnSpPr>
            <p:nvPr/>
          </p:nvCxnSpPr>
          <p:spPr>
            <a:xfrm>
              <a:off x="2765936" y="6285364"/>
              <a:ext cx="57600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6" idx="4"/>
            </p:cNvCxnSpPr>
            <p:nvPr/>
          </p:nvCxnSpPr>
          <p:spPr>
            <a:xfrm>
              <a:off x="2773874" y="6095913"/>
              <a:ext cx="0" cy="1798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6" idx="4"/>
            </p:cNvCxnSpPr>
            <p:nvPr/>
          </p:nvCxnSpPr>
          <p:spPr>
            <a:xfrm>
              <a:off x="8524349" y="6108646"/>
              <a:ext cx="0" cy="1798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78480" y="2667986"/>
            <a:ext cx="107648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甲队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6397264" y="2685845"/>
            <a:ext cx="10752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乙队</a:t>
            </a:r>
          </a:p>
        </p:txBody>
      </p:sp>
      <p:cxnSp>
        <p:nvCxnSpPr>
          <p:cNvPr id="14" name="直接箭头连接符 13"/>
          <p:cNvCxnSpPr>
            <a:stCxn id="6" idx="4"/>
          </p:cNvCxnSpPr>
          <p:nvPr/>
        </p:nvCxnSpPr>
        <p:spPr>
          <a:xfrm>
            <a:off x="2159682" y="2720374"/>
            <a:ext cx="2462973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6" idx="4"/>
          </p:cNvCxnSpPr>
          <p:nvPr/>
        </p:nvCxnSpPr>
        <p:spPr>
          <a:xfrm flipH="1">
            <a:off x="4603127" y="2720374"/>
            <a:ext cx="1966228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大括号 15"/>
          <p:cNvSpPr/>
          <p:nvPr/>
        </p:nvSpPr>
        <p:spPr>
          <a:xfrm rot="5400000">
            <a:off x="4242731" y="264084"/>
            <a:ext cx="270272" cy="4401130"/>
          </a:xfrm>
          <a:prstGeom prst="leftBrace">
            <a:avLst>
              <a:gd name="adj1" fmla="val 32898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3880074" y="1977684"/>
            <a:ext cx="107648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1400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1174208" y="2334576"/>
            <a:ext cx="123928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80</a:t>
            </a:r>
            <a:r>
              <a:rPr lang="zh-CN" altLang="en-US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米</a:t>
            </a:r>
            <a:r>
              <a:rPr lang="en-US" altLang="zh-CN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/</a:t>
            </a:r>
            <a:r>
              <a:rPr lang="zh-CN" altLang="en-US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天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6535739" y="2383650"/>
            <a:ext cx="970405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60</a:t>
            </a:r>
            <a:r>
              <a:rPr lang="zh-CN" altLang="en-US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米</a:t>
            </a:r>
            <a:r>
              <a:rPr lang="en-US" altLang="zh-CN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/</a:t>
            </a:r>
            <a:r>
              <a:rPr lang="zh-CN" altLang="en-US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天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385292" y="3035610"/>
            <a:ext cx="598164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甲队铺的路程＋乙队铺的路程＝</a:t>
            </a:r>
            <a:r>
              <a:rPr lang="en-US" altLang="zh-CN" sz="2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1400</a:t>
            </a:r>
            <a:r>
              <a:rPr lang="zh-CN" altLang="en-US" sz="2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米</a:t>
            </a:r>
          </a:p>
        </p:txBody>
      </p:sp>
      <p:sp>
        <p:nvSpPr>
          <p:cNvPr id="3" name="矩形 2"/>
          <p:cNvSpPr/>
          <p:nvPr/>
        </p:nvSpPr>
        <p:spPr>
          <a:xfrm>
            <a:off x="1494505" y="3298682"/>
            <a:ext cx="4956118" cy="670513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天后能够铺完这条公路。</a:t>
            </a:r>
          </a:p>
        </p:txBody>
      </p:sp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4552827" y="4303731"/>
          <a:ext cx="886084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公式" r:id="rId4" imgW="9448800" imgH="4267200" progId="Equation.KSEE3">
                  <p:embed/>
                </p:oleObj>
              </mc:Choice>
              <mc:Fallback>
                <p:oleObj name="公式" r:id="rId4" imgW="94488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827" y="4303731"/>
                        <a:ext cx="886084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3387605" y="3898719"/>
          <a:ext cx="239950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公式" r:id="rId6" imgW="25603200" imgH="4267200" progId="Equation.KSEE3">
                  <p:embed/>
                </p:oleObj>
              </mc:Choice>
              <mc:Fallback>
                <p:oleObj name="公式" r:id="rId6" imgW="256032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605" y="3898719"/>
                        <a:ext cx="239950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/>
      <p:bldP spid="18" grpId="0"/>
      <p:bldP spid="19" grpId="0"/>
      <p:bldP spid="2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446371" y="769144"/>
            <a:ext cx="8248818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4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李明家和方强家相距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1680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米，他们两人同时从家出发。</a:t>
            </a:r>
          </a:p>
          <a:p>
            <a:pPr lvl="1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）估计两人在何处相遇，是药店还是商店？</a:t>
            </a:r>
          </a:p>
          <a:p>
            <a:pPr lvl="1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）相遇时李明走了多远？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45494" y="1977684"/>
            <a:ext cx="6780774" cy="2654573"/>
            <a:chOff x="579451" y="2636912"/>
            <a:chExt cx="8819715" cy="3539430"/>
          </a:xfrm>
        </p:grpSpPr>
        <p:sp>
          <p:nvSpPr>
            <p:cNvPr id="3" name="矩形 2"/>
            <p:cNvSpPr/>
            <p:nvPr/>
          </p:nvSpPr>
          <p:spPr>
            <a:xfrm>
              <a:off x="2202359" y="2636912"/>
              <a:ext cx="719680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（1）两人大约在药店相遇。</a:t>
              </a:r>
            </a:p>
            <a:p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（2）解：设相遇时经过了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分。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65x＋55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＝1680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120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＝1680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      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＝14（分）</a:t>
              </a:r>
              <a:endPara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  65x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65×14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910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答：相遇时李明走了 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910 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米。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79451" y="2697865"/>
              <a:ext cx="1866667" cy="419048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2529" y="1653648"/>
            <a:ext cx="2916097" cy="179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0"/>
          <p:cNvSpPr txBox="1"/>
          <p:nvPr/>
        </p:nvSpPr>
        <p:spPr>
          <a:xfrm>
            <a:off x="352324" y="3449545"/>
            <a:ext cx="8340910" cy="80791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4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（1）李明走得快，所以两人大约在商店相遇。 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（2）求未知数的值时不应该写单位名称。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7610" y="772984"/>
            <a:ext cx="6780774" cy="2654573"/>
            <a:chOff x="579451" y="2636912"/>
            <a:chExt cx="8819715" cy="3539430"/>
          </a:xfrm>
        </p:grpSpPr>
        <p:sp>
          <p:nvSpPr>
            <p:cNvPr id="5" name="矩形 4"/>
            <p:cNvSpPr/>
            <p:nvPr/>
          </p:nvSpPr>
          <p:spPr>
            <a:xfrm>
              <a:off x="2202359" y="2636912"/>
              <a:ext cx="719680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（1）两人大约在药店相遇。</a:t>
              </a:r>
            </a:p>
            <a:p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（2）解：设相遇时经过了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分。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65x＋55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＝1680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120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＝1680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      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＝14（分）</a:t>
              </a:r>
              <a:endPara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  65x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65×14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910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答：相遇时李明走了 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910 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米。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79451" y="2697865"/>
              <a:ext cx="1866667" cy="41904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137" y="782323"/>
            <a:ext cx="2916097" cy="179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446371" y="769144"/>
            <a:ext cx="8248818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400" b="1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 dirty="0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李明家和方强家相距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1680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米，他们两人同时从家出发。</a:t>
            </a:r>
          </a:p>
          <a:p>
            <a:pPr lvl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）估计两人在何处相遇，是药店还是商店？</a:t>
            </a:r>
          </a:p>
          <a:p>
            <a:pPr lvl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）相遇时李明走了多远？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12529" y="1653648"/>
            <a:ext cx="2916097" cy="179334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14399" y="1977684"/>
            <a:ext cx="6611868" cy="2654573"/>
            <a:chOff x="799146" y="2636912"/>
            <a:chExt cx="8600020" cy="3539430"/>
          </a:xfrm>
        </p:grpSpPr>
        <p:sp>
          <p:nvSpPr>
            <p:cNvPr id="3" name="矩形 2"/>
            <p:cNvSpPr/>
            <p:nvPr/>
          </p:nvSpPr>
          <p:spPr>
            <a:xfrm>
              <a:off x="2202359" y="2636912"/>
              <a:ext cx="719680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（1）两人大约在</a:t>
              </a:r>
              <a:r>
                <a:rPr lang="zh-CN" altLang="en-US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商店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相遇。</a:t>
              </a:r>
            </a:p>
            <a:p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（2）解：设相遇时经过了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分。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65x＋55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＝1680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120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＝1680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      </a:t>
              </a:r>
              <a:r>
                <a:rPr lang="zh-CN" altLang="en-US" sz="24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＝14</a:t>
              </a:r>
              <a:r>
                <a:rPr lang="zh-CN" altLang="en-US" sz="2400" strike="sngStrike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（分）</a:t>
              </a:r>
              <a:endParaRPr lang="en-US" altLang="zh-CN" sz="2400" strike="sngStrike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  65x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65×14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910</a:t>
              </a:r>
            </a:p>
            <a:p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答：相遇时李明走了 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910 </a:t>
              </a:r>
              <a:r>
                <a: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米。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99146" y="2649612"/>
              <a:ext cx="1695238" cy="44761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405917" y="3446989"/>
            <a:ext cx="1219377" cy="36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7134" y="1859416"/>
            <a:ext cx="5613829" cy="155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02952" y="3418301"/>
            <a:ext cx="8138096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(1)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估计两人在哪个地方相遇？在图上标出来，再与同伴说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一说你的想法。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425" y="862039"/>
            <a:ext cx="8517150" cy="807914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4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张叔叔要给王阿姨送一份材料，他们约定两人同时开车出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发。公园距天桥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50km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P72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425" y="321353"/>
            <a:ext cx="8517150" cy="807914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4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张叔叔要给王阿姨送一份材料，他们约定两人同时开车出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发。公园距天桥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50km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P72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0035" y="1005576"/>
            <a:ext cx="4279080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75272" y="2139512"/>
            <a:ext cx="8193457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(2)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出发后几时相遇？相遇地点距公园有多远？列方程解决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问题。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468275" y="2679572"/>
            <a:ext cx="3354718" cy="6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解：设出发后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时相遇。</a:t>
            </a: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4194484" y="3489662"/>
          <a:ext cx="761662" cy="76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公式" r:id="rId4" imgW="9144000" imgH="9448800" progId="Equation.KSEE3">
                  <p:embed/>
                </p:oleObj>
              </mc:Choice>
              <mc:Fallback>
                <p:oleObj name="公式" r:id="rId4" imgW="91440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484" y="3489662"/>
                        <a:ext cx="761662" cy="767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3187861" y="3219632"/>
          <a:ext cx="1852691" cy="34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公式" r:id="rId6" imgW="22250400" imgH="4267200" progId="Equation.KSEE3">
                  <p:embed/>
                </p:oleObj>
              </mc:Choice>
              <mc:Fallback>
                <p:oleObj name="公式" r:id="rId6" imgW="222504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861" y="3219632"/>
                        <a:ext cx="1852691" cy="346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3621096" y="4191740"/>
          <a:ext cx="2107806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公式" r:id="rId8" imgW="25298400" imgH="9448800" progId="Equation.KSEE3">
                  <p:embed/>
                </p:oleObj>
              </mc:Choice>
              <mc:Fallback>
                <p:oleObj name="公式" r:id="rId8" imgW="252984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96" y="4191740"/>
                        <a:ext cx="2107806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646681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解方程。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03843" y="1622342"/>
            <a:ext cx="663276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zh-CN" sz="27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s-E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=4</a:t>
            </a:r>
            <a:endParaRPr lang="zh-CN" altLang="en-US" sz="270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52830" y="1606565"/>
            <a:ext cx="759456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zh-CN" sz="2700" i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s-E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=9</a:t>
            </a:r>
            <a:endParaRPr lang="zh-CN" altLang="en-US" sz="270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275328" y="1630421"/>
            <a:ext cx="934416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zh-CN" sz="2700" i="1">
                <a:solidFill>
                  <a:srgbClr val="FF0000"/>
                </a:solidFill>
                <a:latin typeface="Times New Roman" panose="02020603050405020304" pitchFamily="18" charset="0"/>
              </a:rPr>
              <a:t>y </a:t>
            </a:r>
            <a:r>
              <a:rPr lang="es-E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=35</a:t>
            </a:r>
            <a:endParaRPr lang="es-ES" altLang="zh-CN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27767" y="3090736"/>
            <a:ext cx="922962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zh-CN" sz="2700" i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s-E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=2.5</a:t>
            </a:r>
            <a:endParaRPr lang="zh-CN" altLang="en-US" sz="270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35944" y="3090736"/>
            <a:ext cx="922962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zh-CN" sz="27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s-E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=1.3</a:t>
            </a:r>
            <a:endParaRPr lang="zh-CN" altLang="en-US" sz="270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225775" y="3090736"/>
            <a:ext cx="778192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zh-CN" sz="2700" i="1">
                <a:solidFill>
                  <a:srgbClr val="FF0000"/>
                </a:solidFill>
                <a:latin typeface="Times New Roman" panose="02020603050405020304" pitchFamily="18" charset="0"/>
              </a:rPr>
              <a:t>n </a:t>
            </a:r>
            <a:r>
              <a:rPr lang="es-E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=2</a:t>
            </a:r>
            <a:endParaRPr lang="zh-CN" altLang="en-US" sz="2700">
              <a:solidFill>
                <a:srgbClr val="FF0000"/>
              </a:solidFill>
              <a:latin typeface="Calibri" panose="020F0502020204030204" charset="0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714775" y="1216040"/>
          <a:ext cx="160007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公式" r:id="rId3" imgW="17068800" imgH="4267200" progId="Equation.KSEE3">
                  <p:embed/>
                </p:oleObj>
              </mc:Choice>
              <mc:Fallback>
                <p:oleObj name="公式" r:id="rId3" imgW="170688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75" y="1216040"/>
                        <a:ext cx="160007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3532236" y="2653721"/>
          <a:ext cx="1828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公式" r:id="rId5" imgW="19507200" imgH="4267200" progId="Equation.KSEE3">
                  <p:embed/>
                </p:oleObj>
              </mc:Choice>
              <mc:Fallback>
                <p:oleObj name="公式" r:id="rId5" imgW="195072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236" y="2653721"/>
                        <a:ext cx="18283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3503556" y="1216040"/>
          <a:ext cx="1885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公式" r:id="rId7" imgW="20116800" imgH="4267200" progId="Equation.KSEE3">
                  <p:embed/>
                </p:oleObj>
              </mc:Choice>
              <mc:Fallback>
                <p:oleObj name="公式" r:id="rId7" imgW="201168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556" y="1216040"/>
                        <a:ext cx="18856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6577933" y="2653721"/>
          <a:ext cx="1542714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公式" r:id="rId9" imgW="16459200" imgH="4267200" progId="Equation.KSEE3">
                  <p:embed/>
                </p:oleObj>
              </mc:Choice>
              <mc:Fallback>
                <p:oleObj name="公式" r:id="rId9" imgW="164592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933" y="2653721"/>
                        <a:ext cx="1542714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714775" y="2597762"/>
          <a:ext cx="1770949" cy="44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公式" r:id="rId11" imgW="18897600" imgH="4876800" progId="Equation.KSEE3">
                  <p:embed/>
                </p:oleObj>
              </mc:Choice>
              <mc:Fallback>
                <p:oleObj name="公式" r:id="rId11" imgW="18897600" imgH="4876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75" y="2597762"/>
                        <a:ext cx="1770949" cy="446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6577933" y="1216040"/>
          <a:ext cx="1742877" cy="44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公式" r:id="rId13" imgW="18592800" imgH="4876800" progId="Equation.KSEE3">
                  <p:embed/>
                </p:oleObj>
              </mc:Choice>
              <mc:Fallback>
                <p:oleObj name="公式" r:id="rId13" imgW="18592800" imgH="4876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933" y="1216040"/>
                        <a:ext cx="1742877" cy="446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有一份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5700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字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的文件，由于时间紧急，安排甲、乙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两名打字员同时开始录入。录完这份文件需用多长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时间？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457779" y="1839265"/>
            <a:ext cx="3155588" cy="193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96717" y="1819175"/>
            <a:ext cx="4795817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解：设录完这份文件需用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5700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x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答：录完这份文件需用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173021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spcBef>
                <a:spcPts val="1525"/>
              </a:spcBef>
            </a:pPr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北京到呼和浩特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的铁路长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660km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。一列火车从呼和浩   特开出，每时行驶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60km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；另一列火车从北京开出，每时行驶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72km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。两列火车同时开出，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经过几时相遇？</a:t>
            </a:r>
            <a:r>
              <a:rPr lang="zh-CN" altLang="en-US" sz="2700" b="1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637592" y="2251788"/>
            <a:ext cx="3757071" cy="22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解：设经过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小时相遇。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60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+72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=660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答：经过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小时相遇。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89699" y="35750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667371" y="1436370"/>
            <a:ext cx="7637901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会分析简单的实际问题中的数量关系，能够用方程解决相遇问题。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找准等量关系，并列方程。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8848" y="1125758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0633" y="1707654"/>
            <a:ext cx="8248818" cy="206474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解形如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7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类型的方程，要根据乘法分配律和等式的性质来解。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在解决相遇问题时，可利用“速度和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相遇时间＝路程和”这个等量关系式来列方程解答。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910236" y="1093509"/>
            <a:ext cx="7457211" cy="11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解方程：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700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700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54                 4</a:t>
            </a:r>
            <a:r>
              <a:rPr lang="en-US" altLang="zh-CN" sz="2700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700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</a:t>
            </a:r>
            <a:endParaRPr lang="zh-CN" altLang="en-US" sz="27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15225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125407" y="2302647"/>
            <a:ext cx="127580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54 </a:t>
            </a:r>
          </a:p>
        </p:txBody>
      </p:sp>
      <p:sp>
        <p:nvSpPr>
          <p:cNvPr id="7" name="矩形 6"/>
          <p:cNvSpPr/>
          <p:nvPr/>
        </p:nvSpPr>
        <p:spPr>
          <a:xfrm>
            <a:off x="2302191" y="2853555"/>
            <a:ext cx="920865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8" name="矩形 7"/>
          <p:cNvSpPr/>
          <p:nvPr/>
        </p:nvSpPr>
        <p:spPr>
          <a:xfrm>
            <a:off x="5180974" y="2315409"/>
            <a:ext cx="127580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 </a:t>
            </a:r>
          </a:p>
        </p:txBody>
      </p:sp>
      <p:sp>
        <p:nvSpPr>
          <p:cNvPr id="9" name="矩形 8"/>
          <p:cNvSpPr/>
          <p:nvPr/>
        </p:nvSpPr>
        <p:spPr>
          <a:xfrm>
            <a:off x="5358441" y="2888833"/>
            <a:ext cx="920865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用方程解决相遇问题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40255" y="4054475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估计两人在何处相遇？</a:t>
            </a:r>
          </a:p>
        </p:txBody>
      </p:sp>
      <p:grpSp>
        <p:nvGrpSpPr>
          <p:cNvPr id="8" name="组合 34"/>
          <p:cNvGrpSpPr/>
          <p:nvPr/>
        </p:nvGrpSpPr>
        <p:grpSpPr bwMode="auto">
          <a:xfrm>
            <a:off x="6224827" y="2462748"/>
            <a:ext cx="352725" cy="426244"/>
            <a:chOff x="5459001" y="2510576"/>
            <a:chExt cx="458246" cy="567944"/>
          </a:xfrm>
        </p:grpSpPr>
        <p:sp>
          <p:nvSpPr>
            <p:cNvPr id="9" name="等腰三角形 8"/>
            <p:cNvSpPr/>
            <p:nvPr/>
          </p:nvSpPr>
          <p:spPr>
            <a:xfrm rot="5400000" flipH="1">
              <a:off x="5508064" y="2461513"/>
              <a:ext cx="360120" cy="45824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b="1">
                <a:sym typeface="Times New Roman" panose="02020603050405020304"/>
              </a:endParaRPr>
            </a:p>
          </p:txBody>
        </p:sp>
        <p:cxnSp>
          <p:nvCxnSpPr>
            <p:cNvPr id="10" name="直接连接符 9"/>
            <p:cNvCxnSpPr>
              <a:stCxn id="9" idx="4"/>
            </p:cNvCxnSpPr>
            <p:nvPr/>
          </p:nvCxnSpPr>
          <p:spPr>
            <a:xfrm>
              <a:off x="5459001" y="2510576"/>
              <a:ext cx="0" cy="56794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7592" y="1278074"/>
            <a:ext cx="2585064" cy="206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淘气家到笑笑家的路程是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840m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，两人同时从家里出发。</a:t>
            </a:r>
            <a:endParaRPr lang="zh-CN" altLang="en-US" sz="23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12" name="图片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67872" y="2085319"/>
            <a:ext cx="103864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90652" y="3040200"/>
            <a:ext cx="105695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>
            <a:stCxn id="9" idx="4"/>
          </p:cNvCxnSpPr>
          <p:nvPr/>
        </p:nvCxnSpPr>
        <p:spPr>
          <a:xfrm flipV="1">
            <a:off x="6221165" y="2854463"/>
            <a:ext cx="1799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9" idx="4"/>
          </p:cNvCxnSpPr>
          <p:nvPr/>
        </p:nvCxnSpPr>
        <p:spPr>
          <a:xfrm flipV="1">
            <a:off x="6224826" y="2858035"/>
            <a:ext cx="0" cy="701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4"/>
          </p:cNvCxnSpPr>
          <p:nvPr/>
        </p:nvCxnSpPr>
        <p:spPr>
          <a:xfrm flipV="1">
            <a:off x="4422146" y="3560504"/>
            <a:ext cx="1799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370884" y="3511687"/>
            <a:ext cx="82994" cy="82154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168683" y="3504544"/>
            <a:ext cx="82994" cy="80963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83329" y="2813981"/>
            <a:ext cx="82994" cy="80963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79908" y="2815172"/>
            <a:ext cx="82994" cy="80963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pic>
        <p:nvPicPr>
          <p:cNvPr id="21" name="图片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4874" y="2561569"/>
            <a:ext cx="640763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2098" y="1973400"/>
            <a:ext cx="631000" cy="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84800" y="3597413"/>
            <a:ext cx="107526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淘气家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43461" y="2560378"/>
            <a:ext cx="107526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邮局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47932" y="2919947"/>
            <a:ext cx="107648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笑笑家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54037" y="3824822"/>
            <a:ext cx="107526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商店</a:t>
            </a:r>
          </a:p>
        </p:txBody>
      </p:sp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54119" y="1214973"/>
            <a:ext cx="1615944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17001" y="1410830"/>
            <a:ext cx="1745318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圆角矩形 32"/>
          <p:cNvSpPr/>
          <p:nvPr/>
        </p:nvSpPr>
        <p:spPr>
          <a:xfrm>
            <a:off x="3152558" y="1921608"/>
            <a:ext cx="858013" cy="270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33" name="圆角矩形 33"/>
          <p:cNvSpPr/>
          <p:nvPr/>
        </p:nvSpPr>
        <p:spPr>
          <a:xfrm>
            <a:off x="6454281" y="1659076"/>
            <a:ext cx="912935" cy="270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0277" y="3403301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淘气和笑笑出发后多长时间相遇？</a:t>
            </a:r>
          </a:p>
        </p:txBody>
      </p:sp>
      <p:grpSp>
        <p:nvGrpSpPr>
          <p:cNvPr id="3" name="组合 34"/>
          <p:cNvGrpSpPr/>
          <p:nvPr/>
        </p:nvGrpSpPr>
        <p:grpSpPr bwMode="auto">
          <a:xfrm>
            <a:off x="6314266" y="1713291"/>
            <a:ext cx="352725" cy="426244"/>
            <a:chOff x="5459001" y="2510576"/>
            <a:chExt cx="458246" cy="567944"/>
          </a:xfrm>
        </p:grpSpPr>
        <p:sp>
          <p:nvSpPr>
            <p:cNvPr id="4" name="等腰三角形 3"/>
            <p:cNvSpPr/>
            <p:nvPr/>
          </p:nvSpPr>
          <p:spPr>
            <a:xfrm rot="5400000" flipH="1">
              <a:off x="5508064" y="2461513"/>
              <a:ext cx="360120" cy="45824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b="1">
                <a:sym typeface="Times New Roman" panose="02020603050405020304"/>
              </a:endParaRPr>
            </a:p>
          </p:txBody>
        </p:sp>
        <p:cxnSp>
          <p:nvCxnSpPr>
            <p:cNvPr id="5" name="直接连接符 4"/>
            <p:cNvCxnSpPr>
              <a:stCxn id="4" idx="4"/>
            </p:cNvCxnSpPr>
            <p:nvPr/>
          </p:nvCxnSpPr>
          <p:spPr>
            <a:xfrm>
              <a:off x="5459001" y="2510576"/>
              <a:ext cx="0" cy="56794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312" y="1335863"/>
            <a:ext cx="103864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0092" y="2290743"/>
            <a:ext cx="105695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>
            <a:stCxn id="4" idx="4"/>
          </p:cNvCxnSpPr>
          <p:nvPr/>
        </p:nvCxnSpPr>
        <p:spPr>
          <a:xfrm flipV="1">
            <a:off x="6310605" y="2105006"/>
            <a:ext cx="1799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4" idx="4"/>
          </p:cNvCxnSpPr>
          <p:nvPr/>
        </p:nvCxnSpPr>
        <p:spPr>
          <a:xfrm flipV="1">
            <a:off x="6314266" y="2108579"/>
            <a:ext cx="0" cy="701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4" idx="4"/>
          </p:cNvCxnSpPr>
          <p:nvPr/>
        </p:nvCxnSpPr>
        <p:spPr>
          <a:xfrm flipV="1">
            <a:off x="4511586" y="2811047"/>
            <a:ext cx="1799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460324" y="2762231"/>
            <a:ext cx="82994" cy="82154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58123" y="2755087"/>
            <a:ext cx="82994" cy="80963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72769" y="2064525"/>
            <a:ext cx="82994" cy="80963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69348" y="2065716"/>
            <a:ext cx="82994" cy="80963"/>
          </a:xfrm>
          <a:prstGeom prst="ellipse">
            <a:avLst/>
          </a:prstGeom>
          <a:solidFill>
            <a:srgbClr val="CD2987"/>
          </a:solidFill>
          <a:ln>
            <a:solidFill>
              <a:srgbClr val="CD2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pic>
        <p:nvPicPr>
          <p:cNvPr id="16" name="图片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4314" y="1812113"/>
            <a:ext cx="640763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61538" y="1223944"/>
            <a:ext cx="631000" cy="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3574240" y="2847957"/>
            <a:ext cx="107526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淘气家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5232901" y="1810922"/>
            <a:ext cx="107526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邮局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7737372" y="2170491"/>
            <a:ext cx="107648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笑笑家</a:t>
            </a: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6243477" y="3075366"/>
            <a:ext cx="107526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商店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43559" y="465517"/>
            <a:ext cx="1615944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6441" y="661373"/>
            <a:ext cx="1745318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圆角矩形 32"/>
          <p:cNvSpPr/>
          <p:nvPr/>
        </p:nvSpPr>
        <p:spPr>
          <a:xfrm>
            <a:off x="3241998" y="1172152"/>
            <a:ext cx="858013" cy="270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25" name="圆角矩形 33"/>
          <p:cNvSpPr/>
          <p:nvPr/>
        </p:nvSpPr>
        <p:spPr>
          <a:xfrm>
            <a:off x="6543721" y="909619"/>
            <a:ext cx="912935" cy="270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551626" y="617957"/>
            <a:ext cx="2585064" cy="206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b="1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淘气家到笑笑家的路程是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840m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，两人同时从家里出发。</a:t>
            </a:r>
            <a:endParaRPr lang="zh-CN" altLang="en-US" sz="23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14672" y="582716"/>
            <a:ext cx="8166331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淘气家到笑笑家的路程是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840m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，两人同时从家里出发。</a:t>
            </a:r>
            <a:endParaRPr lang="zh-CN" altLang="en-US" sz="23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4264803" y="2626318"/>
            <a:ext cx="331977" cy="1345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2110617" y="2626318"/>
            <a:ext cx="358828" cy="1345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grpSp>
        <p:nvGrpSpPr>
          <p:cNvPr id="149" name="组合 48"/>
          <p:cNvGrpSpPr/>
          <p:nvPr/>
        </p:nvGrpSpPr>
        <p:grpSpPr bwMode="auto">
          <a:xfrm>
            <a:off x="4583354" y="2339377"/>
            <a:ext cx="352725" cy="426244"/>
            <a:chOff x="5459001" y="2510576"/>
            <a:chExt cx="458246" cy="567944"/>
          </a:xfrm>
        </p:grpSpPr>
        <p:sp>
          <p:nvSpPr>
            <p:cNvPr id="150" name="等腰三角形 149"/>
            <p:cNvSpPr/>
            <p:nvPr/>
          </p:nvSpPr>
          <p:spPr>
            <a:xfrm rot="5400000" flipH="1">
              <a:off x="5508063" y="2461514"/>
              <a:ext cx="360121" cy="45824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b="1">
                <a:sym typeface="Times New Roman" panose="02020603050405020304"/>
              </a:endParaRPr>
            </a:p>
          </p:txBody>
        </p:sp>
        <p:cxnSp>
          <p:nvCxnSpPr>
            <p:cNvPr id="151" name="直接连接符 150"/>
            <p:cNvCxnSpPr>
              <a:stCxn id="150" idx="4"/>
            </p:cNvCxnSpPr>
            <p:nvPr/>
          </p:nvCxnSpPr>
          <p:spPr>
            <a:xfrm>
              <a:off x="5459001" y="2510576"/>
              <a:ext cx="0" cy="56794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组合 51"/>
          <p:cNvGrpSpPr/>
          <p:nvPr/>
        </p:nvGrpSpPr>
        <p:grpSpPr bwMode="auto">
          <a:xfrm>
            <a:off x="4408822" y="2339198"/>
            <a:ext cx="4427981" cy="134779"/>
            <a:chOff x="6006650" y="4661179"/>
            <a:chExt cx="5760000" cy="180218"/>
          </a:xfrm>
        </p:grpSpPr>
        <p:cxnSp>
          <p:nvCxnSpPr>
            <p:cNvPr id="153" name="直接连接符 152"/>
            <p:cNvCxnSpPr>
              <a:stCxn id="150" idx="4"/>
            </p:cNvCxnSpPr>
            <p:nvPr/>
          </p:nvCxnSpPr>
          <p:spPr>
            <a:xfrm>
              <a:off x="6006650" y="4661179"/>
              <a:ext cx="57600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>
              <a:stCxn id="150" idx="4"/>
            </p:cNvCxnSpPr>
            <p:nvPr/>
          </p:nvCxnSpPr>
          <p:spPr>
            <a:xfrm>
              <a:off x="6006968" y="4661498"/>
              <a:ext cx="0" cy="1798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>
              <a:stCxn id="150" idx="4"/>
            </p:cNvCxnSpPr>
            <p:nvPr/>
          </p:nvCxnSpPr>
          <p:spPr>
            <a:xfrm>
              <a:off x="6006968" y="4661498"/>
              <a:ext cx="0" cy="1798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43"/>
          <p:cNvSpPr txBox="1">
            <a:spLocks noChangeArrowheads="1"/>
          </p:cNvSpPr>
          <p:nvPr/>
        </p:nvSpPr>
        <p:spPr bwMode="auto">
          <a:xfrm>
            <a:off x="925267" y="2425103"/>
            <a:ext cx="119511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700" spc="-229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淘气家</a:t>
            </a:r>
          </a:p>
        </p:txBody>
      </p:sp>
      <p:sp>
        <p:nvSpPr>
          <p:cNvPr id="157" name="TextBox 44"/>
          <p:cNvSpPr txBox="1">
            <a:spLocks noChangeArrowheads="1"/>
          </p:cNvSpPr>
          <p:nvPr/>
        </p:nvSpPr>
        <p:spPr bwMode="auto">
          <a:xfrm>
            <a:off x="6356192" y="2465503"/>
            <a:ext cx="15439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700" spc="-229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笑笑家</a:t>
            </a:r>
          </a:p>
        </p:txBody>
      </p:sp>
      <p:cxnSp>
        <p:nvCxnSpPr>
          <p:cNvPr id="158" name="直接箭头连接符 157"/>
          <p:cNvCxnSpPr/>
          <p:nvPr/>
        </p:nvCxnSpPr>
        <p:spPr>
          <a:xfrm>
            <a:off x="4547227" y="2509160"/>
            <a:ext cx="2462973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H="1">
            <a:off x="2580755" y="2509160"/>
            <a:ext cx="1966229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40"/>
          <p:cNvSpPr txBox="1">
            <a:spLocks noChangeArrowheads="1"/>
          </p:cNvSpPr>
          <p:nvPr/>
        </p:nvSpPr>
        <p:spPr bwMode="auto">
          <a:xfrm>
            <a:off x="1603429" y="2874763"/>
            <a:ext cx="580710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淘气走的路程＋笑笑走的路程＝</a:t>
            </a:r>
            <a:r>
              <a:rPr lang="en-US" altLang="zh-CN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840</a:t>
            </a:r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</a:p>
        </p:txBody>
      </p:sp>
      <p:sp>
        <p:nvSpPr>
          <p:cNvPr id="161" name="左大括号 160"/>
          <p:cNvSpPr/>
          <p:nvPr/>
        </p:nvSpPr>
        <p:spPr>
          <a:xfrm rot="5400000">
            <a:off x="4185810" y="115595"/>
            <a:ext cx="270272" cy="4401130"/>
          </a:xfrm>
          <a:prstGeom prst="leftBrace">
            <a:avLst>
              <a:gd name="adj1" fmla="val 32898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62" name="TextBox 48"/>
          <p:cNvSpPr txBox="1">
            <a:spLocks noChangeArrowheads="1"/>
          </p:cNvSpPr>
          <p:nvPr/>
        </p:nvSpPr>
        <p:spPr bwMode="auto">
          <a:xfrm>
            <a:off x="3851640" y="1645287"/>
            <a:ext cx="107648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spc="-229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840</a:t>
            </a:r>
            <a:r>
              <a:rPr lang="zh-CN" altLang="en-US" sz="2700" spc="-229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</a:p>
        </p:txBody>
      </p:sp>
      <p:sp>
        <p:nvSpPr>
          <p:cNvPr id="163" name="矩形 162"/>
          <p:cNvSpPr/>
          <p:nvPr/>
        </p:nvSpPr>
        <p:spPr>
          <a:xfrm>
            <a:off x="2464563" y="2631081"/>
            <a:ext cx="360048" cy="1345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2824611" y="2626318"/>
            <a:ext cx="360048" cy="1345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3184659" y="2626318"/>
            <a:ext cx="360048" cy="1345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3544707" y="2626318"/>
            <a:ext cx="360048" cy="1345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3904755" y="2631081"/>
            <a:ext cx="360048" cy="1345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6255442" y="2631081"/>
            <a:ext cx="277054" cy="13454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5977168" y="2631081"/>
            <a:ext cx="277054" cy="13454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5700113" y="2631081"/>
            <a:ext cx="277054" cy="13454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5420619" y="2631081"/>
            <a:ext cx="277054" cy="13454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5144785" y="2631081"/>
            <a:ext cx="275833" cy="13454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4867731" y="2631081"/>
            <a:ext cx="277054" cy="13454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4583354" y="2631081"/>
            <a:ext cx="277054" cy="13454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sym typeface="Times New Roman" panose="02020603050405020304"/>
            </a:endParaRPr>
          </a:p>
        </p:txBody>
      </p:sp>
      <p:sp>
        <p:nvSpPr>
          <p:cNvPr id="175" name="TextBox 67"/>
          <p:cNvSpPr txBox="1">
            <a:spLocks noChangeArrowheads="1"/>
          </p:cNvSpPr>
          <p:nvPr/>
        </p:nvSpPr>
        <p:spPr bwMode="auto">
          <a:xfrm>
            <a:off x="999193" y="3245299"/>
            <a:ext cx="701557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淘气的速度</a:t>
            </a:r>
            <a:r>
              <a:rPr lang="en-US" altLang="zh-CN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时间＋笑笑的速度</a:t>
            </a:r>
            <a:r>
              <a:rPr lang="en-US" altLang="zh-CN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时间＝</a:t>
            </a:r>
            <a:r>
              <a:rPr lang="en-US" altLang="zh-CN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840</a:t>
            </a:r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</a:p>
        </p:txBody>
      </p:sp>
      <p:sp>
        <p:nvSpPr>
          <p:cNvPr id="176" name="TextBox 35"/>
          <p:cNvSpPr txBox="1">
            <a:spLocks noChangeArrowheads="1"/>
          </p:cNvSpPr>
          <p:nvPr/>
        </p:nvSpPr>
        <p:spPr bwMode="auto">
          <a:xfrm>
            <a:off x="2714663" y="3668040"/>
            <a:ext cx="85362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70</a:t>
            </a:r>
            <a:r>
              <a:rPr lang="en-US" altLang="zh-CN" sz="2700" i="1">
                <a:latin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7" name="TextBox 36"/>
          <p:cNvSpPr txBox="1">
            <a:spLocks noChangeArrowheads="1"/>
          </p:cNvSpPr>
          <p:nvPr/>
        </p:nvSpPr>
        <p:spPr bwMode="auto">
          <a:xfrm>
            <a:off x="4409475" y="3676375"/>
            <a:ext cx="85180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  <a:r>
              <a:rPr lang="en-US" altLang="zh-CN" sz="2700" i="1">
                <a:latin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8" name="TextBox 38"/>
          <p:cNvSpPr txBox="1">
            <a:spLocks noChangeArrowheads="1"/>
          </p:cNvSpPr>
          <p:nvPr/>
        </p:nvSpPr>
        <p:spPr bwMode="auto">
          <a:xfrm>
            <a:off x="3583278" y="3675894"/>
            <a:ext cx="85362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</a:p>
        </p:txBody>
      </p:sp>
      <p:sp>
        <p:nvSpPr>
          <p:cNvPr id="179" name="TextBox 52"/>
          <p:cNvSpPr txBox="1">
            <a:spLocks noChangeArrowheads="1"/>
          </p:cNvSpPr>
          <p:nvPr/>
        </p:nvSpPr>
        <p:spPr bwMode="auto">
          <a:xfrm>
            <a:off x="4906551" y="3694958"/>
            <a:ext cx="18969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840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0" name="TextBox 53"/>
          <p:cNvSpPr txBox="1">
            <a:spLocks noChangeArrowheads="1"/>
          </p:cNvSpPr>
          <p:nvPr/>
        </p:nvSpPr>
        <p:spPr bwMode="auto">
          <a:xfrm>
            <a:off x="1068184" y="2082098"/>
            <a:ext cx="1329126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70</a:t>
            </a:r>
            <a:r>
              <a:rPr lang="zh-CN" altLang="en-US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米</a:t>
            </a:r>
            <a:r>
              <a:rPr lang="en-US" altLang="zh-CN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/</a:t>
            </a:r>
            <a:r>
              <a:rPr lang="zh-CN" altLang="en-US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分</a:t>
            </a:r>
          </a:p>
        </p:txBody>
      </p:sp>
      <p:sp>
        <p:nvSpPr>
          <p:cNvPr id="181" name="TextBox 69"/>
          <p:cNvSpPr txBox="1">
            <a:spLocks noChangeArrowheads="1"/>
          </p:cNvSpPr>
          <p:nvPr/>
        </p:nvSpPr>
        <p:spPr bwMode="auto">
          <a:xfrm>
            <a:off x="6224160" y="2107634"/>
            <a:ext cx="1507314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50</a:t>
            </a:r>
            <a:r>
              <a:rPr lang="zh-CN" altLang="en-US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米</a:t>
            </a:r>
            <a:r>
              <a:rPr lang="en-US" altLang="zh-CN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/</a:t>
            </a:r>
            <a:r>
              <a:rPr lang="zh-CN" altLang="en-US" sz="21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bldLvl="0" animBg="1"/>
      <p:bldP spid="148" grpId="0" bldLvl="0" animBg="1"/>
      <p:bldP spid="156" grpId="0"/>
      <p:bldP spid="157" grpId="0"/>
      <p:bldP spid="160" grpId="0"/>
      <p:bldP spid="161" grpId="0" bldLvl="0" animBg="1"/>
      <p:bldP spid="162" grpId="0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/>
      <p:bldP spid="176" grpId="0"/>
      <p:bldP spid="177" grpId="0"/>
      <p:bldP spid="178" grpId="0"/>
      <p:bldP spid="179" grpId="0"/>
      <p:bldP spid="180" grpId="0"/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643208" y="730091"/>
            <a:ext cx="8038511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解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：设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出发后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x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分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相遇，那么淘气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走了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70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x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米，笑笑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>
              <a:defRPr/>
            </a:pP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走了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50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x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米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。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41460" y="3606107"/>
            <a:ext cx="45812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答：出发后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分相遇。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245185" y="1718704"/>
          <a:ext cx="225670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公式" r:id="rId3" imgW="24079200" imgH="4267200" progId="Equation.KSEE3">
                  <p:embed/>
                </p:oleObj>
              </mc:Choice>
              <mc:Fallback>
                <p:oleObj name="公式" r:id="rId3" imgW="240792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85" y="1718704"/>
                        <a:ext cx="225670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3931108" y="2386106"/>
          <a:ext cx="1570786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公式" r:id="rId5" imgW="16764000" imgH="4267200" progId="Equation.KSEE3">
                  <p:embed/>
                </p:oleObj>
              </mc:Choice>
              <mc:Fallback>
                <p:oleObj name="公式" r:id="rId5" imgW="167640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108" y="2386106"/>
                        <a:ext cx="1570786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427298" y="3034178"/>
          <a:ext cx="7701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公式" r:id="rId7" imgW="8229600" imgH="4267200" progId="Equation.KSEE3">
                  <p:embed/>
                </p:oleObj>
              </mc:Choice>
              <mc:Fallback>
                <p:oleObj name="公式" r:id="rId7" imgW="82296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298" y="3034178"/>
                        <a:ext cx="7701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53827" y="465516"/>
            <a:ext cx="817251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）如果淘气步行的速度是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/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分，笑笑步行的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速度是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/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分，他们出发后多长时间相遇？</a:t>
            </a:r>
          </a:p>
        </p:txBody>
      </p:sp>
      <p:pic>
        <p:nvPicPr>
          <p:cNvPr id="3" name="图片 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7856" y="1545636"/>
            <a:ext cx="5259314" cy="23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09188" y="447172"/>
            <a:ext cx="817251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）如果淘气步行的速度是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/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分，笑笑步行的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速度是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/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分，他们出发后多长时间相遇？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194967" y="1487127"/>
            <a:ext cx="7482839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解：设出发后</a:t>
            </a:r>
            <a:r>
              <a:rPr lang="en-US" altLang="zh-CN" sz="2700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分相遇，那么淘气走了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80</a:t>
            </a:r>
            <a:r>
              <a:rPr lang="en-US" altLang="zh-CN" sz="2700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米，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笑笑走了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  <a:r>
              <a:rPr lang="en-US" altLang="zh-CN" sz="2700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94967" y="3977060"/>
            <a:ext cx="366331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答：出发后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分相遇。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3422516" y="2517744"/>
          <a:ext cx="225670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公式" r:id="rId3" imgW="24079200" imgH="4267200" progId="Equation.KSEE3">
                  <p:embed/>
                </p:oleObj>
              </mc:Choice>
              <mc:Fallback>
                <p:oleObj name="公式" r:id="rId3" imgW="240792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516" y="2517744"/>
                        <a:ext cx="225670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08438" y="3003798"/>
          <a:ext cx="1570786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公式" r:id="rId5" imgW="16764000" imgH="4267200" progId="Equation.KSEE3">
                  <p:embed/>
                </p:oleObj>
              </mc:Choice>
              <mc:Fallback>
                <p:oleObj name="公式" r:id="rId5" imgW="167640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38" y="3003798"/>
                        <a:ext cx="1570786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618531" y="3489964"/>
          <a:ext cx="74206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公式" r:id="rId7" imgW="7924800" imgH="4267200" progId="Equation.KSEE3">
                  <p:embed/>
                </p:oleObj>
              </mc:Choice>
              <mc:Fallback>
                <p:oleObj name="公式" r:id="rId7" imgW="79248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531" y="3489964"/>
                        <a:ext cx="74206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全屏显示(16:9)</PresentationFormat>
  <Paragraphs>121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2023-01-16T18:00:59Z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2EA2769AF487488BA5C144B1B336BFB6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