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32" r:id="rId2"/>
    <p:sldId id="323" r:id="rId3"/>
    <p:sldId id="258" r:id="rId4"/>
    <p:sldId id="327" r:id="rId5"/>
    <p:sldId id="292" r:id="rId6"/>
    <p:sldId id="277" r:id="rId7"/>
    <p:sldId id="328" r:id="rId8"/>
    <p:sldId id="295" r:id="rId9"/>
    <p:sldId id="329" r:id="rId10"/>
    <p:sldId id="330" r:id="rId11"/>
    <p:sldId id="260" r:id="rId12"/>
    <p:sldId id="261" r:id="rId13"/>
    <p:sldId id="280" r:id="rId14"/>
    <p:sldId id="331" r:id="rId15"/>
    <p:sldId id="301" r:id="rId16"/>
    <p:sldId id="290" r:id="rId17"/>
    <p:sldId id="282" r:id="rId18"/>
    <p:sldId id="264" r:id="rId19"/>
    <p:sldId id="262" r:id="rId20"/>
    <p:sldId id="263" r:id="rId21"/>
    <p:sldId id="296" r:id="rId22"/>
    <p:sldId id="297" r:id="rId23"/>
    <p:sldId id="298" r:id="rId24"/>
    <p:sldId id="299" r:id="rId25"/>
    <p:sldId id="270" r:id="rId26"/>
    <p:sldId id="311" r:id="rId27"/>
    <p:sldId id="309" r:id="rId28"/>
    <p:sldId id="310" r:id="rId29"/>
    <p:sldId id="300" r:id="rId30"/>
    <p:sldId id="314" r:id="rId31"/>
    <p:sldId id="315" r:id="rId32"/>
    <p:sldId id="324" r:id="rId33"/>
    <p:sldId id="325" r:id="rId34"/>
    <p:sldId id="321" r:id="rId35"/>
    <p:sldId id="269" r:id="rId36"/>
    <p:sldId id="271" r:id="rId37"/>
    <p:sldId id="326" r:id="rId38"/>
    <p:sldId id="316" r:id="rId39"/>
    <p:sldId id="317" r:id="rId4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FF5050"/>
    <a:srgbClr val="FF6600"/>
    <a:srgbClr val="FFFFFF"/>
    <a:srgbClr val="FF66CC"/>
    <a:srgbClr val="CC00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0" autoAdjust="0"/>
  </p:normalViewPr>
  <p:slideViewPr>
    <p:cSldViewPr>
      <p:cViewPr varScale="1">
        <p:scale>
          <a:sx n="106" d="100"/>
          <a:sy n="106" d="100"/>
        </p:scale>
        <p:origin x="-17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72DCC78-28AF-4EEF-BCAE-B2EB4FB4159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9A13299C-E9E0-4731-8265-ADE9D19C975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3299C-E9E0-4731-8265-ADE9D19C975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3299C-E9E0-4731-8265-ADE9D19C975D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8B7C040-020A-4BBD-8CBC-6CD464594EA9}" type="slidenum">
              <a:rPr lang="zh-CN" altLang="en-US">
                <a:latin typeface="Arial" panose="020B0604020202020204" pitchFamily="34" charset="0"/>
              </a:rPr>
              <a:t>39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1F3D9-25D4-4CB8-945E-AD561A751C7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466CC-A954-4DB3-83B5-A1C16DF9F37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40694-6A11-44AD-A16E-0629B655B23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71EEF-2F5E-4C83-B8DC-9200DE09AE7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D3FF8-49AA-4380-98FE-F659927F299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DC4CA-4EEE-4531-AF8C-070F2DDF7DC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95F36-6307-451D-B31F-1FAA27A24EC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7FD3D-F911-4FF7-BFBC-647AD7DE890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E04BD-96A0-4FCF-B314-619D8374280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6BD38-BB2D-4E08-8DC3-425B304F564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1ADCD-C630-42DE-A910-D7E02963ACD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fld id="{4A943DC5-1E4F-4725-B892-0D91D6DB1767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56455" y="980728"/>
            <a:ext cx="621506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zh-CN" sz="4000" dirty="0">
                <a:ln w="17780" cmpd="sng">
                  <a:noFill/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Module</a:t>
            </a:r>
            <a:r>
              <a:rPr lang="en-US" altLang="zh-CN" sz="7200" dirty="0">
                <a:ln w="17780" cmpd="sng">
                  <a:noFill/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sz="540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Cartoons</a:t>
            </a:r>
            <a:endParaRPr lang="zh-CN" altLang="en-US" sz="5400" dirty="0">
              <a:ln w="17780" cmpd="sng">
                <a:noFill/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5788" y="3140968"/>
            <a:ext cx="8136904" cy="830997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It’s time to watch a cartoon. </a:t>
            </a:r>
            <a:endParaRPr lang="zh-CN" altLang="en-US" sz="4800" dirty="0">
              <a:ln w="17780" cmpd="sng">
                <a:noFill/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584" y="5589240"/>
            <a:ext cx="7488832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7"/>
          <p:cNvSpPr>
            <a:spLocks noChangeArrowheads="1" noChangeShapeType="1" noTextEdit="1"/>
          </p:cNvSpPr>
          <p:nvPr/>
        </p:nvSpPr>
        <p:spPr bwMode="auto">
          <a:xfrm>
            <a:off x="3214688" y="357188"/>
            <a:ext cx="2333625" cy="7461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altLang="zh-CN" sz="4400" b="1" kern="10" spc="-440" dirty="0">
                <a:ln w="12700">
                  <a:solidFill>
                    <a:srgbClr val="000099"/>
                  </a:solidFill>
                  <a:round/>
                </a:ln>
                <a:solidFill>
                  <a:srgbClr val="00B0F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Focus on</a:t>
            </a:r>
            <a:endParaRPr lang="zh-CN" altLang="en-US" sz="4400" b="1" kern="10" spc="-440" dirty="0">
              <a:ln w="12700">
                <a:solidFill>
                  <a:srgbClr val="000099"/>
                </a:solidFill>
                <a:round/>
              </a:ln>
              <a:solidFill>
                <a:srgbClr val="00B0F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28625" y="885825"/>
            <a:ext cx="7693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Words: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316" name="矩形 5"/>
          <p:cNvSpPr>
            <a:spLocks noChangeArrowheads="1"/>
          </p:cNvSpPr>
          <p:nvPr/>
        </p:nvSpPr>
        <p:spPr bwMode="auto">
          <a:xfrm>
            <a:off x="428625" y="3117850"/>
            <a:ext cx="84296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can’t help doing sth.      fly through    </a:t>
            </a:r>
            <a:endParaRPr lang="en-US" altLang="zh-CN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TextBox 17"/>
          <p:cNvSpPr txBox="1">
            <a:spLocks noChangeArrowheads="1"/>
          </p:cNvSpPr>
          <p:nvPr/>
        </p:nvSpPr>
        <p:spPr bwMode="auto">
          <a:xfrm>
            <a:off x="428625" y="1390650"/>
            <a:ext cx="8572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18" charset="0"/>
              </a:rPr>
              <a:t>carton         smart      handsome       fight       cool   hero          humorous         laugh </a:t>
            </a:r>
          </a:p>
        </p:txBody>
      </p:sp>
      <p:sp>
        <p:nvSpPr>
          <p:cNvPr id="13318" name="TextBox 18"/>
          <p:cNvSpPr txBox="1">
            <a:spLocks noChangeArrowheads="1"/>
          </p:cNvSpPr>
          <p:nvPr/>
        </p:nvSpPr>
        <p:spPr bwMode="auto">
          <a:xfrm>
            <a:off x="461963" y="247650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Phrases:</a:t>
            </a:r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9"/>
          <p:cNvSpPr txBox="1"/>
          <p:nvPr/>
        </p:nvSpPr>
        <p:spPr>
          <a:xfrm>
            <a:off x="501650" y="3810000"/>
            <a:ext cx="7991475" cy="25479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95000"/>
              </a:lnSpc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Patterns: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It’s time to … 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32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He’s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stronger than </a:t>
            </a:r>
            <a:r>
              <a:rPr lang="en-US" altLang="zh-CN" sz="32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Spiderman. 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defRPr/>
            </a:pPr>
            <a:r>
              <a:rPr lang="en-US" altLang="zh-CN" sz="3200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en-US" altLang="zh-CN" sz="3200" b="1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 </a:t>
            </a:r>
            <a:r>
              <a:rPr lang="en-US" altLang="zh-CN" sz="32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keeps fighting </a:t>
            </a:r>
            <a:r>
              <a:rPr lang="en-US" altLang="zh-CN" sz="3200" b="1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bad people. </a:t>
            </a:r>
            <a:endParaRPr lang="en-US" altLang="zh-CN" sz="3200" b="1" kern="0" dirty="0" smtClean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defRPr/>
            </a:pPr>
            <a:r>
              <a:rPr lang="en-US" altLang="zh-CN" sz="3200" b="1" kern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</a:t>
            </a:r>
            <a:r>
              <a:rPr lang="en-US" altLang="zh-CN" sz="32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That’s cool. </a:t>
            </a:r>
            <a:endParaRPr lang="en-US" altLang="zh-CN" sz="54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43063" y="1000125"/>
            <a:ext cx="5357812" cy="633413"/>
          </a:xfrm>
          <a:noFill/>
        </p:spPr>
        <p:txBody>
          <a:bodyPr anchor="t">
            <a:spAutoFit/>
          </a:bodyPr>
          <a:lstStyle/>
          <a:p>
            <a:pPr algn="l" eaLnBrk="1" hangingPunct="1">
              <a:lnSpc>
                <a:spcPct val="80000"/>
              </a:lnSpc>
            </a:pPr>
            <a:r>
              <a:rPr kumimoji="1" lang="en-US" altLang="zh-CN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1.</a:t>
            </a:r>
            <a:r>
              <a:rPr kumimoji="1"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Answer the questions.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928688" y="1928813"/>
            <a:ext cx="7488237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4325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1. What kind of cartoons do you like?</a:t>
            </a:r>
          </a:p>
          <a:p>
            <a:pPr eaLnBrk="1" hangingPunct="1">
              <a:lnSpc>
                <a:spcPts val="4325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2. Do cartoons always end in a happy way?</a:t>
            </a:r>
          </a:p>
          <a:p>
            <a:pPr eaLnBrk="1" hangingPunct="1">
              <a:lnSpc>
                <a:spcPts val="4325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3. What cartoons do you think are funny?</a:t>
            </a:r>
          </a:p>
        </p:txBody>
      </p:sp>
      <p:pic>
        <p:nvPicPr>
          <p:cNvPr id="9222" name="Picture 6" descr="http://pic.qiantucdn.com/58pic/18/03/39/458PICx58PICQyd_10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4143380"/>
            <a:ext cx="2532303" cy="2343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857250" y="3857625"/>
            <a:ext cx="7572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/>
            <a:r>
              <a:rPr kumimoji="1" lang="en-US" altLang="zh-CN" sz="3600" b="1">
                <a:latin typeface="Times New Roman" panose="02020603050405020304" pitchFamily="18" charset="0"/>
              </a:rPr>
              <a:t>1. What kind of cartoons do you like?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1357313" y="4714875"/>
            <a:ext cx="69913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Betty likes exciting cartoons; Tony likes funny cartoons.</a:t>
            </a:r>
          </a:p>
        </p:txBody>
      </p:sp>
      <p:sp>
        <p:nvSpPr>
          <p:cNvPr id="15364" name="Rectangle 11"/>
          <p:cNvSpPr>
            <a:spLocks noChangeArrowheads="1"/>
          </p:cNvSpPr>
          <p:nvPr/>
        </p:nvSpPr>
        <p:spPr bwMode="auto">
          <a:xfrm>
            <a:off x="500063" y="571500"/>
            <a:ext cx="83581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400" b="1">
                <a:solidFill>
                  <a:srgbClr val="C00000"/>
                </a:solidFill>
                <a:latin typeface="Times New Roman" panose="02020603050405020304" pitchFamily="18" charset="0"/>
              </a:rPr>
              <a:t>2.</a:t>
            </a: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</a:rPr>
              <a:t>Listen and find out Betty’s and Tony’s answers to the questions in Activity 1.</a:t>
            </a:r>
          </a:p>
        </p:txBody>
      </p:sp>
      <p:sp>
        <p:nvSpPr>
          <p:cNvPr id="15365" name="Text Box 12"/>
          <p:cNvSpPr txBox="1">
            <a:spLocks noChangeArrowheads="1"/>
          </p:cNvSpPr>
          <p:nvPr/>
        </p:nvSpPr>
        <p:spPr bwMode="auto">
          <a:xfrm>
            <a:off x="1428750" y="2214563"/>
            <a:ext cx="6356350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FF5050"/>
            </a:solidFill>
            <a:miter lim="800000"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>
                <a:latin typeface="Times New Roman" panose="02020603050405020304" pitchFamily="18" charset="0"/>
              </a:rPr>
              <a:t>brave   cartoon   cute    funny    handsome    smart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85813" y="3571875"/>
            <a:ext cx="72151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/>
            <a:r>
              <a:rPr kumimoji="1" lang="en-US" altLang="zh-CN" sz="3600" b="1">
                <a:latin typeface="Times New Roman" panose="02020603050405020304" pitchFamily="18" charset="0"/>
              </a:rPr>
              <a:t>3. What cartoons do you think are funny?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214438" y="4786313"/>
            <a:ext cx="72151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Tony thinks </a:t>
            </a:r>
            <a:r>
              <a:rPr kumimoji="1" lang="en-US" altLang="zh-CN" sz="3600" b="1" i="1">
                <a:solidFill>
                  <a:srgbClr val="0000FF"/>
                </a:solidFill>
                <a:latin typeface="Times New Roman" panose="02020603050405020304" pitchFamily="18" charset="0"/>
              </a:rPr>
              <a:t>Tom and Jerry</a:t>
            </a: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is funny.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1143000" y="2143125"/>
            <a:ext cx="7143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Betty and Tony say cartoons always have happy endings.</a:t>
            </a: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785813" y="714375"/>
            <a:ext cx="7500937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en-US" altLang="zh-CN" sz="3600" b="1">
                <a:latin typeface="Times New Roman" panose="02020603050405020304" pitchFamily="18" charset="0"/>
              </a:rPr>
              <a:t>2. Do cartoons always end in a happy way?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63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428625"/>
            <a:ext cx="60769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142875" y="357188"/>
            <a:ext cx="2176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Tapescript:</a:t>
            </a:r>
            <a:endParaRPr lang="zh-CN" alt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1214438" y="2571750"/>
            <a:ext cx="7180262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en-US" altLang="zh-CN" sz="3600" b="1">
                <a:latin typeface="Times New Roman" panose="02020603050405020304" pitchFamily="18" charset="0"/>
              </a:rPr>
              <a:t>Do they like the same cartoons as you? If not, what kind of cartoon do you like? Why?</a:t>
            </a:r>
          </a:p>
        </p:txBody>
      </p:sp>
      <p:sp>
        <p:nvSpPr>
          <p:cNvPr id="5" name="矩形 4"/>
          <p:cNvSpPr/>
          <p:nvPr/>
        </p:nvSpPr>
        <p:spPr>
          <a:xfrm>
            <a:off x="2857488" y="1000108"/>
            <a:ext cx="331141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6000" b="1" dirty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5050">
                        <a:shade val="30000"/>
                        <a:satMod val="115000"/>
                      </a:srgbClr>
                    </a:gs>
                    <a:gs pos="50000">
                      <a:srgbClr val="FF5050">
                        <a:shade val="67500"/>
                        <a:satMod val="115000"/>
                      </a:srgbClr>
                    </a:gs>
                    <a:gs pos="100000">
                      <a:srgbClr val="FF5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Free Talk</a:t>
            </a:r>
            <a:endParaRPr lang="zh-CN" altLang="en-US" sz="6000" b="1" dirty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图片 6" descr="动图乔巴跳舞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0813" y="4214813"/>
            <a:ext cx="1881187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6"/>
          <p:cNvSpPr txBox="1">
            <a:spLocks noChangeArrowheads="1"/>
          </p:cNvSpPr>
          <p:nvPr/>
        </p:nvSpPr>
        <p:spPr bwMode="auto">
          <a:xfrm>
            <a:off x="2000250" y="428625"/>
            <a:ext cx="5286375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Can you finish the table?</a:t>
            </a:r>
          </a:p>
        </p:txBody>
      </p:sp>
      <p:graphicFrame>
        <p:nvGraphicFramePr>
          <p:cNvPr id="36903" name="Group 39"/>
          <p:cNvGraphicFramePr>
            <a:graphicFrameLocks noGrp="1"/>
          </p:cNvGraphicFramePr>
          <p:nvPr>
            <p:ph/>
          </p:nvPr>
        </p:nvGraphicFramePr>
        <p:xfrm>
          <a:off x="179388" y="1341438"/>
          <a:ext cx="8713787" cy="4929189"/>
        </p:xfrm>
        <a:graphic>
          <a:graphicData uri="http://schemas.openxmlformats.org/drawingml/2006/table">
            <a:tbl>
              <a:tblPr/>
              <a:tblGrid>
                <a:gridCol w="4116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My opinion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My classmates’ opinion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4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 like cartoons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_________________</a:t>
                      </a: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 likes cartoons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____________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4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 love characters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________________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 loves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characters____________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 can’t stand cartoons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That __________</a:t>
                      </a: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____can’t stand cartoons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that _______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4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 don’t like cartoons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which _________</a:t>
                      </a: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___doesn’t like cartoons which_____</a:t>
                      </a: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27088" y="765175"/>
            <a:ext cx="7775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Times New Roman" panose="02020603050405020304" pitchFamily="18" charset="0"/>
              </a:rPr>
              <a:t>Listen to the conversation and find out the answers.</a:t>
            </a: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1071563" y="2143125"/>
            <a:ext cx="5959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dirty="0">
                <a:latin typeface="Times New Roman" panose="02020603050405020304" pitchFamily="18" charset="0"/>
              </a:rPr>
              <a:t>1. What are they talking about?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1500188" y="2857500"/>
            <a:ext cx="61007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They are talking about watching cartoons.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1071563" y="4071938"/>
            <a:ext cx="70723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dirty="0">
                <a:latin typeface="Times New Roman" panose="02020603050405020304" pitchFamily="18" charset="0"/>
              </a:rPr>
              <a:t>2. What cartoon do they watch at last?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1643063" y="4857750"/>
            <a:ext cx="43576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Tom and Jerry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8"/>
          <p:cNvSpPr txBox="1">
            <a:spLocks noChangeArrowheads="1"/>
          </p:cNvSpPr>
          <p:nvPr/>
        </p:nvSpPr>
        <p:spPr bwMode="auto">
          <a:xfrm>
            <a:off x="1500188" y="428625"/>
            <a:ext cx="5280025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Times New Roman" panose="02020603050405020304" pitchFamily="18" charset="0"/>
              </a:rPr>
              <a:t>Read and do true or false.</a:t>
            </a:r>
          </a:p>
        </p:txBody>
      </p:sp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1071563" y="1112838"/>
            <a:ext cx="7500937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3555" indent="-4572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b="1" dirty="0">
                <a:latin typeface="Times New Roman" panose="02020603050405020304" pitchFamily="18" charset="0"/>
              </a:rPr>
              <a:t>1. Tony watched Superman yesterday.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b="1" dirty="0">
                <a:latin typeface="Times New Roman" panose="02020603050405020304" pitchFamily="18" charset="0"/>
              </a:rPr>
              <a:t>2. Tony thinks Superman is better than Spiderman.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b="1" dirty="0">
                <a:latin typeface="Times New Roman" panose="02020603050405020304" pitchFamily="18" charset="0"/>
              </a:rPr>
              <a:t>3. Tony thinks Superman is stronger than Spiderman.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b="1" dirty="0">
                <a:latin typeface="Times New Roman" panose="02020603050405020304" pitchFamily="18" charset="0"/>
              </a:rPr>
              <a:t>4. Spiderman can fly and fight bad people.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b="1" dirty="0">
                <a:latin typeface="Times New Roman" panose="02020603050405020304" pitchFamily="18" charset="0"/>
              </a:rPr>
              <a:t>5. Tony and </a:t>
            </a:r>
            <a:r>
              <a:rPr lang="en-US" altLang="zh-CN" b="1" dirty="0" err="1">
                <a:latin typeface="Times New Roman" panose="02020603050405020304" pitchFamily="18" charset="0"/>
              </a:rPr>
              <a:t>Daming</a:t>
            </a:r>
            <a:r>
              <a:rPr lang="en-US" altLang="zh-CN" b="1" dirty="0">
                <a:latin typeface="Times New Roman" panose="02020603050405020304" pitchFamily="18" charset="0"/>
              </a:rPr>
              <a:t> both like </a:t>
            </a:r>
            <a:r>
              <a:rPr lang="en-US" altLang="zh-CN" b="1" i="1" dirty="0">
                <a:latin typeface="Times New Roman" panose="02020603050405020304" pitchFamily="18" charset="0"/>
              </a:rPr>
              <a:t>Tom and Jerry</a:t>
            </a:r>
            <a:r>
              <a:rPr lang="en-US" altLang="zh-CN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71500" y="1143000"/>
            <a:ext cx="458788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</a:p>
          <a:p>
            <a:pPr eaLnBrk="1" hangingPunct="1">
              <a:lnSpc>
                <a:spcPct val="130000"/>
              </a:lnSpc>
            </a:pPr>
            <a:endParaRPr lang="en-US" altLang="zh-CN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</a:p>
          <a:p>
            <a:pPr eaLnBrk="1" hangingPunct="1">
              <a:lnSpc>
                <a:spcPct val="130000"/>
              </a:lnSpc>
            </a:pPr>
            <a:endParaRPr lang="en-US" altLang="zh-CN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0"/>
            <a:ext cx="7458075" cy="1077913"/>
          </a:xfrm>
          <a:solidFill>
            <a:schemeClr val="bg1"/>
          </a:solidFill>
        </p:spPr>
        <p:txBody>
          <a:bodyPr anchor="t">
            <a:spAutoFit/>
          </a:bodyPr>
          <a:lstStyle/>
          <a:p>
            <a:pPr algn="l" eaLnBrk="1" hangingPunct="1">
              <a:lnSpc>
                <a:spcPct val="80000"/>
              </a:lnSpc>
            </a:pPr>
            <a:r>
              <a:rPr kumimoji="1" lang="en-US" altLang="zh-CN" b="1" smtClean="0">
                <a:solidFill>
                  <a:srgbClr val="CC0000"/>
                </a:solidFill>
                <a:latin typeface="Times New Roman" panose="02020603050405020304" pitchFamily="18" charset="0"/>
              </a:rPr>
              <a:t>3.</a:t>
            </a:r>
            <a:r>
              <a:rPr kumimoji="1" lang="en-US" altLang="zh-CN" sz="3600" b="1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6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Listen and read. Now answer the questions.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38" y="1857375"/>
            <a:ext cx="7848600" cy="3606800"/>
          </a:xfrm>
          <a:noFill/>
        </p:spPr>
        <p:txBody>
          <a:bodyPr>
            <a:spAutoFit/>
          </a:bodyPr>
          <a:lstStyle/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2687320" algn="l"/>
              </a:tabLst>
            </a:pPr>
            <a:r>
              <a:rPr kumimoji="1" lang="en-US" altLang="zh-CN" b="1" smtClean="0">
                <a:latin typeface="Times New Roman" panose="02020603050405020304" pitchFamily="18" charset="0"/>
              </a:rPr>
              <a:t>1. What does Tony think about </a:t>
            </a:r>
            <a:r>
              <a:rPr kumimoji="1" lang="en-US" altLang="zh-CN" b="1" i="1" smtClean="0">
                <a:latin typeface="Times New Roman" panose="02020603050405020304" pitchFamily="18" charset="0"/>
              </a:rPr>
              <a:t>Spiderman</a:t>
            </a:r>
            <a:r>
              <a:rPr kumimoji="1" lang="en-US" altLang="zh-CN" b="1" smtClean="0">
                <a:latin typeface="Times New Roman" panose="02020603050405020304" pitchFamily="18" charset="0"/>
              </a:rPr>
              <a:t>?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2687320" algn="l"/>
              </a:tabLst>
            </a:pPr>
            <a:endParaRPr kumimoji="1" lang="en-US" altLang="zh-CN" b="1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2687320" algn="l"/>
              </a:tabLst>
            </a:pPr>
            <a:endParaRPr kumimoji="1" lang="en-US" altLang="zh-CN" b="1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2687320" algn="l"/>
              </a:tabLst>
            </a:pPr>
            <a:endParaRPr kumimoji="1" lang="en-US" altLang="zh-CN" b="1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2687320" algn="l"/>
              </a:tabLst>
            </a:pPr>
            <a:r>
              <a:rPr kumimoji="1" lang="en-US" altLang="zh-CN" b="1" smtClean="0">
                <a:latin typeface="Times New Roman" panose="02020603050405020304" pitchFamily="18" charset="0"/>
              </a:rPr>
              <a:t>2. Why does Daming think </a:t>
            </a:r>
            <a:r>
              <a:rPr kumimoji="1" lang="en-US" altLang="zh-CN" b="1" i="1" smtClean="0">
                <a:latin typeface="Times New Roman" panose="02020603050405020304" pitchFamily="18" charset="0"/>
              </a:rPr>
              <a:t>Superman</a:t>
            </a:r>
            <a:r>
              <a:rPr kumimoji="1" lang="en-US" altLang="zh-CN" b="1" smtClean="0">
                <a:latin typeface="Times New Roman" panose="02020603050405020304" pitchFamily="18" charset="0"/>
              </a:rPr>
              <a:t> is better?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2687320" algn="l"/>
              </a:tabLst>
            </a:pPr>
            <a:endParaRPr kumimoji="1" lang="en-US" altLang="zh-CN" b="1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2687320" algn="l"/>
              </a:tabLst>
            </a:pPr>
            <a:endParaRPr kumimoji="1" lang="en-US" altLang="zh-CN" b="1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tabLst>
                <a:tab pos="2687320" algn="l"/>
              </a:tabLst>
            </a:pPr>
            <a:endParaRPr kumimoji="1" lang="en-US" altLang="zh-CN" b="1" smtClean="0">
              <a:latin typeface="Times New Roman" panose="02020603050405020304" pitchFamily="18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900113" y="2420938"/>
            <a:ext cx="73628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It is more modern and Spiderman is cool.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827088" y="4292600"/>
            <a:ext cx="781685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Because Superman is stronger than Spiderman. He can fly through the sky and fight bad people and he is a real hero.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/>
          <p:cNvSpPr>
            <a:spLocks noChangeArrowheads="1"/>
          </p:cNvSpPr>
          <p:nvPr/>
        </p:nvSpPr>
        <p:spPr bwMode="auto">
          <a:xfrm>
            <a:off x="1285875" y="2571750"/>
            <a:ext cx="6786563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Do you like cartoons?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What cartoons have you watched? </a:t>
            </a:r>
          </a:p>
        </p:txBody>
      </p:sp>
      <p:sp>
        <p:nvSpPr>
          <p:cNvPr id="5" name="矩形 4"/>
          <p:cNvSpPr/>
          <p:nvPr/>
        </p:nvSpPr>
        <p:spPr>
          <a:xfrm>
            <a:off x="2857488" y="1000108"/>
            <a:ext cx="331141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6000" b="1" dirty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5050">
                        <a:shade val="30000"/>
                        <a:satMod val="115000"/>
                      </a:srgbClr>
                    </a:gs>
                    <a:gs pos="50000">
                      <a:srgbClr val="FF5050">
                        <a:shade val="67500"/>
                        <a:satMod val="115000"/>
                      </a:srgbClr>
                    </a:gs>
                    <a:gs pos="100000">
                      <a:srgbClr val="FF5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Free Talk</a:t>
            </a:r>
            <a:endParaRPr lang="zh-CN" altLang="en-US" sz="6000" b="1" dirty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85813" y="1071563"/>
            <a:ext cx="7358062" cy="3046412"/>
          </a:xfrm>
          <a:noFill/>
        </p:spPr>
        <p:txBody>
          <a:bodyPr>
            <a:spAutoFit/>
          </a:bodyPr>
          <a:lstStyle/>
          <a:p>
            <a:pPr marL="609600" indent="-609600" eaLnBrk="1" hangingPunct="1">
              <a:spcBef>
                <a:spcPct val="0"/>
              </a:spcBef>
              <a:buFontTx/>
              <a:buNone/>
              <a:tabLst>
                <a:tab pos="2687320" algn="l"/>
              </a:tabLst>
            </a:pPr>
            <a:r>
              <a:rPr kumimoji="1" lang="en-US" altLang="zh-CN" b="1" smtClean="0">
                <a:latin typeface="Times New Roman" panose="02020603050405020304" pitchFamily="18" charset="0"/>
              </a:rPr>
              <a:t>3. Why do they both like </a:t>
            </a:r>
            <a:r>
              <a:rPr kumimoji="1" lang="en-US" altLang="zh-CN" b="1" i="1" smtClean="0">
                <a:latin typeface="Times New Roman" panose="02020603050405020304" pitchFamily="18" charset="0"/>
              </a:rPr>
              <a:t>Tom and Jerry</a:t>
            </a:r>
            <a:r>
              <a:rPr kumimoji="1" lang="en-US" altLang="zh-CN" b="1" smtClean="0">
                <a:latin typeface="Times New Roman" panose="02020603050405020304" pitchFamily="18" charset="0"/>
              </a:rPr>
              <a:t>?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  <a:tabLst>
                <a:tab pos="2687320" algn="l"/>
              </a:tabLst>
            </a:pPr>
            <a:endParaRPr kumimoji="1" lang="en-US" altLang="zh-CN" b="1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Tx/>
              <a:buNone/>
              <a:tabLst>
                <a:tab pos="2687320" algn="l"/>
              </a:tabLst>
            </a:pPr>
            <a:endParaRPr kumimoji="1" lang="en-US" altLang="zh-CN" b="1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Tx/>
              <a:buNone/>
              <a:tabLst>
                <a:tab pos="2687320" algn="l"/>
              </a:tabLst>
            </a:pPr>
            <a:endParaRPr kumimoji="1" lang="en-US" altLang="zh-CN" b="1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Tx/>
              <a:buNone/>
              <a:tabLst>
                <a:tab pos="2687320" algn="l"/>
              </a:tabLst>
            </a:pPr>
            <a:r>
              <a:rPr kumimoji="1" lang="en-US" altLang="zh-CN" b="1" smtClean="0">
                <a:latin typeface="Times New Roman" panose="02020603050405020304" pitchFamily="18" charset="0"/>
              </a:rPr>
              <a:t>4. What lesson can Tony learn from </a:t>
            </a:r>
            <a:r>
              <a:rPr kumimoji="1" lang="en-US" altLang="zh-CN" b="1" i="1" smtClean="0">
                <a:latin typeface="Times New Roman" panose="02020603050405020304" pitchFamily="18" charset="0"/>
              </a:rPr>
              <a:t>Tom and Jerry</a:t>
            </a:r>
            <a:r>
              <a:rPr kumimoji="1" lang="en-US" altLang="zh-CN" b="1" smtClean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285875" y="1714500"/>
            <a:ext cx="65293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Because it’s humorous and Tom and Jerry are very funny.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357313" y="4143375"/>
            <a:ext cx="650081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He can learn a lot about people and life from them – although they fight a lot, they love, help and protect each other too.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285875" y="2500313"/>
            <a:ext cx="6889750" cy="1978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indent="-609600" eaLnBrk="1" hangingPunct="1">
              <a:lnSpc>
                <a:spcPts val="4900"/>
              </a:lnSpc>
              <a:tabLst>
                <a:tab pos="2687320" algn="l"/>
              </a:tabLst>
              <a:defRPr/>
            </a:pPr>
            <a:r>
              <a:rPr kumimoji="1" lang="en-US" altLang="zh-CN" sz="3600" b="1" kern="0" dirty="0">
                <a:latin typeface="Times New Roman" panose="02020603050405020304" pitchFamily="18" charset="0"/>
                <a:ea typeface="+mn-ea"/>
              </a:rPr>
              <a:t>Which of the cartoons do you like best, </a:t>
            </a:r>
            <a:r>
              <a:rPr kumimoji="1" lang="en-US" altLang="zh-CN" sz="3600" b="1" i="1" kern="0" dirty="0">
                <a:latin typeface="Times New Roman" panose="02020603050405020304" pitchFamily="18" charset="0"/>
                <a:ea typeface="+mn-ea"/>
              </a:rPr>
              <a:t>Superman</a:t>
            </a:r>
            <a:r>
              <a:rPr kumimoji="1" lang="en-US" altLang="zh-CN" sz="3600" b="1" kern="0" dirty="0">
                <a:latin typeface="Times New Roman" panose="02020603050405020304" pitchFamily="18" charset="0"/>
                <a:ea typeface="+mn-ea"/>
              </a:rPr>
              <a:t>, </a:t>
            </a:r>
            <a:r>
              <a:rPr kumimoji="1" lang="en-US" altLang="zh-CN" sz="3600" b="1" i="1" kern="0" dirty="0">
                <a:latin typeface="Times New Roman" panose="02020603050405020304" pitchFamily="18" charset="0"/>
                <a:ea typeface="+mn-ea"/>
              </a:rPr>
              <a:t>Spiderman</a:t>
            </a:r>
            <a:r>
              <a:rPr kumimoji="1" lang="en-US" altLang="zh-CN" sz="3600" b="1" kern="0" dirty="0">
                <a:latin typeface="Times New Roman" panose="02020603050405020304" pitchFamily="18" charset="0"/>
                <a:ea typeface="+mn-ea"/>
              </a:rPr>
              <a:t>, </a:t>
            </a:r>
            <a:r>
              <a:rPr kumimoji="1" lang="en-US" altLang="zh-CN" sz="3600" b="1" i="1" kern="0" dirty="0">
                <a:latin typeface="Times New Roman" panose="02020603050405020304" pitchFamily="18" charset="0"/>
                <a:ea typeface="+mn-ea"/>
              </a:rPr>
              <a:t>Tom and Jerry</a:t>
            </a:r>
            <a:r>
              <a:rPr kumimoji="1" lang="en-US" altLang="zh-CN" sz="3600" b="1" kern="0" dirty="0">
                <a:latin typeface="Times New Roman" panose="02020603050405020304" pitchFamily="18" charset="0"/>
                <a:ea typeface="+mn-ea"/>
              </a:rPr>
              <a:t>? Why? </a:t>
            </a:r>
          </a:p>
        </p:txBody>
      </p:sp>
      <p:sp>
        <p:nvSpPr>
          <p:cNvPr id="5" name="矩形 4"/>
          <p:cNvSpPr/>
          <p:nvPr/>
        </p:nvSpPr>
        <p:spPr>
          <a:xfrm>
            <a:off x="2857488" y="1000108"/>
            <a:ext cx="331141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6000" b="1" dirty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5050">
                        <a:shade val="30000"/>
                        <a:satMod val="115000"/>
                      </a:srgbClr>
                    </a:gs>
                    <a:gs pos="50000">
                      <a:srgbClr val="FF5050">
                        <a:shade val="67500"/>
                        <a:satMod val="115000"/>
                      </a:srgbClr>
                    </a:gs>
                    <a:gs pos="100000">
                      <a:srgbClr val="FF5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Free Talk</a:t>
            </a:r>
            <a:endParaRPr lang="zh-CN" altLang="en-US" sz="6000" b="1" dirty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形标注 3"/>
          <p:cNvSpPr/>
          <p:nvPr/>
        </p:nvSpPr>
        <p:spPr>
          <a:xfrm>
            <a:off x="928688" y="1285875"/>
            <a:ext cx="6357937" cy="3071813"/>
          </a:xfrm>
          <a:prstGeom prst="wedgeEllipseCallout">
            <a:avLst>
              <a:gd name="adj1" fmla="val 44995"/>
              <a:gd name="adj2" fmla="val 57323"/>
            </a:avLst>
          </a:prstGeom>
          <a:solidFill>
            <a:srgbClr val="FFFF99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214438" y="1785938"/>
            <a:ext cx="6103937" cy="1978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609600" indent="-609600" eaLnBrk="1" hangingPunct="1">
              <a:lnSpc>
                <a:spcPts val="4900"/>
              </a:lnSpc>
              <a:tabLst>
                <a:tab pos="2687320" algn="l"/>
              </a:tabLst>
              <a:defRPr/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like Superman best. Because he </a:t>
            </a:r>
          </a:p>
          <a:p>
            <a:pPr marL="609600" indent="-609600" eaLnBrk="1" hangingPunct="1">
              <a:lnSpc>
                <a:spcPts val="4900"/>
              </a:lnSpc>
              <a:tabLst>
                <a:tab pos="2687320" algn="l"/>
              </a:tabLst>
              <a:defRPr/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can fly through the sky and fight </a:t>
            </a:r>
          </a:p>
          <a:p>
            <a:pPr marL="609600" indent="-609600" eaLnBrk="1" hangingPunct="1">
              <a:lnSpc>
                <a:spcPts val="4900"/>
              </a:lnSpc>
              <a:tabLst>
                <a:tab pos="2687320" algn="l"/>
              </a:tabLst>
              <a:defRPr/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bad people and he is a real hero.</a:t>
            </a:r>
            <a:endParaRPr kumimoji="1" lang="en-US" altLang="zh-CN" sz="3200" b="1" kern="0" dirty="0">
              <a:solidFill>
                <a:srgbClr val="0000FF"/>
              </a:solidFill>
              <a:latin typeface="Times New Roman" panose="02020603050405020304" pitchFamily="18" charset="0"/>
              <a:ea typeface="+mn-ea"/>
            </a:endParaRPr>
          </a:p>
        </p:txBody>
      </p:sp>
      <p:pic>
        <p:nvPicPr>
          <p:cNvPr id="25604" name="图片 4" descr="dsds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428625"/>
            <a:ext cx="25003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http://i2.article.fd.zol-img.com.cn/g5/M00/0B/02/ChMkJ1anSdGIGNx2AAEBQiFThIUAAHrdgEiBYEAAQFa6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54" y="4357694"/>
            <a:ext cx="1714512" cy="2066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形标注 3"/>
          <p:cNvSpPr/>
          <p:nvPr/>
        </p:nvSpPr>
        <p:spPr>
          <a:xfrm>
            <a:off x="428625" y="928688"/>
            <a:ext cx="6715125" cy="3000375"/>
          </a:xfrm>
          <a:prstGeom prst="wedgeEllipseCallout">
            <a:avLst>
              <a:gd name="adj1" fmla="val 41457"/>
              <a:gd name="adj2" fmla="val 55513"/>
            </a:avLst>
          </a:prstGeom>
          <a:solidFill>
            <a:srgbClr val="FFFF99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28688" y="1500188"/>
            <a:ext cx="6103937" cy="1978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609600" indent="-609600" eaLnBrk="1" hangingPunct="1">
              <a:lnSpc>
                <a:spcPts val="4900"/>
              </a:lnSpc>
              <a:tabLst>
                <a:tab pos="2687320" algn="l"/>
              </a:tabLst>
              <a:defRPr/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like Spiderman best. Because he </a:t>
            </a:r>
          </a:p>
          <a:p>
            <a:pPr marL="609600" indent="-609600" eaLnBrk="1" hangingPunct="1">
              <a:lnSpc>
                <a:spcPts val="4900"/>
              </a:lnSpc>
              <a:tabLst>
                <a:tab pos="2687320" algn="l"/>
              </a:tabLst>
              <a:defRPr/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can climb up buildings with his </a:t>
            </a:r>
          </a:p>
          <a:p>
            <a:pPr marL="609600" indent="-609600" eaLnBrk="1" hangingPunct="1">
              <a:lnSpc>
                <a:spcPts val="4900"/>
              </a:lnSpc>
              <a:tabLst>
                <a:tab pos="2687320" algn="l"/>
              </a:tabLst>
              <a:defRPr/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hands and feet. That’s cool.</a:t>
            </a:r>
            <a:endParaRPr kumimoji="1" lang="en-US" altLang="zh-CN" sz="3200" b="1" kern="0" dirty="0">
              <a:solidFill>
                <a:srgbClr val="0000FF"/>
              </a:solidFill>
              <a:latin typeface="Times New Roman" panose="02020603050405020304" pitchFamily="18" charset="0"/>
              <a:ea typeface="+mn-ea"/>
            </a:endParaRPr>
          </a:p>
        </p:txBody>
      </p:sp>
      <p:pic>
        <p:nvPicPr>
          <p:cNvPr id="20487" name="Picture 7" descr="http://i01.pic.sogou.com/60021126e045863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5140" y="3929066"/>
            <a:ext cx="1938336" cy="2470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形标注 3"/>
          <p:cNvSpPr/>
          <p:nvPr/>
        </p:nvSpPr>
        <p:spPr>
          <a:xfrm>
            <a:off x="714375" y="714375"/>
            <a:ext cx="5857875" cy="2928938"/>
          </a:xfrm>
          <a:prstGeom prst="wedgeEllipseCallout">
            <a:avLst>
              <a:gd name="adj1" fmla="val 37551"/>
              <a:gd name="adj2" fmla="val 64705"/>
            </a:avLst>
          </a:prstGeom>
          <a:solidFill>
            <a:srgbClr val="FFFF99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00125" y="1500188"/>
            <a:ext cx="5286375" cy="1349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609600" indent="-609600" eaLnBrk="1" hangingPunct="1">
              <a:lnSpc>
                <a:spcPts val="4900"/>
              </a:lnSpc>
              <a:tabLst>
                <a:tab pos="2687320" algn="l"/>
              </a:tabLst>
              <a:defRPr/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like Tom and Jerry best. </a:t>
            </a:r>
          </a:p>
          <a:p>
            <a:pPr marL="609600" indent="-609600" eaLnBrk="1" hangingPunct="1">
              <a:lnSpc>
                <a:spcPts val="4900"/>
              </a:lnSpc>
              <a:tabLst>
                <a:tab pos="2687320" algn="l"/>
              </a:tabLst>
              <a:defRPr/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Because they are very funny.</a:t>
            </a:r>
            <a:endParaRPr kumimoji="1" lang="en-US" altLang="zh-CN" sz="3200" b="1" kern="0" dirty="0">
              <a:solidFill>
                <a:srgbClr val="0000FF"/>
              </a:solidFill>
              <a:latin typeface="Times New Roman" panose="02020603050405020304" pitchFamily="18" charset="0"/>
              <a:ea typeface="+mn-ea"/>
            </a:endParaRPr>
          </a:p>
        </p:txBody>
      </p:sp>
      <p:pic>
        <p:nvPicPr>
          <p:cNvPr id="21511" name="Picture 7" descr="http://img161.poco.cn/mypoco/myphoto/20100618/18/413561652010061818190408_6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11043" y="4071942"/>
            <a:ext cx="3275799" cy="2294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8"/>
          <p:cNvSpPr txBox="1">
            <a:spLocks noChangeArrowheads="1"/>
          </p:cNvSpPr>
          <p:nvPr/>
        </p:nvSpPr>
        <p:spPr bwMode="auto">
          <a:xfrm>
            <a:off x="571500" y="357188"/>
            <a:ext cx="8072438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en-US" altLang="zh-CN" sz="4400" b="1">
                <a:solidFill>
                  <a:srgbClr val="CC0000"/>
                </a:solidFill>
                <a:latin typeface="Times New Roman" panose="02020603050405020304" pitchFamily="18" charset="0"/>
              </a:rPr>
              <a:t>4.</a:t>
            </a:r>
            <a:r>
              <a:rPr lang="en-US" altLang="zh-CN" sz="36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</a:rPr>
              <a:t>Complete the passage with the correct form of the words in the box.</a:t>
            </a:r>
          </a:p>
        </p:txBody>
      </p:sp>
      <p:sp>
        <p:nvSpPr>
          <p:cNvPr id="28675" name="Text Box 9"/>
          <p:cNvSpPr txBox="1">
            <a:spLocks noChangeArrowheads="1"/>
          </p:cNvSpPr>
          <p:nvPr/>
        </p:nvSpPr>
        <p:spPr bwMode="auto">
          <a:xfrm>
            <a:off x="1428750" y="1357313"/>
            <a:ext cx="6356350" cy="862012"/>
          </a:xfrm>
          <a:prstGeom prst="rect">
            <a:avLst/>
          </a:prstGeom>
          <a:solidFill>
            <a:srgbClr val="FFC000"/>
          </a:solidFill>
          <a:ln w="9525">
            <a:solidFill>
              <a:srgbClr val="CC00CC"/>
            </a:solidFill>
            <a:miter lim="800000"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3000"/>
              </a:lnSpc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cartoon     fight      hero  </a:t>
            </a:r>
          </a:p>
          <a:p>
            <a:pPr algn="ctr" eaLnBrk="1" hangingPunct="1">
              <a:lnSpc>
                <a:spcPts val="3000"/>
              </a:lnSpc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humorous     laugh     lesson</a:t>
            </a:r>
          </a:p>
        </p:txBody>
      </p:sp>
      <p:sp>
        <p:nvSpPr>
          <p:cNvPr id="28676" name="Text Box 10"/>
          <p:cNvSpPr txBox="1">
            <a:spLocks noChangeArrowheads="1"/>
          </p:cNvSpPr>
          <p:nvPr/>
        </p:nvSpPr>
        <p:spPr bwMode="auto">
          <a:xfrm>
            <a:off x="357188" y="2333625"/>
            <a:ext cx="8215312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84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    Children and adults all over the world love __________. Some, like </a:t>
            </a:r>
            <a:r>
              <a:rPr lang="en-US" altLang="zh-CN" b="1" i="1">
                <a:latin typeface="Times New Roman" panose="02020603050405020304" pitchFamily="18" charset="0"/>
              </a:rPr>
              <a:t>Tom and Jerry</a:t>
            </a:r>
            <a:r>
              <a:rPr lang="en-US" altLang="zh-CN" b="1">
                <a:latin typeface="Times New Roman" panose="02020603050405020304" pitchFamily="18" charset="0"/>
              </a:rPr>
              <a:t>, are ___________, and people enjoy _________ at the funny stories in them. Others, like </a:t>
            </a:r>
            <a:r>
              <a:rPr lang="en-US" altLang="zh-CN" b="1" i="1">
                <a:latin typeface="Times New Roman" panose="02020603050405020304" pitchFamily="18" charset="0"/>
              </a:rPr>
              <a:t>Superman</a:t>
            </a:r>
            <a:r>
              <a:rPr lang="en-US" altLang="zh-CN" b="1">
                <a:latin typeface="Times New Roman" panose="02020603050405020304" pitchFamily="18" charset="0"/>
              </a:rPr>
              <a:t> and </a:t>
            </a:r>
            <a:r>
              <a:rPr lang="en-US" altLang="zh-CN" b="1" i="1">
                <a:latin typeface="Times New Roman" panose="02020603050405020304" pitchFamily="18" charset="0"/>
              </a:rPr>
              <a:t>Spiderman</a:t>
            </a:r>
            <a:r>
              <a:rPr lang="en-US" altLang="zh-CN" b="1">
                <a:latin typeface="Times New Roman" panose="02020603050405020304" pitchFamily="18" charset="0"/>
              </a:rPr>
              <a:t>, are about _______. They ______ bad people to protect the world. These cartoons are not just stories — they also teach ________ about good and bad.</a:t>
            </a:r>
          </a:p>
        </p:txBody>
      </p:sp>
      <p:sp>
        <p:nvSpPr>
          <p:cNvPr id="27653" name="矩形 7"/>
          <p:cNvSpPr>
            <a:spLocks noChangeArrowheads="1"/>
          </p:cNvSpPr>
          <p:nvPr/>
        </p:nvSpPr>
        <p:spPr bwMode="auto">
          <a:xfrm>
            <a:off x="642938" y="2786063"/>
            <a:ext cx="168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cartoons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4" name="矩形 8"/>
          <p:cNvSpPr>
            <a:spLocks noChangeArrowheads="1"/>
          </p:cNvSpPr>
          <p:nvPr/>
        </p:nvSpPr>
        <p:spPr bwMode="auto">
          <a:xfrm>
            <a:off x="571500" y="3286125"/>
            <a:ext cx="1954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humorous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5" name="矩形 9"/>
          <p:cNvSpPr>
            <a:spLocks noChangeArrowheads="1"/>
          </p:cNvSpPr>
          <p:nvPr/>
        </p:nvSpPr>
        <p:spPr bwMode="auto">
          <a:xfrm>
            <a:off x="6000750" y="3286125"/>
            <a:ext cx="1711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laughing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6" name="矩形 10"/>
          <p:cNvSpPr>
            <a:spLocks noChangeArrowheads="1"/>
          </p:cNvSpPr>
          <p:nvPr/>
        </p:nvSpPr>
        <p:spPr bwMode="auto">
          <a:xfrm>
            <a:off x="6786563" y="4214813"/>
            <a:ext cx="1420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heroes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endParaRPr lang="zh-CN" altLang="en-US"/>
          </a:p>
        </p:txBody>
      </p:sp>
      <p:sp>
        <p:nvSpPr>
          <p:cNvPr id="27657" name="矩形 11"/>
          <p:cNvSpPr>
            <a:spLocks noChangeArrowheads="1"/>
          </p:cNvSpPr>
          <p:nvPr/>
        </p:nvSpPr>
        <p:spPr bwMode="auto">
          <a:xfrm>
            <a:off x="1428750" y="4714875"/>
            <a:ext cx="1003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fight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8" name="矩形 12"/>
          <p:cNvSpPr>
            <a:spLocks noChangeArrowheads="1"/>
          </p:cNvSpPr>
          <p:nvPr/>
        </p:nvSpPr>
        <p:spPr bwMode="auto">
          <a:xfrm>
            <a:off x="2500313" y="5715000"/>
            <a:ext cx="1395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lessons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  <p:bldP spid="27655" grpId="0"/>
      <p:bldP spid="27656" grpId="0"/>
      <p:bldP spid="27657" grpId="0"/>
      <p:bldP spid="276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857875" y="5429250"/>
            <a:ext cx="1665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Garfield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827088" y="404813"/>
            <a:ext cx="7929562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Times New Roman" panose="02020603050405020304" pitchFamily="18" charset="0"/>
              </a:rPr>
              <a:t>How many cartoon characters do you know?</a:t>
            </a:r>
          </a:p>
        </p:txBody>
      </p:sp>
      <p:pic>
        <p:nvPicPr>
          <p:cNvPr id="29700" name="Picture 8" descr="http://cdn.duitang.com/uploads/item/201409/20/20140920173630_d5nVQ.thumb.700_0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1643063"/>
            <a:ext cx="2143125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357313" y="5429250"/>
            <a:ext cx="2024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Cinderella</a:t>
            </a:r>
            <a:endParaRPr lang="zh-CN" alt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2" name="Picture 10" descr="http://img01.sogoucdn.com/app/a/100520093/30c40e020f63f81f-c00171587126b6cf-2c13898a29ea1e625d78357a9664a70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0988" y="1928813"/>
            <a:ext cx="2306637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785938" y="4786313"/>
            <a:ext cx="1382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Nezha 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23" name="Picture 7" descr="http://cdn.duitang.com/uploads/item/201203/01/20120301110536_vKv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88" y="1285875"/>
            <a:ext cx="33242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143500" y="4786313"/>
            <a:ext cx="310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Monkey D Luffy</a:t>
            </a:r>
            <a:endParaRPr lang="zh-CN" alt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5" name="Picture 9" descr="http://upload.ct.youth.cn/2016/0208/14548976417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1500174"/>
            <a:ext cx="300039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http://img4.duitang.com/uploads/item/201508/12/20150812220934_AuStn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1071563"/>
            <a:ext cx="2857500" cy="37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928688" y="5143500"/>
            <a:ext cx="2771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Sasuke Uchiha</a:t>
            </a:r>
            <a:endParaRPr lang="zh-CN" alt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8" name="Picture 11" descr="http://i01.pictn.sogoucdn.com/f753e09af134a48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8" y="1357313"/>
            <a:ext cx="3071812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143500" y="5072063"/>
            <a:ext cx="2779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Jing Tianming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8"/>
          <p:cNvSpPr txBox="1">
            <a:spLocks noChangeArrowheads="1"/>
          </p:cNvSpPr>
          <p:nvPr/>
        </p:nvSpPr>
        <p:spPr bwMode="auto">
          <a:xfrm>
            <a:off x="285750" y="500063"/>
            <a:ext cx="8642350" cy="1554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800"/>
              </a:lnSpc>
            </a:pPr>
            <a:r>
              <a:rPr lang="en-US" altLang="zh-CN" sz="4400" b="1">
                <a:solidFill>
                  <a:srgbClr val="CC0000"/>
                </a:solidFill>
                <a:latin typeface="Times New Roman" panose="02020603050405020304" pitchFamily="18" charset="0"/>
              </a:rPr>
              <a:t>5.</a:t>
            </a:r>
            <a:r>
              <a:rPr lang="en-US" altLang="zh-CN" sz="3600" b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</a:rPr>
              <a:t>Work in pairs. Describe your favourite cartoon character or the characters below. Use the words in the box to help you.</a:t>
            </a:r>
          </a:p>
        </p:txBody>
      </p:sp>
      <p:sp>
        <p:nvSpPr>
          <p:cNvPr id="26627" name="Text Box 9"/>
          <p:cNvSpPr txBox="1">
            <a:spLocks noChangeArrowheads="1"/>
          </p:cNvSpPr>
          <p:nvPr/>
        </p:nvSpPr>
        <p:spPr bwMode="auto">
          <a:xfrm>
            <a:off x="1143000" y="2286000"/>
            <a:ext cx="6985000" cy="1076325"/>
          </a:xfrm>
          <a:prstGeom prst="rect">
            <a:avLst/>
          </a:prstGeom>
          <a:solidFill>
            <a:srgbClr val="FFFF99"/>
          </a:solidFill>
          <a:ln w="9525">
            <a:solidFill>
              <a:srgbClr val="FF5050"/>
            </a:solidFill>
            <a:miter lim="800000"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latin typeface="Times New Roman" panose="02020603050405020304" pitchFamily="18" charset="0"/>
              </a:rPr>
              <a:t>brave     cartoon       cute       funny    handsome          smart</a:t>
            </a:r>
          </a:p>
        </p:txBody>
      </p:sp>
      <p:sp>
        <p:nvSpPr>
          <p:cNvPr id="26628" name="Text Box 10"/>
          <p:cNvSpPr txBox="1">
            <a:spLocks noChangeArrowheads="1"/>
          </p:cNvSpPr>
          <p:nvPr/>
        </p:nvSpPr>
        <p:spPr bwMode="auto">
          <a:xfrm>
            <a:off x="1643063" y="3643313"/>
            <a:ext cx="6143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Nezha       Mickey Mouse       </a:t>
            </a:r>
          </a:p>
          <a:p>
            <a:pPr algn="ctr" eaLnBrk="1" hangingPunct="1"/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Pleasant Goat     Snow White</a:t>
            </a:r>
          </a:p>
        </p:txBody>
      </p:sp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785813" y="5000625"/>
            <a:ext cx="75215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latin typeface="Times New Roman" panose="02020603050405020304" pitchFamily="18" charset="0"/>
              </a:rPr>
              <a:t>— I think </a:t>
            </a:r>
            <a:r>
              <a:rPr lang="en-US" altLang="zh-CN" b="1" dirty="0" err="1">
                <a:latin typeface="Times New Roman" panose="02020603050405020304" pitchFamily="18" charset="0"/>
              </a:rPr>
              <a:t>Nezha</a:t>
            </a:r>
            <a:r>
              <a:rPr lang="en-US" altLang="zh-CN" b="1" dirty="0">
                <a:latin typeface="Times New Roman" panose="02020603050405020304" pitchFamily="18" charset="0"/>
              </a:rPr>
              <a:t> is brave.</a:t>
            </a:r>
          </a:p>
          <a:p>
            <a:pPr eaLnBrk="1" hangingPunct="1"/>
            <a:r>
              <a:rPr lang="en-US" altLang="zh-CN" b="1" dirty="0">
                <a:latin typeface="Times New Roman" panose="02020603050405020304" pitchFamily="18" charset="0"/>
              </a:rPr>
              <a:t>— Yes, I think so, too. / No, I think he is…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8" grpId="0"/>
      <p:bldP spid="266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86050" y="1000108"/>
            <a:ext cx="348255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6000" b="1" dirty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5050">
                        <a:shade val="30000"/>
                        <a:satMod val="115000"/>
                      </a:srgbClr>
                    </a:gs>
                    <a:gs pos="50000">
                      <a:srgbClr val="FF5050">
                        <a:shade val="67500"/>
                        <a:satMod val="115000"/>
                      </a:srgbClr>
                    </a:gs>
                    <a:gs pos="100000">
                      <a:srgbClr val="FF5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zh-CN" altLang="en-US" sz="6000" b="1" dirty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1428750" y="2428875"/>
            <a:ext cx="6429375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 with your partner about your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cartoon and the cartoon character that you like best.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285875" y="1857375"/>
            <a:ext cx="6500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and make a dialogue with </a:t>
            </a:r>
          </a:p>
          <a:p>
            <a:pPr marL="342900" indent="-342900" eaLnBrk="1" hangingPunct="1"/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one.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57375" y="3214688"/>
            <a:ext cx="4643438" cy="20129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time to …</a:t>
            </a:r>
          </a:p>
          <a:p>
            <a:pPr marL="342900" indent="-342900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cool!</a:t>
            </a:r>
          </a:p>
          <a:p>
            <a:pPr marL="342900" indent="-342900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don’t think we agree.</a:t>
            </a:r>
          </a:p>
        </p:txBody>
      </p:sp>
      <p:sp>
        <p:nvSpPr>
          <p:cNvPr id="6" name="矩形 5"/>
          <p:cNvSpPr/>
          <p:nvPr/>
        </p:nvSpPr>
        <p:spPr>
          <a:xfrm>
            <a:off x="1500166" y="571480"/>
            <a:ext cx="601959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6000" b="1" dirty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5050">
                        <a:shade val="30000"/>
                        <a:satMod val="115000"/>
                      </a:srgbClr>
                    </a:gs>
                    <a:gs pos="50000">
                      <a:srgbClr val="FF5050">
                        <a:shade val="67500"/>
                        <a:satMod val="115000"/>
                      </a:srgbClr>
                    </a:gs>
                    <a:gs pos="100000">
                      <a:srgbClr val="FF5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Everyday English</a:t>
            </a:r>
            <a:endParaRPr lang="zh-CN" altLang="en-US" sz="6000" b="1" dirty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5" name="Picture 7" descr="http://down.179v.com/pic/uploadimg/2014-8/392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702" y="3643314"/>
            <a:ext cx="2071702" cy="2848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42938" y="714375"/>
            <a:ext cx="8072437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82625" indent="-742950" eaLnBrk="1" hangingPunct="1">
              <a:spcAft>
                <a:spcPts val="600"/>
              </a:spcAft>
            </a:pP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time to get up!</a:t>
            </a:r>
          </a:p>
          <a:p>
            <a:pPr marL="682625" indent="-742950" eaLnBrk="1" hangingPunct="1">
              <a:spcAft>
                <a:spcPts val="600"/>
              </a:spcAft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B: Please give us another five minutes, Nami.</a:t>
            </a:r>
          </a:p>
        </p:txBody>
      </p:sp>
      <p:pic>
        <p:nvPicPr>
          <p:cNvPr id="34819" name="Picture 5" descr="http://i02.pic.sogou.com/b966ccad159abc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000375"/>
            <a:ext cx="4281488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28750" y="785813"/>
            <a:ext cx="7215188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indent="-742950" eaLnBrk="1" hangingPunct="1">
              <a:spcAft>
                <a:spcPts val="600"/>
              </a:spcAft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A: What do you think of </a:t>
            </a:r>
            <a:r>
              <a:rPr lang="en-US" altLang="zh-CN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Captain America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42950" indent="-742950" eaLnBrk="1" hangingPunct="1">
              <a:spcAft>
                <a:spcPts val="600"/>
              </a:spcAft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cool! </a:t>
            </a:r>
          </a:p>
        </p:txBody>
      </p:sp>
      <p:pic>
        <p:nvPicPr>
          <p:cNvPr id="35843" name="Picture 5" descr="http://www.whqmcg.com/uploads/allimg/110318/201103181729444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3000375"/>
            <a:ext cx="41814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43063" y="857250"/>
            <a:ext cx="6215062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indent="-742950" eaLnBrk="1" hangingPunct="1">
              <a:spcAft>
                <a:spcPts val="600"/>
              </a:spcAft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A: Going shopping is fun.</a:t>
            </a:r>
          </a:p>
          <a:p>
            <a:pPr marL="742950" indent="-742950" eaLnBrk="1" hangingPunct="1">
              <a:spcAft>
                <a:spcPts val="600"/>
              </a:spcAft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don’t think we agree.</a:t>
            </a:r>
          </a:p>
        </p:txBody>
      </p:sp>
      <p:pic>
        <p:nvPicPr>
          <p:cNvPr id="36867" name="Picture 5" descr="http://shp.qpic.cn/txdiscuz_pic/0/bbs_comic_qq_com_forum_201309_14_163835b4j3v6hj24hhphnr.jpg/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50" y="2500313"/>
            <a:ext cx="4110038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rot="20425355">
            <a:off x="-159944" y="2546575"/>
            <a:ext cx="940565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6000" b="1" dirty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5050">
                        <a:shade val="30000"/>
                        <a:satMod val="115000"/>
                      </a:srgbClr>
                    </a:gs>
                    <a:gs pos="50000">
                      <a:srgbClr val="FF5050">
                        <a:shade val="67500"/>
                        <a:satMod val="115000"/>
                      </a:srgbClr>
                    </a:gs>
                    <a:gs pos="100000">
                      <a:srgbClr val="FF5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Pronunciation and speaking</a:t>
            </a:r>
            <a:endParaRPr lang="zh-CN" altLang="en-US" sz="6000" b="1" dirty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5050">
                      <a:shade val="30000"/>
                      <a:satMod val="115000"/>
                    </a:srgbClr>
                  </a:gs>
                  <a:gs pos="50000">
                    <a:srgbClr val="FF5050">
                      <a:shade val="67500"/>
                      <a:satMod val="115000"/>
                    </a:srgbClr>
                  </a:gs>
                  <a:gs pos="100000">
                    <a:srgbClr val="FF5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0125" y="785813"/>
            <a:ext cx="6929438" cy="1077912"/>
          </a:xfrm>
          <a:solidFill>
            <a:schemeClr val="bg1"/>
          </a:solidFill>
        </p:spPr>
        <p:txBody>
          <a:bodyPr anchor="t">
            <a:spAutoFit/>
          </a:bodyPr>
          <a:lstStyle/>
          <a:p>
            <a:pPr algn="l" eaLnBrk="1" hangingPunct="1">
              <a:lnSpc>
                <a:spcPct val="80000"/>
              </a:lnSpc>
            </a:pPr>
            <a:r>
              <a:rPr kumimoji="1" lang="en-US" altLang="zh-CN" b="1" smtClean="0">
                <a:solidFill>
                  <a:srgbClr val="CC0000"/>
                </a:solidFill>
                <a:latin typeface="Times New Roman" panose="02020603050405020304" pitchFamily="18" charset="0"/>
              </a:rPr>
              <a:t>6.</a:t>
            </a:r>
            <a:r>
              <a:rPr kumimoji="1" lang="en-US" altLang="zh-CN" sz="3600" b="1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6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Listen and underline the words the speaker stresses.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75" y="2428875"/>
            <a:ext cx="7848600" cy="3538538"/>
          </a:xfrm>
          <a:solidFill>
            <a:srgbClr val="FFFF99">
              <a:alpha val="89803"/>
            </a:srgbClr>
          </a:solidFill>
          <a:ln cap="flat" algn="ctr">
            <a:solidFill>
              <a:srgbClr val="FF5050"/>
            </a:solidFill>
            <a:miter lim="800000"/>
          </a:ln>
        </p:spPr>
        <p:txBody>
          <a:bodyPr>
            <a:spAutoFit/>
          </a:bodyPr>
          <a:lstStyle/>
          <a:p>
            <a:pPr marL="609600" indent="-609600" eaLnBrk="1" hangingPunct="1">
              <a:lnSpc>
                <a:spcPct val="125000"/>
              </a:lnSpc>
              <a:spcBef>
                <a:spcPct val="0"/>
              </a:spcBef>
              <a:buFontTx/>
              <a:buNone/>
              <a:tabLst>
                <a:tab pos="2687320" algn="l"/>
              </a:tabLst>
            </a:pPr>
            <a:r>
              <a:rPr kumimoji="1" lang="en-US" altLang="zh-CN" sz="3600" b="1" dirty="0" smtClean="0">
                <a:latin typeface="Times New Roman" panose="02020603050405020304" pitchFamily="18" charset="0"/>
              </a:rPr>
              <a:t>1. That’s a real hero!</a:t>
            </a:r>
          </a:p>
          <a:p>
            <a:pPr marL="609600" indent="-609600" eaLnBrk="1" hangingPunct="1">
              <a:lnSpc>
                <a:spcPct val="125000"/>
              </a:lnSpc>
              <a:spcBef>
                <a:spcPct val="0"/>
              </a:spcBef>
              <a:buFontTx/>
              <a:buNone/>
              <a:tabLst>
                <a:tab pos="2687320" algn="l"/>
              </a:tabLst>
            </a:pPr>
            <a:r>
              <a:rPr kumimoji="1" lang="en-US" altLang="zh-CN" sz="3600" b="1" dirty="0" smtClean="0">
                <a:latin typeface="Times New Roman" panose="02020603050405020304" pitchFamily="18" charset="0"/>
              </a:rPr>
              <a:t>2. I don’t think we agree.</a:t>
            </a:r>
          </a:p>
          <a:p>
            <a:pPr marL="609600" indent="-609600" eaLnBrk="1" hangingPunct="1">
              <a:lnSpc>
                <a:spcPct val="125000"/>
              </a:lnSpc>
              <a:spcBef>
                <a:spcPct val="0"/>
              </a:spcBef>
              <a:buFontTx/>
              <a:buNone/>
              <a:tabLst>
                <a:tab pos="2687320" algn="l"/>
              </a:tabLst>
            </a:pPr>
            <a:r>
              <a:rPr kumimoji="1" lang="en-US" altLang="zh-CN" sz="3600" b="1" dirty="0" smtClean="0">
                <a:latin typeface="Times New Roman" panose="02020603050405020304" pitchFamily="18" charset="0"/>
              </a:rPr>
              <a:t>3. They fight a lot, but they really love each other.</a:t>
            </a:r>
          </a:p>
          <a:p>
            <a:pPr marL="609600" indent="-609600" eaLnBrk="1" hangingPunct="1">
              <a:lnSpc>
                <a:spcPct val="125000"/>
              </a:lnSpc>
              <a:spcBef>
                <a:spcPct val="0"/>
              </a:spcBef>
              <a:buFontTx/>
              <a:buNone/>
              <a:tabLst>
                <a:tab pos="2687320" algn="l"/>
              </a:tabLst>
            </a:pPr>
            <a:r>
              <a:rPr kumimoji="1" lang="en-US" altLang="zh-CN" sz="3600" b="1" dirty="0" smtClean="0">
                <a:latin typeface="Times New Roman" panose="02020603050405020304" pitchFamily="18" charset="0"/>
              </a:rPr>
              <a:t>4. I think there’s a lesson there!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1357313" y="3143250"/>
            <a:ext cx="79216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2928938" y="3143250"/>
            <a:ext cx="7191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3929063" y="3143250"/>
            <a:ext cx="863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1643063" y="3786188"/>
            <a:ext cx="9366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786063" y="3786188"/>
            <a:ext cx="100806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4572000" y="3786188"/>
            <a:ext cx="10080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2428875" y="4500563"/>
            <a:ext cx="7921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3714750" y="4500563"/>
            <a:ext cx="43338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6215063" y="4500563"/>
            <a:ext cx="100806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7572375" y="4500563"/>
            <a:ext cx="6477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2428875" y="5143500"/>
            <a:ext cx="9366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1571625" y="5786438"/>
            <a:ext cx="108108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4500563" y="5786438"/>
            <a:ext cx="122396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8" grpId="0" animBg="1"/>
      <p:bldP spid="15369" grpId="0" animBg="1"/>
      <p:bldP spid="15370" grpId="0" animBg="1"/>
      <p:bldP spid="15371" grpId="0" animBg="1"/>
      <p:bldP spid="15372" grpId="0" animBg="1"/>
      <p:bldP spid="15373" grpId="0" animBg="1"/>
      <p:bldP spid="15374" grpId="0" animBg="1"/>
      <p:bldP spid="15375" grpId="0" animBg="1"/>
      <p:bldP spid="15376" grpId="0" animBg="1"/>
      <p:bldP spid="15377" grpId="0" animBg="1"/>
      <p:bldP spid="15378" grpId="0" animBg="1"/>
      <p:bldP spid="1537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0" y="785813"/>
            <a:ext cx="7500938" cy="1077912"/>
          </a:xfrm>
          <a:noFill/>
        </p:spPr>
        <p:txBody>
          <a:bodyPr anchor="t">
            <a:spAutoFit/>
          </a:bodyPr>
          <a:lstStyle/>
          <a:p>
            <a:pPr algn="l" eaLnBrk="1" hangingPunct="1">
              <a:lnSpc>
                <a:spcPct val="80000"/>
              </a:lnSpc>
            </a:pPr>
            <a:r>
              <a:rPr kumimoji="1" lang="en-US" altLang="zh-CN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7.</a:t>
            </a:r>
            <a:r>
              <a:rPr kumimoji="1" lang="en-US" altLang="zh-CN" sz="3600" b="1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Work in pairs. Ask and answer the questions.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50" y="2214563"/>
            <a:ext cx="7488238" cy="3694112"/>
          </a:xfrm>
          <a:solidFill>
            <a:srgbClr val="FFFFCC"/>
          </a:solidFill>
        </p:spPr>
        <p:txBody>
          <a:bodyPr>
            <a:spAutoFit/>
          </a:bodyPr>
          <a:lstStyle/>
          <a:p>
            <a:pPr marL="609600" indent="-609600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2687320" algn="l"/>
              </a:tabLst>
            </a:pPr>
            <a:r>
              <a:rPr kumimoji="1" lang="en-US" altLang="zh-CN" sz="3600" b="1" dirty="0" smtClean="0">
                <a:latin typeface="Times New Roman" panose="02020603050405020304" pitchFamily="18" charset="0"/>
              </a:rPr>
              <a:t>1. What cartoons do you like reading</a:t>
            </a:r>
          </a:p>
          <a:p>
            <a:pPr marL="609600" indent="-609600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2687320" algn="l"/>
              </a:tabLst>
            </a:pPr>
            <a:r>
              <a:rPr kumimoji="1" lang="en-US" altLang="zh-CN" sz="3600" b="1" dirty="0" smtClean="0">
                <a:latin typeface="Times New Roman" panose="02020603050405020304" pitchFamily="18" charset="0"/>
              </a:rPr>
              <a:t>    or watching on TV?</a:t>
            </a:r>
          </a:p>
          <a:p>
            <a:pPr marL="609600" indent="-609600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2687320" algn="l"/>
              </a:tabLst>
            </a:pPr>
            <a:r>
              <a:rPr kumimoji="1" lang="en-US" altLang="zh-CN" sz="3600" b="1" dirty="0" smtClean="0">
                <a:latin typeface="Times New Roman" panose="02020603050405020304" pitchFamily="18" charset="0"/>
              </a:rPr>
              <a:t>2. When do you read or watch </a:t>
            </a:r>
          </a:p>
          <a:p>
            <a:pPr marL="609600" indent="-609600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2687320" algn="l"/>
              </a:tabLst>
            </a:pPr>
            <a:r>
              <a:rPr kumimoji="1" lang="en-US" altLang="zh-CN" sz="3600" b="1" dirty="0" smtClean="0">
                <a:latin typeface="Times New Roman" panose="02020603050405020304" pitchFamily="18" charset="0"/>
              </a:rPr>
              <a:t>    them?</a:t>
            </a:r>
          </a:p>
          <a:p>
            <a:pPr marL="609600" indent="-609600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tabLst>
                <a:tab pos="2687320" algn="l"/>
              </a:tabLst>
            </a:pPr>
            <a:r>
              <a:rPr kumimoji="1" lang="en-US" altLang="zh-CN" sz="3600" b="1" dirty="0" smtClean="0">
                <a:latin typeface="Times New Roman" panose="02020603050405020304" pitchFamily="18" charset="0"/>
              </a:rPr>
              <a:t>3. Which one do you like best? Why?      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c:\documents and settings\liwy\application data\360se6\User Data\temp\t014399bd2292bb3b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2571750"/>
            <a:ext cx="43116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矩形 9"/>
          <p:cNvSpPr>
            <a:spLocks noChangeArrowheads="1"/>
          </p:cNvSpPr>
          <p:nvPr/>
        </p:nvSpPr>
        <p:spPr bwMode="auto">
          <a:xfrm>
            <a:off x="3143250" y="5214938"/>
            <a:ext cx="2784475" cy="584200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kumimoji="1" lang="en-US" altLang="zh-CN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SpongeBob</a:t>
            </a:r>
            <a:endParaRPr kumimoji="1" lang="zh-CN" altLang="en-US" sz="3200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6" name="Rectangle 4"/>
          <p:cNvSpPr>
            <a:spLocks noChangeArrowheads="1"/>
          </p:cNvSpPr>
          <p:nvPr/>
        </p:nvSpPr>
        <p:spPr bwMode="auto">
          <a:xfrm>
            <a:off x="785813" y="571500"/>
            <a:ext cx="7561262" cy="15732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09600" indent="-609600" eaLnBrk="1" hangingPunct="1">
              <a:lnSpc>
                <a:spcPct val="90000"/>
              </a:lnSpc>
              <a:tabLst>
                <a:tab pos="2687320" algn="l"/>
              </a:tabLst>
            </a:pP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— What cartoons do you like reading best? Why?</a:t>
            </a:r>
          </a:p>
          <a:p>
            <a:pPr marL="609600" indent="-609600" eaLnBrk="1" hangingPunct="1">
              <a:lnSpc>
                <a:spcPct val="90000"/>
              </a:lnSpc>
              <a:tabLst>
                <a:tab pos="2687320" algn="l"/>
              </a:tabLst>
            </a:pP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— I like reading 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6" name="Rectangle 4"/>
          <p:cNvSpPr>
            <a:spLocks noChangeArrowheads="1"/>
          </p:cNvSpPr>
          <p:nvPr/>
        </p:nvSpPr>
        <p:spPr bwMode="auto">
          <a:xfrm>
            <a:off x="857250" y="500063"/>
            <a:ext cx="7561263" cy="15732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09600" indent="-609600" eaLnBrk="1" hangingPunct="1">
              <a:lnSpc>
                <a:spcPct val="90000"/>
              </a:lnSpc>
              <a:tabLst>
                <a:tab pos="2687320" algn="l"/>
              </a:tabLst>
            </a:pP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— What cartoons do you like reading best? Why?</a:t>
            </a:r>
          </a:p>
          <a:p>
            <a:pPr marL="609600" indent="-609600" eaLnBrk="1" hangingPunct="1">
              <a:lnSpc>
                <a:spcPct val="90000"/>
              </a:lnSpc>
              <a:tabLst>
                <a:tab pos="2687320" algn="l"/>
              </a:tabLst>
            </a:pP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— I like reading … </a:t>
            </a:r>
          </a:p>
        </p:txBody>
      </p:sp>
      <p:sp>
        <p:nvSpPr>
          <p:cNvPr id="41987" name="矩形 11"/>
          <p:cNvSpPr>
            <a:spLocks noChangeArrowheads="1"/>
          </p:cNvSpPr>
          <p:nvPr/>
        </p:nvSpPr>
        <p:spPr bwMode="auto">
          <a:xfrm>
            <a:off x="2428875" y="5643563"/>
            <a:ext cx="420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100000 Ways To LMAO</a:t>
            </a:r>
            <a:endParaRPr lang="zh-CN" altLang="en-US" sz="32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8" name="Picture 16" descr="http://img5q.duitang.com/uploads/item/201501/27/20150127225429_sXFW5.thumb.700_0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13" y="2295525"/>
            <a:ext cx="2786062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http://img2.imgtn.bdimg.com/it/u=87385312,1106773588&amp;fm=23&amp;gp=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13" y="2643188"/>
            <a:ext cx="3143250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4"/>
          <p:cNvSpPr>
            <a:spLocks noChangeArrowheads="1"/>
          </p:cNvSpPr>
          <p:nvPr/>
        </p:nvSpPr>
        <p:spPr bwMode="auto">
          <a:xfrm>
            <a:off x="714375" y="642938"/>
            <a:ext cx="7561263" cy="15732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09600" indent="-609600" eaLnBrk="1" hangingPunct="1">
              <a:lnSpc>
                <a:spcPct val="90000"/>
              </a:lnSpc>
              <a:tabLst>
                <a:tab pos="2687320" algn="l"/>
              </a:tabLst>
            </a:pP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— What cartoons do you like reading best? Why?</a:t>
            </a:r>
          </a:p>
          <a:p>
            <a:pPr marL="609600" indent="-609600" eaLnBrk="1" hangingPunct="1">
              <a:lnSpc>
                <a:spcPct val="90000"/>
              </a:lnSpc>
              <a:tabLst>
                <a:tab pos="2687320" algn="l"/>
              </a:tabLst>
            </a:pP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— I like reading … </a:t>
            </a:r>
          </a:p>
        </p:txBody>
      </p:sp>
      <p:sp>
        <p:nvSpPr>
          <p:cNvPr id="43012" name="矩形 8"/>
          <p:cNvSpPr>
            <a:spLocks noChangeArrowheads="1"/>
          </p:cNvSpPr>
          <p:nvPr/>
        </p:nvSpPr>
        <p:spPr bwMode="auto">
          <a:xfrm>
            <a:off x="3143250" y="5572125"/>
            <a:ext cx="3068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Detective Conan</a:t>
            </a:r>
            <a:endParaRPr lang="zh-CN" altLang="en-US" sz="32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Rot="1" noChangeArrowheads="1"/>
          </p:cNvSpPr>
          <p:nvPr/>
        </p:nvSpPr>
        <p:spPr bwMode="auto">
          <a:xfrm>
            <a:off x="1571625" y="1071563"/>
            <a:ext cx="6715125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3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Which is your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cartoon?</a:t>
            </a:r>
          </a:p>
          <a:p>
            <a:pPr eaLnBrk="1" hangingPunct="1">
              <a:lnSpc>
                <a:spcPct val="120000"/>
              </a:lnSpc>
              <a:spcBef>
                <a:spcPts val="3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It’s …</a:t>
            </a:r>
          </a:p>
          <a:p>
            <a:pPr eaLnBrk="1" hangingPunct="1">
              <a:lnSpc>
                <a:spcPct val="120000"/>
              </a:lnSpc>
              <a:spcBef>
                <a:spcPts val="3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Why?</a:t>
            </a:r>
          </a:p>
          <a:p>
            <a:pPr eaLnBrk="1" hangingPunct="1">
              <a:lnSpc>
                <a:spcPct val="120000"/>
              </a:lnSpc>
              <a:spcBef>
                <a:spcPts val="3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Because … </a:t>
            </a:r>
          </a:p>
          <a:p>
            <a:pPr eaLnBrk="1" hangingPunct="1">
              <a:lnSpc>
                <a:spcPct val="120000"/>
              </a:lnSpc>
              <a:spcBef>
                <a:spcPts val="3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So who is your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cartoon character?</a:t>
            </a:r>
          </a:p>
          <a:p>
            <a:pPr eaLnBrk="1" hangingPunct="1">
              <a:lnSpc>
                <a:spcPct val="120000"/>
              </a:lnSpc>
              <a:spcBef>
                <a:spcPts val="3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I like…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c:\documents and settings\liwy\application data\360se6\User Data\temp\t01fb8da03e46290b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3786188"/>
            <a:ext cx="16033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5"/>
          <p:cNvSpPr>
            <a:spLocks noChangeArrowheads="1"/>
          </p:cNvSpPr>
          <p:nvPr/>
        </p:nvSpPr>
        <p:spPr bwMode="auto">
          <a:xfrm>
            <a:off x="1428750" y="642938"/>
            <a:ext cx="7286625" cy="2857500"/>
          </a:xfrm>
          <a:prstGeom prst="cloudCallout">
            <a:avLst>
              <a:gd name="adj1" fmla="val -30287"/>
              <a:gd name="adj2" fmla="val 80509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</a:ln>
        </p:spPr>
        <p:txBody>
          <a:bodyPr anchor="ctr"/>
          <a:lstStyle/>
          <a:p>
            <a:pPr algn="ctr"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Do you know the names of the following cartoons? Try to describe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5" descr="http://i01.pictn.sogoucdn.com/787cf3045a684e0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571500"/>
            <a:ext cx="392906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7" descr="http://img1.v.tmcdn.net/img/h000/h68/img201407011714062221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8" y="3643313"/>
            <a:ext cx="4138612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857750" y="1143000"/>
            <a:ext cx="3643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Mickey Mouse and Donald Duck</a:t>
            </a:r>
            <a:endParaRPr lang="zh-CN" alt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28688" y="5000625"/>
            <a:ext cx="3117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 and Jerry</a:t>
            </a:r>
            <a:endParaRPr lang="zh-CN" alt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03.sogoucdn.com/app/a/100520093/27681679fe975de4-0a71ffedd0737876-0079120c74ee963a67c968170a9985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71500"/>
            <a:ext cx="3857625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00063" y="3571875"/>
            <a:ext cx="3787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Crayon Shin-chan</a:t>
            </a:r>
            <a:endParaRPr lang="zh-CN" alt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://pic1.cxtuku.com/00/00/35/b302efee5cf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3000375"/>
            <a:ext cx="3541713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572125" y="5643563"/>
            <a:ext cx="2365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Spiderman</a:t>
            </a:r>
            <a:endParaRPr lang="zh-CN" alt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1.cache.netease.com/catchpic/E/E8/E87A0CC7A014CBD1ACB0482158B62CE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500063"/>
            <a:ext cx="3214688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857250" y="3857625"/>
            <a:ext cx="27876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Boonie Bears</a:t>
            </a:r>
            <a:endParaRPr lang="zh-CN" alt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http://img5.duitang.com/uploads/item/201610/03/20161003144529_efFvU.thumb.700_0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38" y="2214563"/>
            <a:ext cx="2786062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643438" y="5643563"/>
            <a:ext cx="4019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Fish &amp; Begonia</a:t>
            </a:r>
            <a:endParaRPr lang="zh-CN" alt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cimg.jb51.net/allimg/160214/14-16021415535c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357188"/>
            <a:ext cx="31432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357438" y="5572125"/>
            <a:ext cx="6421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Pleasant Goat and Big Big Wolf</a:t>
            </a:r>
            <a:endParaRPr lang="zh-CN" alt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85813" y="4000500"/>
            <a:ext cx="2236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Superman</a:t>
            </a:r>
            <a:endParaRPr lang="zh-CN" alt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3" name="Picture 4" descr="http://image11.m1905.cn/uploadfile/s2010/0106/201001060313336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3" y="1857375"/>
            <a:ext cx="3429000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WWW.2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1058</Words>
  <Application>Microsoft Office PowerPoint</Application>
  <PresentationFormat>全屏显示(4:3)</PresentationFormat>
  <Paragraphs>169</Paragraphs>
  <Slides>39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7" baseType="lpstr">
      <vt:lpstr>黑体</vt:lpstr>
      <vt:lpstr>宋体</vt:lpstr>
      <vt:lpstr>微软雅黑</vt:lpstr>
      <vt:lpstr>Arial</vt:lpstr>
      <vt:lpstr>Calibri</vt:lpstr>
      <vt:lpstr>Comic Sans MS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 Answer the questions.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3. Listen and read. Now answer the questions.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6. Listen and underline the words the speaker stresses.</vt:lpstr>
      <vt:lpstr>7. Work in pairs. Ask and answer the questions.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2009-07-14T01:23:00Z</dcterms:created>
  <dcterms:modified xsi:type="dcterms:W3CDTF">2023-01-16T18:01:11Z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A54B18D149F84CE7880C51B171A9A849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