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ppt/tags/tag17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7" r:id="rId2"/>
    <p:sldId id="278" r:id="rId3"/>
    <p:sldId id="315" r:id="rId4"/>
    <p:sldId id="340" r:id="rId5"/>
    <p:sldId id="344" r:id="rId6"/>
    <p:sldId id="328" r:id="rId7"/>
    <p:sldId id="329" r:id="rId8"/>
    <p:sldId id="330" r:id="rId9"/>
    <p:sldId id="342" r:id="rId10"/>
    <p:sldId id="332" r:id="rId11"/>
    <p:sldId id="331" r:id="rId12"/>
    <p:sldId id="333" r:id="rId13"/>
    <p:sldId id="343" r:id="rId14"/>
    <p:sldId id="334" r:id="rId15"/>
    <p:sldId id="335" r:id="rId16"/>
    <p:sldId id="336" r:id="rId17"/>
    <p:sldId id="337" r:id="rId18"/>
    <p:sldId id="338" r:id="rId19"/>
    <p:sldId id="339" r:id="rId20"/>
    <p:sldId id="279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C03"/>
    <a:srgbClr val="FB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ea typeface="阿里巴巴普惠体 R" panose="00020600040101010101" pitchFamily="18" charset="-122"/>
              </a:rPr>
              <a:t>2023-01-17</a:t>
            </a:fld>
            <a:endParaRPr lang="zh-CN" altLang="en-US">
              <a:ea typeface="阿里巴巴普惠体 R" panose="00020600040101010101" pitchFamily="18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ea typeface="阿里巴巴普惠体 R" panose="00020600040101010101" pitchFamily="18" charset="-122"/>
              </a:rPr>
              <a:t>‹#›</a:t>
            </a:fld>
            <a:endParaRPr lang="zh-CN" altLang="en-US">
              <a:ea typeface="阿里巴巴普惠体 R" panose="00020600040101010101" pitchFamily="18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ECDE1382-F125-4AA8-A762-B227166E6A75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7C86DD54-95B1-40D7-9969-2C94E55F4C8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DD54-95B1-40D7-9969-2C94E55F4C8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DD54-95B1-40D7-9969-2C94E55F4C8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DD54-95B1-40D7-9969-2C94E55F4C86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29"/>
          <p:cNvSpPr/>
          <p:nvPr userDrawn="1"/>
        </p:nvSpPr>
        <p:spPr>
          <a:xfrm rot="2174325" flipH="1" flipV="1">
            <a:off x="403159" y="381701"/>
            <a:ext cx="642443" cy="642443"/>
          </a:xfrm>
          <a:prstGeom prst="ellipse">
            <a:avLst/>
          </a:prstGeom>
          <a:gradFill>
            <a:gsLst>
              <a:gs pos="0">
                <a:srgbClr val="FFCA08"/>
              </a:gs>
              <a:gs pos="100000">
                <a:srgbClr val="FFCA08">
                  <a:lumMod val="75000"/>
                </a:srgbClr>
              </a:gs>
            </a:gsLst>
            <a:lin ang="360000" scaled="0"/>
          </a:gradFill>
          <a:ln w="1714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阿里巴巴普惠体 R" panose="00020600040101010101" pitchFamily="18" charset="-122"/>
              <a:ea typeface="+mn-ea"/>
              <a:cs typeface="阿里巴巴普惠体 R" panose="00020600040101010101" pitchFamily="18" charset="-122"/>
            </a:endParaRPr>
          </a:p>
        </p:txBody>
      </p:sp>
      <p:sp>
        <p:nvSpPr>
          <p:cNvPr id="17" name="Oval 29"/>
          <p:cNvSpPr/>
          <p:nvPr userDrawn="1"/>
        </p:nvSpPr>
        <p:spPr>
          <a:xfrm rot="2174325" flipH="1" flipV="1">
            <a:off x="754988" y="780738"/>
            <a:ext cx="309595" cy="309595"/>
          </a:xfrm>
          <a:prstGeom prst="ellipse">
            <a:avLst/>
          </a:prstGeom>
          <a:gradFill>
            <a:gsLst>
              <a:gs pos="0">
                <a:srgbClr val="FFCA08"/>
              </a:gs>
              <a:gs pos="100000">
                <a:srgbClr val="FFCA08">
                  <a:lumMod val="75000"/>
                </a:srgbClr>
              </a:gs>
            </a:gsLst>
            <a:lin ang="360000" scaled="0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阿里巴巴普惠体 R" panose="00020600040101010101" pitchFamily="18" charset="-122"/>
              <a:ea typeface="+mn-ea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329453" y="1585913"/>
            <a:ext cx="5471956" cy="3378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r="4184" b="7766"/>
          <a:stretch>
            <a:fillRect/>
          </a:stretch>
        </p:blipFill>
        <p:spPr>
          <a:xfrm>
            <a:off x="-2425700" y="1368072"/>
            <a:ext cx="7759700" cy="4437122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 rot="10800000" flipH="1" flipV="1">
            <a:off x="3172546" y="2598285"/>
            <a:ext cx="1362062" cy="1362062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Freeform: Shape 27"/>
          <p:cNvSpPr/>
          <p:nvPr/>
        </p:nvSpPr>
        <p:spPr bwMode="auto">
          <a:xfrm flipH="1">
            <a:off x="3564652" y="2990391"/>
            <a:ext cx="577851" cy="577850"/>
          </a:xfrm>
          <a:custGeom>
            <a:avLst/>
            <a:gdLst>
              <a:gd name="connsiteX0" fmla="*/ 222250 w 577851"/>
              <a:gd name="connsiteY0" fmla="*/ 165100 h 577850"/>
              <a:gd name="connsiteX1" fmla="*/ 444500 w 577851"/>
              <a:gd name="connsiteY1" fmla="*/ 371475 h 577850"/>
              <a:gd name="connsiteX2" fmla="*/ 222250 w 577851"/>
              <a:gd name="connsiteY2" fmla="*/ 577850 h 577850"/>
              <a:gd name="connsiteX3" fmla="*/ 126631 w 577851"/>
              <a:gd name="connsiteY3" fmla="*/ 557213 h 577850"/>
              <a:gd name="connsiteX4" fmla="*/ 108541 w 577851"/>
              <a:gd name="connsiteY4" fmla="*/ 557213 h 577850"/>
              <a:gd name="connsiteX5" fmla="*/ 46517 w 577851"/>
              <a:gd name="connsiteY5" fmla="*/ 572691 h 577850"/>
              <a:gd name="connsiteX6" fmla="*/ 36180 w 577851"/>
              <a:gd name="connsiteY6" fmla="*/ 562372 h 577850"/>
              <a:gd name="connsiteX7" fmla="*/ 49102 w 577851"/>
              <a:gd name="connsiteY7" fmla="*/ 515938 h 577850"/>
              <a:gd name="connsiteX8" fmla="*/ 43933 w 577851"/>
              <a:gd name="connsiteY8" fmla="*/ 495300 h 577850"/>
              <a:gd name="connsiteX9" fmla="*/ 0 w 577851"/>
              <a:gd name="connsiteY9" fmla="*/ 371475 h 577850"/>
              <a:gd name="connsiteX10" fmla="*/ 222250 w 577851"/>
              <a:gd name="connsiteY10" fmla="*/ 165100 h 577850"/>
              <a:gd name="connsiteX11" fmla="*/ 356208 w 577851"/>
              <a:gd name="connsiteY11" fmla="*/ 0 h 577850"/>
              <a:gd name="connsiteX12" fmla="*/ 577851 w 577851"/>
              <a:gd name="connsiteY12" fmla="*/ 206076 h 577850"/>
              <a:gd name="connsiteX13" fmla="*/ 534038 w 577851"/>
              <a:gd name="connsiteY13" fmla="*/ 327145 h 577850"/>
              <a:gd name="connsiteX14" fmla="*/ 528884 w 577851"/>
              <a:gd name="connsiteY14" fmla="*/ 350329 h 577850"/>
              <a:gd name="connsiteX15" fmla="*/ 541770 w 577851"/>
              <a:gd name="connsiteY15" fmla="*/ 396696 h 577850"/>
              <a:gd name="connsiteX16" fmla="*/ 531461 w 577851"/>
              <a:gd name="connsiteY16" fmla="*/ 406999 h 577850"/>
              <a:gd name="connsiteX17" fmla="*/ 505688 w 577851"/>
              <a:gd name="connsiteY17" fmla="*/ 399271 h 577850"/>
              <a:gd name="connsiteX18" fmla="*/ 485070 w 577851"/>
              <a:gd name="connsiteY18" fmla="*/ 370936 h 577850"/>
              <a:gd name="connsiteX19" fmla="*/ 222192 w 577851"/>
              <a:gd name="connsiteY19" fmla="*/ 123646 h 577850"/>
              <a:gd name="connsiteX20" fmla="*/ 191265 w 577851"/>
              <a:gd name="connsiteY20" fmla="*/ 126221 h 577850"/>
              <a:gd name="connsiteX21" fmla="*/ 170647 w 577851"/>
              <a:gd name="connsiteY21" fmla="*/ 92734 h 577850"/>
              <a:gd name="connsiteX22" fmla="*/ 356208 w 577851"/>
              <a:gd name="connsiteY22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77851" h="577850">
                <a:moveTo>
                  <a:pt x="222250" y="165100"/>
                </a:moveTo>
                <a:cubicBezTo>
                  <a:pt x="346297" y="165100"/>
                  <a:pt x="444500" y="257969"/>
                  <a:pt x="444500" y="371475"/>
                </a:cubicBezTo>
                <a:cubicBezTo>
                  <a:pt x="444500" y="484981"/>
                  <a:pt x="346297" y="577850"/>
                  <a:pt x="222250" y="577850"/>
                </a:cubicBezTo>
                <a:cubicBezTo>
                  <a:pt x="188654" y="577850"/>
                  <a:pt x="155058" y="570111"/>
                  <a:pt x="126631" y="557213"/>
                </a:cubicBezTo>
                <a:cubicBezTo>
                  <a:pt x="121462" y="554633"/>
                  <a:pt x="116293" y="554633"/>
                  <a:pt x="108541" y="557213"/>
                </a:cubicBezTo>
                <a:cubicBezTo>
                  <a:pt x="108541" y="557213"/>
                  <a:pt x="108541" y="557213"/>
                  <a:pt x="46517" y="572691"/>
                </a:cubicBezTo>
                <a:cubicBezTo>
                  <a:pt x="38764" y="575271"/>
                  <a:pt x="33596" y="570111"/>
                  <a:pt x="36180" y="562372"/>
                </a:cubicBezTo>
                <a:cubicBezTo>
                  <a:pt x="36180" y="562372"/>
                  <a:pt x="36180" y="562372"/>
                  <a:pt x="49102" y="515938"/>
                </a:cubicBezTo>
                <a:cubicBezTo>
                  <a:pt x="51686" y="508199"/>
                  <a:pt x="49102" y="500460"/>
                  <a:pt x="43933" y="495300"/>
                </a:cubicBezTo>
                <a:cubicBezTo>
                  <a:pt x="15506" y="459185"/>
                  <a:pt x="0" y="417910"/>
                  <a:pt x="0" y="371475"/>
                </a:cubicBezTo>
                <a:cubicBezTo>
                  <a:pt x="0" y="257969"/>
                  <a:pt x="100788" y="165100"/>
                  <a:pt x="222250" y="165100"/>
                </a:cubicBezTo>
                <a:close/>
                <a:moveTo>
                  <a:pt x="356208" y="0"/>
                </a:moveTo>
                <a:cubicBezTo>
                  <a:pt x="477339" y="0"/>
                  <a:pt x="577851" y="92734"/>
                  <a:pt x="577851" y="206076"/>
                </a:cubicBezTo>
                <a:cubicBezTo>
                  <a:pt x="577851" y="252443"/>
                  <a:pt x="562388" y="293658"/>
                  <a:pt x="534038" y="327145"/>
                </a:cubicBezTo>
                <a:cubicBezTo>
                  <a:pt x="528884" y="334873"/>
                  <a:pt x="526306" y="342601"/>
                  <a:pt x="528884" y="350329"/>
                </a:cubicBezTo>
                <a:cubicBezTo>
                  <a:pt x="528884" y="350329"/>
                  <a:pt x="528884" y="350329"/>
                  <a:pt x="541770" y="396696"/>
                </a:cubicBezTo>
                <a:cubicBezTo>
                  <a:pt x="544347" y="404423"/>
                  <a:pt x="539193" y="409575"/>
                  <a:pt x="531461" y="406999"/>
                </a:cubicBezTo>
                <a:cubicBezTo>
                  <a:pt x="531461" y="406999"/>
                  <a:pt x="531461" y="406999"/>
                  <a:pt x="505688" y="399271"/>
                </a:cubicBezTo>
                <a:cubicBezTo>
                  <a:pt x="492802" y="396696"/>
                  <a:pt x="485070" y="383816"/>
                  <a:pt x="485070" y="370936"/>
                </a:cubicBezTo>
                <a:cubicBezTo>
                  <a:pt x="485070" y="234411"/>
                  <a:pt x="366517" y="123646"/>
                  <a:pt x="222192" y="123646"/>
                </a:cubicBezTo>
                <a:cubicBezTo>
                  <a:pt x="211883" y="123646"/>
                  <a:pt x="201574" y="126221"/>
                  <a:pt x="191265" y="126221"/>
                </a:cubicBezTo>
                <a:cubicBezTo>
                  <a:pt x="173224" y="128797"/>
                  <a:pt x="160338" y="108190"/>
                  <a:pt x="170647" y="92734"/>
                </a:cubicBezTo>
                <a:cubicBezTo>
                  <a:pt x="211883" y="36063"/>
                  <a:pt x="278891" y="0"/>
                  <a:pt x="3562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 rot="3600000">
            <a:off x="5082184" y="1447883"/>
            <a:ext cx="793684" cy="1596814"/>
            <a:chOff x="5453242" y="4073795"/>
            <a:chExt cx="793684" cy="1596814"/>
          </a:xfrm>
        </p:grpSpPr>
        <p:sp>
          <p:nvSpPr>
            <p:cNvPr id="30" name="Oval 29"/>
            <p:cNvSpPr/>
            <p:nvPr/>
          </p:nvSpPr>
          <p:spPr>
            <a:xfrm rot="20174325" flipH="1" flipV="1">
              <a:off x="5453242" y="4073795"/>
              <a:ext cx="793684" cy="793684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" scaled="0"/>
            </a:gradFill>
            <a:ln w="171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 rot="15029040" flipH="1" flipV="1">
              <a:off x="5711526" y="5393491"/>
              <a:ext cx="277118" cy="277118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" scaled="0"/>
            </a:gradFill>
            <a:ln w="171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矩形: 圆角 33"/>
          <p:cNvSpPr/>
          <p:nvPr/>
        </p:nvSpPr>
        <p:spPr>
          <a:xfrm>
            <a:off x="8637520" y="5781290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FBC70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: 圆角 34"/>
          <p:cNvSpPr/>
          <p:nvPr/>
        </p:nvSpPr>
        <p:spPr>
          <a:xfrm>
            <a:off x="10479049" y="5786033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6330697" y="3121831"/>
            <a:ext cx="5422602" cy="1316352"/>
            <a:chOff x="2237675" y="2752280"/>
            <a:chExt cx="5422602" cy="1316352"/>
          </a:xfrm>
        </p:grpSpPr>
        <p:sp>
          <p:nvSpPr>
            <p:cNvPr id="37" name="矩形 36"/>
            <p:cNvSpPr/>
            <p:nvPr/>
          </p:nvSpPr>
          <p:spPr bwMode="auto">
            <a:xfrm>
              <a:off x="2237675" y="2752280"/>
              <a:ext cx="530381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4400" b="1" kern="100" dirty="0">
                  <a:cs typeface="+mn-ea"/>
                  <a:sym typeface="+mn-lt"/>
                </a:rPr>
                <a:t>25.1.1  </a:t>
              </a:r>
              <a:r>
                <a:rPr lang="zh-CN" altLang="en-US" sz="4400" b="1" kern="100" dirty="0">
                  <a:cs typeface="+mn-ea"/>
                  <a:sym typeface="+mn-lt"/>
                </a:rPr>
                <a:t>随机事件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2237675" y="3577843"/>
              <a:ext cx="530381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0" name="矩形 39"/>
          <p:cNvSpPr/>
          <p:nvPr/>
        </p:nvSpPr>
        <p:spPr bwMode="auto">
          <a:xfrm>
            <a:off x="8032241" y="2563507"/>
            <a:ext cx="3602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第二十五章 概率初步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676429" y="4477133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矩形: 圆角 41"/>
          <p:cNvSpPr/>
          <p:nvPr/>
        </p:nvSpPr>
        <p:spPr>
          <a:xfrm>
            <a:off x="10624519" y="370916"/>
            <a:ext cx="1128780" cy="329300"/>
          </a:xfrm>
          <a:prstGeom prst="roundRect">
            <a:avLst>
              <a:gd name="adj" fmla="val 0"/>
            </a:avLst>
          </a:prstGeom>
          <a:solidFill>
            <a:srgbClr val="FBC70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YOUR LOGO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0" grpId="0"/>
      <p:bldP spid="41" grpId="0"/>
      <p:bldP spid="4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/>
        </p:nvSpPr>
        <p:spPr bwMode="auto">
          <a:xfrm>
            <a:off x="568435" y="1315603"/>
            <a:ext cx="12192000" cy="460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将一小勺白糖放入开水中</a:t>
            </a: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白糖缓慢溶解。</a:t>
            </a:r>
            <a:endParaRPr kumimoji="1" lang="en-US" altLang="zh-CN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endParaRPr kumimoji="1" lang="zh-CN" altLang="en-US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测量某天的最高气温，结果为</a:t>
            </a: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500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℃。</a:t>
            </a:r>
            <a:endParaRPr kumimoji="1" lang="en-US" altLang="zh-CN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endParaRPr kumimoji="1" lang="zh-CN" altLang="en-US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小强打开电视机，电视里正在播放广告。</a:t>
            </a:r>
            <a:endParaRPr kumimoji="1" lang="en-US" altLang="zh-CN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endParaRPr kumimoji="1" lang="zh-CN" altLang="en-US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互为相反数的两个数的和等于０。</a:t>
            </a:r>
            <a:endParaRPr kumimoji="1" lang="en-US" altLang="zh-CN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endParaRPr kumimoji="1" lang="en-US" altLang="zh-CN" sz="24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5.2019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年</a:t>
            </a: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月的天数有</a:t>
            </a:r>
            <a:r>
              <a:rPr kumimoji="1"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29</a:t>
            </a:r>
            <a:r>
              <a:rPr kumimoji="1"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天。</a:t>
            </a:r>
          </a:p>
          <a:p>
            <a:pPr defTabSz="914400" eaLnBrk="1" hangingPunct="1">
              <a:lnSpc>
                <a:spcPct val="150000"/>
              </a:lnSpc>
              <a:buClr>
                <a:srgbClr val="004646"/>
              </a:buClr>
            </a:pPr>
            <a:endParaRPr kumimoji="1" lang="zh-CN" altLang="en-US" sz="40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11216298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3200" dirty="0">
                <a:ln w="6350">
                  <a:noFill/>
                </a:ln>
                <a:solidFill>
                  <a:srgbClr val="FBC708"/>
                </a:solidFill>
                <a:cs typeface="+mn-ea"/>
                <a:sym typeface="+mn-lt"/>
              </a:rPr>
              <a:t>指出下列事件中，哪些是必然事件、不可能事件和随机事件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91116" y="1827519"/>
            <a:ext cx="10409768" cy="754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3200" dirty="0">
                <a:cs typeface="+mn-ea"/>
                <a:sym typeface="+mn-lt"/>
              </a:rPr>
              <a:t>你能举出一些随机事件的例子吗？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小组讨论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20845" y="1150587"/>
            <a:ext cx="10369551" cy="455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250000"/>
              </a:lnSpc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      袋中装有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个黑球，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个白球，这些球的形状、大小、质地等完全相同，在看不到球的条件下，随机地从袋子中摸出一个球。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250000"/>
              </a:lnSpc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这个球是白球还是黑球？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250000"/>
              </a:lnSpc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如果两种球都有可能被摸出，那么摸出黑球和摸出白球的可能性一样大吗？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165031" y="3312886"/>
            <a:ext cx="5906124" cy="5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出现是白球，也可能是红球，事先无法确定。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956649" y="5150007"/>
            <a:ext cx="6562776" cy="1020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不一样，黑球的数量大于白球数量，则摸出黑球的可能性大于白球的可能性。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课堂活动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086" y="3642981"/>
            <a:ext cx="2223932" cy="230061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894" y="3658537"/>
            <a:ext cx="2223932" cy="230061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936929" y="1220132"/>
            <a:ext cx="9993477" cy="1463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dirty="0">
                <a:cs typeface="+mn-ea"/>
                <a:sym typeface="+mn-lt"/>
              </a:rPr>
              <a:t>     小白、小黄分别从箱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、箱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各抽取一个球，两人</a:t>
            </a:r>
            <a:r>
              <a:rPr lang="zh-CN" altLang="en-US" sz="2400" b="1" dirty="0">
                <a:cs typeface="+mn-ea"/>
                <a:sym typeface="+mn-lt"/>
              </a:rPr>
              <a:t>摸出黄球和摸出红球的可能性一样大吗</a:t>
            </a:r>
            <a:r>
              <a:rPr lang="en-US" altLang="zh-CN" sz="2400" b="1" dirty="0">
                <a:cs typeface="+mn-ea"/>
                <a:sym typeface="+mn-lt"/>
              </a:rPr>
              <a:t>(</a:t>
            </a:r>
            <a:r>
              <a:rPr lang="zh-CN" altLang="en-US" sz="2400" b="1" dirty="0">
                <a:cs typeface="+mn-ea"/>
                <a:sym typeface="+mn-lt"/>
              </a:rPr>
              <a:t>除颜色外无差别</a:t>
            </a:r>
            <a:r>
              <a:rPr lang="en-US" altLang="zh-CN" sz="2400" b="1" dirty="0">
                <a:cs typeface="+mn-ea"/>
                <a:sym typeface="+mn-lt"/>
              </a:rPr>
              <a:t>)</a:t>
            </a:r>
            <a:r>
              <a:rPr lang="zh-CN" altLang="en-US" sz="2400" b="1" dirty="0">
                <a:cs typeface="+mn-ea"/>
                <a:sym typeface="+mn-lt"/>
              </a:rPr>
              <a:t>？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7783713" y="5243723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8105447" y="5341090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8008080" y="5048990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8264891" y="5099790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8324157" y="5395064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8486451" y="5146356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8317135" y="4795208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8008080" y="4809806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2161564" y="5242764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483297" y="5340131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2385931" y="5048031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642741" y="5098831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2702008" y="5394106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2864301" y="5145398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2694985" y="4794250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2385931" y="4808847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276114" y="3206496"/>
            <a:ext cx="113364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小白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1</a:t>
            </a:r>
            <a:endParaRPr lang="zh-CN" altLang="en-US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7989680" y="3225336"/>
            <a:ext cx="113364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小黄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endParaRPr lang="zh-CN" altLang="en-US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26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课堂思考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078915" y="1502637"/>
            <a:ext cx="10512864" cy="1140505"/>
          </a:xfrm>
          <a:prstGeom prst="rect">
            <a:avLst/>
          </a:prstGeom>
          <a:noFill/>
          <a:ln w="3810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400" b="1" dirty="0">
                <a:cs typeface="+mn-ea"/>
                <a:sym typeface="+mn-lt"/>
              </a:rPr>
              <a:t>      一般地，随机事件发生的可能性是有大小的，不同的随机事件发生的可能性的大小有可能不同。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78915" y="2935742"/>
            <a:ext cx="10512864" cy="146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思考：能否通过改变袋子中黑、白球的数量，使“摸出黑球”和“摸出白球”的可能性大小相同？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06659" y="1168808"/>
            <a:ext cx="903145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．下列事件是必然事件的是（　　）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A. 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打开电视机，正在播放动画片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B. 2012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年奥运会刘翔一定能夺得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110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米跨栏冠军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C. 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某彩票中奖率是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％，买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100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张一定会中奖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D. 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在只装有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个红球的袋中摸出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球，是红球</a:t>
            </a:r>
          </a:p>
        </p:txBody>
      </p:sp>
      <p:sp>
        <p:nvSpPr>
          <p:cNvPr id="3" name="矩形 2"/>
          <p:cNvSpPr/>
          <p:nvPr/>
        </p:nvSpPr>
        <p:spPr>
          <a:xfrm>
            <a:off x="763008" y="3569465"/>
            <a:ext cx="1058716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b="1" kern="100" dirty="0">
                <a:cs typeface="+mn-ea"/>
                <a:sym typeface="+mn-lt"/>
              </a:rPr>
              <a:t>A .</a:t>
            </a:r>
            <a:r>
              <a:rPr lang="zh-CN" altLang="zh-CN" b="1" kern="100" dirty="0">
                <a:cs typeface="+mn-ea"/>
                <a:sym typeface="+mn-lt"/>
              </a:rPr>
              <a:t>是随机事件，选项错误</a:t>
            </a:r>
            <a:r>
              <a:rPr lang="en-US" altLang="zh-CN" b="1" kern="100" dirty="0">
                <a:cs typeface="+mn-ea"/>
                <a:sym typeface="+mn-lt"/>
              </a:rPr>
              <a:t>.   B .</a:t>
            </a:r>
            <a:r>
              <a:rPr lang="zh-CN" altLang="zh-CN" b="1" kern="100" dirty="0">
                <a:cs typeface="+mn-ea"/>
                <a:sym typeface="+mn-lt"/>
              </a:rPr>
              <a:t>是随机事件，选项错误</a:t>
            </a:r>
            <a:r>
              <a:rPr lang="en-US" altLang="zh-CN" b="1" kern="100" dirty="0">
                <a:cs typeface="+mn-ea"/>
                <a:sym typeface="+mn-lt"/>
              </a:rPr>
              <a:t>.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b="1" kern="100" dirty="0">
                <a:cs typeface="+mn-ea"/>
                <a:sym typeface="+mn-lt"/>
              </a:rPr>
              <a:t>C .</a:t>
            </a:r>
            <a:r>
              <a:rPr lang="zh-CN" altLang="zh-CN" b="1" kern="100" dirty="0">
                <a:cs typeface="+mn-ea"/>
                <a:sym typeface="+mn-lt"/>
              </a:rPr>
              <a:t>是随机事件，选项错误</a:t>
            </a:r>
            <a:r>
              <a:rPr lang="en-US" altLang="zh-CN" b="1" kern="100" dirty="0">
                <a:cs typeface="+mn-ea"/>
                <a:sym typeface="+mn-lt"/>
              </a:rPr>
              <a:t>.   D. </a:t>
            </a:r>
            <a:r>
              <a:rPr lang="zh-CN" altLang="zh-CN" b="1" kern="100" dirty="0">
                <a:cs typeface="+mn-ea"/>
                <a:sym typeface="+mn-lt"/>
              </a:rPr>
              <a:t>是必然事件</a:t>
            </a:r>
            <a:r>
              <a:rPr lang="en-US" altLang="zh-CN" b="1" kern="100" dirty="0">
                <a:cs typeface="+mn-ea"/>
                <a:sym typeface="+mn-lt"/>
              </a:rPr>
              <a:t>,</a:t>
            </a:r>
            <a:r>
              <a:rPr lang="zh-CN" altLang="zh-CN" b="1" kern="100" dirty="0">
                <a:cs typeface="+mn-ea"/>
                <a:sym typeface="+mn-lt"/>
              </a:rPr>
              <a:t>选项正确</a:t>
            </a:r>
            <a:r>
              <a:rPr lang="en-US" altLang="zh-CN" b="1" kern="100" dirty="0">
                <a:cs typeface="+mn-ea"/>
                <a:sym typeface="+mn-lt"/>
              </a:rPr>
              <a:t>.</a:t>
            </a:r>
            <a:endParaRPr lang="zh-CN" altLang="zh-CN" b="1" kern="100" dirty="0">
              <a:cs typeface="+mn-ea"/>
              <a:sym typeface="+mn-lt"/>
            </a:endParaRPr>
          </a:p>
          <a:p>
            <a:pPr defTabSz="9144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【点睛】</a:t>
            </a:r>
          </a:p>
          <a:p>
            <a:pPr defTabSz="914400" fontAlgn="ctr">
              <a:lnSpc>
                <a:spcPct val="150000"/>
              </a:lnSpc>
            </a:pPr>
            <a:r>
              <a:rPr lang="zh-CN" altLang="zh-CN" b="1" kern="100" dirty="0">
                <a:cs typeface="+mn-ea"/>
                <a:sym typeface="+mn-lt"/>
              </a:rPr>
              <a:t>本题考查必然事件、不可能事件、随机事件的概念．必然事件指在一定条件下一定发生的事件．不可能事件是指在一定条件下一定不发生的事件．不确定事件即随机事件是指在一定条件下，可能发生也可能不发生的事件．</a:t>
            </a:r>
          </a:p>
        </p:txBody>
      </p:sp>
      <p:sp>
        <p:nvSpPr>
          <p:cNvPr id="4" name="笑脸 3"/>
          <p:cNvSpPr/>
          <p:nvPr/>
        </p:nvSpPr>
        <p:spPr>
          <a:xfrm>
            <a:off x="987391" y="3150934"/>
            <a:ext cx="432259" cy="418531"/>
          </a:xfrm>
          <a:prstGeom prst="smileyFace">
            <a:avLst/>
          </a:prstGeom>
          <a:solidFill>
            <a:srgbClr val="DAAC0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随堂测试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1630" y="1168808"/>
            <a:ext cx="94441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．下列事件中，是必然事件的是（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A. 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掷一次骰子，向上一面的点数是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zh-CN" sz="24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B. 13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个同学参加一个聚会，他们中至少有两个同学的生日在同一个月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C. 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射击运动员射击一次，命中靶心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D. 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经过有交通信号灯的路口，遇到红灯</a:t>
            </a:r>
          </a:p>
        </p:txBody>
      </p:sp>
      <p:sp>
        <p:nvSpPr>
          <p:cNvPr id="3" name="矩形 2"/>
          <p:cNvSpPr/>
          <p:nvPr/>
        </p:nvSpPr>
        <p:spPr>
          <a:xfrm>
            <a:off x="911454" y="4031130"/>
            <a:ext cx="9444111" cy="2678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解：</a:t>
            </a:r>
            <a:r>
              <a:rPr lang="en-US" altLang="zh-CN" kern="100" dirty="0">
                <a:cs typeface="+mn-ea"/>
                <a:sym typeface="+mn-lt"/>
              </a:rPr>
              <a:t>A</a:t>
            </a:r>
            <a:r>
              <a:rPr lang="zh-CN" altLang="zh-CN" kern="100" dirty="0">
                <a:cs typeface="+mn-ea"/>
                <a:sym typeface="+mn-lt"/>
              </a:rPr>
              <a:t>．掷一次骰子，向上一面的点数是</a:t>
            </a:r>
            <a:r>
              <a:rPr lang="en-US" altLang="zh-CN" kern="100" dirty="0">
                <a:cs typeface="+mn-ea"/>
                <a:sym typeface="+mn-lt"/>
              </a:rPr>
              <a:t>6</a:t>
            </a:r>
            <a:r>
              <a:rPr lang="zh-CN" altLang="zh-CN" kern="100" dirty="0">
                <a:cs typeface="+mn-ea"/>
                <a:sym typeface="+mn-lt"/>
              </a:rPr>
              <a:t>，属于随机事件；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B.13</a:t>
            </a:r>
            <a:r>
              <a:rPr lang="zh-CN" altLang="zh-CN" kern="100" dirty="0">
                <a:cs typeface="+mn-ea"/>
                <a:sym typeface="+mn-lt"/>
              </a:rPr>
              <a:t>个同学参加一个聚会，他们中至少有两个同学的生日在同一个月，属于必然事件；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C</a:t>
            </a:r>
            <a:r>
              <a:rPr lang="zh-CN" altLang="zh-CN" kern="100" dirty="0">
                <a:cs typeface="+mn-ea"/>
                <a:sym typeface="+mn-lt"/>
              </a:rPr>
              <a:t>．射击运动员射击一次，命中靶心，属于随机事件；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D</a:t>
            </a:r>
            <a:r>
              <a:rPr lang="zh-CN" altLang="zh-CN" kern="100" dirty="0">
                <a:cs typeface="+mn-ea"/>
                <a:sym typeface="+mn-lt"/>
              </a:rPr>
              <a:t>．经过有交通信号灯的路口，遇到红灯，属于随机事件；</a:t>
            </a:r>
          </a:p>
          <a:p>
            <a:pPr defTabSz="9144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故选：</a:t>
            </a:r>
            <a:r>
              <a:rPr lang="en-US" altLang="zh-CN" kern="100" dirty="0">
                <a:cs typeface="+mn-ea"/>
                <a:sym typeface="+mn-lt"/>
              </a:rPr>
              <a:t>B</a:t>
            </a:r>
            <a:r>
              <a:rPr lang="zh-CN" altLang="zh-CN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8" name="笑脸 7"/>
          <p:cNvSpPr/>
          <p:nvPr/>
        </p:nvSpPr>
        <p:spPr>
          <a:xfrm>
            <a:off x="983388" y="2454423"/>
            <a:ext cx="476683" cy="441178"/>
          </a:xfrm>
          <a:prstGeom prst="smileyFace">
            <a:avLst/>
          </a:prstGeom>
          <a:solidFill>
            <a:srgbClr val="DAAC0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随堂测试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6242" y="1168808"/>
            <a:ext cx="81691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．掷一枚均匀的硬币，得到正面或反面的机会为（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914400" fontAlgn="ctr">
              <a:lnSpc>
                <a:spcPct val="150000"/>
              </a:lnSpc>
              <a:tabLst>
                <a:tab pos="3515995" algn="l"/>
              </a:tabLst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A.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正面多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	B.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反面多</a:t>
            </a:r>
          </a:p>
          <a:p>
            <a:pPr defTabSz="914400" fontAlgn="ctr">
              <a:lnSpc>
                <a:spcPct val="150000"/>
              </a:lnSpc>
              <a:tabLst>
                <a:tab pos="3515995" algn="l"/>
              </a:tabLst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C.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一样多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	D.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无法定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256242" y="3429000"/>
                <a:ext cx="6096000" cy="242444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解：根据硬币有正反两面，每次落下可能正面朝上，也可能反面朝上，它们的可能性都是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8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8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；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∴得到正面或反面的机会为一样多；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故选择：</a:t>
                </a:r>
                <a:r>
                  <a:rPr lang="en-US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C.</a:t>
                </a:r>
                <a:endParaRPr lang="zh-CN" altLang="zh-CN" sz="1865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242" y="3429000"/>
                <a:ext cx="6096000" cy="2424446"/>
              </a:xfrm>
              <a:prstGeom prst="rect">
                <a:avLst/>
              </a:prstGeom>
              <a:blipFill rotWithShape="1">
                <a:blip r:embed="rId4"/>
                <a:stretch>
                  <a:fillRect l="-3" r="3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笑脸 9"/>
          <p:cNvSpPr/>
          <p:nvPr/>
        </p:nvSpPr>
        <p:spPr>
          <a:xfrm>
            <a:off x="1120845" y="2387527"/>
            <a:ext cx="558038" cy="535607"/>
          </a:xfrm>
          <a:prstGeom prst="smileyFace">
            <a:avLst/>
          </a:prstGeom>
          <a:solidFill>
            <a:srgbClr val="DAAC0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随堂测试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185036" y="1106212"/>
                <a:ext cx="9984712" cy="31707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．随意从一副扑克牌中，抽到</a:t>
                </a:r>
                <a14:m>
                  <m:oMath xmlns:m="http://schemas.openxmlformats.org/officeDocument/2006/math"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𝑄</m:t>
                    </m:r>
                  </m:oMath>
                </a14:m>
                <a:r>
                  <a:rPr lang="zh-CN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和</a:t>
                </a:r>
                <a14:m>
                  <m:oMath xmlns:m="http://schemas.openxmlformats.org/officeDocument/2006/math"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𝐾</m:t>
                    </m:r>
                  </m:oMath>
                </a14:m>
                <a:r>
                  <a:rPr lang="zh-CN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的可能性较大的为（</a:t>
                </a:r>
                <a:r>
                  <a:rPr lang="en-US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   </a:t>
                </a:r>
                <a:r>
                  <a:rPr lang="zh-CN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A.</a:t>
                </a:r>
                <a:r>
                  <a:rPr lang="zh-CN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抽到</a:t>
                </a:r>
                <a14:m>
                  <m:oMath xmlns:m="http://schemas.openxmlformats.org/officeDocument/2006/math"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𝐾</m:t>
                    </m:r>
                  </m:oMath>
                </a14:m>
                <a:endParaRPr lang="zh-CN" altLang="zh-CN" sz="2665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B.</a:t>
                </a:r>
                <a:r>
                  <a:rPr lang="zh-CN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抽到</a:t>
                </a:r>
                <a14:m>
                  <m:oMath xmlns:m="http://schemas.openxmlformats.org/officeDocument/2006/math"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𝑄</m:t>
                    </m:r>
                  </m:oMath>
                </a14:m>
                <a:endParaRPr lang="zh-CN" altLang="zh-CN" sz="2665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C.</a:t>
                </a:r>
                <a:r>
                  <a:rPr lang="zh-CN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抽到</a:t>
                </a:r>
                <a14:m>
                  <m:oMath xmlns:m="http://schemas.openxmlformats.org/officeDocument/2006/math"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𝑄</m:t>
                    </m:r>
                  </m:oMath>
                </a14:m>
                <a:r>
                  <a:rPr lang="zh-CN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和</a:t>
                </a:r>
                <a14:m>
                  <m:oMath xmlns:m="http://schemas.openxmlformats.org/officeDocument/2006/math"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𝐾</m:t>
                    </m:r>
                  </m:oMath>
                </a14:m>
                <a:r>
                  <a:rPr lang="zh-CN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的可能性一样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D.</a:t>
                </a:r>
                <a:r>
                  <a:rPr lang="zh-CN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无法确定</a:t>
                </a: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036" y="1106212"/>
                <a:ext cx="9984712" cy="3170740"/>
              </a:xfrm>
              <a:prstGeom prst="rect">
                <a:avLst/>
              </a:prstGeom>
              <a:blipFill rotWithShape="1">
                <a:blip r:embed="rId4"/>
                <a:stretch>
                  <a:fillRect l="-1" t="-1" r="1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笑脸 7"/>
          <p:cNvSpPr/>
          <p:nvPr/>
        </p:nvSpPr>
        <p:spPr>
          <a:xfrm>
            <a:off x="1072717" y="3094254"/>
            <a:ext cx="510021" cy="535607"/>
          </a:xfrm>
          <a:prstGeom prst="smileyFace">
            <a:avLst/>
          </a:prstGeom>
          <a:solidFill>
            <a:srgbClr val="DAAC0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5505157" y="2271993"/>
                <a:ext cx="6096000" cy="31094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解：一副扑克牌由</a:t>
                </a:r>
                <a:r>
                  <a:rPr lang="en-US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54</a:t>
                </a:r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张，</a:t>
                </a:r>
                <a14:m>
                  <m:oMath xmlns:m="http://schemas.openxmlformats.org/officeDocument/2006/math">
                    <m:r>
                      <a:rPr lang="en-US" altLang="zh-CN" sz="1865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𝑄</m:t>
                    </m:r>
                  </m:oMath>
                </a14:m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和</a:t>
                </a:r>
                <a14:m>
                  <m:oMath xmlns:m="http://schemas.openxmlformats.org/officeDocument/2006/math">
                    <m:r>
                      <a:rPr lang="en-US" altLang="zh-CN" sz="1865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𝐾</m:t>
                    </m:r>
                  </m:oMath>
                </a14:m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都有</a:t>
                </a:r>
                <a:r>
                  <a:rPr lang="en-US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张，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∴抽到</a:t>
                </a:r>
                <a14:m>
                  <m:oMath xmlns:m="http://schemas.openxmlformats.org/officeDocument/2006/math">
                    <m:r>
                      <a:rPr lang="en-US" altLang="zh-CN" sz="1865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𝑄</m:t>
                    </m:r>
                  </m:oMath>
                </a14:m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和</a:t>
                </a:r>
                <a14:m>
                  <m:oMath xmlns:m="http://schemas.openxmlformats.org/officeDocument/2006/math">
                    <m:r>
                      <a:rPr lang="en-US" altLang="zh-CN" sz="1865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𝐾</m:t>
                    </m:r>
                  </m:oMath>
                </a14:m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的可能性一样；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故选择：</a:t>
                </a:r>
                <a:r>
                  <a:rPr lang="en-US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C.</a:t>
                </a:r>
                <a:endParaRPr lang="zh-CN" altLang="zh-CN" sz="1865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【点睛】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此题考查了概率公式的应用．注意用到的知识点为：概率</a:t>
                </a:r>
                <a:r>
                  <a:rPr lang="en-US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所求情况数与总情况数之比．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157" y="2271993"/>
                <a:ext cx="6096000" cy="3109441"/>
              </a:xfrm>
              <a:prstGeom prst="rect">
                <a:avLst/>
              </a:prstGeom>
              <a:blipFill rotWithShape="1">
                <a:blip r:embed="rId5"/>
                <a:stretch>
                  <a:fillRect l="-6" t="-19" r="6" b="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随堂测试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85035" y="1168808"/>
            <a:ext cx="847478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．下列事件为必然事件的是（　　）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．抛一枚硬币，正面朝上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．打开电视，正在播放动画片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个人分成两组，每组至少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人，一定有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个人分在同一组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．随意掷两个均匀的骰子，上面的点数之和为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20845" y="3569465"/>
            <a:ext cx="9725465" cy="2678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zh-CN" altLang="zh-CN" sz="1865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150000"/>
              </a:lnSpc>
            </a:pPr>
            <a:r>
              <a:rPr lang="zh-CN" altLang="zh-CN" sz="1865" kern="100" dirty="0">
                <a:cs typeface="+mn-ea"/>
                <a:sym typeface="+mn-lt"/>
              </a:rPr>
              <a:t>解：</a:t>
            </a:r>
            <a:r>
              <a:rPr lang="en-US" altLang="zh-CN" sz="1865" i="1" kern="100" dirty="0">
                <a:cs typeface="+mn-ea"/>
                <a:sym typeface="+mn-lt"/>
              </a:rPr>
              <a:t>A</a:t>
            </a:r>
            <a:r>
              <a:rPr lang="zh-CN" altLang="zh-CN" sz="1865" kern="100" dirty="0">
                <a:cs typeface="+mn-ea"/>
                <a:sym typeface="+mn-lt"/>
              </a:rPr>
              <a:t>、抛一枚硬币，正面朝上是随机事件，故</a:t>
            </a:r>
            <a:r>
              <a:rPr lang="en-US" altLang="zh-CN" sz="1865" i="1" kern="100" dirty="0">
                <a:cs typeface="+mn-ea"/>
                <a:sym typeface="+mn-lt"/>
              </a:rPr>
              <a:t>A</a:t>
            </a:r>
            <a:r>
              <a:rPr lang="zh-CN" altLang="zh-CN" sz="1865" kern="100" dirty="0">
                <a:cs typeface="+mn-ea"/>
                <a:sym typeface="+mn-lt"/>
              </a:rPr>
              <a:t>错误；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1865" i="1" kern="100" dirty="0">
                <a:cs typeface="+mn-ea"/>
                <a:sym typeface="+mn-lt"/>
              </a:rPr>
              <a:t>B</a:t>
            </a:r>
            <a:r>
              <a:rPr lang="zh-CN" altLang="zh-CN" sz="1865" kern="100" dirty="0">
                <a:cs typeface="+mn-ea"/>
                <a:sym typeface="+mn-lt"/>
              </a:rPr>
              <a:t>、打开电视，正在播放动画片是随机事件，故</a:t>
            </a:r>
            <a:r>
              <a:rPr lang="en-US" altLang="zh-CN" sz="1865" i="1" kern="100" dirty="0">
                <a:cs typeface="+mn-ea"/>
                <a:sym typeface="+mn-lt"/>
              </a:rPr>
              <a:t>B</a:t>
            </a:r>
            <a:r>
              <a:rPr lang="zh-CN" altLang="zh-CN" sz="1865" kern="100" dirty="0">
                <a:cs typeface="+mn-ea"/>
                <a:sym typeface="+mn-lt"/>
              </a:rPr>
              <a:t>错误；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1865" i="1" kern="100" dirty="0">
                <a:cs typeface="+mn-ea"/>
                <a:sym typeface="+mn-lt"/>
              </a:rPr>
              <a:t>C</a:t>
            </a:r>
            <a:r>
              <a:rPr lang="zh-CN" altLang="zh-CN" sz="1865" kern="100" dirty="0">
                <a:cs typeface="+mn-ea"/>
                <a:sym typeface="+mn-lt"/>
              </a:rPr>
              <a:t>、</a:t>
            </a:r>
            <a:r>
              <a:rPr lang="en-US" altLang="zh-CN" sz="1865" kern="100" dirty="0">
                <a:cs typeface="+mn-ea"/>
                <a:sym typeface="+mn-lt"/>
              </a:rPr>
              <a:t>3</a:t>
            </a:r>
            <a:r>
              <a:rPr lang="zh-CN" altLang="zh-CN" sz="1865" kern="100" dirty="0">
                <a:cs typeface="+mn-ea"/>
                <a:sym typeface="+mn-lt"/>
              </a:rPr>
              <a:t>个人分成两组，每组至少</a:t>
            </a:r>
            <a:r>
              <a:rPr lang="en-US" altLang="zh-CN" sz="1865" kern="100" dirty="0">
                <a:cs typeface="+mn-ea"/>
                <a:sym typeface="+mn-lt"/>
              </a:rPr>
              <a:t>1</a:t>
            </a:r>
            <a:r>
              <a:rPr lang="zh-CN" altLang="zh-CN" sz="1865" kern="100" dirty="0">
                <a:cs typeface="+mn-ea"/>
                <a:sym typeface="+mn-lt"/>
              </a:rPr>
              <a:t>人，一定有</a:t>
            </a:r>
            <a:r>
              <a:rPr lang="en-US" altLang="zh-CN" sz="1865" kern="100" dirty="0">
                <a:cs typeface="+mn-ea"/>
                <a:sym typeface="+mn-lt"/>
              </a:rPr>
              <a:t>2</a:t>
            </a:r>
            <a:r>
              <a:rPr lang="zh-CN" altLang="zh-CN" sz="1865" kern="100" dirty="0">
                <a:cs typeface="+mn-ea"/>
                <a:sym typeface="+mn-lt"/>
              </a:rPr>
              <a:t>个人分在同一组是必然事件，故</a:t>
            </a:r>
            <a:r>
              <a:rPr lang="en-US" altLang="zh-CN" sz="1865" i="1" kern="100" dirty="0">
                <a:cs typeface="+mn-ea"/>
                <a:sym typeface="+mn-lt"/>
              </a:rPr>
              <a:t>C</a:t>
            </a:r>
            <a:r>
              <a:rPr lang="zh-CN" altLang="zh-CN" sz="1865" kern="100" dirty="0">
                <a:cs typeface="+mn-ea"/>
                <a:sym typeface="+mn-lt"/>
              </a:rPr>
              <a:t>正确；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1865" i="1" kern="100" dirty="0">
                <a:cs typeface="+mn-ea"/>
                <a:sym typeface="+mn-lt"/>
              </a:rPr>
              <a:t>D</a:t>
            </a:r>
            <a:r>
              <a:rPr lang="zh-CN" altLang="zh-CN" sz="1865" kern="100" dirty="0">
                <a:cs typeface="+mn-ea"/>
                <a:sym typeface="+mn-lt"/>
              </a:rPr>
              <a:t>、随意掷两个均匀的骰子，上面的点数之和为</a:t>
            </a:r>
            <a:r>
              <a:rPr lang="en-US" altLang="zh-CN" sz="1865" kern="100" dirty="0">
                <a:cs typeface="+mn-ea"/>
                <a:sym typeface="+mn-lt"/>
              </a:rPr>
              <a:t>6</a:t>
            </a:r>
            <a:r>
              <a:rPr lang="zh-CN" altLang="zh-CN" sz="1865" kern="100" dirty="0">
                <a:cs typeface="+mn-ea"/>
                <a:sym typeface="+mn-lt"/>
              </a:rPr>
              <a:t>是随机事件，故</a:t>
            </a:r>
            <a:r>
              <a:rPr lang="en-US" altLang="zh-CN" sz="1865" i="1" kern="100" dirty="0">
                <a:cs typeface="+mn-ea"/>
                <a:sym typeface="+mn-lt"/>
              </a:rPr>
              <a:t>D</a:t>
            </a:r>
            <a:r>
              <a:rPr lang="zh-CN" altLang="zh-CN" sz="1865" kern="100" dirty="0">
                <a:cs typeface="+mn-ea"/>
                <a:sym typeface="+mn-lt"/>
              </a:rPr>
              <a:t>错误；</a:t>
            </a:r>
          </a:p>
          <a:p>
            <a:pPr defTabSz="914400" fontAlgn="ctr">
              <a:lnSpc>
                <a:spcPct val="150000"/>
              </a:lnSpc>
            </a:pPr>
            <a:r>
              <a:rPr lang="zh-CN" altLang="zh-CN" sz="1865" kern="100" dirty="0">
                <a:cs typeface="+mn-ea"/>
                <a:sym typeface="+mn-lt"/>
              </a:rPr>
              <a:t>故选：</a:t>
            </a:r>
            <a:r>
              <a:rPr lang="en-US" altLang="zh-CN" sz="1865" i="1" kern="100" dirty="0">
                <a:cs typeface="+mn-ea"/>
                <a:sym typeface="+mn-lt"/>
              </a:rPr>
              <a:t>C</a:t>
            </a:r>
            <a:r>
              <a:rPr lang="zh-CN" altLang="zh-CN" sz="1865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8" name="笑脸 7"/>
          <p:cNvSpPr/>
          <p:nvPr/>
        </p:nvSpPr>
        <p:spPr>
          <a:xfrm>
            <a:off x="1120845" y="2701666"/>
            <a:ext cx="399098" cy="416363"/>
          </a:xfrm>
          <a:prstGeom prst="smileyFace">
            <a:avLst/>
          </a:prstGeom>
          <a:solidFill>
            <a:srgbClr val="DAAC0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随堂测试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330110"/>
            <a:ext cx="10348517" cy="1571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了解随机事件、必然事件、不可能事件的基本概念和特点。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能根据随机事件、必然事件、不可能事件判断一件事情属于哪种事件。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能举出简单的随机事件、必然事件和不可能事件。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4104224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965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判断现实生活中哪些是随机事件、必然事件和不可能事件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能举出简单的随机事件、必然事件和不可能事件。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329453" y="1585913"/>
            <a:ext cx="5471956" cy="3378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r="4184" b="7766"/>
          <a:stretch>
            <a:fillRect/>
          </a:stretch>
        </p:blipFill>
        <p:spPr>
          <a:xfrm>
            <a:off x="-2425700" y="1368072"/>
            <a:ext cx="7759700" cy="4437122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 rot="10800000" flipH="1" flipV="1">
            <a:off x="3172546" y="2598285"/>
            <a:ext cx="1362062" cy="1362062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Freeform: Shape 27"/>
          <p:cNvSpPr/>
          <p:nvPr/>
        </p:nvSpPr>
        <p:spPr bwMode="auto">
          <a:xfrm flipH="1">
            <a:off x="3564652" y="2990391"/>
            <a:ext cx="577851" cy="577850"/>
          </a:xfrm>
          <a:custGeom>
            <a:avLst/>
            <a:gdLst>
              <a:gd name="connsiteX0" fmla="*/ 222250 w 577851"/>
              <a:gd name="connsiteY0" fmla="*/ 165100 h 577850"/>
              <a:gd name="connsiteX1" fmla="*/ 444500 w 577851"/>
              <a:gd name="connsiteY1" fmla="*/ 371475 h 577850"/>
              <a:gd name="connsiteX2" fmla="*/ 222250 w 577851"/>
              <a:gd name="connsiteY2" fmla="*/ 577850 h 577850"/>
              <a:gd name="connsiteX3" fmla="*/ 126631 w 577851"/>
              <a:gd name="connsiteY3" fmla="*/ 557213 h 577850"/>
              <a:gd name="connsiteX4" fmla="*/ 108541 w 577851"/>
              <a:gd name="connsiteY4" fmla="*/ 557213 h 577850"/>
              <a:gd name="connsiteX5" fmla="*/ 46517 w 577851"/>
              <a:gd name="connsiteY5" fmla="*/ 572691 h 577850"/>
              <a:gd name="connsiteX6" fmla="*/ 36180 w 577851"/>
              <a:gd name="connsiteY6" fmla="*/ 562372 h 577850"/>
              <a:gd name="connsiteX7" fmla="*/ 49102 w 577851"/>
              <a:gd name="connsiteY7" fmla="*/ 515938 h 577850"/>
              <a:gd name="connsiteX8" fmla="*/ 43933 w 577851"/>
              <a:gd name="connsiteY8" fmla="*/ 495300 h 577850"/>
              <a:gd name="connsiteX9" fmla="*/ 0 w 577851"/>
              <a:gd name="connsiteY9" fmla="*/ 371475 h 577850"/>
              <a:gd name="connsiteX10" fmla="*/ 222250 w 577851"/>
              <a:gd name="connsiteY10" fmla="*/ 165100 h 577850"/>
              <a:gd name="connsiteX11" fmla="*/ 356208 w 577851"/>
              <a:gd name="connsiteY11" fmla="*/ 0 h 577850"/>
              <a:gd name="connsiteX12" fmla="*/ 577851 w 577851"/>
              <a:gd name="connsiteY12" fmla="*/ 206076 h 577850"/>
              <a:gd name="connsiteX13" fmla="*/ 534038 w 577851"/>
              <a:gd name="connsiteY13" fmla="*/ 327145 h 577850"/>
              <a:gd name="connsiteX14" fmla="*/ 528884 w 577851"/>
              <a:gd name="connsiteY14" fmla="*/ 350329 h 577850"/>
              <a:gd name="connsiteX15" fmla="*/ 541770 w 577851"/>
              <a:gd name="connsiteY15" fmla="*/ 396696 h 577850"/>
              <a:gd name="connsiteX16" fmla="*/ 531461 w 577851"/>
              <a:gd name="connsiteY16" fmla="*/ 406999 h 577850"/>
              <a:gd name="connsiteX17" fmla="*/ 505688 w 577851"/>
              <a:gd name="connsiteY17" fmla="*/ 399271 h 577850"/>
              <a:gd name="connsiteX18" fmla="*/ 485070 w 577851"/>
              <a:gd name="connsiteY18" fmla="*/ 370936 h 577850"/>
              <a:gd name="connsiteX19" fmla="*/ 222192 w 577851"/>
              <a:gd name="connsiteY19" fmla="*/ 123646 h 577850"/>
              <a:gd name="connsiteX20" fmla="*/ 191265 w 577851"/>
              <a:gd name="connsiteY20" fmla="*/ 126221 h 577850"/>
              <a:gd name="connsiteX21" fmla="*/ 170647 w 577851"/>
              <a:gd name="connsiteY21" fmla="*/ 92734 h 577850"/>
              <a:gd name="connsiteX22" fmla="*/ 356208 w 577851"/>
              <a:gd name="connsiteY22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77851" h="577850">
                <a:moveTo>
                  <a:pt x="222250" y="165100"/>
                </a:moveTo>
                <a:cubicBezTo>
                  <a:pt x="346297" y="165100"/>
                  <a:pt x="444500" y="257969"/>
                  <a:pt x="444500" y="371475"/>
                </a:cubicBezTo>
                <a:cubicBezTo>
                  <a:pt x="444500" y="484981"/>
                  <a:pt x="346297" y="577850"/>
                  <a:pt x="222250" y="577850"/>
                </a:cubicBezTo>
                <a:cubicBezTo>
                  <a:pt x="188654" y="577850"/>
                  <a:pt x="155058" y="570111"/>
                  <a:pt x="126631" y="557213"/>
                </a:cubicBezTo>
                <a:cubicBezTo>
                  <a:pt x="121462" y="554633"/>
                  <a:pt x="116293" y="554633"/>
                  <a:pt x="108541" y="557213"/>
                </a:cubicBezTo>
                <a:cubicBezTo>
                  <a:pt x="108541" y="557213"/>
                  <a:pt x="108541" y="557213"/>
                  <a:pt x="46517" y="572691"/>
                </a:cubicBezTo>
                <a:cubicBezTo>
                  <a:pt x="38764" y="575271"/>
                  <a:pt x="33596" y="570111"/>
                  <a:pt x="36180" y="562372"/>
                </a:cubicBezTo>
                <a:cubicBezTo>
                  <a:pt x="36180" y="562372"/>
                  <a:pt x="36180" y="562372"/>
                  <a:pt x="49102" y="515938"/>
                </a:cubicBezTo>
                <a:cubicBezTo>
                  <a:pt x="51686" y="508199"/>
                  <a:pt x="49102" y="500460"/>
                  <a:pt x="43933" y="495300"/>
                </a:cubicBezTo>
                <a:cubicBezTo>
                  <a:pt x="15506" y="459185"/>
                  <a:pt x="0" y="417910"/>
                  <a:pt x="0" y="371475"/>
                </a:cubicBezTo>
                <a:cubicBezTo>
                  <a:pt x="0" y="257969"/>
                  <a:pt x="100788" y="165100"/>
                  <a:pt x="222250" y="165100"/>
                </a:cubicBezTo>
                <a:close/>
                <a:moveTo>
                  <a:pt x="356208" y="0"/>
                </a:moveTo>
                <a:cubicBezTo>
                  <a:pt x="477339" y="0"/>
                  <a:pt x="577851" y="92734"/>
                  <a:pt x="577851" y="206076"/>
                </a:cubicBezTo>
                <a:cubicBezTo>
                  <a:pt x="577851" y="252443"/>
                  <a:pt x="562388" y="293658"/>
                  <a:pt x="534038" y="327145"/>
                </a:cubicBezTo>
                <a:cubicBezTo>
                  <a:pt x="528884" y="334873"/>
                  <a:pt x="526306" y="342601"/>
                  <a:pt x="528884" y="350329"/>
                </a:cubicBezTo>
                <a:cubicBezTo>
                  <a:pt x="528884" y="350329"/>
                  <a:pt x="528884" y="350329"/>
                  <a:pt x="541770" y="396696"/>
                </a:cubicBezTo>
                <a:cubicBezTo>
                  <a:pt x="544347" y="404423"/>
                  <a:pt x="539193" y="409575"/>
                  <a:pt x="531461" y="406999"/>
                </a:cubicBezTo>
                <a:cubicBezTo>
                  <a:pt x="531461" y="406999"/>
                  <a:pt x="531461" y="406999"/>
                  <a:pt x="505688" y="399271"/>
                </a:cubicBezTo>
                <a:cubicBezTo>
                  <a:pt x="492802" y="396696"/>
                  <a:pt x="485070" y="383816"/>
                  <a:pt x="485070" y="370936"/>
                </a:cubicBezTo>
                <a:cubicBezTo>
                  <a:pt x="485070" y="234411"/>
                  <a:pt x="366517" y="123646"/>
                  <a:pt x="222192" y="123646"/>
                </a:cubicBezTo>
                <a:cubicBezTo>
                  <a:pt x="211883" y="123646"/>
                  <a:pt x="201574" y="126221"/>
                  <a:pt x="191265" y="126221"/>
                </a:cubicBezTo>
                <a:cubicBezTo>
                  <a:pt x="173224" y="128797"/>
                  <a:pt x="160338" y="108190"/>
                  <a:pt x="170647" y="92734"/>
                </a:cubicBezTo>
                <a:cubicBezTo>
                  <a:pt x="211883" y="36063"/>
                  <a:pt x="278891" y="0"/>
                  <a:pt x="3562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 rot="3600000">
            <a:off x="5082184" y="1447883"/>
            <a:ext cx="793684" cy="1596814"/>
            <a:chOff x="5453242" y="4073795"/>
            <a:chExt cx="793684" cy="1596814"/>
          </a:xfrm>
        </p:grpSpPr>
        <p:sp>
          <p:nvSpPr>
            <p:cNvPr id="30" name="Oval 29"/>
            <p:cNvSpPr/>
            <p:nvPr/>
          </p:nvSpPr>
          <p:spPr>
            <a:xfrm rot="20174325" flipH="1" flipV="1">
              <a:off x="5453242" y="4073795"/>
              <a:ext cx="793684" cy="793684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" scaled="0"/>
            </a:gradFill>
            <a:ln w="171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 rot="15029040" flipH="1" flipV="1">
              <a:off x="5711526" y="5393491"/>
              <a:ext cx="277118" cy="277118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" scaled="0"/>
            </a:gradFill>
            <a:ln w="171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矩形: 圆角 33"/>
          <p:cNvSpPr/>
          <p:nvPr/>
        </p:nvSpPr>
        <p:spPr>
          <a:xfrm>
            <a:off x="8637520" y="5781290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FBC70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: 圆角 34"/>
          <p:cNvSpPr/>
          <p:nvPr/>
        </p:nvSpPr>
        <p:spPr>
          <a:xfrm>
            <a:off x="10479049" y="5786033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6330697" y="3121831"/>
            <a:ext cx="5422602" cy="1316352"/>
            <a:chOff x="2237675" y="2752280"/>
            <a:chExt cx="5422602" cy="1316352"/>
          </a:xfrm>
        </p:grpSpPr>
        <p:sp>
          <p:nvSpPr>
            <p:cNvPr id="37" name="矩形 36"/>
            <p:cNvSpPr/>
            <p:nvPr/>
          </p:nvSpPr>
          <p:spPr bwMode="auto">
            <a:xfrm>
              <a:off x="2237675" y="2752280"/>
              <a:ext cx="530381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2237675" y="3577843"/>
              <a:ext cx="530381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0" name="矩形 39"/>
          <p:cNvSpPr/>
          <p:nvPr/>
        </p:nvSpPr>
        <p:spPr bwMode="auto">
          <a:xfrm>
            <a:off x="8032241" y="2563507"/>
            <a:ext cx="3602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第二十五章 概率初步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676429" y="4477133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矩形: 圆角 41"/>
          <p:cNvSpPr/>
          <p:nvPr/>
        </p:nvSpPr>
        <p:spPr>
          <a:xfrm>
            <a:off x="10624519" y="370916"/>
            <a:ext cx="1128780" cy="329300"/>
          </a:xfrm>
          <a:prstGeom prst="roundRect">
            <a:avLst>
              <a:gd name="adj" fmla="val 0"/>
            </a:avLst>
          </a:prstGeom>
          <a:solidFill>
            <a:srgbClr val="FBC70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YOUR LOGO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0" grpId="0"/>
      <p:bldP spid="41" grpId="0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343" y="3008703"/>
            <a:ext cx="2223932" cy="230061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876" y="3008703"/>
            <a:ext cx="2223932" cy="230061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409" y="3008703"/>
            <a:ext cx="2223932" cy="230061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848458" y="1639039"/>
            <a:ext cx="9993477" cy="50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小白、小黄、小花分别从箱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各抽取一个球，一定能摸到红球吗？</a:t>
            </a:r>
          </a:p>
        </p:txBody>
      </p:sp>
      <p:sp>
        <p:nvSpPr>
          <p:cNvPr id="23" name="椭圆 22"/>
          <p:cNvSpPr/>
          <p:nvPr/>
        </p:nvSpPr>
        <p:spPr>
          <a:xfrm>
            <a:off x="8270220" y="4691256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591953" y="4788622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8494586" y="4496522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8751397" y="4547322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8810664" y="4842597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8972957" y="4593889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8803641" y="4242741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8494586" y="4257338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212696" y="4593889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5534429" y="4691256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5437062" y="4399156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693873" y="4449956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5753140" y="4745230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5915433" y="4496522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5746117" y="4145374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5437062" y="4159972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2130821" y="4608486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452554" y="4705853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2355188" y="4413753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611998" y="4464553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2671265" y="4759828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2833558" y="4511120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2664242" y="4159972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2355188" y="4174569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245371" y="2572218"/>
            <a:ext cx="113364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小白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1</a:t>
            </a:r>
            <a:endParaRPr lang="zh-CN" altLang="en-US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8591953" y="2572218"/>
            <a:ext cx="113364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小花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3</a:t>
            </a:r>
            <a:endParaRPr lang="zh-CN" altLang="en-US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418662" y="2575502"/>
            <a:ext cx="113364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小黄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endParaRPr lang="zh-CN" altLang="en-US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50" name="爆炸形: 14 pt  49"/>
          <p:cNvSpPr/>
          <p:nvPr/>
        </p:nvSpPr>
        <p:spPr>
          <a:xfrm>
            <a:off x="1404093" y="5429971"/>
            <a:ext cx="2805277" cy="1045216"/>
          </a:xfrm>
          <a:prstGeom prst="irregularSeal2">
            <a:avLst/>
          </a:prstGeom>
          <a:solidFill>
            <a:srgbClr val="DAAC0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400" b="1" dirty="0">
                <a:solidFill>
                  <a:prstClr val="white"/>
                </a:solidFill>
                <a:cs typeface="+mn-ea"/>
                <a:sym typeface="+mn-lt"/>
              </a:rPr>
              <a:t>不可能</a:t>
            </a:r>
          </a:p>
        </p:txBody>
      </p:sp>
      <p:sp>
        <p:nvSpPr>
          <p:cNvPr id="51" name="爆炸形: 14 pt  50"/>
          <p:cNvSpPr/>
          <p:nvPr/>
        </p:nvSpPr>
        <p:spPr>
          <a:xfrm>
            <a:off x="7949572" y="5353574"/>
            <a:ext cx="2805277" cy="1045216"/>
          </a:xfrm>
          <a:prstGeom prst="irregularSeal2">
            <a:avLst/>
          </a:prstGeom>
          <a:solidFill>
            <a:srgbClr val="DAAC0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400" b="1" dirty="0">
                <a:solidFill>
                  <a:prstClr val="white"/>
                </a:solidFill>
                <a:cs typeface="+mn-ea"/>
                <a:sym typeface="+mn-lt"/>
              </a:rPr>
              <a:t>一定</a:t>
            </a:r>
          </a:p>
        </p:txBody>
      </p:sp>
      <p:sp>
        <p:nvSpPr>
          <p:cNvPr id="52" name="爆炸形: 14 pt  51"/>
          <p:cNvSpPr/>
          <p:nvPr/>
        </p:nvSpPr>
        <p:spPr>
          <a:xfrm>
            <a:off x="4732442" y="5463641"/>
            <a:ext cx="2805277" cy="1045216"/>
          </a:xfrm>
          <a:prstGeom prst="irregularSeal2">
            <a:avLst/>
          </a:prstGeom>
          <a:solidFill>
            <a:srgbClr val="DAAC0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400" b="1" dirty="0">
                <a:solidFill>
                  <a:prstClr val="white"/>
                </a:solidFill>
                <a:cs typeface="+mn-ea"/>
                <a:sym typeface="+mn-lt"/>
              </a:rPr>
              <a:t>有可能</a:t>
            </a:r>
          </a:p>
        </p:txBody>
      </p:sp>
      <p:sp>
        <p:nvSpPr>
          <p:cNvPr id="53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情景引入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98412" y="1326764"/>
            <a:ext cx="10851759" cy="1293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b="1" dirty="0">
                <a:cs typeface="+mn-ea"/>
                <a:sym typeface="+mn-lt"/>
              </a:rPr>
              <a:t>    5</a:t>
            </a:r>
            <a:r>
              <a:rPr lang="zh-CN" altLang="en-US" b="1" dirty="0">
                <a:cs typeface="+mn-ea"/>
                <a:sym typeface="+mn-lt"/>
              </a:rPr>
              <a:t>名同学参加演讲比赛，以抽扑克牌的方式决定每个人的出场顺序。现桌面上有</a:t>
            </a:r>
            <a:r>
              <a:rPr lang="en-US" altLang="zh-CN" b="1" dirty="0">
                <a:cs typeface="+mn-ea"/>
                <a:sym typeface="+mn-lt"/>
              </a:rPr>
              <a:t>5</a:t>
            </a:r>
            <a:r>
              <a:rPr lang="zh-CN" altLang="en-US" b="1" dirty="0">
                <a:cs typeface="+mn-ea"/>
                <a:sym typeface="+mn-lt"/>
              </a:rPr>
              <a:t>张扑克牌（背面花色相同），牌面分别是</a:t>
            </a:r>
            <a:r>
              <a:rPr lang="en-US" altLang="zh-CN" b="1" dirty="0">
                <a:cs typeface="+mn-ea"/>
                <a:sym typeface="+mn-lt"/>
              </a:rPr>
              <a:t>1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2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3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4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5</a:t>
            </a:r>
            <a:r>
              <a:rPr lang="zh-CN" altLang="en-US" b="1" dirty="0">
                <a:cs typeface="+mn-ea"/>
                <a:sym typeface="+mn-lt"/>
              </a:rPr>
              <a:t>。小军首先抽签，他在看不到的扑克牌上数字的情况从桌面上随机（任意）地取一张扑克。 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58069" y="2993572"/>
            <a:ext cx="628226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b="1" dirty="0">
                <a:cs typeface="+mn-ea"/>
                <a:sym typeface="+mn-lt"/>
              </a:rPr>
              <a:t>【</a:t>
            </a:r>
            <a:r>
              <a:rPr lang="zh-CN" altLang="en-US" sz="2135" b="1" dirty="0">
                <a:cs typeface="+mn-ea"/>
                <a:sym typeface="+mn-lt"/>
              </a:rPr>
              <a:t>问题一</a:t>
            </a:r>
            <a:r>
              <a:rPr lang="en-US" altLang="zh-CN" sz="2135" b="1" dirty="0">
                <a:cs typeface="+mn-ea"/>
                <a:sym typeface="+mn-lt"/>
              </a:rPr>
              <a:t>】</a:t>
            </a:r>
            <a:r>
              <a:rPr lang="zh-CN" altLang="en-US" sz="2135" b="1" dirty="0">
                <a:cs typeface="+mn-ea"/>
                <a:sym typeface="+mn-lt"/>
              </a:rPr>
              <a:t>抽到的扑克牌有几种可能的结果？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58069" y="4678436"/>
            <a:ext cx="628226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b="1" dirty="0">
                <a:cs typeface="+mn-ea"/>
                <a:sym typeface="+mn-lt"/>
              </a:rPr>
              <a:t>【</a:t>
            </a:r>
            <a:r>
              <a:rPr lang="zh-CN" altLang="en-US" sz="2135" b="1" dirty="0">
                <a:cs typeface="+mn-ea"/>
                <a:sym typeface="+mn-lt"/>
              </a:rPr>
              <a:t>问题二</a:t>
            </a:r>
            <a:r>
              <a:rPr lang="en-US" altLang="zh-CN" sz="2135" b="1" dirty="0">
                <a:cs typeface="+mn-ea"/>
                <a:sym typeface="+mn-lt"/>
              </a:rPr>
              <a:t>】</a:t>
            </a:r>
            <a:r>
              <a:rPr lang="zh-CN" altLang="en-US" sz="2135" b="1" dirty="0">
                <a:cs typeface="+mn-ea"/>
                <a:sym typeface="+mn-lt"/>
              </a:rPr>
              <a:t>抽到的扑克牌牌面数字会小于</a:t>
            </a:r>
            <a:r>
              <a:rPr lang="en-US" altLang="zh-CN" sz="2135" b="1" dirty="0">
                <a:cs typeface="+mn-ea"/>
                <a:sym typeface="+mn-lt"/>
              </a:rPr>
              <a:t>6</a:t>
            </a:r>
            <a:r>
              <a:rPr lang="zh-CN" altLang="en-US" sz="2135" b="1" dirty="0">
                <a:cs typeface="+mn-ea"/>
                <a:sym typeface="+mn-lt"/>
              </a:rPr>
              <a:t>吗？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58069" y="3474281"/>
            <a:ext cx="5339688" cy="1020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五种可能，数字</a:t>
            </a:r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1-5</a:t>
            </a: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都可能被抽到。而且抽取之前无法预料本次的抽取结果。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58069" y="5159145"/>
            <a:ext cx="5339688" cy="1020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抽到的数字只可能是</a:t>
            </a:r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1-5</a:t>
            </a: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之间的某一个，</a:t>
            </a:r>
            <a:endParaRPr lang="en-US" altLang="zh-CN" sz="2135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所以结果必然小于</a:t>
            </a:r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6.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课堂活动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277" y="3243074"/>
            <a:ext cx="3639797" cy="2426531"/>
          </a:xfrm>
          <a:prstGeom prst="round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98412" y="1326764"/>
            <a:ext cx="10851759" cy="1293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 </a:t>
            </a:r>
            <a:r>
              <a:rPr lang="en-US" altLang="zh-CN" b="1" dirty="0">
                <a:cs typeface="+mn-ea"/>
                <a:sym typeface="+mn-lt"/>
              </a:rPr>
              <a:t>5</a:t>
            </a:r>
            <a:r>
              <a:rPr lang="zh-CN" altLang="en-US" b="1" dirty="0">
                <a:cs typeface="+mn-ea"/>
                <a:sym typeface="+mn-lt"/>
              </a:rPr>
              <a:t>名同学参加演讲比赛，以抽扑克牌的方式决定每个人的出场顺序。现桌面上有</a:t>
            </a:r>
            <a:r>
              <a:rPr lang="en-US" altLang="zh-CN" b="1" dirty="0">
                <a:cs typeface="+mn-ea"/>
                <a:sym typeface="+mn-lt"/>
              </a:rPr>
              <a:t>5</a:t>
            </a:r>
            <a:r>
              <a:rPr lang="zh-CN" altLang="en-US" b="1" dirty="0">
                <a:cs typeface="+mn-ea"/>
                <a:sym typeface="+mn-lt"/>
              </a:rPr>
              <a:t>张扑克牌，牌面分别是</a:t>
            </a:r>
            <a:r>
              <a:rPr lang="en-US" altLang="zh-CN" b="1" dirty="0">
                <a:cs typeface="+mn-ea"/>
                <a:sym typeface="+mn-lt"/>
              </a:rPr>
              <a:t>1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2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3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4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5</a:t>
            </a:r>
            <a:r>
              <a:rPr lang="zh-CN" altLang="en-US" b="1" dirty="0">
                <a:cs typeface="+mn-ea"/>
                <a:sym typeface="+mn-lt"/>
              </a:rPr>
              <a:t>。小军首先抽签，他在看不到的扑克牌上数字的情况从桌面上随机（任意）地取一张扑克。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58069" y="2993572"/>
            <a:ext cx="628226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b="1" dirty="0">
                <a:cs typeface="+mn-ea"/>
                <a:sym typeface="+mn-lt"/>
              </a:rPr>
              <a:t>【</a:t>
            </a:r>
            <a:r>
              <a:rPr lang="zh-CN" altLang="en-US" sz="2135" b="1" dirty="0">
                <a:cs typeface="+mn-ea"/>
                <a:sym typeface="+mn-lt"/>
              </a:rPr>
              <a:t>问题三</a:t>
            </a:r>
            <a:r>
              <a:rPr lang="en-US" altLang="zh-CN" sz="2135" b="1" dirty="0">
                <a:cs typeface="+mn-ea"/>
                <a:sym typeface="+mn-lt"/>
              </a:rPr>
              <a:t>】</a:t>
            </a:r>
            <a:r>
              <a:rPr lang="zh-CN" altLang="en-US" sz="2135" b="1" dirty="0">
                <a:cs typeface="+mn-ea"/>
                <a:sym typeface="+mn-lt"/>
              </a:rPr>
              <a:t>抽到的扑克牌牌面数字会是</a:t>
            </a:r>
            <a:r>
              <a:rPr lang="en-US" altLang="zh-CN" sz="2135" b="1" dirty="0">
                <a:cs typeface="+mn-ea"/>
                <a:sym typeface="+mn-lt"/>
              </a:rPr>
              <a:t>0</a:t>
            </a:r>
            <a:r>
              <a:rPr lang="zh-CN" altLang="en-US" sz="2135" b="1" dirty="0">
                <a:cs typeface="+mn-ea"/>
                <a:sym typeface="+mn-lt"/>
              </a:rPr>
              <a:t>吗？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58069" y="4678436"/>
            <a:ext cx="628226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135" b="1" dirty="0">
                <a:cs typeface="+mn-ea"/>
                <a:sym typeface="+mn-lt"/>
              </a:rPr>
              <a:t>【</a:t>
            </a:r>
            <a:r>
              <a:rPr lang="zh-CN" altLang="en-US" sz="2135" b="1" dirty="0">
                <a:cs typeface="+mn-ea"/>
                <a:sym typeface="+mn-lt"/>
              </a:rPr>
              <a:t>问题四</a:t>
            </a:r>
            <a:r>
              <a:rPr lang="en-US" altLang="zh-CN" sz="2135" b="1" dirty="0">
                <a:cs typeface="+mn-ea"/>
                <a:sym typeface="+mn-lt"/>
              </a:rPr>
              <a:t>】</a:t>
            </a:r>
            <a:r>
              <a:rPr lang="zh-CN" altLang="en-US" sz="2135" b="1" dirty="0">
                <a:cs typeface="+mn-ea"/>
                <a:sym typeface="+mn-lt"/>
              </a:rPr>
              <a:t>抽到的扑克牌牌面数字会是</a:t>
            </a:r>
            <a:r>
              <a:rPr lang="en-US" altLang="zh-CN" sz="2135" b="1" dirty="0">
                <a:cs typeface="+mn-ea"/>
                <a:sym typeface="+mn-lt"/>
              </a:rPr>
              <a:t>1</a:t>
            </a:r>
            <a:r>
              <a:rPr lang="zh-CN" altLang="en-US" sz="2135" b="1" dirty="0">
                <a:cs typeface="+mn-ea"/>
                <a:sym typeface="+mn-lt"/>
              </a:rPr>
              <a:t>吗？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58069" y="3474281"/>
            <a:ext cx="5339688" cy="1020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抽到的数字只可能是</a:t>
            </a:r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1-5</a:t>
            </a: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之间的某一个，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所以结果不会为</a:t>
            </a:r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0.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58069" y="5159145"/>
            <a:ext cx="5339688" cy="531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可能是</a:t>
            </a:r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，也可能不是</a:t>
            </a:r>
            <a:r>
              <a:rPr lang="en-US" altLang="zh-CN" sz="2135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135" b="1" dirty="0">
                <a:solidFill>
                  <a:srgbClr val="FF0000"/>
                </a:solidFill>
                <a:cs typeface="+mn-ea"/>
                <a:sym typeface="+mn-lt"/>
              </a:rPr>
              <a:t>，事先无法确定。</a:t>
            </a:r>
          </a:p>
        </p:txBody>
      </p:sp>
      <p:sp>
        <p:nvSpPr>
          <p:cNvPr id="14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课堂活动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277" y="3243074"/>
            <a:ext cx="3639797" cy="2426531"/>
          </a:xfrm>
          <a:prstGeom prst="round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825" y="5339673"/>
            <a:ext cx="1524000" cy="1524000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03446" y="1360528"/>
            <a:ext cx="10122380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      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小伟掷一个质地均匀的正方形骰子，骰子的六个面上分别刻有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至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6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的点数。请考虑以下问题，掷一次骰子，观察骰子向上的一面： 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73211" y="2832746"/>
            <a:ext cx="32896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）可能出现哪些点数？ 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73210" y="3746676"/>
            <a:ext cx="3432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）出现的点数会是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7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吗？ 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873210" y="4682077"/>
            <a:ext cx="3432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）出现的点数大于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吗？ 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73210" y="5623765"/>
            <a:ext cx="3432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）出现的点数会是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吗？ </a:t>
            </a:r>
          </a:p>
        </p:txBody>
      </p:sp>
      <p:sp>
        <p:nvSpPr>
          <p:cNvPr id="13" name="矩形 12"/>
          <p:cNvSpPr/>
          <p:nvPr/>
        </p:nvSpPr>
        <p:spPr>
          <a:xfrm>
            <a:off x="2874986" y="3210161"/>
            <a:ext cx="6442028" cy="909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六种可能，点数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1-6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都可能出现，所有可能出现点数共有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6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钟。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874986" y="4176448"/>
            <a:ext cx="7668005" cy="474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出现的数字可能是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1-6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之间的某一个，所以结果肯定不会是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7.</a:t>
            </a:r>
            <a:endParaRPr lang="zh-CN" altLang="en-US" sz="186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874986" y="5096747"/>
            <a:ext cx="7668005" cy="474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出现的数字可能是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1-6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之间的某一个，所以结果肯定大于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0.</a:t>
            </a:r>
            <a:endParaRPr lang="zh-CN" altLang="en-US" sz="186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874986" y="5986308"/>
            <a:ext cx="7153831" cy="474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出现点数可能是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，也可能不是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，事先无法确定。</a:t>
            </a:r>
          </a:p>
        </p:txBody>
      </p:sp>
      <p:sp>
        <p:nvSpPr>
          <p:cNvPr id="1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课堂活动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26"/>
          <p:cNvSpPr txBox="1">
            <a:spLocks noChangeArrowheads="1"/>
          </p:cNvSpPr>
          <p:nvPr/>
        </p:nvSpPr>
        <p:spPr bwMode="auto">
          <a:xfrm>
            <a:off x="975180" y="1444579"/>
            <a:ext cx="10655300" cy="341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200000"/>
              </a:lnSpc>
            </a:pP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在一定条件下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:</a:t>
            </a:r>
          </a:p>
          <a:p>
            <a:pPr defTabSz="914400" eaLnBrk="1" hangingPunct="1">
              <a:lnSpc>
                <a:spcPct val="200000"/>
              </a:lnSpc>
            </a:pP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必然会发生的事件叫必然事件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;</a:t>
            </a:r>
          </a:p>
          <a:p>
            <a:pPr defTabSz="914400" eaLnBrk="1" hangingPunct="1">
              <a:lnSpc>
                <a:spcPct val="200000"/>
              </a:lnSpc>
            </a:pPr>
            <a:r>
              <a:rPr kumimoji="1" lang="en-US" altLang="zh-CN" sz="2800" b="1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必然不会发生的事件叫不可能事件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;</a:t>
            </a:r>
            <a:endParaRPr kumimoji="1" lang="en-US" altLang="zh-CN" sz="28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200000"/>
              </a:lnSpc>
            </a:pPr>
            <a:r>
              <a:rPr kumimoji="1" lang="en-US" altLang="zh-CN" sz="2800" b="1" dirty="0"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可能会发生，也可能不发生的事件叫不确定事件或随机事件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71" y="1262396"/>
            <a:ext cx="10908877" cy="725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b="1" dirty="0">
                <a:cs typeface="+mn-ea"/>
                <a:sym typeface="+mn-lt"/>
              </a:rPr>
              <a:t>   抽奖箱中有</a:t>
            </a:r>
            <a:r>
              <a:rPr lang="en-US" altLang="zh-CN" sz="2400" b="1" dirty="0">
                <a:cs typeface="+mn-ea"/>
                <a:sym typeface="+mn-lt"/>
              </a:rPr>
              <a:t>5</a:t>
            </a:r>
            <a:r>
              <a:rPr lang="zh-CN" altLang="en-US" sz="2400" b="1" dirty="0">
                <a:cs typeface="+mn-ea"/>
                <a:sym typeface="+mn-lt"/>
              </a:rPr>
              <a:t>个黄球，</a:t>
            </a:r>
            <a:r>
              <a:rPr lang="en-US" altLang="zh-CN" sz="2400" b="1" dirty="0">
                <a:cs typeface="+mn-ea"/>
                <a:sym typeface="+mn-lt"/>
              </a:rPr>
              <a:t>3</a:t>
            </a:r>
            <a:r>
              <a:rPr lang="zh-CN" altLang="en-US" sz="2400" b="1" dirty="0">
                <a:cs typeface="+mn-ea"/>
                <a:sym typeface="+mn-lt"/>
              </a:rPr>
              <a:t>个红球，摸出一个球是红球，这一事件是随机事件吗？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3918" y="2280807"/>
            <a:ext cx="11181291" cy="1463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dirty="0">
                <a:cs typeface="+mn-ea"/>
                <a:sym typeface="+mn-lt"/>
              </a:rPr>
              <a:t>不是。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400" dirty="0">
                <a:cs typeface="+mn-ea"/>
                <a:sym typeface="+mn-lt"/>
              </a:rPr>
              <a:t>原因：如果红球比黄球大前提条件下摸红球是必然事件。（原因不唯一）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409146" y="4063401"/>
            <a:ext cx="8449684" cy="5027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dirty="0">
                <a:solidFill>
                  <a:schemeClr val="tx1"/>
                </a:solidFill>
                <a:cs typeface="+mn-ea"/>
                <a:sym typeface="+mn-lt"/>
              </a:rPr>
              <a:t>思考：增加什么限定条件之后，这一事件是随机事件？</a:t>
            </a:r>
          </a:p>
        </p:txBody>
      </p:sp>
      <p:sp>
        <p:nvSpPr>
          <p:cNvPr id="4" name="矩形 3"/>
          <p:cNvSpPr/>
          <p:nvPr/>
        </p:nvSpPr>
        <p:spPr>
          <a:xfrm>
            <a:off x="812679" y="5344221"/>
            <a:ext cx="934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b="1" dirty="0">
                <a:cs typeface="+mn-ea"/>
                <a:sym typeface="+mn-lt"/>
              </a:rPr>
              <a:t>这些球的形状、大小、质地等完全相同，即除颜色外无差别。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71" y="2673044"/>
            <a:ext cx="2223932" cy="230061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104" y="2673044"/>
            <a:ext cx="2223932" cy="230061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637" y="2673044"/>
            <a:ext cx="2223932" cy="230061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963817" y="1409654"/>
            <a:ext cx="9993477" cy="50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小白、小黄、小花分别从箱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各抽取一个球，一定能摸到红球吗？</a:t>
            </a:r>
          </a:p>
        </p:txBody>
      </p:sp>
      <p:sp>
        <p:nvSpPr>
          <p:cNvPr id="23" name="椭圆 22"/>
          <p:cNvSpPr/>
          <p:nvPr/>
        </p:nvSpPr>
        <p:spPr>
          <a:xfrm>
            <a:off x="8286448" y="4355597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608181" y="4452963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8510814" y="4160863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8767625" y="4211663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8826892" y="4506938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8989185" y="4258230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8819869" y="3907082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8510814" y="3921679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228924" y="4258230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5550657" y="4355597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5453290" y="4063497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710101" y="4114297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5769368" y="4409571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5931661" y="4160863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5762345" y="3809715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5453290" y="3824313"/>
            <a:ext cx="194733" cy="1947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2147049" y="4272827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468782" y="4370194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2371416" y="4078094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628226" y="4128894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2687493" y="4424169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2849786" y="4175461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2680470" y="3824313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2371416" y="3838910"/>
            <a:ext cx="194733" cy="19473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261599" y="2236559"/>
            <a:ext cx="113364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小白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1</a:t>
            </a:r>
            <a:endParaRPr lang="zh-CN" altLang="en-US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8608181" y="2236559"/>
            <a:ext cx="113364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小花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3</a:t>
            </a:r>
            <a:endParaRPr lang="zh-CN" altLang="en-US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434890" y="2239843"/>
            <a:ext cx="113364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小黄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</a:t>
            </a:r>
            <a:r>
              <a:rPr lang="zh-CN" altLang="en-US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箱</a:t>
            </a:r>
            <a:r>
              <a:rPr lang="en-US" altLang="zh-CN" sz="1865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endParaRPr lang="zh-CN" altLang="en-US" b="1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50" name="爆炸形: 14 pt  49"/>
          <p:cNvSpPr/>
          <p:nvPr/>
        </p:nvSpPr>
        <p:spPr>
          <a:xfrm>
            <a:off x="1420321" y="5094312"/>
            <a:ext cx="2805277" cy="1045216"/>
          </a:xfrm>
          <a:prstGeom prst="irregularSeal2">
            <a:avLst/>
          </a:prstGeom>
          <a:solidFill>
            <a:srgbClr val="DAAC0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不可能事件</a:t>
            </a:r>
          </a:p>
        </p:txBody>
      </p:sp>
      <p:sp>
        <p:nvSpPr>
          <p:cNvPr id="51" name="爆炸形: 14 pt  50"/>
          <p:cNvSpPr/>
          <p:nvPr/>
        </p:nvSpPr>
        <p:spPr>
          <a:xfrm>
            <a:off x="7965800" y="5017915"/>
            <a:ext cx="2805277" cy="1045216"/>
          </a:xfrm>
          <a:prstGeom prst="irregularSeal2">
            <a:avLst/>
          </a:prstGeom>
          <a:solidFill>
            <a:srgbClr val="DAAC0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必然</a:t>
            </a:r>
            <a:endParaRPr lang="en-US" altLang="zh-CN" sz="2000" b="1" dirty="0">
              <a:solidFill>
                <a:prstClr val="white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事件</a:t>
            </a:r>
          </a:p>
        </p:txBody>
      </p:sp>
      <p:sp>
        <p:nvSpPr>
          <p:cNvPr id="52" name="爆炸形: 14 pt  51"/>
          <p:cNvSpPr/>
          <p:nvPr/>
        </p:nvSpPr>
        <p:spPr>
          <a:xfrm>
            <a:off x="4748670" y="5127982"/>
            <a:ext cx="2805277" cy="1045216"/>
          </a:xfrm>
          <a:prstGeom prst="irregularSeal2">
            <a:avLst/>
          </a:prstGeom>
          <a:solidFill>
            <a:srgbClr val="DAAC0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随机</a:t>
            </a:r>
            <a:endParaRPr lang="en-US" altLang="zh-CN" sz="2000" b="1" dirty="0">
              <a:solidFill>
                <a:prstClr val="white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事件</a:t>
            </a:r>
          </a:p>
        </p:txBody>
      </p:sp>
      <p:sp>
        <p:nvSpPr>
          <p:cNvPr id="53" name="TextBox 6"/>
          <p:cNvSpPr txBox="1"/>
          <p:nvPr/>
        </p:nvSpPr>
        <p:spPr>
          <a:xfrm>
            <a:off x="1120844" y="502151"/>
            <a:ext cx="10955041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3200" dirty="0">
                <a:ln w="6350">
                  <a:noFill/>
                </a:ln>
                <a:solidFill>
                  <a:srgbClr val="FBC708"/>
                </a:solidFill>
                <a:cs typeface="+mn-ea"/>
                <a:sym typeface="+mn-lt"/>
              </a:rPr>
              <a:t>指出下列事件中，哪些是必然事件、不可能事件和随机事件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arzf4os2">
      <a:majorFont>
        <a:latin typeface="阿里巴巴普惠体 R"/>
        <a:ea typeface="思源黑体 CN Regular"/>
        <a:cs typeface=""/>
      </a:majorFont>
      <a:minorFont>
        <a:latin typeface="阿里巴巴普惠体 R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1589</Words>
  <Application>Microsoft Office PowerPoint</Application>
  <PresentationFormat>宽屏</PresentationFormat>
  <Paragraphs>175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阿里巴巴普惠体 R</vt:lpstr>
      <vt:lpstr>思源黑体 CN Regular</vt:lpstr>
      <vt:lpstr>宋体</vt:lpstr>
      <vt:lpstr>Arial</vt:lpstr>
      <vt:lpstr>Calibri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7</cp:revision>
  <dcterms:created xsi:type="dcterms:W3CDTF">2020-04-11T10:57:00Z</dcterms:created>
  <dcterms:modified xsi:type="dcterms:W3CDTF">2023-01-16T18:01:20Z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0F837F680B2E421898291C84864F854A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