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09" r:id="rId2"/>
    <p:sldId id="259" r:id="rId3"/>
    <p:sldId id="428" r:id="rId4"/>
    <p:sldId id="429" r:id="rId5"/>
    <p:sldId id="431" r:id="rId6"/>
    <p:sldId id="441" r:id="rId7"/>
    <p:sldId id="442" r:id="rId8"/>
    <p:sldId id="432" r:id="rId9"/>
    <p:sldId id="435" r:id="rId10"/>
    <p:sldId id="434" r:id="rId11"/>
    <p:sldId id="437" r:id="rId12"/>
    <p:sldId id="414" r:id="rId13"/>
    <p:sldId id="438" r:id="rId14"/>
    <p:sldId id="273" r:id="rId15"/>
    <p:sldId id="286" r:id="rId16"/>
    <p:sldId id="290" r:id="rId17"/>
    <p:sldId id="293" r:id="rId18"/>
    <p:sldId id="440" r:id="rId19"/>
    <p:sldId id="416" r:id="rId20"/>
    <p:sldId id="445" r:id="rId21"/>
    <p:sldId id="446" r:id="rId22"/>
    <p:sldId id="447" r:id="rId23"/>
    <p:sldId id="353" r:id="rId24"/>
    <p:sldId id="407" r:id="rId25"/>
    <p:sldId id="408" r:id="rId26"/>
    <p:sldId id="307" r:id="rId27"/>
    <p:sldId id="443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003366"/>
    <a:srgbClr val="0000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927DCA-7927-414E-AB35-51272E27C2EF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8E3E50-0C1E-4300-8241-E4C55D46CEB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E3E50-0C1E-4300-8241-E4C55D46CEB6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en-US" smtClean="0">
              <a:latin typeface="文鼎CS魏碑" charset="0"/>
            </a:endParaRPr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DA28A3F-C745-40D1-9B7C-918D0C3FD9D7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4A95-DF8F-46C9-8043-4060FC6623B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E9B0-B47A-4CF3-BCD5-FBDB2ECA63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0DF8-5476-4D0F-92C5-B4BC73C9D90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C589-5060-4EE5-8A8A-91980DE6B9E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761E-F386-405D-A70A-05FAD7E262B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F5B8-B997-446D-87DB-566FCD0ED25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7719-BBB1-401D-AC97-0E68C58F05C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9A83-19F6-41D4-80B8-F47E2ED72F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93D0-554A-4698-B143-C5C8EB53A89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5AD7-BE9A-4917-821C-022424DEBE4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09D8-0F3D-4722-97F1-16FA11DB9D62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192C-F2AC-4440-8471-5E6A35BD234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C9B-8588-4D8B-9778-45BF0FDBB1C6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66D4-2631-4BF7-BDB6-11E39D61F64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AB13-10F6-4CDE-AF9E-583A811F9997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E234-CB41-450D-A034-8386E83136D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D96E-8667-41D0-AD60-4F8C7E3C08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CDD6-9135-4CBF-8D36-6AE0BDB1CE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1E9F-829A-4FBD-9B01-407886481E3D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150A-16C1-4D71-8254-F6E42DB4731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B1EDE5-2DED-4F69-BEB5-FB657E61FCA4}" type="datetime1">
              <a:rPr lang="zh-CN" altLang="en-US"/>
              <a:t>2023-01-17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BF68E8-151C-473A-8AAC-2935DB712D8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anapple.sw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Users/oo/Desktop/&#19977;&#24180;&#32423;%20U12&#31532;&#19968;&#35838;&#26102;/Bingo.exe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12\tail&#32654;&#38899;.mp3" TargetMode="External"/><Relationship Id="rId1" Type="http://schemas.microsoft.com/office/2007/relationships/media" Target="file:///C:\Documents%20and%20Settings\Administrator\&#26700;&#38754;\unit12\tail&#32654;&#388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Documents%20and%20Settings\Administrator\&#26700;&#38754;\unit12\a%20long%20tail.mp3" TargetMode="External"/><Relationship Id="rId7" Type="http://schemas.openxmlformats.org/officeDocument/2006/relationships/image" Target="../media/image14.jpeg"/><Relationship Id="rId2" Type="http://schemas.openxmlformats.org/officeDocument/2006/relationships/audio" Target="file:///C:\Documents%20and%20Settings\Administrator\&#26700;&#38754;\unit12\a%20short%20tail.mp3" TargetMode="External"/><Relationship Id="rId1" Type="http://schemas.microsoft.com/office/2007/relationships/media" Target="file:///C:\Documents%20and%20Settings\Administrator\&#26700;&#38754;\unit12\a%20short%20tail.mp3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unit12\a%20long%20tail.mp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Documents%20and%20Settings\Administrator\&#26700;&#38754;\unit12\a%20small%20mouse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Administrator\&#26700;&#38754;\unit12\a%20big%20mouse.mp3" TargetMode="External"/><Relationship Id="rId1" Type="http://schemas.microsoft.com/office/2007/relationships/media" Target="file:///C:\Documents%20and%20Settings\Administrator\&#26700;&#38754;\unit12\a%20big%20mouse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unit12\a%20small%20mouse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Users/oo/Desktop/&#19977;&#24180;&#32423;%20U12&#31532;&#19968;&#35838;&#26102;/Bingo.ex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Users/oo/Desktop/&#19977;&#24180;&#32423;%20U12&#31532;&#19968;&#35838;&#26102;/Bingo.e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Users/oo/Desktop/&#19977;&#24180;&#32423;%20U12&#31532;&#19968;&#35838;&#26102;/Bingo.exe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Administrator\&#26700;&#38754;\&#22768;&#38899;&#32032;&#26448;\horse.mp3" TargetMode="External"/><Relationship Id="rId13" Type="http://schemas.openxmlformats.org/officeDocument/2006/relationships/slideLayout" Target="../slideLayouts/slideLayout7.xml"/><Relationship Id="rId3" Type="http://schemas.microsoft.com/office/2007/relationships/media" Target="file:///C:\Documents%20and%20Settings\Administrator\&#26700;&#38754;\&#22768;&#38899;&#32032;&#26448;\dog.mp3" TargetMode="External"/><Relationship Id="rId7" Type="http://schemas.microsoft.com/office/2007/relationships/media" Target="file:///C:\Documents%20and%20Settings\Administrator\&#26700;&#38754;\&#22768;&#38899;&#32032;&#26448;\horse.mp3" TargetMode="External"/><Relationship Id="rId12" Type="http://schemas.openxmlformats.org/officeDocument/2006/relationships/audio" Target="file:///C:\Documents%20and%20Settings\Administrator\&#26700;&#38754;\&#22768;&#38899;&#32032;&#26448;\pig.mp3" TargetMode="External"/><Relationship Id="rId2" Type="http://schemas.openxmlformats.org/officeDocument/2006/relationships/audio" Target="file:///C:\Documents%20and%20Settings\Administrator\&#26700;&#38754;\&#22768;&#38899;&#32032;&#26448;\bird.mp3" TargetMode="External"/><Relationship Id="rId1" Type="http://schemas.microsoft.com/office/2007/relationships/media" Target="file:///C:\Documents%20and%20Settings\Administrator\&#26700;&#38754;\&#22768;&#38899;&#32032;&#26448;\bird.mp3" TargetMode="External"/><Relationship Id="rId6" Type="http://schemas.openxmlformats.org/officeDocument/2006/relationships/audio" Target="file:///C:\Documents%20and%20Settings\Administrator\&#26700;&#38754;\&#22768;&#38899;&#32032;&#26448;\chicken.mp3" TargetMode="External"/><Relationship Id="rId11" Type="http://schemas.microsoft.com/office/2007/relationships/media" Target="file:///C:\Documents%20and%20Settings\Administrator\&#26700;&#38754;\&#22768;&#38899;&#32032;&#26448;\pig.mp3" TargetMode="External"/><Relationship Id="rId5" Type="http://schemas.microsoft.com/office/2007/relationships/media" Target="file:///C:\Documents%20and%20Settings\Administrator\&#26700;&#38754;\&#22768;&#38899;&#32032;&#26448;\chicken.mp3" TargetMode="External"/><Relationship Id="rId10" Type="http://schemas.openxmlformats.org/officeDocument/2006/relationships/audio" Target="file:///C:\Documents%20and%20Settings\Administrator\&#26700;&#38754;\&#22768;&#38899;&#32032;&#26448;\monkey.mp3" TargetMode="External"/><Relationship Id="rId4" Type="http://schemas.openxmlformats.org/officeDocument/2006/relationships/audio" Target="file:///C:\Documents%20and%20Settings\Administrator\&#26700;&#38754;\&#22768;&#38899;&#32032;&#26448;\dog.mp3" TargetMode="External"/><Relationship Id="rId9" Type="http://schemas.microsoft.com/office/2007/relationships/media" Target="file:///C:\Documents%20and%20Settings\Administrator\&#26700;&#38754;\&#22768;&#38899;&#32032;&#26448;\monkey.mp3" TargetMode="Externa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Users/oo/Desktop/&#19977;&#24180;&#32423;%20U12&#31532;&#19968;&#35838;&#26102;/Bingo.exe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11560" y="908720"/>
            <a:ext cx="8064500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8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80"/>
                  </a:solidFill>
                  <a:round/>
                </a:ln>
                <a:solidFill>
                  <a:srgbClr val="000080"/>
                </a:solidFill>
                <a:latin typeface="Comic Sans MS" panose="030F0702030302020204"/>
              </a:rPr>
              <a:t>Unit 12</a:t>
            </a:r>
          </a:p>
          <a:p>
            <a:pPr algn="ctr"/>
            <a:r>
              <a:rPr lang="en-US" altLang="zh-CN" sz="3600" b="1" kern="10" dirty="0">
                <a:ln w="9525">
                  <a:solidFill>
                    <a:srgbClr val="000080"/>
                  </a:solidFill>
                  <a:round/>
                </a:ln>
                <a:solidFill>
                  <a:srgbClr val="000080"/>
                </a:solidFill>
                <a:latin typeface="Comic Sans MS" panose="030F0702030302020204"/>
              </a:rPr>
              <a:t>Whose rabbits are these?</a:t>
            </a:r>
            <a:endParaRPr lang="zh-CN" altLang="en-US" sz="3600" b="1" kern="10" dirty="0">
              <a:ln w="9525">
                <a:solidFill>
                  <a:srgbClr val="000080"/>
                </a:solidFill>
                <a:round/>
              </a:ln>
              <a:solidFill>
                <a:srgbClr val="000080"/>
              </a:solidFill>
              <a:latin typeface="Comic Sans MS" panose="030F0702030302020204"/>
            </a:endParaRPr>
          </a:p>
        </p:txBody>
      </p:sp>
      <p:pic>
        <p:nvPicPr>
          <p:cNvPr id="28675" name="Picture 3" descr="rabb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040" y="2854895"/>
            <a:ext cx="34210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rabb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115245"/>
            <a:ext cx="284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90" y="6021288"/>
            <a:ext cx="913641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034E-6 L 1.88402 1.07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01" y="5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034E-6 L 1.88402 1.074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01" y="5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516102158419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057400"/>
            <a:ext cx="47974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3048000" y="2057400"/>
            <a:ext cx="1905000" cy="1828800"/>
          </a:xfrm>
          <a:prstGeom prst="ellipse">
            <a:avLst/>
          </a:prstGeom>
          <a:solidFill>
            <a:srgbClr val="66FF66"/>
          </a:solidFill>
          <a:ln w="9525" algn="ctr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endParaRPr lang="zh-CN" altLang="en-US" sz="3200">
              <a:solidFill>
                <a:srgbClr val="6600CC"/>
              </a:solidFill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051050" y="1844675"/>
            <a:ext cx="4111625" cy="3387725"/>
          </a:xfrm>
          <a:prstGeom prst="ellipse">
            <a:avLst/>
          </a:prstGeom>
          <a:solidFill>
            <a:srgbClr val="FF3399"/>
          </a:solidFill>
          <a:ln w="9525" algn="ctr">
            <a:solidFill>
              <a:srgbClr val="FF3399"/>
            </a:solidFill>
            <a:rou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endParaRPr lang="zh-CN" altLang="en-US" sz="3200">
              <a:solidFill>
                <a:srgbClr val="6600CC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7800" y="304800"/>
            <a:ext cx="6940550" cy="1176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altLang="zh-CN" sz="3200" b="1" dirty="0">
                <a:latin typeface="Comic Sans MS" panose="030F0702030302020204" pitchFamily="66" charset="0"/>
              </a:rPr>
              <a:t>Are there any…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b="1" dirty="0">
                <a:latin typeface="Comic Sans MS" panose="030F0702030302020204" pitchFamily="66" charset="0"/>
              </a:rPr>
              <a:t>?</a:t>
            </a:r>
            <a:endParaRPr lang="en-US" altLang="zh-CN" sz="3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Tx/>
              <a:buNone/>
              <a:defRPr/>
            </a:pPr>
            <a:endParaRPr lang="zh-CN" altLang="en-US" sz="32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182813" y="2286000"/>
            <a:ext cx="1998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Great!</a:t>
            </a:r>
          </a:p>
          <a:p>
            <a:pPr eaLnBrk="1" hangingPunct="1"/>
            <a:endParaRPr lang="en-US" altLang="zh-CN" sz="4800" b="1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785938" y="3071813"/>
            <a:ext cx="5162550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dirty="0"/>
              <a:t>Let’s go to the farm now!</a:t>
            </a:r>
          </a:p>
        </p:txBody>
      </p:sp>
      <p:pic>
        <p:nvPicPr>
          <p:cNvPr id="16390" name="Picture 6" descr="u=20637144,660887508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75" y="404813"/>
            <a:ext cx="1912938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/>
          </a:p>
        </p:txBody>
      </p:sp>
      <p:pic>
        <p:nvPicPr>
          <p:cNvPr id="33795" name="Picture 3" descr="s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127000"/>
            <a:ext cx="10153650" cy="744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Rot="1" noChangeArrowheads="1"/>
          </p:cNvSpPr>
          <p:nvPr/>
        </p:nvSpPr>
        <p:spPr bwMode="auto">
          <a:xfrm>
            <a:off x="250825" y="404813"/>
            <a:ext cx="61214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FF3300"/>
                </a:solidFill>
              </a:rPr>
              <a:t>What  animals can you see?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zh-CN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1143000"/>
            <a:ext cx="3714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What do they have?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1143000" y="-3175"/>
            <a:ext cx="5929313" cy="3176588"/>
            <a:chOff x="204" y="981"/>
            <a:chExt cx="5398" cy="2676"/>
          </a:xfrm>
        </p:grpSpPr>
        <p:pic>
          <p:nvPicPr>
            <p:cNvPr id="18441" name="Picture 6" descr="rabbi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981"/>
              <a:ext cx="2903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7" descr="rabbit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3107" y="981"/>
              <a:ext cx="2495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5938" y="3429000"/>
            <a:ext cx="3000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What are these?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5938" y="4044950"/>
            <a:ext cx="3000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They are rabbits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478631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What colour are they?</a:t>
            </a:r>
            <a:endParaRPr lang="zh-CN" altLang="en-US" sz="2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0250" y="5429250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They are white.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85938" y="5953125"/>
            <a:ext cx="4786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These</a:t>
            </a:r>
            <a:r>
              <a:rPr lang="en-US" altLang="zh-CN" sz="2800">
                <a:solidFill>
                  <a:srgbClr val="FF0000"/>
                </a:solidFill>
              </a:rPr>
              <a:t> rabbits</a:t>
            </a:r>
            <a:r>
              <a:rPr lang="en-US" altLang="zh-CN" sz="2800"/>
              <a:t> are </a:t>
            </a:r>
            <a:r>
              <a:rPr lang="en-US" altLang="zh-CN" sz="2800">
                <a:solidFill>
                  <a:srgbClr val="FF0000"/>
                </a:solidFill>
              </a:rPr>
              <a:t>white. </a:t>
            </a:r>
            <a:r>
              <a:rPr lang="en-US" altLang="zh-CN" sz="2800"/>
              <a:t>They have short</a:t>
            </a:r>
            <a:r>
              <a:rPr lang="en-US" altLang="zh-CN" sz="2800">
                <a:solidFill>
                  <a:srgbClr val="FF0000"/>
                </a:solidFill>
              </a:rPr>
              <a:t> tails.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7111151927331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0"/>
            <a:ext cx="3843338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5364163" y="2782888"/>
            <a:ext cx="603250" cy="287337"/>
          </a:xfrm>
          <a:prstGeom prst="rightArrow">
            <a:avLst>
              <a:gd name="adj1" fmla="val 50000"/>
              <a:gd name="adj2" fmla="val 52486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967413" y="2279650"/>
            <a:ext cx="2076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>
                <a:latin typeface="Comic Sans MS" panose="030F0702030302020204" pitchFamily="66" charset="0"/>
              </a:rPr>
              <a:t>t</a:t>
            </a:r>
            <a:r>
              <a:rPr lang="zh-CN" altLang="en-US" sz="9600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zh-CN" altLang="en-US" sz="960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19463" name="tail美音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272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6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  <p:bldLst>
      <p:bldP spid="16387" grpId="0" animBg="1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59188" y="1257300"/>
            <a:ext cx="36496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/>
              <a:t>a</a:t>
            </a:r>
            <a:r>
              <a:rPr lang="zh-CN" altLang="en-US" sz="5400" b="1">
                <a:solidFill>
                  <a:srgbClr val="FF0000"/>
                </a:solidFill>
              </a:rPr>
              <a:t> short </a:t>
            </a:r>
            <a:r>
              <a:rPr lang="zh-CN" altLang="en-US" sz="5400" b="1"/>
              <a:t>tail</a:t>
            </a:r>
          </a:p>
        </p:txBody>
      </p:sp>
      <p:pic>
        <p:nvPicPr>
          <p:cNvPr id="20483" name="Picture 3" descr="t0189f4bc66f8ae3e29"/>
          <p:cNvPicPr>
            <a:picLocks noGrp="1" noChangeAspect="1" noChangeArrowheads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798513" y="3648075"/>
            <a:ext cx="2371725" cy="2286000"/>
          </a:xfrm>
          <a:noFill/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730625" y="3738563"/>
            <a:ext cx="3382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/>
              <a:t>a</a:t>
            </a:r>
            <a:r>
              <a:rPr lang="zh-CN" altLang="en-US" sz="5400" b="1">
                <a:solidFill>
                  <a:srgbClr val="FF0000"/>
                </a:solidFill>
              </a:rPr>
              <a:t> long </a:t>
            </a:r>
            <a:r>
              <a:rPr lang="zh-CN" altLang="en-US" sz="5400" b="1"/>
              <a:t>tail</a:t>
            </a: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2705100" y="1714500"/>
            <a:ext cx="768350" cy="254000"/>
          </a:xfrm>
          <a:prstGeom prst="rightArrow">
            <a:avLst>
              <a:gd name="adj1" fmla="val 50000"/>
              <a:gd name="adj2" fmla="val 756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 flipH="1">
            <a:off x="3132138" y="4149725"/>
            <a:ext cx="527050" cy="198438"/>
          </a:xfrm>
          <a:prstGeom prst="leftArrow">
            <a:avLst>
              <a:gd name="adj1" fmla="val 50000"/>
              <a:gd name="adj2" fmla="val 664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0487" name="Picture 6" descr="rabbi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96850"/>
            <a:ext cx="27051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a short tai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952500"/>
            <a:ext cx="4889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a long tail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319463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16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16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  <p:bldLst>
      <p:bldP spid="17410" grpId="0" bldLvl="0" autoUpdateAnimBg="0"/>
      <p:bldP spid="17412" grpId="0" bldLvl="0" autoUpdateAnimBg="0"/>
      <p:bldP spid="17413" grpId="0" animBg="1" autoUpdateAnimBg="0"/>
      <p:bldP spid="174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184775" y="3060700"/>
            <a:ext cx="395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/>
              <a:t>a</a:t>
            </a:r>
            <a:r>
              <a:rPr lang="en-US" altLang="zh-CN" sz="4000" b="1">
                <a:solidFill>
                  <a:srgbClr val="FF0000"/>
                </a:solidFill>
              </a:rPr>
              <a:t> small</a:t>
            </a:r>
            <a:r>
              <a:rPr lang="en-US" altLang="zh-CN" sz="4000" b="1">
                <a:solidFill>
                  <a:srgbClr val="FF3300"/>
                </a:solidFill>
              </a:rPr>
              <a:t> </a:t>
            </a:r>
            <a:r>
              <a:rPr lang="en-US" altLang="zh-CN" sz="4000" b="1"/>
              <a:t>mouse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642938" y="3000375"/>
            <a:ext cx="3602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/>
              <a:t>a</a:t>
            </a:r>
            <a:r>
              <a:rPr lang="en-US" altLang="zh-CN" sz="4400" b="1">
                <a:solidFill>
                  <a:srgbClr val="FF0000"/>
                </a:solidFill>
              </a:rPr>
              <a:t> big</a:t>
            </a:r>
            <a:r>
              <a:rPr lang="zh-CN" altLang="en-US" sz="4400" b="1">
                <a:solidFill>
                  <a:srgbClr val="FF0000"/>
                </a:solidFill>
              </a:rPr>
              <a:t> </a:t>
            </a:r>
            <a:r>
              <a:rPr lang="zh-CN" altLang="en-US" sz="4400" b="1"/>
              <a:t>mouse </a:t>
            </a:r>
          </a:p>
        </p:txBody>
      </p:sp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1852613" y="4856163"/>
            <a:ext cx="309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4000" b="1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763" y="1285875"/>
            <a:ext cx="23637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622300"/>
            <a:ext cx="5270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a big mous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6237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a small mouse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644900"/>
            <a:ext cx="76517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68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  <p:bldLst>
      <p:bldP spid="19458" grpId="0" build="allAtOnce" autoUpdateAnimBg="0"/>
      <p:bldP spid="1945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92138" y="5205413"/>
            <a:ext cx="7273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/>
              <a:t>T</a:t>
            </a:r>
            <a:r>
              <a:rPr lang="en-US" altLang="zh-CN" sz="4400" b="1"/>
              <a:t>hey are </a:t>
            </a:r>
            <a:r>
              <a:rPr lang="zh-CN" altLang="en-US" sz="4400" b="1"/>
              <a:t>very</a:t>
            </a:r>
            <a:r>
              <a:rPr lang="en-US" altLang="zh-CN" sz="4400" b="1"/>
              <a:t> </a:t>
            </a:r>
            <a:r>
              <a:rPr lang="zh-CN" altLang="en-US" sz="4400" b="1">
                <a:solidFill>
                  <a:srgbClr val="FF0000"/>
                </a:solidFill>
              </a:rPr>
              <a:t>cute</a:t>
            </a:r>
            <a:r>
              <a:rPr lang="zh-CN" altLang="en-US" sz="4400" b="1"/>
              <a:t>.</a:t>
            </a:r>
            <a:endParaRPr lang="en-US" altLang="zh-CN" sz="5400" b="1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74663" y="3602038"/>
            <a:ext cx="7331075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400" dirty="0">
                <a:latin typeface="Arial" panose="020B0604020202020204" pitchFamily="34" charset="0"/>
              </a:rPr>
              <a:t>They have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44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20493" name="矩形 12"/>
          <p:cNvSpPr>
            <a:spLocks noChangeArrowheads="1"/>
          </p:cNvSpPr>
          <p:nvPr/>
        </p:nvSpPr>
        <p:spPr bwMode="auto">
          <a:xfrm>
            <a:off x="917575" y="2962275"/>
            <a:ext cx="53641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/>
              <a:t>These             </a:t>
            </a:r>
            <a:r>
              <a:rPr lang="en-US" altLang="zh-CN" sz="3600" b="1"/>
              <a:t>are</a:t>
            </a:r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zh-CN" altLang="en-US" sz="3600" b="1">
                <a:solidFill>
                  <a:srgbClr val="FF0000"/>
                </a:solidFill>
              </a:rPr>
              <a:t>          </a:t>
            </a:r>
            <a:r>
              <a:rPr lang="zh-CN" altLang="en-US" sz="3600" b="1"/>
              <a:t>.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500313" y="2962275"/>
            <a:ext cx="1223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mice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733925" y="2962275"/>
            <a:ext cx="1160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grey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8463" y="0"/>
            <a:ext cx="37814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458913"/>
            <a:ext cx="37814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57563" y="3787775"/>
            <a:ext cx="2357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small eyes,</a:t>
            </a:r>
            <a:endParaRPr lang="zh-CN" altLang="en-US" sz="2800" b="1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08625" y="3787775"/>
            <a:ext cx="2357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small noses</a:t>
            </a:r>
            <a:endParaRPr lang="zh-CN" altLang="en-US" sz="2800" b="1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4663" y="4462463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small mouths,</a:t>
            </a:r>
            <a:endParaRPr lang="zh-CN" altLang="en-US" sz="2800" b="1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38463" y="4462463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small ears,</a:t>
            </a:r>
            <a:endParaRPr lang="zh-CN" alt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4946650" y="4462463"/>
            <a:ext cx="2670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long tails.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 bldLvl="0" autoUpdateAnimBg="0"/>
      <p:bldP spid="20482" grpId="1" build="allAtOnce" bldLvl="0" autoUpdateAnimBg="0"/>
      <p:bldP spid="20483" grpId="0" bldLvl="0" autoUpdateAnimBg="0"/>
      <p:bldP spid="20493" grpId="0" autoUpdateAnimBg="0"/>
      <p:bldP spid="20497" grpId="0" bldLvl="0" autoUpdateAnimBg="0"/>
      <p:bldP spid="20499" grpId="0" bldLvl="0" autoUpdateAnimBg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92138" y="5205413"/>
            <a:ext cx="7273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/>
              <a:t>T</a:t>
            </a:r>
            <a:r>
              <a:rPr lang="en-US" altLang="zh-CN" sz="4400" b="1"/>
              <a:t>hey are </a:t>
            </a:r>
            <a:r>
              <a:rPr lang="zh-CN" altLang="en-US" sz="4400" b="1"/>
              <a:t>very</a:t>
            </a:r>
            <a:r>
              <a:rPr lang="en-US" altLang="zh-CN" sz="4400" b="1"/>
              <a:t> </a:t>
            </a:r>
            <a:r>
              <a:rPr lang="en-US" altLang="zh-CN" sz="4400" b="1">
                <a:solidFill>
                  <a:srgbClr val="FF0000"/>
                </a:solidFill>
              </a:rPr>
              <a:t>lovely</a:t>
            </a:r>
            <a:r>
              <a:rPr lang="zh-CN" altLang="en-US" sz="4400" b="1"/>
              <a:t>.</a:t>
            </a:r>
            <a:endParaRPr lang="en-US" altLang="zh-CN" sz="5400" b="1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74663" y="3602038"/>
            <a:ext cx="7331075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400" dirty="0">
                <a:latin typeface="Arial" panose="020B0604020202020204" pitchFamily="34" charset="0"/>
              </a:rPr>
              <a:t>They have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44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20493" name="矩形 12"/>
          <p:cNvSpPr>
            <a:spLocks noChangeArrowheads="1"/>
          </p:cNvSpPr>
          <p:nvPr/>
        </p:nvSpPr>
        <p:spPr bwMode="auto">
          <a:xfrm>
            <a:off x="917575" y="2962275"/>
            <a:ext cx="5545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/>
              <a:t>These              </a:t>
            </a:r>
            <a:r>
              <a:rPr lang="en-US" altLang="zh-CN" sz="3600" b="1"/>
              <a:t>are</a:t>
            </a:r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zh-CN" altLang="en-US" sz="3600" b="1">
                <a:solidFill>
                  <a:srgbClr val="FF0000"/>
                </a:solidFill>
              </a:rPr>
              <a:t>          </a:t>
            </a:r>
            <a:r>
              <a:rPr lang="zh-CN" altLang="en-US" sz="3600" b="1"/>
              <a:t>.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352675" y="2955925"/>
            <a:ext cx="172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rabbits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733925" y="2962275"/>
            <a:ext cx="136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white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57563" y="3787775"/>
            <a:ext cx="2357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red eyes,</a:t>
            </a:r>
            <a:endParaRPr lang="zh-CN" altLang="en-US" sz="2800" b="1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08625" y="3787775"/>
            <a:ext cx="2357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small noses</a:t>
            </a:r>
            <a:endParaRPr lang="zh-CN" altLang="en-US" sz="2800" b="1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4663" y="4462463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small mouths,</a:t>
            </a:r>
            <a:endParaRPr lang="zh-CN" altLang="en-US" sz="2800" b="1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38463" y="4462463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long ears,</a:t>
            </a:r>
            <a:endParaRPr lang="zh-CN" alt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4946650" y="4462463"/>
            <a:ext cx="3411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short tails.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143000" y="-3175"/>
            <a:ext cx="5929313" cy="2646363"/>
            <a:chOff x="204" y="981"/>
            <a:chExt cx="5398" cy="2676"/>
          </a:xfrm>
        </p:grpSpPr>
        <p:pic>
          <p:nvPicPr>
            <p:cNvPr id="23565" name="Picture 6" descr="rabbit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981"/>
              <a:ext cx="2903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7" descr="rabbi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H="1">
              <a:off x="3107" y="981"/>
              <a:ext cx="2495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 bldLvl="0" autoUpdateAnimBg="0"/>
      <p:bldP spid="20482" grpId="1" build="allAtOnce" bldLvl="0" autoUpdateAnimBg="0"/>
      <p:bldP spid="20483" grpId="0" bldLvl="0" autoUpdateAnimBg="0"/>
      <p:bldP spid="20493" grpId="0" autoUpdateAnimBg="0"/>
      <p:bldP spid="20497" grpId="0" bldLvl="0" autoUpdateAnimBg="0"/>
      <p:bldP spid="20499" grpId="0" bldLvl="0" autoUpdateAnimBg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14" descr="water"/>
          <p:cNvSpPr>
            <a:spLocks noChangeArrowheads="1" noChangeShapeType="1"/>
          </p:cNvSpPr>
          <p:nvPr/>
        </p:nvSpPr>
        <p:spPr bwMode="auto">
          <a:xfrm>
            <a:off x="2071688" y="1846263"/>
            <a:ext cx="545306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 dirty="0">
                <a:ln w="9525">
                  <a:solidFill>
                    <a:srgbClr val="006600"/>
                  </a:solidFill>
                  <a:miter lim="800000"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Guessing game</a:t>
            </a:r>
            <a:endParaRPr lang="zh-CN" altLang="en-US" sz="4400" kern="10" dirty="0">
              <a:ln w="9525">
                <a:solidFill>
                  <a:srgbClr val="006600"/>
                </a:solidFill>
                <a:miter lim="800000"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/>
          </p:cNvSpPr>
          <p:nvPr/>
        </p:nvSpPr>
        <p:spPr bwMode="auto">
          <a:xfrm>
            <a:off x="1412503" y="1052736"/>
            <a:ext cx="6048375" cy="14139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sing a song</a:t>
            </a:r>
            <a:endParaRPr lang="zh-CN" altLang="en-US" sz="3600" kern="10" dirty="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4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27584" y="2708920"/>
            <a:ext cx="7550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/>
              <a:t>Old MacDonald had a farm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7XXE_XG9YCH{E2T73`50BP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"/>
            <a:ext cx="5410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7XXE_XG9YCH{E2T73`50BP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57200"/>
            <a:ext cx="2514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09600" y="40386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</a:rPr>
              <a:t>They have</a:t>
            </a:r>
            <a:r>
              <a:rPr lang="en-US" altLang="zh-CN" sz="4000" dirty="0"/>
              <a:t> long leg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/>
              <a:t>, long tail</a:t>
            </a:r>
            <a:r>
              <a:rPr lang="en-US" altLang="zh-CN" sz="4000" dirty="0">
                <a:solidFill>
                  <a:srgbClr val="FF0000"/>
                </a:solidFill>
              </a:rPr>
              <a:t>s </a:t>
            </a:r>
            <a:r>
              <a:rPr lang="en-US" altLang="zh-CN" sz="4000" dirty="0"/>
              <a:t>and long faces.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/>
              <a:t>They are horse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/>
              <a:t>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" y="59436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/>
              <a:t>They are </a:t>
            </a:r>
            <a:r>
              <a:rPr lang="en-US" altLang="zh-CN" sz="4000" dirty="0">
                <a:solidFill>
                  <a:srgbClr val="FF0000"/>
                </a:solidFill>
              </a:rPr>
              <a:t>very strong</a:t>
            </a:r>
            <a:r>
              <a:rPr lang="en-US" altLang="zh-CN" sz="4000" dirty="0"/>
              <a:t>.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4476750" y="265112"/>
            <a:ext cx="1905000" cy="1219201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381750" y="265112"/>
            <a:ext cx="1905000" cy="1219201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647950" y="265113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895350" y="265112"/>
            <a:ext cx="1752600" cy="1219201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476750" y="1408112"/>
            <a:ext cx="1905000" cy="1219201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381750" y="1408112"/>
            <a:ext cx="1905000" cy="1219201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2647950" y="1408113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895350" y="1408112"/>
            <a:ext cx="1752600" cy="121920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4476750" y="2627313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6381750" y="2627313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2647950" y="2627312"/>
            <a:ext cx="1828800" cy="1219201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895350" y="2627312"/>
            <a:ext cx="1752600" cy="1219201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28" grpId="0" animBg="1"/>
      <p:bldP spid="33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old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8113"/>
            <a:ext cx="44958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gold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33600"/>
            <a:ext cx="4724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lowchart: Process 25"/>
          <p:cNvSpPr/>
          <p:nvPr/>
        </p:nvSpPr>
        <p:spPr>
          <a:xfrm>
            <a:off x="4632325" y="265112"/>
            <a:ext cx="1905000" cy="1219201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537325" y="265112"/>
            <a:ext cx="1905000" cy="1219201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803525" y="265113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050925" y="265112"/>
            <a:ext cx="1752600" cy="1219201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632325" y="1408112"/>
            <a:ext cx="1905000" cy="1219201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537325" y="1408112"/>
            <a:ext cx="1905000" cy="1219201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2803525" y="1408113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050925" y="1408112"/>
            <a:ext cx="1752600" cy="121920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4632325" y="2627313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6537325" y="2627313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2803525" y="2627312"/>
            <a:ext cx="1828800" cy="1219201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050925" y="2627312"/>
            <a:ext cx="1752600" cy="1219201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4651375" y="3834683"/>
            <a:ext cx="1905000" cy="98322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556375" y="3841750"/>
            <a:ext cx="1905000" cy="88265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2803525" y="3839314"/>
            <a:ext cx="1828800" cy="978857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047750" y="3765208"/>
            <a:ext cx="1752600" cy="1048775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2" name="Text Box 42"/>
          <p:cNvSpPr txBox="1">
            <a:spLocks noChangeArrowheads="1"/>
          </p:cNvSpPr>
          <p:nvPr/>
        </p:nvSpPr>
        <p:spPr bwMode="auto">
          <a:xfrm>
            <a:off x="685800" y="49530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/>
              <a:t>They have no leg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/>
              <a:t>, big tail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/>
              <a:t> and big eye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/>
              <a:t>.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609600" y="6156325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/>
              <a:t>They are fish.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3962400" y="6156325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/>
              <a:t>They are very lovely.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6" grpId="0" animBg="1"/>
      <p:bldP spid="37" grpId="0" animBg="1"/>
      <p:bldP spid="22" grpId="0" animBg="1"/>
      <p:bldP spid="49195" grpId="0"/>
      <p:bldP spid="491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/>
              <a:t>They have four leg</a:t>
            </a:r>
            <a:r>
              <a:rPr lang="en-US" altLang="zh-CN" sz="4000">
                <a:solidFill>
                  <a:srgbClr val="FF0000"/>
                </a:solidFill>
              </a:rPr>
              <a:t>s</a:t>
            </a:r>
            <a:r>
              <a:rPr lang="en-US" altLang="zh-CN" sz="4000"/>
              <a:t>, long tail</a:t>
            </a:r>
            <a:r>
              <a:rPr lang="en-US" altLang="zh-CN" sz="4000">
                <a:solidFill>
                  <a:srgbClr val="FF0000"/>
                </a:solidFill>
              </a:rPr>
              <a:t>s</a:t>
            </a:r>
            <a:r>
              <a:rPr lang="en-US" altLang="zh-CN" sz="4000"/>
              <a:t> and small eye</a:t>
            </a:r>
            <a:r>
              <a:rPr lang="en-US" altLang="zh-CN" sz="4000">
                <a:solidFill>
                  <a:srgbClr val="FF0000"/>
                </a:solidFill>
              </a:rPr>
              <a:t>s</a:t>
            </a:r>
            <a:r>
              <a:rPr lang="en-US" altLang="zh-CN" sz="4000"/>
              <a:t>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5927725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/>
              <a:t>They are mice.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114800" y="58674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/>
              <a:t>They are very small.</a:t>
            </a:r>
          </a:p>
        </p:txBody>
      </p:sp>
      <p:pic>
        <p:nvPicPr>
          <p:cNvPr id="72709" name="Picture 5" descr="111049391753838367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143000"/>
            <a:ext cx="44767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111049391753838367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5240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lowchart: Process 25"/>
          <p:cNvSpPr/>
          <p:nvPr/>
        </p:nvSpPr>
        <p:spPr>
          <a:xfrm>
            <a:off x="4476750" y="265112"/>
            <a:ext cx="1905000" cy="1219201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381750" y="265112"/>
            <a:ext cx="1905000" cy="1219201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647950" y="265113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895350" y="265112"/>
            <a:ext cx="1752600" cy="1219201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476750" y="1408112"/>
            <a:ext cx="1905000" cy="1219201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381750" y="1408112"/>
            <a:ext cx="1905000" cy="1219201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2647950" y="1408113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895350" y="1408112"/>
            <a:ext cx="1752600" cy="121920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4476750" y="2627313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6381750" y="2627313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2647950" y="2627312"/>
            <a:ext cx="1828800" cy="1219201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895350" y="2627312"/>
            <a:ext cx="1752600" cy="1219201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28" grpId="0" animBg="1"/>
      <p:bldP spid="33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25450" y="1571625"/>
            <a:ext cx="2789238" cy="1727200"/>
            <a:chOff x="0" y="0"/>
            <a:chExt cx="1690" cy="1162"/>
          </a:xfrm>
        </p:grpSpPr>
        <p:pic>
          <p:nvPicPr>
            <p:cNvPr id="24597" name="Picture 5" descr="2338918_153403005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5" y="0"/>
              <a:ext cx="845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5" descr="2338918_153403005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845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55588" y="5118100"/>
            <a:ext cx="3379787" cy="1612900"/>
            <a:chOff x="0" y="0"/>
            <a:chExt cx="5322" cy="2542"/>
          </a:xfrm>
        </p:grpSpPr>
        <p:pic>
          <p:nvPicPr>
            <p:cNvPr id="24595" name="Picture 4" descr="2008512104626449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489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5" descr="2008512104626449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34" y="0"/>
              <a:ext cx="2489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260350" y="142875"/>
            <a:ext cx="3373438" cy="1428750"/>
            <a:chOff x="0" y="0"/>
            <a:chExt cx="6577" cy="2780"/>
          </a:xfrm>
        </p:grpSpPr>
        <p:pic>
          <p:nvPicPr>
            <p:cNvPr id="24593" name="Picture 4" descr="0760_j032447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3289" cy="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5" descr="0760_j032447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89" y="0"/>
              <a:ext cx="3289" cy="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-104775" y="3082925"/>
            <a:ext cx="4224338" cy="1846263"/>
            <a:chOff x="0" y="0"/>
            <a:chExt cx="6803" cy="2972"/>
          </a:xfrm>
        </p:grpSpPr>
        <p:pic>
          <p:nvPicPr>
            <p:cNvPr id="24591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3629" cy="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75" y="0"/>
              <a:ext cx="3629" cy="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4286250" y="0"/>
            <a:ext cx="4321175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200" b="1" dirty="0"/>
              <a:t>Describe your animals</a:t>
            </a:r>
          </a:p>
          <a:p>
            <a:pPr algn="ctr"/>
            <a:r>
              <a:rPr lang="zh-CN" altLang="en-US" sz="3200" b="1" dirty="0"/>
              <a:t>描述你的动物</a:t>
            </a:r>
            <a:r>
              <a:rPr lang="en-US" altLang="zh-CN" sz="3200" b="1" dirty="0"/>
              <a:t>( </a:t>
            </a:r>
            <a:r>
              <a:rPr lang="zh-CN" altLang="en-US" sz="3200" b="1" dirty="0"/>
              <a:t>图画本</a:t>
            </a:r>
            <a:r>
              <a:rPr lang="en-US" altLang="zh-CN" sz="3200" b="1" dirty="0"/>
              <a:t>)</a:t>
            </a:r>
          </a:p>
        </p:txBody>
      </p:sp>
      <p:sp>
        <p:nvSpPr>
          <p:cNvPr id="22" name="矩形 12"/>
          <p:cNvSpPr>
            <a:spLocks noChangeArrowheads="1"/>
          </p:cNvSpPr>
          <p:nvPr/>
        </p:nvSpPr>
        <p:spPr bwMode="auto">
          <a:xfrm>
            <a:off x="3429000" y="2640013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/>
              <a:t>These </a:t>
            </a:r>
            <a:r>
              <a:rPr lang="en-US" altLang="zh-CN" sz="3600" b="1" dirty="0"/>
              <a:t>____</a:t>
            </a:r>
            <a:r>
              <a:rPr lang="zh-CN" altLang="en-US" sz="3600" b="1" dirty="0"/>
              <a:t>  </a:t>
            </a:r>
            <a:r>
              <a:rPr lang="en-US" altLang="zh-CN" sz="3600" b="1" dirty="0"/>
              <a:t>are____.</a:t>
            </a:r>
            <a:r>
              <a:rPr lang="zh-CN" altLang="en-US" sz="3600" b="1" dirty="0">
                <a:solidFill>
                  <a:srgbClr val="FF0000"/>
                </a:solidFill>
              </a:rPr>
              <a:t>     </a:t>
            </a:r>
            <a:endParaRPr lang="zh-CN" altLang="en-US" sz="3600" b="1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635375" y="3482975"/>
            <a:ext cx="5759450" cy="1262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</a:rPr>
              <a:t>They have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44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15000" y="3525838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_____ eyes,</a:t>
            </a:r>
            <a:endParaRPr lang="zh-CN" altLang="en-US" sz="2800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57625" y="4221163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_____noses,</a:t>
            </a:r>
            <a:endParaRPr lang="zh-CN" altLang="en-US" sz="28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15063" y="4221163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_____ ears,</a:t>
            </a:r>
            <a:endParaRPr lang="zh-CN" altLang="en-US" sz="2800" b="1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57625" y="4929188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</a:rPr>
              <a:t>_____ mouths,</a:t>
            </a:r>
            <a:endParaRPr lang="zh-CN" altLang="en-US" sz="2800" b="1" dirty="0"/>
          </a:p>
        </p:txBody>
      </p:sp>
      <p:sp>
        <p:nvSpPr>
          <p:cNvPr id="28" name="矩形 27"/>
          <p:cNvSpPr/>
          <p:nvPr/>
        </p:nvSpPr>
        <p:spPr>
          <a:xfrm>
            <a:off x="6429375" y="5083175"/>
            <a:ext cx="24066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_____ tails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746500" y="5640388"/>
            <a:ext cx="482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/>
              <a:t>T</a:t>
            </a:r>
            <a:r>
              <a:rPr lang="en-US" altLang="zh-CN" sz="3600" b="1" dirty="0"/>
              <a:t>hey are very _____</a:t>
            </a:r>
            <a:r>
              <a:rPr lang="zh-CN" altLang="en-US" sz="3600" b="1" dirty="0"/>
              <a:t>.</a:t>
            </a:r>
            <a:endParaRPr lang="en-US" altLang="zh-CN" sz="3600" b="1" dirty="0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932363" y="2640013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pigs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948488" y="2633663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pink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nimBg="1"/>
      <p:bldP spid="22" grpId="0" autoUpdateAnimBg="0"/>
      <p:bldP spid="23" grpId="0" bldLvl="0" autoUpdateAnimBg="0"/>
      <p:bldP spid="24" grpId="0"/>
      <p:bldP spid="25" grpId="0"/>
      <p:bldP spid="26" grpId="0"/>
      <p:bldP spid="27" grpId="0"/>
      <p:bldP spid="28" grpId="0"/>
      <p:bldP spid="29" grpId="0" build="allAtOnce"/>
      <p:bldP spid="20497" grpId="0" bldLvl="0" autoUpdateAnimBg="0"/>
      <p:bldP spid="2049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908050"/>
            <a:ext cx="4716462" cy="792163"/>
          </a:xfrm>
        </p:spPr>
        <p:txBody>
          <a:bodyPr/>
          <a:lstStyle/>
          <a:p>
            <a:r>
              <a:rPr lang="en-US" altLang="zh-CN" sz="4000" smtClean="0"/>
              <a:t>The pets are lovely.</a:t>
            </a:r>
          </a:p>
        </p:txBody>
      </p:sp>
      <p:pic>
        <p:nvPicPr>
          <p:cNvPr id="26627" name="Picture 3" descr="宠物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162300"/>
            <a:ext cx="55340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宠物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" y="0"/>
            <a:ext cx="37449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宠物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084888" y="3429000"/>
            <a:ext cx="2819400" cy="2278063"/>
          </a:xfr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49688" y="1916113"/>
            <a:ext cx="52943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buFontTx/>
              <a:buNone/>
            </a:pPr>
            <a:r>
              <a:rPr lang="en-US" altLang="zh-CN" sz="4000">
                <a:solidFill>
                  <a:srgbClr val="FF0000"/>
                </a:solidFill>
              </a:rPr>
              <a:t>Please don’t hurt them  .</a:t>
            </a:r>
            <a:r>
              <a:rPr lang="zh-CN" altLang="en-US" sz="4000">
                <a:solidFill>
                  <a:srgbClr val="FF0000"/>
                </a:solidFill>
              </a:rPr>
              <a:t>请不要伤害他们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632700" cy="865187"/>
          </a:xfrm>
        </p:spPr>
        <p:txBody>
          <a:bodyPr/>
          <a:lstStyle/>
          <a:p>
            <a:r>
              <a:rPr lang="en-US" altLang="zh-CN" sz="4000" smtClean="0"/>
              <a:t>If you give them a little love.</a:t>
            </a:r>
            <a:br>
              <a:rPr lang="en-US" altLang="zh-CN" sz="4000" smtClean="0"/>
            </a:br>
            <a:r>
              <a:rPr lang="zh-CN" altLang="en-US" sz="4000" smtClean="0"/>
              <a:t>如果你给它们一点点爱</a:t>
            </a:r>
          </a:p>
        </p:txBody>
      </p:sp>
      <p:pic>
        <p:nvPicPr>
          <p:cNvPr id="27651" name="Picture 3" descr="宠物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12875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宠物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1412875"/>
            <a:ext cx="4376737" cy="4114800"/>
          </a:xfr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094288"/>
            <a:ext cx="4500563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buFontTx/>
              <a:buNone/>
            </a:pPr>
            <a:r>
              <a:rPr lang="en-US" altLang="zh-CN" sz="4000">
                <a:solidFill>
                  <a:schemeClr val="tx2"/>
                </a:solidFill>
              </a:rPr>
              <a:t>They will love you forever!</a:t>
            </a:r>
            <a:br>
              <a:rPr lang="en-US" altLang="zh-CN" sz="4000">
                <a:solidFill>
                  <a:schemeClr val="tx2"/>
                </a:solidFill>
              </a:rPr>
            </a:br>
            <a:r>
              <a:rPr lang="zh-CN" altLang="en-US" sz="4000">
                <a:solidFill>
                  <a:schemeClr val="tx2"/>
                </a:solidFill>
              </a:rPr>
              <a:t>它们就会永远爱你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60475" y="1196975"/>
            <a:ext cx="64801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CC3300"/>
                </a:solidFill>
              </a:rPr>
              <a:t>Animals are our friends.</a:t>
            </a:r>
          </a:p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CC3300"/>
                </a:solidFill>
              </a:rPr>
              <a:t>Love animals please!</a:t>
            </a:r>
          </a:p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CC3300"/>
                </a:solidFill>
              </a:rPr>
              <a:t>Don’t feed the animals in the zoo!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24300" y="3213100"/>
            <a:ext cx="446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i="1">
                <a:ea typeface="楷体_GB2312" pitchFamily="49" charset="-122"/>
              </a:rPr>
              <a:t>动物是人类的好朋友。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ea typeface="楷体_GB2312" pitchFamily="49" charset="-122"/>
              </a:rPr>
              <a:t>请爱护动物！</a:t>
            </a:r>
          </a:p>
          <a:p>
            <a:pPr>
              <a:spcBef>
                <a:spcPct val="50000"/>
              </a:spcBef>
            </a:pPr>
            <a:r>
              <a:rPr lang="zh-CN" altLang="en-US" sz="2400" i="1">
                <a:ea typeface="楷体_GB2312" pitchFamily="49" charset="-122"/>
              </a:rPr>
              <a:t>请不要给动物园里的动物喂食！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981200"/>
            <a:ext cx="8540750" cy="388620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Can you make a riddle(</a:t>
            </a:r>
            <a:r>
              <a:rPr lang="zh-CN" altLang="en-US" dirty="0"/>
              <a:t>谜语</a:t>
            </a:r>
            <a:r>
              <a:rPr lang="en-US" altLang="zh-CN" dirty="0"/>
              <a:t>)?</a:t>
            </a:r>
          </a:p>
          <a:p>
            <a:endParaRPr lang="en-US" altLang="zh-CN" dirty="0"/>
          </a:p>
          <a:p>
            <a:r>
              <a:rPr lang="en-US" altLang="zh-CN" dirty="0"/>
              <a:t>Homework:</a:t>
            </a:r>
          </a:p>
          <a:p>
            <a:r>
              <a:rPr lang="en-US" altLang="zh-CN" dirty="0"/>
              <a:t>Make riddles about animals.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20100412581837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33375"/>
            <a:ext cx="345757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627313" y="1123950"/>
            <a:ext cx="5980112" cy="3529013"/>
          </a:xfrm>
          <a:prstGeom prst="cloudCallout">
            <a:avLst>
              <a:gd name="adj1" fmla="val -54088"/>
              <a:gd name="adj2" fmla="val -31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b="1" dirty="0"/>
              <a:t>If you want to go to the farm, </a:t>
            </a:r>
          </a:p>
          <a:p>
            <a:r>
              <a:rPr lang="en-US" altLang="zh-CN" sz="3200" b="1" dirty="0"/>
              <a:t>you have to pass the 3 levels!</a:t>
            </a:r>
          </a:p>
          <a:p>
            <a:r>
              <a:rPr lang="zh-CN" altLang="en-US" sz="3200" b="1" dirty="0"/>
              <a:t>如果要进入农场，要过三关哦！</a:t>
            </a: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2182813" y="2286000"/>
            <a:ext cx="5059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The first pass</a:t>
            </a:r>
          </a:p>
          <a:p>
            <a:pPr eaLnBrk="1" hangingPunct="1"/>
            <a:r>
              <a:rPr lang="zh-CN" altLang="en-US" sz="4800" b="1" dirty="0"/>
              <a:t>第一关 </a:t>
            </a:r>
            <a:endParaRPr lang="en-US" altLang="zh-CN" sz="4800" b="1" dirty="0"/>
          </a:p>
          <a:p>
            <a:pPr eaLnBrk="1" hangingPunct="1"/>
            <a:r>
              <a:rPr lang="en-US" altLang="zh-CN" sz="4800" b="1" dirty="0"/>
              <a:t>What’s missing?</a:t>
            </a:r>
          </a:p>
        </p:txBody>
      </p:sp>
    </p:spTree>
  </p:cSld>
  <p:clrMapOvr>
    <a:masterClrMapping/>
  </p:clrMapOvr>
  <p:transition spd="med">
    <p:circl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39863" y="747713"/>
            <a:ext cx="431800" cy="520700"/>
            <a:chOff x="0" y="0"/>
            <a:chExt cx="1900" cy="1900"/>
          </a:xfrm>
        </p:grpSpPr>
        <p:sp>
          <p:nvSpPr>
            <p:cNvPr id="8277" name="AutoShape 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78" name="AutoShape 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66CCFF">
                    <a:alpha val="79999"/>
                  </a:srgb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944688" y="2224088"/>
            <a:ext cx="287337" cy="346075"/>
            <a:chOff x="0" y="0"/>
            <a:chExt cx="1900" cy="1900"/>
          </a:xfrm>
        </p:grpSpPr>
        <p:sp>
          <p:nvSpPr>
            <p:cNvPr id="8275" name="AutoShape 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76" name="AutoShape 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024188" y="2397125"/>
            <a:ext cx="431800" cy="520700"/>
            <a:chOff x="0" y="0"/>
            <a:chExt cx="1900" cy="1900"/>
          </a:xfrm>
        </p:grpSpPr>
        <p:sp>
          <p:nvSpPr>
            <p:cNvPr id="8273" name="AutoShape 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74" name="AutoShape 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7200900" y="835025"/>
            <a:ext cx="358775" cy="431800"/>
            <a:chOff x="0" y="0"/>
            <a:chExt cx="1900" cy="1900"/>
          </a:xfrm>
        </p:grpSpPr>
        <p:sp>
          <p:nvSpPr>
            <p:cNvPr id="8271" name="AutoShape 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72" name="AutoShape 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4537075" y="661988"/>
            <a:ext cx="287338" cy="346075"/>
            <a:chOff x="0" y="0"/>
            <a:chExt cx="1900" cy="1900"/>
          </a:xfrm>
        </p:grpSpPr>
        <p:sp>
          <p:nvSpPr>
            <p:cNvPr id="8269" name="AutoShape 1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70" name="AutoShape 1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CCFFFF">
                    <a:alpha val="79999"/>
                  </a:srgbClr>
                </a:gs>
                <a:gs pos="100000">
                  <a:srgbClr val="66CCFF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18"/>
          <p:cNvGrpSpPr/>
          <p:nvPr/>
        </p:nvGrpSpPr>
        <p:grpSpPr bwMode="auto">
          <a:xfrm>
            <a:off x="3529013" y="2309813"/>
            <a:ext cx="144462" cy="174625"/>
            <a:chOff x="0" y="0"/>
            <a:chExt cx="1900" cy="1900"/>
          </a:xfrm>
        </p:grpSpPr>
        <p:sp>
          <p:nvSpPr>
            <p:cNvPr id="8267" name="AutoShape 19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68" name="AutoShape 20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21"/>
          <p:cNvGrpSpPr/>
          <p:nvPr/>
        </p:nvGrpSpPr>
        <p:grpSpPr bwMode="auto">
          <a:xfrm>
            <a:off x="3990975" y="2389188"/>
            <a:ext cx="73025" cy="88900"/>
            <a:chOff x="0" y="0"/>
            <a:chExt cx="1900" cy="1900"/>
          </a:xfrm>
        </p:grpSpPr>
        <p:sp>
          <p:nvSpPr>
            <p:cNvPr id="8265" name="AutoShape 22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66" name="AutoShape 23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24"/>
          <p:cNvGrpSpPr/>
          <p:nvPr/>
        </p:nvGrpSpPr>
        <p:grpSpPr bwMode="auto">
          <a:xfrm>
            <a:off x="5329238" y="227013"/>
            <a:ext cx="215900" cy="260350"/>
            <a:chOff x="0" y="0"/>
            <a:chExt cx="1900" cy="1900"/>
          </a:xfrm>
        </p:grpSpPr>
        <p:sp>
          <p:nvSpPr>
            <p:cNvPr id="8263" name="AutoShape 25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64" name="AutoShape 26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27"/>
          <p:cNvGrpSpPr/>
          <p:nvPr/>
        </p:nvGrpSpPr>
        <p:grpSpPr bwMode="auto">
          <a:xfrm>
            <a:off x="3241675" y="1617663"/>
            <a:ext cx="142875" cy="171450"/>
            <a:chOff x="0" y="0"/>
            <a:chExt cx="1900" cy="1900"/>
          </a:xfrm>
        </p:grpSpPr>
        <p:sp>
          <p:nvSpPr>
            <p:cNvPr id="8261" name="AutoShape 2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62" name="AutoShape 2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30"/>
          <p:cNvGrpSpPr/>
          <p:nvPr/>
        </p:nvGrpSpPr>
        <p:grpSpPr bwMode="auto">
          <a:xfrm>
            <a:off x="5472113" y="1876425"/>
            <a:ext cx="144462" cy="174625"/>
            <a:chOff x="0" y="0"/>
            <a:chExt cx="1900" cy="1900"/>
          </a:xfrm>
        </p:grpSpPr>
        <p:sp>
          <p:nvSpPr>
            <p:cNvPr id="8259" name="AutoShape 3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60" name="AutoShape 3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33"/>
          <p:cNvGrpSpPr/>
          <p:nvPr/>
        </p:nvGrpSpPr>
        <p:grpSpPr bwMode="auto">
          <a:xfrm>
            <a:off x="3529013" y="0"/>
            <a:ext cx="358775" cy="431800"/>
            <a:chOff x="0" y="0"/>
            <a:chExt cx="1900" cy="1900"/>
          </a:xfrm>
        </p:grpSpPr>
        <p:sp>
          <p:nvSpPr>
            <p:cNvPr id="8257" name="AutoShape 3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8" name="AutoShape 3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36"/>
          <p:cNvGrpSpPr/>
          <p:nvPr/>
        </p:nvGrpSpPr>
        <p:grpSpPr bwMode="auto">
          <a:xfrm>
            <a:off x="6553200" y="574675"/>
            <a:ext cx="144463" cy="173038"/>
            <a:chOff x="0" y="0"/>
            <a:chExt cx="1900" cy="1900"/>
          </a:xfrm>
        </p:grpSpPr>
        <p:sp>
          <p:nvSpPr>
            <p:cNvPr id="8255" name="AutoShape 3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6" name="AutoShape 3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39"/>
          <p:cNvGrpSpPr/>
          <p:nvPr/>
        </p:nvGrpSpPr>
        <p:grpSpPr bwMode="auto">
          <a:xfrm>
            <a:off x="7920038" y="914400"/>
            <a:ext cx="73025" cy="88900"/>
            <a:chOff x="0" y="0"/>
            <a:chExt cx="1900" cy="1900"/>
          </a:xfrm>
        </p:grpSpPr>
        <p:sp>
          <p:nvSpPr>
            <p:cNvPr id="8253" name="AutoShape 4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4" name="AutoShape 4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42"/>
          <p:cNvGrpSpPr/>
          <p:nvPr/>
        </p:nvGrpSpPr>
        <p:grpSpPr bwMode="auto">
          <a:xfrm>
            <a:off x="8424863" y="2309813"/>
            <a:ext cx="144462" cy="174625"/>
            <a:chOff x="0" y="0"/>
            <a:chExt cx="1900" cy="1900"/>
          </a:xfrm>
        </p:grpSpPr>
        <p:sp>
          <p:nvSpPr>
            <p:cNvPr id="8251" name="AutoShape 4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2" name="AutoShape 4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45"/>
          <p:cNvGrpSpPr/>
          <p:nvPr/>
        </p:nvGrpSpPr>
        <p:grpSpPr bwMode="auto">
          <a:xfrm>
            <a:off x="7704138" y="1963738"/>
            <a:ext cx="144462" cy="173037"/>
            <a:chOff x="0" y="0"/>
            <a:chExt cx="1900" cy="1900"/>
          </a:xfrm>
        </p:grpSpPr>
        <p:sp>
          <p:nvSpPr>
            <p:cNvPr id="8249" name="AutoShape 4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0" name="AutoShape 4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48"/>
          <p:cNvGrpSpPr/>
          <p:nvPr/>
        </p:nvGrpSpPr>
        <p:grpSpPr bwMode="auto">
          <a:xfrm>
            <a:off x="5545138" y="1268413"/>
            <a:ext cx="144462" cy="174625"/>
            <a:chOff x="0" y="0"/>
            <a:chExt cx="1900" cy="1900"/>
          </a:xfrm>
        </p:grpSpPr>
        <p:sp>
          <p:nvSpPr>
            <p:cNvPr id="8247" name="AutoShape 49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8" name="AutoShape 50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51"/>
          <p:cNvGrpSpPr/>
          <p:nvPr/>
        </p:nvGrpSpPr>
        <p:grpSpPr bwMode="auto">
          <a:xfrm>
            <a:off x="3457575" y="835025"/>
            <a:ext cx="142875" cy="171450"/>
            <a:chOff x="0" y="0"/>
            <a:chExt cx="1900" cy="1900"/>
          </a:xfrm>
        </p:grpSpPr>
        <p:sp>
          <p:nvSpPr>
            <p:cNvPr id="8245" name="AutoShape 52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6" name="AutoShape 53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54"/>
          <p:cNvGrpSpPr/>
          <p:nvPr/>
        </p:nvGrpSpPr>
        <p:grpSpPr bwMode="auto">
          <a:xfrm>
            <a:off x="4679950" y="1789113"/>
            <a:ext cx="144463" cy="174625"/>
            <a:chOff x="0" y="0"/>
            <a:chExt cx="1900" cy="1900"/>
          </a:xfrm>
        </p:grpSpPr>
        <p:sp>
          <p:nvSpPr>
            <p:cNvPr id="8243" name="AutoShape 55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4" name="AutoShape 56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57"/>
          <p:cNvGrpSpPr/>
          <p:nvPr/>
        </p:nvGrpSpPr>
        <p:grpSpPr bwMode="auto">
          <a:xfrm>
            <a:off x="6842125" y="1789113"/>
            <a:ext cx="142875" cy="171450"/>
            <a:chOff x="0" y="0"/>
            <a:chExt cx="1900" cy="1900"/>
          </a:xfrm>
        </p:grpSpPr>
        <p:sp>
          <p:nvSpPr>
            <p:cNvPr id="8241" name="AutoShape 5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2" name="AutoShape 5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60"/>
          <p:cNvGrpSpPr/>
          <p:nvPr/>
        </p:nvGrpSpPr>
        <p:grpSpPr bwMode="auto">
          <a:xfrm>
            <a:off x="8712200" y="922338"/>
            <a:ext cx="215900" cy="260350"/>
            <a:chOff x="0" y="0"/>
            <a:chExt cx="1900" cy="1900"/>
          </a:xfrm>
        </p:grpSpPr>
        <p:sp>
          <p:nvSpPr>
            <p:cNvPr id="8239" name="AutoShape 6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0" name="AutoShape 6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9998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35" name="Oval 63"/>
          <p:cNvSpPr>
            <a:spLocks noChangeArrowheads="1"/>
          </p:cNvSpPr>
          <p:nvPr/>
        </p:nvSpPr>
        <p:spPr bwMode="auto">
          <a:xfrm rot="3518666">
            <a:off x="7250907" y="-2334420"/>
            <a:ext cx="44450" cy="100806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zh-CN" altLang="en-US" sz="2400" i="1">
              <a:latin typeface="Lucida Sans" panose="020B0602030504020204" pitchFamily="34" charset="0"/>
            </a:endParaRPr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 rot="3518666">
            <a:off x="7323932" y="-1989932"/>
            <a:ext cx="44450" cy="100806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zh-CN" altLang="en-US" sz="2400" i="1">
              <a:latin typeface="Lucida Sans" panose="020B0602030504020204" pitchFamily="34" charset="0"/>
            </a:endParaRPr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 rot="3518666">
            <a:off x="3651251" y="-1901826"/>
            <a:ext cx="42862" cy="100806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zh-CN" altLang="en-US" sz="2400" i="1">
              <a:latin typeface="Lucida Sans" panose="020B0602030504020204" pitchFamily="34" charset="0"/>
            </a:endParaRPr>
          </a:p>
        </p:txBody>
      </p:sp>
      <p:sp>
        <p:nvSpPr>
          <p:cNvPr id="3138" name="Oval 66"/>
          <p:cNvSpPr>
            <a:spLocks noChangeArrowheads="1"/>
          </p:cNvSpPr>
          <p:nvPr/>
        </p:nvSpPr>
        <p:spPr bwMode="auto">
          <a:xfrm rot="3518666">
            <a:off x="9267032" y="-2250282"/>
            <a:ext cx="44450" cy="1008063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zh-CN" altLang="en-US" sz="2400" i="1">
              <a:latin typeface="Lucida Sans" panose="020B0602030504020204" pitchFamily="34" charset="0"/>
            </a:endParaRPr>
          </a:p>
        </p:txBody>
      </p:sp>
      <p:grpSp>
        <p:nvGrpSpPr>
          <p:cNvPr id="22" name="Group 67"/>
          <p:cNvGrpSpPr/>
          <p:nvPr/>
        </p:nvGrpSpPr>
        <p:grpSpPr bwMode="auto">
          <a:xfrm>
            <a:off x="2160588" y="0"/>
            <a:ext cx="358775" cy="431800"/>
            <a:chOff x="0" y="0"/>
            <a:chExt cx="1900" cy="1900"/>
          </a:xfrm>
        </p:grpSpPr>
        <p:sp>
          <p:nvSpPr>
            <p:cNvPr id="8237" name="AutoShape 6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8" name="AutoShape 6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70"/>
          <p:cNvGrpSpPr/>
          <p:nvPr/>
        </p:nvGrpSpPr>
        <p:grpSpPr bwMode="auto">
          <a:xfrm>
            <a:off x="7345363" y="0"/>
            <a:ext cx="358775" cy="431800"/>
            <a:chOff x="0" y="0"/>
            <a:chExt cx="1900" cy="1900"/>
          </a:xfrm>
        </p:grpSpPr>
        <p:sp>
          <p:nvSpPr>
            <p:cNvPr id="8235" name="AutoShape 7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6" name="AutoShape 7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73"/>
          <p:cNvGrpSpPr/>
          <p:nvPr/>
        </p:nvGrpSpPr>
        <p:grpSpPr bwMode="auto">
          <a:xfrm>
            <a:off x="8821738" y="0"/>
            <a:ext cx="358775" cy="431800"/>
            <a:chOff x="0" y="0"/>
            <a:chExt cx="1900" cy="1900"/>
          </a:xfrm>
        </p:grpSpPr>
        <p:sp>
          <p:nvSpPr>
            <p:cNvPr id="8233" name="AutoShape 7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4" name="AutoShape 7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Group 76"/>
          <p:cNvGrpSpPr/>
          <p:nvPr/>
        </p:nvGrpSpPr>
        <p:grpSpPr bwMode="auto">
          <a:xfrm>
            <a:off x="8353425" y="314325"/>
            <a:ext cx="358775" cy="431800"/>
            <a:chOff x="0" y="0"/>
            <a:chExt cx="1900" cy="1900"/>
          </a:xfrm>
        </p:grpSpPr>
        <p:sp>
          <p:nvSpPr>
            <p:cNvPr id="8231" name="AutoShape 7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2" name="AutoShape 7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9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035050" y="1938338"/>
            <a:ext cx="1036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</a:rPr>
              <a:t>horse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559050" y="1058863"/>
            <a:ext cx="152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mouse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114800" y="611188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mice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660900" y="2590800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ducks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143625" y="1947863"/>
            <a:ext cx="145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monkey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30563" y="3929063"/>
            <a:ext cx="166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rabbits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335713" y="3559175"/>
            <a:ext cx="166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chickens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035050" y="31146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birds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508625" y="4513263"/>
            <a:ext cx="12049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dogs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7000">
    <p:cover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9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1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1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5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9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118" dur="17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00" y="334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7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9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88212 0.76366 " pathEditMode="relative" rAng="0" ptsTypes="AA">
                                      <p:cBhvr>
                                        <p:cTn id="123" dur="16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0" y="382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9" presetClass="path" presetSubtype="0" repeatCount="indefinite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128" dur="14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255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4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9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254 L -1.01181 0.98173 " pathEditMode="relative" rAng="0" ptsTypes="AA">
                                      <p:cBhvr>
                                        <p:cTn id="133" dur="13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00" y="492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3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5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31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15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3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15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5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9334E-6 L -1.66667E-6 0.71855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9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0.00647 L 0.56944 0.00647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3677 C 0.23507 -0.07123 0.41024 -0.10569 0.36267 0.00764 C 0.3151 0.12096 -0.14392 0.53863 -0.22517 0.64339 C -0.30642 0.74815 -0.22153 0.7204 -0.12517 0.63645 C -0.02882 0.5525 0.16233 0.34575 0.35347 0.139 " pathEditMode="relative" rAng="0" ptsTypes="aaaaA">
                                      <p:cBhvr>
                                        <p:cTn id="1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3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7 0.01642 L -0.89809 0.05828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49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2.58094E-6 L 0.49201 0.534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4653E-6 L -0.71945 0.02752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2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5708E-6 L 2.22222E-6 0.63714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2951E-7 L 0.63854 -0.61494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-30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5" grpId="0" animBg="1" autoUpdateAnimBg="0"/>
      <p:bldP spid="3135" grpId="1" animBg="1" autoUpdateAnimBg="0"/>
      <p:bldP spid="3136" grpId="0" animBg="1" autoUpdateAnimBg="0"/>
      <p:bldP spid="3136" grpId="1" animBg="1" autoUpdateAnimBg="0"/>
      <p:bldP spid="3137" grpId="0" animBg="1" autoUpdateAnimBg="0"/>
      <p:bldP spid="3137" grpId="1" animBg="1" autoUpdateAnimBg="0"/>
      <p:bldP spid="3138" grpId="0" animBg="1" autoUpdateAnimBg="0"/>
      <p:bldP spid="3138" grpId="1" animBg="1" autoUpdateAnimBg="0"/>
      <p:bldP spid="79" grpId="0"/>
      <p:bldP spid="79" grpId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182813" y="2286000"/>
            <a:ext cx="51895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The second pass</a:t>
            </a:r>
          </a:p>
          <a:p>
            <a:pPr eaLnBrk="1" hangingPunct="1"/>
            <a:r>
              <a:rPr lang="zh-CN" altLang="en-US" sz="4800" b="1" dirty="0"/>
              <a:t>第二关</a:t>
            </a:r>
            <a:endParaRPr lang="en-US" altLang="zh-CN" sz="4800" b="1" dirty="0"/>
          </a:p>
          <a:p>
            <a:pPr eaLnBrk="1" hangingPunct="1"/>
            <a:r>
              <a:rPr lang="en-US" altLang="zh-CN" sz="4800" b="1" dirty="0"/>
              <a:t>Magic ears</a:t>
            </a:r>
          </a:p>
        </p:txBody>
      </p:sp>
    </p:spTree>
  </p:cSld>
  <p:clrMapOvr>
    <a:masterClrMapping/>
  </p:clrMapOvr>
  <p:transition spd="med">
    <p:circl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071688" y="85725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What can you hear?</a:t>
            </a:r>
            <a:endParaRPr lang="zh-CN" altLang="en-US" sz="3600"/>
          </a:p>
        </p:txBody>
      </p:sp>
      <p:pic>
        <p:nvPicPr>
          <p:cNvPr id="10245" name="bir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do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2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chicken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horse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2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monkey.mp3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g.mp3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2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87450" y="3933825"/>
            <a:ext cx="88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pigs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071688" y="393382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dogs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195638" y="3933825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horses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624388" y="3933825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chickens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867400" y="3749675"/>
            <a:ext cx="165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monkeys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519988" y="3705225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birds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881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19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755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501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587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6244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  <p:bldLst>
      <p:bldP spid="10252" grpId="0"/>
      <p:bldP spid="10253" grpId="0"/>
      <p:bldP spid="10255" grpId="0"/>
      <p:bldP spid="10256" grpId="0"/>
      <p:bldP spid="10257" grpId="0"/>
      <p:bldP spid="10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182813" y="2286000"/>
            <a:ext cx="53578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The third pass</a:t>
            </a:r>
          </a:p>
          <a:p>
            <a:pPr eaLnBrk="1" hangingPunct="1"/>
            <a:r>
              <a:rPr lang="zh-CN" altLang="en-US" sz="4800" b="1" dirty="0"/>
              <a:t>第三关  我猜猜猜</a:t>
            </a:r>
            <a:endParaRPr lang="en-US" altLang="zh-CN" sz="4800" b="1" dirty="0"/>
          </a:p>
          <a:p>
            <a:pPr eaLnBrk="1" hangingPunct="1"/>
            <a:r>
              <a:rPr lang="en-US" altLang="zh-CN" sz="4800" b="1" dirty="0"/>
              <a:t>Are there any···</a:t>
            </a:r>
            <a:r>
              <a:rPr lang="zh-CN" altLang="en-US" sz="4800" b="1" dirty="0"/>
              <a:t>？</a:t>
            </a:r>
            <a:endParaRPr lang="en-US" altLang="zh-CN" sz="4800" b="1" dirty="0"/>
          </a:p>
          <a:p>
            <a:pPr eaLnBrk="1" hangingPunct="1"/>
            <a:endParaRPr lang="en-US" sz="4800" b="1" dirty="0"/>
          </a:p>
        </p:txBody>
      </p:sp>
    </p:spTree>
  </p:cSld>
  <p:clrMapOvr>
    <a:masterClrMapping/>
  </p:clrMapOvr>
  <p:transition spd="med">
    <p:circl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or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2275" y="3495675"/>
            <a:ext cx="16764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hor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3357563"/>
            <a:ext cx="16764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324600" cy="1668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altLang="zh-CN" sz="3200" b="1" dirty="0">
                <a:latin typeface="Comic Sans MS" panose="030F0702030302020204" pitchFamily="66" charset="0"/>
              </a:rPr>
              <a:t>Are there any…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 </a:t>
            </a:r>
            <a:r>
              <a:rPr lang="en-US" altLang="zh-CN" sz="3200" b="1" dirty="0">
                <a:latin typeface="Comic Sans MS" panose="030F0702030302020204" pitchFamily="66" charset="0"/>
              </a:rPr>
              <a:t>in the picture?</a:t>
            </a:r>
            <a:endParaRPr lang="en-US" altLang="zh-CN" sz="3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Tx/>
              <a:buNone/>
              <a:defRPr/>
            </a:pPr>
            <a:endParaRPr lang="zh-CN" altLang="en-US" sz="32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1600200" y="3124200"/>
            <a:ext cx="5105400" cy="3733800"/>
          </a:xfrm>
          <a:prstGeom prst="irregularSeal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648075" y="3500438"/>
            <a:ext cx="1981200" cy="1905000"/>
          </a:xfrm>
          <a:prstGeom prst="ellipse">
            <a:avLst/>
          </a:prstGeom>
          <a:solidFill>
            <a:srgbClr val="66FF66"/>
          </a:solidFill>
          <a:ln w="9525" algn="ctr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endParaRPr lang="zh-CN" altLang="en-US" sz="3200">
              <a:solidFill>
                <a:srgbClr val="6600CC"/>
              </a:solidFill>
            </a:endParaRP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643188" y="3124200"/>
            <a:ext cx="2743200" cy="2895600"/>
          </a:xfrm>
          <a:prstGeom prst="ellipse">
            <a:avLst/>
          </a:prstGeom>
          <a:solidFill>
            <a:srgbClr val="6600CC"/>
          </a:solidFill>
          <a:ln w="9525" algn="ctr">
            <a:solidFill>
              <a:srgbClr val="6600CC"/>
            </a:solidFill>
            <a:rou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endParaRPr lang="zh-CN" altLang="en-US" sz="320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全屏显示(4:3)</PresentationFormat>
  <Paragraphs>108</Paragraphs>
  <Slides>27</Slides>
  <Notes>2</Notes>
  <HiddenSlides>0</HiddenSlides>
  <MMClips>11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楷体_GB2312</vt:lpstr>
      <vt:lpstr>宋体</vt:lpstr>
      <vt:lpstr>微软雅黑</vt:lpstr>
      <vt:lpstr>文鼎CS魏碑</vt:lpstr>
      <vt:lpstr>Arial</vt:lpstr>
      <vt:lpstr>Calibri</vt:lpstr>
      <vt:lpstr>Comic Sans MS</vt:lpstr>
      <vt:lpstr>Lucida Sans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pets are lovely.</vt:lpstr>
      <vt:lpstr>If you give them a little love. 如果你给它们一点点爱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FE13B286B493476A843EC40E0BBC5037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