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B7F9F-21A7-4D2A-A36F-BAA829C5166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91D54-F702-4A3D-A0D4-FE0A1C1392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91D54-F702-4A3D-A0D4-FE0A1C13924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9DBE-C1F6-4599-8332-F79CCEB75C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E7A7E-8899-4381-9E47-A235A244A3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B5CF-7BE9-4BEE-8188-B8DE702EA2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C1F66-4A25-424E-B406-CCB8E64588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2196C-E126-4E05-97BD-E38DEC7180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05FCD-F6C1-41DB-8DFF-62BF60EC412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E78B-4AEB-4779-8DF4-35E75849BF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9DC38-59F0-4AAB-B2F0-5284DBAFBB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50E7-FC95-4D58-BCB2-4CD111B93D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CC7E9-50D3-4C7B-BBF0-CE5056A7B9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FFD92-B2B1-46F3-B362-E75036661B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9CA9495-DD77-4209-8A6A-C4C2F303C9D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istrator\&#26700;&#38754;\&#35270;&#39057;\&#21578;&#21035;&#21313;&#22823;&#19981;&#25991;&#26126;&#34892;&#20026;_&#26631;&#28165;.flv" TargetMode="External"/><Relationship Id="rId2" Type="http://schemas.openxmlformats.org/officeDocument/2006/relationships/hyperlink" Target="file:///C:\Documents%20and%20Settings\Administrator\&#26700;&#38754;\&#35270;&#39057;\Good%20Manners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NULL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标题 1"/>
          <p:cNvSpPr/>
          <p:nvPr/>
        </p:nvSpPr>
        <p:spPr bwMode="auto">
          <a:xfrm>
            <a:off x="649514" y="1524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Good manners</a:t>
            </a:r>
          </a:p>
        </p:txBody>
      </p:sp>
      <p:sp>
        <p:nvSpPr>
          <p:cNvPr id="71686" name="副标题 2"/>
          <p:cNvSpPr/>
          <p:nvPr/>
        </p:nvSpPr>
        <p:spPr bwMode="auto">
          <a:xfrm>
            <a:off x="1371600" y="3473678"/>
            <a:ext cx="6400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Welcome to the unit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88468" y="5486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41438"/>
            <a:ext cx="8964612" cy="1657350"/>
          </a:xfrm>
        </p:spPr>
        <p:txBody>
          <a:bodyPr/>
          <a:lstStyle/>
          <a:p>
            <a:pPr algn="l"/>
            <a:r>
              <a:rPr lang="en-US" altLang="zh-CN" sz="4000" b="1"/>
              <a:t>Write down more </a:t>
            </a:r>
            <a:r>
              <a:rPr lang="en-US" altLang="zh-CN" sz="4000" b="1">
                <a:hlinkClick r:id="rId2" action="ppaction://hlinkfile"/>
              </a:rPr>
              <a:t>right things </a:t>
            </a:r>
            <a:r>
              <a:rPr lang="en-US" altLang="zh-CN" sz="4000" b="1"/>
              <a:t>and </a:t>
            </a:r>
            <a:r>
              <a:rPr lang="en-US" altLang="zh-CN" sz="4000" b="1">
                <a:hlinkClick r:id="rId3" action="ppaction://hlinkfile"/>
              </a:rPr>
              <a:t>wrong things </a:t>
            </a:r>
            <a:r>
              <a:rPr lang="en-US" altLang="zh-CN" sz="4000" b="1"/>
              <a:t>in the video as possible as you can.</a:t>
            </a:r>
          </a:p>
        </p:txBody>
      </p:sp>
      <p:pic>
        <p:nvPicPr>
          <p:cNvPr id="81923" name="Picture 3">
            <a:hlinkClick r:id="rId3" action="ppaction://hlinkfile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81000" y="3581400"/>
            <a:ext cx="8229600" cy="2870200"/>
          </a:xfrm>
        </p:spPr>
      </p:pic>
      <p:sp>
        <p:nvSpPr>
          <p:cNvPr id="81924" name="WordArt 4"/>
          <p:cNvSpPr>
            <a:spLocks noChangeArrowheads="1" noChangeShapeType="1"/>
          </p:cNvSpPr>
          <p:nvPr/>
        </p:nvSpPr>
        <p:spPr bwMode="auto">
          <a:xfrm>
            <a:off x="539750" y="188913"/>
            <a:ext cx="3273425" cy="10937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Team work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92950" y="4891088"/>
            <a:ext cx="2051050" cy="1966912"/>
          </a:xfrm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does Eddie teach Hobo?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928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the video and answer questions.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74650" y="2857500"/>
            <a:ext cx="876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Eddie really want from Hobo?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6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3534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0000CC"/>
                  </a:solidFill>
                  <a:rou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Listen, see and answer  the questions.</a:t>
            </a:r>
            <a:endParaRPr lang="zh-CN" altLang="en-US" sz="3600" b="1" kern="10">
              <a:ln w="12700">
                <a:solidFill>
                  <a:srgbClr val="0000CC"/>
                </a:solidFill>
                <a:rou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WordArt 8"/>
          <p:cNvSpPr>
            <a:spLocks noChangeArrowheads="1" noChangeShapeType="1"/>
          </p:cNvSpPr>
          <p:nvPr/>
        </p:nvSpPr>
        <p:spPr bwMode="auto">
          <a:xfrm rot="625598">
            <a:off x="2124075" y="2349500"/>
            <a:ext cx="4621213" cy="1951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600" b="1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74402" scaled="1"/>
                </a:gradFill>
                <a:latin typeface="Times New Roman" panose="02020603050405020304"/>
                <a:cs typeface="Times New Roman" panose="02020603050405020304"/>
              </a:rPr>
              <a:t>Role play</a:t>
            </a:r>
            <a:endParaRPr lang="zh-CN" altLang="en-US" sz="6600" b="1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74402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WordArt 8"/>
          <p:cNvSpPr>
            <a:spLocks noChangeArrowheads="1" noChangeShapeType="1"/>
          </p:cNvSpPr>
          <p:nvPr/>
        </p:nvSpPr>
        <p:spPr bwMode="auto">
          <a:xfrm rot="625598">
            <a:off x="2276475" y="2501900"/>
            <a:ext cx="4621213" cy="1951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600" b="1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74402" scaled="1"/>
                </a:gradFill>
                <a:latin typeface="Times New Roman" panose="02020603050405020304"/>
                <a:cs typeface="Times New Roman" panose="02020603050405020304"/>
              </a:rPr>
              <a:t>Role play</a:t>
            </a:r>
            <a:endParaRPr lang="zh-CN" altLang="en-US" sz="6600" b="1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74402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3973" name="Picture 5" descr="ppt/media/image16.png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7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92950" y="4891088"/>
            <a:ext cx="2051050" cy="1966912"/>
          </a:xfrm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does Eddie teach Hobo?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928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</a:t>
            </a:r>
            <a:r>
              <a:rPr lang="en-US" altLang="zh-CN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and answer questions.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79388" y="4292600"/>
            <a:ext cx="876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Eddie really want from Hobo?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2133600"/>
            <a:ext cx="77057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share your things with others.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don’t cut in on others.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wait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politely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1188" y="5084763"/>
            <a:ext cx="770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wants to eat Hobo’s cake.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284663" y="3573463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  <a:ea typeface="楷体_GB2312" pitchFamily="49" charset="-122"/>
              </a:rPr>
              <a:t>/</a:t>
            </a:r>
            <a:r>
              <a:rPr lang="en-US" altLang="zh-CN" sz="3200" b="1" dirty="0" err="1">
                <a:latin typeface="Comic Sans MS" panose="030F0702030302020204" pitchFamily="66" charset="0"/>
                <a:ea typeface="楷体_GB2312" pitchFamily="49" charset="-122"/>
              </a:rPr>
              <a:t>p</a:t>
            </a:r>
            <a:r>
              <a:rPr lang="en-US" altLang="zh-CN" sz="3200" b="1" dirty="0" err="1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ə</a:t>
            </a:r>
            <a:r>
              <a:rPr lang="en-US" altLang="zh-CN" sz="3200" b="1" dirty="0" err="1">
                <a:latin typeface="Comic Sans MS" panose="030F0702030302020204" pitchFamily="66" charset="0"/>
                <a:ea typeface="楷体_GB2312" pitchFamily="49" charset="-122"/>
              </a:rPr>
              <a:t>’l</a:t>
            </a:r>
            <a:r>
              <a:rPr lang="en-US" altLang="zh-CN" sz="3200" b="1" dirty="0" err="1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ai</a:t>
            </a:r>
            <a:r>
              <a:rPr lang="en-US" altLang="zh-CN" sz="3200" b="1" dirty="0" err="1">
                <a:latin typeface="Comic Sans MS" panose="030F0702030302020204" pitchFamily="66" charset="0"/>
                <a:ea typeface="楷体_GB2312" pitchFamily="49" charset="-122"/>
              </a:rPr>
              <a:t>tl</a:t>
            </a:r>
            <a:r>
              <a:rPr lang="en-US" altLang="zh-CN" sz="3200" b="1" dirty="0" err="1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i</a:t>
            </a:r>
            <a:r>
              <a:rPr lang="en-US" altLang="zh-CN" sz="3200" b="1" dirty="0">
                <a:latin typeface="Comic Sans MS" panose="030F0702030302020204" pitchFamily="66" charset="0"/>
                <a:ea typeface="楷体_GB2312" pitchFamily="49" charset="-122"/>
              </a:rPr>
              <a:t>/</a:t>
            </a:r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礼貌地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/>
      <p:bldP spid="850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Grp="1" noChangeArrowheads="1" noChangeShapeType="1"/>
          </p:cNvSpPr>
          <p:nvPr>
            <p:ph idx="4294967295"/>
          </p:nvPr>
        </p:nvSpPr>
        <p:spPr>
          <a:noFill/>
          <a:ln>
            <a:miter lim="800000"/>
          </a:ln>
        </p:spPr>
        <p:txBody>
          <a:bodyPr wrap="none" fromWordArt="0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zh-CN" sz="660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74402" scaled="1"/>
                </a:gradFill>
                <a:latin typeface="Times New Roman" panose="02020603050405020304"/>
                <a:ea typeface="+mn-ea"/>
                <a:cs typeface="Times New Roman" panose="02020603050405020304"/>
              </a:rPr>
              <a:t>Role play</a:t>
            </a:r>
            <a:endParaRPr lang="zh-CN" altLang="en-US" sz="660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74402" scaled="1"/>
              </a:gradFill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6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3534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0000CC"/>
                  </a:solidFill>
                  <a:rou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Listen, see and answer  the questions.</a:t>
            </a:r>
            <a:endParaRPr lang="zh-CN" altLang="en-US" sz="3600" b="1" kern="10">
              <a:ln w="12700">
                <a:solidFill>
                  <a:srgbClr val="0000CC"/>
                </a:solidFill>
                <a:rou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WordArt 8"/>
          <p:cNvSpPr>
            <a:spLocks noChangeArrowheads="1" noChangeShapeType="1"/>
          </p:cNvSpPr>
          <p:nvPr/>
        </p:nvSpPr>
        <p:spPr bwMode="auto">
          <a:xfrm rot="625598">
            <a:off x="2124075" y="2349500"/>
            <a:ext cx="4621213" cy="1951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600" b="1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74402" scaled="1"/>
                </a:gradFill>
                <a:latin typeface="Times New Roman" panose="02020603050405020304"/>
                <a:cs typeface="Times New Roman" panose="02020603050405020304"/>
              </a:rPr>
              <a:t>Role play</a:t>
            </a:r>
            <a:endParaRPr lang="zh-CN" altLang="en-US" sz="6600" b="1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74402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WordArt 8"/>
          <p:cNvSpPr>
            <a:spLocks noChangeArrowheads="1" noChangeShapeType="1"/>
          </p:cNvSpPr>
          <p:nvPr/>
        </p:nvSpPr>
        <p:spPr bwMode="auto">
          <a:xfrm rot="625598">
            <a:off x="2276475" y="2501900"/>
            <a:ext cx="4621213" cy="1951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600" b="1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74402" scaled="1"/>
                </a:gradFill>
                <a:latin typeface="Times New Roman" panose="02020603050405020304"/>
                <a:cs typeface="Times New Roman" panose="02020603050405020304"/>
              </a:rPr>
              <a:t>Role play</a:t>
            </a:r>
            <a:endParaRPr lang="zh-CN" altLang="en-US" sz="6600" b="1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74402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7045" name="Picture 5" descr="ppt/media/image18.png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87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5289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Eddie: You’re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enough to learn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manners, Hobo.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Eh? What do you mean?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Eddie: First, always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things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others. Second…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Hey, that’s my cake!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Eddie: Second, don’t cut on others. Always wait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politely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should learn about manners too.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You’re never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learn.</a:t>
            </a:r>
          </a:p>
          <a:p>
            <a:pPr>
              <a:lnSpc>
                <a:spcPct val="90000"/>
              </a:lnSpc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WordArt 3"/>
          <p:cNvSpPr>
            <a:spLocks noChangeArrowheads="1" noChangeShapeType="1"/>
          </p:cNvSpPr>
          <p:nvPr/>
        </p:nvSpPr>
        <p:spPr bwMode="auto">
          <a:xfrm>
            <a:off x="971550" y="188913"/>
            <a:ext cx="3455988" cy="579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Lines(</a:t>
            </a:r>
            <a:r>
              <a:rPr lang="zh-CN" altLang="en-US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台词</a:t>
            </a:r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)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806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188913"/>
            <a:ext cx="1152525" cy="719137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203575" y="42926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  <a:ea typeface="楷体_GB2312" pitchFamily="49" charset="-122"/>
              </a:rPr>
              <a:t>/p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ə</a:t>
            </a:r>
            <a:r>
              <a:rPr lang="en-US" altLang="zh-CN" sz="3200" b="1">
                <a:latin typeface="Comic Sans MS" panose="030F0702030302020204" pitchFamily="66" charset="0"/>
                <a:ea typeface="楷体_GB2312" pitchFamily="49" charset="-122"/>
              </a:rPr>
              <a:t>’l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ai</a:t>
            </a:r>
            <a:r>
              <a:rPr lang="en-US" altLang="zh-CN" sz="3200" b="1">
                <a:latin typeface="Comic Sans MS" panose="030F0702030302020204" pitchFamily="66" charset="0"/>
                <a:ea typeface="楷体_GB2312" pitchFamily="49" charset="-122"/>
              </a:rPr>
              <a:t>tl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i</a:t>
            </a:r>
            <a:r>
              <a:rPr lang="en-US" altLang="zh-CN" sz="3200" b="1">
                <a:latin typeface="Comic Sans MS" panose="030F0702030302020204" pitchFamily="66" charset="0"/>
                <a:ea typeface="楷体_GB2312" pitchFamily="49" charset="-122"/>
              </a:rPr>
              <a:t>/</a:t>
            </a:r>
            <a:r>
              <a:rPr lang="zh-CN" altLang="en-US" sz="3200" b="1">
                <a:latin typeface="Comic Sans MS" panose="030F0702030302020204" pitchFamily="66" charset="0"/>
                <a:ea typeface="楷体_GB2312" pitchFamily="49" charset="-122"/>
              </a:rPr>
              <a:t>礼貌地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41425"/>
            <a:ext cx="8820150" cy="56165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Eddie tells Hobo that he is old _____    to learn about manners. Hobo doesn’t ___________what Eddie means. Eddie starts to _____ hobo some good manners. First, Eddie asks Hobo to always _____ things with others. While saying so, he takes the _____ from Hobo’s hand.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659563" y="1268413"/>
            <a:ext cx="1765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5650" y="2276475"/>
            <a:ext cx="2808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11413" y="2852738"/>
            <a:ext cx="1765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92950" y="3429000"/>
            <a:ext cx="1765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55875" y="4508500"/>
            <a:ext cx="1765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</a:p>
        </p:txBody>
      </p:sp>
      <p:sp>
        <p:nvSpPr>
          <p:cNvPr id="89096" name="WordArt 8"/>
          <p:cNvSpPr>
            <a:spLocks noChangeArrowheads="1" noChangeShapeType="1"/>
          </p:cNvSpPr>
          <p:nvPr/>
        </p:nvSpPr>
        <p:spPr bwMode="auto">
          <a:xfrm>
            <a:off x="611188" y="333375"/>
            <a:ext cx="4032250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Fill in the blank.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66" grpId="0" autoUpdateAnimBg="0"/>
      <p:bldP spid="153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604250" cy="49291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Hobo is surprised, and he shouts, “Hey! That’s my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But Eddie asks Hobo to always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politely instead of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on others.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Hobo is very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He thinks Eddie  should learn about manners too.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484438" y="1844675"/>
            <a:ext cx="1765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92500" y="2420938"/>
            <a:ext cx="1765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2997200"/>
            <a:ext cx="1765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16238" y="3789363"/>
            <a:ext cx="17653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altLang="zh-CN" b="1"/>
              <a:t>Discussion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73238"/>
            <a:ext cx="8229600" cy="172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/>
              <a:t>    </a:t>
            </a:r>
            <a:r>
              <a:rPr lang="en-US" altLang="zh-CN" sz="3600" b="1">
                <a:latin typeface="Times New Roman" panose="02020603050405020304" pitchFamily="18" charset="0"/>
              </a:rPr>
              <a:t>May day is coming. What should you do and should not do when you go travelling?</a:t>
            </a:r>
          </a:p>
        </p:txBody>
      </p:sp>
      <p:pic>
        <p:nvPicPr>
          <p:cNvPr id="91140" name="Picture 4" descr="http:/a1.att.hudong.com/12/82/300000894609128151821169444_950.g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7667625" y="5229225"/>
            <a:ext cx="12239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随地吐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5013325"/>
            <a:ext cx="1371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http:/img1.mypsd.com.cn/20101206/Mypsd_2974_201012062106330019B.jpg"/>
          <p:cNvPicPr>
            <a:picLocks noChangeAspect="1" noChangeArrowheads="1"/>
          </p:cNvPicPr>
          <p:nvPr/>
        </p:nvPicPr>
        <p:blipFill>
          <a:blip r:embed="rId5" r:link="rId3" cstate="email"/>
          <a:srcRect/>
          <a:stretch>
            <a:fillRect/>
          </a:stretch>
        </p:blipFill>
        <p:spPr bwMode="auto">
          <a:xfrm>
            <a:off x="4859338" y="508476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http:/pic31.nipic.com/20130707/10109900_110538004318_2.jpg"/>
          <p:cNvPicPr>
            <a:picLocks noChangeAspect="1" noChangeArrowheads="1"/>
          </p:cNvPicPr>
          <p:nvPr/>
        </p:nvPicPr>
        <p:blipFill>
          <a:blip r:embed="rId6" r:link="rId3" cstate="email"/>
          <a:srcRect/>
          <a:stretch>
            <a:fillRect/>
          </a:stretch>
        </p:blipFill>
        <p:spPr bwMode="auto">
          <a:xfrm>
            <a:off x="3635375" y="51577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http:/pic12.nipic.com/20110116/4373659_163413133000_2.jpg"/>
          <p:cNvPicPr>
            <a:picLocks noChangeAspect="1" noChangeArrowheads="1"/>
          </p:cNvPicPr>
          <p:nvPr/>
        </p:nvPicPr>
        <p:blipFill>
          <a:blip r:embed="rId7" r:link="rId3" cstate="email"/>
          <a:srcRect/>
          <a:stretch>
            <a:fillRect/>
          </a:stretch>
        </p:blipFill>
        <p:spPr bwMode="auto">
          <a:xfrm>
            <a:off x="1692275" y="5300663"/>
            <a:ext cx="1800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http:/pic17.nipic.com/20111029/8394650_121056805492_2.jpg"/>
          <p:cNvPicPr>
            <a:picLocks noChangeAspect="1" noChangeArrowheads="1"/>
          </p:cNvPicPr>
          <p:nvPr/>
        </p:nvPicPr>
        <p:blipFill>
          <a:blip r:embed="rId8" r:link="rId3" cstate="email"/>
          <a:srcRect/>
          <a:stretch>
            <a:fillRect/>
          </a:stretch>
        </p:blipFill>
        <p:spPr bwMode="auto">
          <a:xfrm>
            <a:off x="0" y="5157788"/>
            <a:ext cx="15843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ChangeArrowheads="1"/>
          </p:cNvSpPr>
          <p:nvPr/>
        </p:nvSpPr>
        <p:spPr bwMode="auto">
          <a:xfrm rot="-8967999">
            <a:off x="3348038" y="2997200"/>
            <a:ext cx="1584325" cy="1635125"/>
          </a:xfrm>
          <a:custGeom>
            <a:avLst/>
            <a:gdLst>
              <a:gd name="T0" fmla="*/ 2147483647 w 21600"/>
              <a:gd name="T1" fmla="*/ 948722498 h 21600"/>
              <a:gd name="T2" fmla="*/ 115542638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Sorry</a:t>
            </a:r>
          </a:p>
        </p:txBody>
      </p:sp>
      <p:sp>
        <p:nvSpPr>
          <p:cNvPr id="72707" name="AutoShape 2"/>
          <p:cNvSpPr>
            <a:spLocks noChangeArrowheads="1"/>
          </p:cNvSpPr>
          <p:nvPr/>
        </p:nvSpPr>
        <p:spPr bwMode="auto">
          <a:xfrm rot="-1510073">
            <a:off x="3683000" y="5192713"/>
            <a:ext cx="1293813" cy="288925"/>
          </a:xfrm>
          <a:custGeom>
            <a:avLst/>
            <a:gdLst>
              <a:gd name="T0" fmla="*/ 2147483647 w 21600"/>
              <a:gd name="T1" fmla="*/ 0 h 21600"/>
              <a:gd name="T2" fmla="*/ 580253597 w 21600"/>
              <a:gd name="T3" fmla="*/ 25847549 h 21600"/>
              <a:gd name="T4" fmla="*/ 2147483647 w 21600"/>
              <a:gd name="T5" fmla="*/ 12923681 h 21600"/>
              <a:gd name="T6" fmla="*/ 2147483647 w 21600"/>
              <a:gd name="T7" fmla="*/ 258475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08" name="AutoShape 3"/>
          <p:cNvSpPr>
            <a:spLocks noChangeArrowheads="1"/>
          </p:cNvSpPr>
          <p:nvPr/>
        </p:nvSpPr>
        <p:spPr bwMode="auto">
          <a:xfrm rot="-5400000">
            <a:off x="5480050" y="3240088"/>
            <a:ext cx="1639888" cy="3744912"/>
          </a:xfrm>
          <a:custGeom>
            <a:avLst/>
            <a:gdLst>
              <a:gd name="T0" fmla="*/ 2147483647 w 21600"/>
              <a:gd name="T1" fmla="*/ 2147483647 h 21600"/>
              <a:gd name="T2" fmla="*/ 128130416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72709" name="AutoShape 4"/>
          <p:cNvSpPr>
            <a:spLocks noChangeArrowheads="1"/>
          </p:cNvSpPr>
          <p:nvPr/>
        </p:nvSpPr>
        <p:spPr bwMode="auto">
          <a:xfrm rot="-3937057">
            <a:off x="2579688" y="5368925"/>
            <a:ext cx="2689225" cy="288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5847549 h 21600"/>
              <a:gd name="T4" fmla="*/ 2147483647 w 21600"/>
              <a:gd name="T5" fmla="*/ 12923681 h 21600"/>
              <a:gd name="T6" fmla="*/ 2147483647 w 21600"/>
              <a:gd name="T7" fmla="*/ 258475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en-US" altLang="zh-CN"/>
              <a:t>Do you have good </a:t>
            </a:r>
            <a:r>
              <a:rPr lang="en-US" altLang="zh-CN" u="sng">
                <a:solidFill>
                  <a:srgbClr val="FF0000"/>
                </a:solidFill>
              </a:rPr>
              <a:t>manners</a:t>
            </a:r>
            <a:r>
              <a:rPr lang="en-US" altLang="zh-CN"/>
              <a:t>?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779838" y="1412875"/>
            <a:ext cx="1584325" cy="1584325"/>
          </a:xfrm>
          <a:custGeom>
            <a:avLst/>
            <a:gdLst>
              <a:gd name="T0" fmla="*/ 2147483647 w 21600"/>
              <a:gd name="T1" fmla="*/ 863019363 h 21600"/>
              <a:gd name="T2" fmla="*/ 115542638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Smile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4510114">
            <a:off x="4683919" y="2093119"/>
            <a:ext cx="1512888" cy="1593850"/>
          </a:xfrm>
          <a:custGeom>
            <a:avLst/>
            <a:gdLst>
              <a:gd name="T0" fmla="*/ 2147483647 w 21600"/>
              <a:gd name="T1" fmla="*/ 878676495 h 21600"/>
              <a:gd name="T2" fmla="*/ 100607211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Good morning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-5048463">
            <a:off x="2806700" y="2097088"/>
            <a:ext cx="1728788" cy="1655762"/>
          </a:xfrm>
          <a:custGeom>
            <a:avLst/>
            <a:gdLst>
              <a:gd name="T0" fmla="*/ 2147483647 w 21600"/>
              <a:gd name="T1" fmla="*/ 985102298 h 21600"/>
              <a:gd name="T2" fmla="*/ 1501188675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8638137">
            <a:off x="4356100" y="3068638"/>
            <a:ext cx="1530350" cy="1582737"/>
          </a:xfrm>
          <a:custGeom>
            <a:avLst/>
            <a:gdLst>
              <a:gd name="T0" fmla="*/ 2147483647 w 21600"/>
              <a:gd name="T1" fmla="*/ 860425642 h 21600"/>
              <a:gd name="T2" fmla="*/ 1041312394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Hello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2" grpId="0"/>
      <p:bldP spid="4103" grpId="0"/>
      <p:bldP spid="4104" grpId="0"/>
      <p:bldP spid="4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43200"/>
            <a:ext cx="8002587" cy="1973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/>
              <a:t>Have a summary(</a:t>
            </a:r>
            <a:r>
              <a:rPr lang="zh-CN" altLang="en-US" b="1" dirty="0"/>
              <a:t>总结</a:t>
            </a:r>
            <a:r>
              <a:rPr lang="en-US" altLang="zh-CN" b="1" dirty="0"/>
              <a:t>)about good manners you have known. </a:t>
            </a:r>
          </a:p>
          <a:p>
            <a:pPr>
              <a:lnSpc>
                <a:spcPct val="90000"/>
              </a:lnSpc>
            </a:pPr>
            <a:r>
              <a:rPr lang="en-US" altLang="zh-CN" b="1" dirty="0"/>
              <a:t>Find out your bad manners and know how to get rid of(</a:t>
            </a:r>
            <a:r>
              <a:rPr lang="zh-CN" altLang="en-US" b="1" dirty="0"/>
              <a:t>改正</a:t>
            </a:r>
            <a:r>
              <a:rPr lang="en-US" altLang="zh-CN" b="1" dirty="0"/>
              <a:t>) them</a:t>
            </a:r>
            <a:r>
              <a:rPr lang="en-US" altLang="zh-CN" b="1" dirty="0" smtClean="0"/>
              <a:t>. </a:t>
            </a:r>
            <a:endParaRPr lang="en-US" altLang="zh-CN" b="1" dirty="0"/>
          </a:p>
        </p:txBody>
      </p:sp>
      <p:sp>
        <p:nvSpPr>
          <p:cNvPr id="94211" name="WordArt 3"/>
          <p:cNvSpPr>
            <a:spLocks noChangeArrowheads="1" noChangeShapeType="1"/>
          </p:cNvSpPr>
          <p:nvPr/>
        </p:nvSpPr>
        <p:spPr bwMode="auto">
          <a:xfrm>
            <a:off x="2268538" y="836613"/>
            <a:ext cx="4105275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48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/>
          </p:cNvSpPr>
          <p:nvPr/>
        </p:nvSpPr>
        <p:spPr bwMode="auto">
          <a:xfrm>
            <a:off x="1331913" y="1268413"/>
            <a:ext cx="6337300" cy="43195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15340"/>
              </a:avLst>
            </a:prstTxWarp>
          </a:bodyPr>
          <a:lstStyle/>
          <a:p>
            <a:r>
              <a:rPr lang="en-US" altLang="zh-CN" sz="6000" b="1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Never too old to learn!</a:t>
            </a:r>
            <a:endParaRPr lang="zh-CN" altLang="en-US" sz="6000" b="1" kern="1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3187" name="WordArt 3" descr="纸袋"/>
          <p:cNvSpPr>
            <a:spLocks noChangeArrowheads="1" noChangeShapeType="1"/>
          </p:cNvSpPr>
          <p:nvPr/>
        </p:nvSpPr>
        <p:spPr bwMode="auto">
          <a:xfrm>
            <a:off x="2484438" y="3500438"/>
            <a:ext cx="37719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6000" b="1" kern="1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Thank you!</a:t>
            </a:r>
            <a:endParaRPr lang="zh-CN" altLang="en-US" sz="6000" b="1" kern="1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5373688"/>
            <a:ext cx="860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We should drop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litter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into the rubbish bin!</a:t>
            </a:r>
          </a:p>
        </p:txBody>
      </p:sp>
      <p:pic>
        <p:nvPicPr>
          <p:cNvPr id="74755" name="Picture 3" descr="乱扔垃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413"/>
            <a:ext cx="554355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276600" y="14128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4508500"/>
            <a:ext cx="70564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We can’t drop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litter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everywhere!</a:t>
            </a:r>
          </a:p>
        </p:txBody>
      </p:sp>
      <p:pic>
        <p:nvPicPr>
          <p:cNvPr id="74758" name="Picture 6" descr="http:/img1.mypsd.com.cn/20101206/Mypsd_2974_201012062106330019B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6156325" y="1916113"/>
            <a:ext cx="1873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882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the right things in the public places.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339975" y="5949950"/>
            <a:ext cx="6337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  <a:ea typeface="楷体_GB2312" pitchFamily="49" charset="-122"/>
              </a:rPr>
              <a:t>litter  [‘lɪtə] </a:t>
            </a:r>
            <a:r>
              <a:rPr lang="en-US" altLang="zh-CN" sz="3200" b="1">
                <a:solidFill>
                  <a:srgbClr val="993300"/>
                </a:solidFill>
                <a:latin typeface="Comic Sans MS" panose="030F0702030302020204" pitchFamily="66" charset="0"/>
                <a:ea typeface="楷体_GB2312" pitchFamily="49" charset="-122"/>
              </a:rPr>
              <a:t>n.[U]</a:t>
            </a:r>
            <a:r>
              <a:rPr lang="zh-CN" altLang="en-US" sz="3200" b="1">
                <a:latin typeface="Comic Sans MS" panose="030F0702030302020204" pitchFamily="66" charset="0"/>
                <a:ea typeface="楷体_GB2312" pitchFamily="49" charset="-122"/>
              </a:rPr>
              <a:t>垃圾，杂物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81075"/>
            <a:ext cx="7812087" cy="790575"/>
          </a:xfrm>
        </p:spPr>
        <p:txBody>
          <a:bodyPr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Can you cross the road like this way?</a:t>
            </a:r>
          </a:p>
        </p:txBody>
      </p:sp>
      <p:pic>
        <p:nvPicPr>
          <p:cNvPr id="6147" name="Picture 3" descr="obey the traffic rul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700213"/>
            <a:ext cx="41036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中国式过马路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360045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643438" y="4365625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4365625"/>
            <a:ext cx="777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We should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obey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traffic rules.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882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the right things in the public places.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3276600" y="2060575"/>
            <a:ext cx="431800" cy="431800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2627313" y="5013325"/>
            <a:ext cx="3786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/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ə</a:t>
            </a:r>
            <a:r>
              <a:rPr lang="en-US" altLang="zh-CN" sz="3600" b="1">
                <a:latin typeface="Times New Roman" panose="02020603050405020304" pitchFamily="18" charset="0"/>
              </a:rPr>
              <a:t>’b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ei</a:t>
            </a:r>
            <a:r>
              <a:rPr lang="en-US" altLang="zh-CN" sz="3600" b="1">
                <a:latin typeface="Times New Roman" panose="02020603050405020304" pitchFamily="18" charset="0"/>
              </a:rPr>
              <a:t>/ </a:t>
            </a:r>
            <a:r>
              <a:rPr lang="zh-CN" altLang="en-US" sz="3600" b="1">
                <a:latin typeface="Times New Roman" panose="02020603050405020304" pitchFamily="18" charset="0"/>
              </a:rPr>
              <a:t>遵守，顺从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757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插队打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561657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627313" y="1557338"/>
            <a:ext cx="237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755650" y="5157788"/>
            <a:ext cx="381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jump the queue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140200" y="5157788"/>
            <a:ext cx="478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queue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 our turn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6250"/>
            <a:ext cx="7812088" cy="790575"/>
          </a:xfrm>
          <a:noFill/>
        </p:spPr>
        <p:txBody>
          <a:bodyPr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Can we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jump the queue</a:t>
            </a:r>
            <a:r>
              <a:rPr lang="en-US" altLang="zh-CN" sz="3600" b="1">
                <a:latin typeface="Times New Roman" panose="02020603050405020304" pitchFamily="18" charset="0"/>
              </a:rPr>
              <a:t> like this way?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628775"/>
            <a:ext cx="25209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140200" y="5661025"/>
            <a:ext cx="500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/kj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u:</a:t>
            </a:r>
            <a:r>
              <a:rPr lang="en-US" altLang="zh-CN" sz="3200" b="1">
                <a:latin typeface="Times New Roman" panose="02020603050405020304" pitchFamily="18" charset="0"/>
              </a:rPr>
              <a:t>/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人、车等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排队等候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水龙头放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45354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5157788"/>
            <a:ext cx="4787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leave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taps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80063" y="5157788"/>
            <a:ext cx="27368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water</a:t>
            </a:r>
          </a:p>
        </p:txBody>
      </p:sp>
      <p:pic>
        <p:nvPicPr>
          <p:cNvPr id="77829" name="Picture 5" descr="http:/pic31.nipic.com/20130707/10109900_110538004318_2.jp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5795963" y="3068638"/>
            <a:ext cx="2089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051050" y="5734050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/t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æ</a:t>
            </a:r>
            <a:r>
              <a:rPr lang="en-US" altLang="zh-CN" sz="3600" b="1">
                <a:latin typeface="Times New Roman" panose="02020603050405020304" pitchFamily="18" charset="0"/>
              </a:rPr>
              <a:t>p/ </a:t>
            </a:r>
            <a:r>
              <a:rPr lang="zh-CN" altLang="en-US" sz="3600" b="1">
                <a:latin typeface="Times New Roman" panose="02020603050405020304" pitchFamily="18" charset="0"/>
              </a:rPr>
              <a:t>水龙头，旋塞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bldLvl="0"/>
      <p:bldP spid="778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099425" cy="1081088"/>
          </a:xfrm>
        </p:spPr>
        <p:txBody>
          <a:bodyPr/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manners in the library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95288" y="1989138"/>
            <a:ext cx="792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should you do in the library?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23850" y="3860800"/>
            <a:ext cx="813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should you not do in the library?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87450" y="2781300"/>
            <a:ext cx="5113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2636838"/>
            <a:ext cx="8748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keep quiet, keep the library clean and put books back after reading.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85328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shouldn’t drop litter everywhere.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can’t chat and eat in the library.</a:t>
            </a:r>
          </a:p>
        </p:txBody>
      </p:sp>
      <p:pic>
        <p:nvPicPr>
          <p:cNvPr id="78856" name="Picture 8" descr="笑脸向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4800" y="260350"/>
            <a:ext cx="1219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Group 2"/>
          <p:cNvGraphicFramePr>
            <a:graphicFrameLocks noGrp="1"/>
          </p:cNvGraphicFramePr>
          <p:nvPr/>
        </p:nvGraphicFramePr>
        <p:xfrm>
          <a:off x="304800" y="836613"/>
          <a:ext cx="8534400" cy="572090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 the library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  should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keep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______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keep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the library ______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 the books _____ after reading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 shouldn’t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chat or _____ in the library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0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 _____ everywhere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23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_____ in the books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5819775" y="1493838"/>
            <a:ext cx="13144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quiet</a:t>
            </a:r>
          </a:p>
        </p:txBody>
      </p:sp>
      <p:sp>
        <p:nvSpPr>
          <p:cNvPr id="79896" name="Text Box 55"/>
          <p:cNvSpPr txBox="1">
            <a:spLocks noChangeArrowheads="1"/>
          </p:cNvSpPr>
          <p:nvPr/>
        </p:nvSpPr>
        <p:spPr bwMode="auto">
          <a:xfrm>
            <a:off x="6738938" y="2179638"/>
            <a:ext cx="14144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lean</a:t>
            </a:r>
          </a:p>
        </p:txBody>
      </p:sp>
      <p:sp>
        <p:nvSpPr>
          <p:cNvPr id="79897" name="Text Box 57"/>
          <p:cNvSpPr txBox="1">
            <a:spLocks noChangeArrowheads="1"/>
          </p:cNvSpPr>
          <p:nvPr/>
        </p:nvSpPr>
        <p:spPr bwMode="auto">
          <a:xfrm>
            <a:off x="3176588" y="28194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put    </a:t>
            </a:r>
          </a:p>
        </p:txBody>
      </p:sp>
      <p:sp>
        <p:nvSpPr>
          <p:cNvPr id="79898" name="Text Box 59"/>
          <p:cNvSpPr txBox="1">
            <a:spLocks noChangeArrowheads="1"/>
          </p:cNvSpPr>
          <p:nvPr/>
        </p:nvSpPr>
        <p:spPr bwMode="auto">
          <a:xfrm>
            <a:off x="4800600" y="4003675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eat</a:t>
            </a:r>
          </a:p>
        </p:txBody>
      </p:sp>
      <p:sp>
        <p:nvSpPr>
          <p:cNvPr id="79899" name="Text Box 60"/>
          <p:cNvSpPr txBox="1">
            <a:spLocks noChangeArrowheads="1"/>
          </p:cNvSpPr>
          <p:nvPr/>
        </p:nvSpPr>
        <p:spPr bwMode="auto">
          <a:xfrm>
            <a:off x="3429000" y="4799013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drop   litter</a:t>
            </a:r>
          </a:p>
        </p:txBody>
      </p:sp>
      <p:sp>
        <p:nvSpPr>
          <p:cNvPr id="79900" name="Text Box 61"/>
          <p:cNvSpPr txBox="1">
            <a:spLocks noChangeArrowheads="1"/>
          </p:cNvSpPr>
          <p:nvPr/>
        </p:nvSpPr>
        <p:spPr bwMode="auto">
          <a:xfrm>
            <a:off x="3962400" y="5711825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write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381000" y="2133600"/>
            <a:ext cx="23034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</a:rPr>
              <a:t>Good manners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381000" y="4648200"/>
            <a:ext cx="22320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CC"/>
                </a:solidFill>
              </a:rPr>
              <a:t>Bad manners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0" y="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3399"/>
                </a:solidFill>
              </a:rPr>
              <a:t>Please </a:t>
            </a:r>
            <a:r>
              <a:rPr lang="zh-CN" altLang="en-US" sz="4400" b="1" dirty="0">
                <a:solidFill>
                  <a:srgbClr val="FF3399"/>
                </a:solidFill>
              </a:rPr>
              <a:t>complete the form.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6184900" y="2819400"/>
            <a:ext cx="1108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</a:rPr>
              <a:t>back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5" grpId="0" autoUpdateAnimBg="0"/>
      <p:bldP spid="79896" grpId="0" autoUpdateAnimBg="0"/>
      <p:bldP spid="79897" grpId="0" autoUpdateAnimBg="0"/>
      <p:bldP spid="79898" grpId="0" autoUpdateAnimBg="0"/>
      <p:bldP spid="79899" grpId="0" autoUpdateAnimBg="0"/>
      <p:bldP spid="79900" grpId="0" autoUpdateAnimBg="0"/>
      <p:bldP spid="79901" grpId="0" bldLvl="0"/>
      <p:bldP spid="79902" grpId="0" bldLvl="0"/>
      <p:bldP spid="799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3" y="0"/>
            <a:ext cx="8999537" cy="1143000"/>
          </a:xfrm>
        </p:spPr>
        <p:txBody>
          <a:bodyPr/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Manners  in different places.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633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b="1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8931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A: Can we …?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B: No , we can’t. We should….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A: Can we…?   B:  Yes, …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pic>
        <p:nvPicPr>
          <p:cNvPr id="80901" name="Picture 5" descr="GOODS_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789363"/>
            <a:ext cx="34559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201212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716338"/>
            <a:ext cx="35829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84213" y="558958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At the cinema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427538" y="558958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At the 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全屏显示(4:3)</PresentationFormat>
  <Paragraphs>107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Do you have good manners?</vt:lpstr>
      <vt:lpstr>PowerPoint 演示文稿</vt:lpstr>
      <vt:lpstr>Can you cross the road like this way?</vt:lpstr>
      <vt:lpstr>Can we jump the queue like this way?</vt:lpstr>
      <vt:lpstr>PowerPoint 演示文稿</vt:lpstr>
      <vt:lpstr>Good manners in the library</vt:lpstr>
      <vt:lpstr>PowerPoint 演示文稿</vt:lpstr>
      <vt:lpstr>Manners  in different places.</vt:lpstr>
      <vt:lpstr>Write down more right things and wrong things in the video as possible as you can.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95EC8780DA9044ED8AF1871611A16A57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