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257" r:id="rId3"/>
    <p:sldId id="263" r:id="rId4"/>
    <p:sldId id="270" r:id="rId5"/>
    <p:sldId id="258" r:id="rId6"/>
    <p:sldId id="282" r:id="rId7"/>
    <p:sldId id="283" r:id="rId8"/>
    <p:sldId id="284" r:id="rId9"/>
    <p:sldId id="285" r:id="rId10"/>
    <p:sldId id="287" r:id="rId11"/>
    <p:sldId id="288" r:id="rId12"/>
  </p:sldIdLst>
  <p:sldSz cx="9144000" cy="6858000" type="screen4x3"/>
  <p:notesSz cx="7559675" cy="10691813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1pPr>
    <a:lvl2pPr marL="48387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2pPr>
    <a:lvl3pPr marL="96774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3pPr>
    <a:lvl4pPr marL="145161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4pPr>
    <a:lvl5pPr marL="1935480" algn="l" rtl="0" eaLnBrk="0" fontAlgn="base" hangingPunct="0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5pPr>
    <a:lvl6pPr marL="2419350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6pPr>
    <a:lvl7pPr marL="290258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7pPr>
    <a:lvl8pPr marL="338645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8pPr>
    <a:lvl9pPr marL="3870325" algn="l" defTabSz="96774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行楷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313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78" y="-96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3551E-3F60-472F-9D13-E64D9EC8A78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B6520-9C74-468F-99D9-D7BB4E6C73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7359610-98A0-453E-9F00-B087F3EFD26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0CA5154-BFBB-40CF-AA68-CF8D0DCB3D73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87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74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161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4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35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258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645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0325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CA5154-BFBB-40CF-AA68-CF8D0DCB3D73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1C49-E080-4165-B3C1-78F785B37B8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055A-6138-4329-BE27-1376020138A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055A-6138-4329-BE27-1376020138A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19D0D-4189-4321-8E76-27F1C2CAAF4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0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6720" y="2390776"/>
            <a:ext cx="1576388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3483443" y="2162634"/>
            <a:ext cx="4260802" cy="1235076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483443" y="3424699"/>
            <a:ext cx="4260802" cy="450623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6DA2A-3E59-4207-9681-7A7398C468E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0" y="1244600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7EA0-9D15-42ED-98F6-02F393714F2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3"/>
            <a:ext cx="6984076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2200274"/>
            <a:ext cx="3868340" cy="3684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3BFE8-63A6-4E35-9DE3-5987940AD94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4ECF-2ADF-418A-BFBC-B9964236606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B505-8761-4E66-9570-18FF8C2C633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3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9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3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D23A-5F14-41A4-A49C-9164635E99D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1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21B8-9025-4242-B116-CD9D0F4497D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" y="1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3028950" y="674689"/>
            <a:ext cx="5532438" cy="700087"/>
          </a:xfrm>
          <a:prstGeom prst="rect">
            <a:avLst/>
          </a:prstGeom>
        </p:spPr>
        <p:txBody>
          <a:bodyPr vert="horz" lIns="91431" tIns="45715" rIns="91431" bIns="45715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028" name="KSO_BC1"/>
          <p:cNvSpPr>
            <a:spLocks noGrp="1"/>
          </p:cNvSpPr>
          <p:nvPr>
            <p:ph type="body" idx="1"/>
          </p:nvPr>
        </p:nvSpPr>
        <p:spPr bwMode="auto">
          <a:xfrm>
            <a:off x="496889" y="1549400"/>
            <a:ext cx="8204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5" rIns="91431" bIns="45715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1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31" tIns="45715" rIns="91431" bIns="45715" numCol="1" anchor="ctr" anchorCtr="0" compatLnSpc="1"/>
          <a:lstStyle>
            <a:lvl1pPr algn="r" eaLnBrk="1" hangingPunct="1">
              <a:defRPr sz="1200">
                <a:solidFill>
                  <a:srgbClr val="919293"/>
                </a:solidFill>
              </a:defRPr>
            </a:lvl1pPr>
          </a:lstStyle>
          <a:p>
            <a:pPr>
              <a:defRPr/>
            </a:pPr>
            <a:fld id="{D4B0055A-6138-4329-BE27-1376020138A4}" type="slidenum">
              <a:rPr lang="en-US" altLang="zh-CN" smtClean="0"/>
              <a:t>‹#›</a:t>
            </a:fld>
            <a:endParaRPr lang="en-US" altLang="zh-CN"/>
          </a:p>
        </p:txBody>
      </p:sp>
      <p:pic>
        <p:nvPicPr>
          <p:cNvPr id="1032" name="图片 7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07389" y="657225"/>
            <a:ext cx="83661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6870" indent="-35687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963B22"/>
        </a:buClr>
        <a:buSzPct val="90000"/>
        <a:buBlip>
          <a:blip r:embed="rId16"/>
        </a:buBlip>
        <a:defRPr sz="2000" kern="1200">
          <a:solidFill>
            <a:srgbClr val="8B8E2E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356870" indent="-356870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B1D19B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5.mp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6.mp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23548;&#20837;&#27468;&#26354;&#65306;WelikeMath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1.mp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2.mp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3.mp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4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552" y="2743142"/>
            <a:ext cx="6477148" cy="1235076"/>
          </a:xfrm>
        </p:spPr>
        <p:txBody>
          <a:bodyPr>
            <a:noAutofit/>
          </a:bodyPr>
          <a:lstStyle/>
          <a:p>
            <a:r>
              <a:rPr lang="en-US" altLang="zh-CN" sz="3400" b="0" dirty="0" smtClean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  <a:cs typeface="Arial" panose="020B0604020202020204" pitchFamily="34" charset="0"/>
              </a:rPr>
              <a:t>Unit6 </a:t>
            </a:r>
            <a:r>
              <a:rPr lang="en-US" altLang="zh-CN" sz="3400" b="0" dirty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z="3400" b="0" dirty="0">
                <a:solidFill>
                  <a:schemeClr val="accent1">
                    <a:lumMod val="50000"/>
                  </a:schemeClr>
                </a:solidFill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en-US" altLang="zh-CN" sz="3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</a:rPr>
              <a:t>What Subjects Do They Have This Morning?</a:t>
            </a:r>
            <a:br>
              <a:rPr lang="en-US" altLang="zh-CN" sz="34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</a:rPr>
            </a:br>
            <a:r>
              <a:rPr lang="zh-CN" altLang="en-US" sz="34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</a:t>
            </a:r>
            <a:r>
              <a:rPr lang="en-US" altLang="zh-CN" sz="34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400" dirty="0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课时</a:t>
            </a:r>
            <a:endParaRPr lang="zh-CN" altLang="en-US" sz="3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90754" y="1066601"/>
            <a:ext cx="3273180" cy="559372"/>
          </a:xfrm>
          <a:prstGeom prst="rect">
            <a:avLst/>
          </a:prstGeom>
        </p:spPr>
        <p:txBody>
          <a:bodyPr wrap="none" lIns="96762" tIns="48381" rIns="96762" bIns="48381">
            <a:spAutoFit/>
          </a:bodyPr>
          <a:lstStyle/>
          <a:p>
            <a:r>
              <a:rPr lang="zh-CN" altLang="en-US" sz="3000" dirty="0">
                <a:latin typeface="宋体" panose="02010600030101010101" pitchFamily="2" charset="-122"/>
                <a:ea typeface="宋体" panose="02010600030101010101" pitchFamily="2" charset="-122"/>
              </a:rPr>
              <a:t>陕旅版四年级上册</a:t>
            </a:r>
            <a:endParaRPr lang="zh-CN" altLang="en-US" sz="3000" dirty="0"/>
          </a:p>
        </p:txBody>
      </p:sp>
      <p:sp>
        <p:nvSpPr>
          <p:cNvPr id="5" name="矩形 4"/>
          <p:cNvSpPr/>
          <p:nvPr/>
        </p:nvSpPr>
        <p:spPr>
          <a:xfrm>
            <a:off x="1" y="5373216"/>
            <a:ext cx="9143999" cy="519430"/>
          </a:xfrm>
          <a:prstGeom prst="rect">
            <a:avLst/>
          </a:prstGeom>
        </p:spPr>
        <p:txBody>
          <a:bodyPr wrap="square" lIns="96762" tIns="48381" rIns="96762" bIns="48381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5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523720" y="404895"/>
            <a:ext cx="7620280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ea typeface="宋体" panose="02010600030101010101" pitchFamily="2" charset="-122"/>
                <a:hlinkClick r:id="rId2" action="ppaction://hlinkfile"/>
              </a:rPr>
              <a:t>Read a story</a:t>
            </a:r>
            <a:endParaRPr lang="en-US" altLang="zh-CN" sz="34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12291" name="图片 3" descr="P42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2837" y="1312127"/>
            <a:ext cx="6276315" cy="511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 bwMode="auto">
          <a:xfrm>
            <a:off x="3361592" y="1009716"/>
            <a:ext cx="2419136" cy="529218"/>
          </a:xfrm>
          <a:prstGeom prst="wedgeRoundRectCallout">
            <a:avLst>
              <a:gd name="adj1" fmla="val -51193"/>
              <a:gd name="adj2" fmla="val 1130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Do you like Art?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5328820" y="2068153"/>
            <a:ext cx="1889951" cy="453616"/>
          </a:xfrm>
          <a:prstGeom prst="wedgeRoundRectCallout">
            <a:avLst>
              <a:gd name="adj1" fmla="val -51193"/>
              <a:gd name="adj2" fmla="val 11305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Sorry! I don’t.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523720" y="404895"/>
            <a:ext cx="7620280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ea typeface="宋体" panose="02010600030101010101" pitchFamily="2" charset="-122"/>
                <a:hlinkClick r:id="rId2" action="ppaction://hlinkfile"/>
              </a:rPr>
              <a:t>Read a story</a:t>
            </a:r>
            <a:endParaRPr lang="en-US" altLang="zh-CN" sz="34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13315" name="图片 3" descr="P42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1376" y="1449892"/>
            <a:ext cx="5068426" cy="52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 bwMode="auto">
          <a:xfrm>
            <a:off x="3815180" y="1236523"/>
            <a:ext cx="3479188" cy="378014"/>
          </a:xfrm>
          <a:prstGeom prst="wedgeRoundRectCallout">
            <a:avLst>
              <a:gd name="adj1" fmla="val -44033"/>
              <a:gd name="adj2" fmla="val 12247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What subject do you like?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5177624" y="2521769"/>
            <a:ext cx="1360764" cy="378013"/>
          </a:xfrm>
          <a:prstGeom prst="wedgeRoundRectCallout">
            <a:avLst>
              <a:gd name="adj1" fmla="val -44033"/>
              <a:gd name="adj2" fmla="val 12247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I like PE.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0064" y="782907"/>
            <a:ext cx="8503936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3400">
                <a:ea typeface="宋体" panose="02010600030101010101" pitchFamily="2" charset="-122"/>
              </a:rPr>
              <a:t>Let’s sing—We like Math</a:t>
            </a:r>
            <a:endParaRPr lang="zh-CN" altLang="en-US" sz="3400">
              <a:ea typeface="宋体" panose="02010600030101010101" pitchFamily="2" charset="-122"/>
            </a:endParaRPr>
          </a:p>
        </p:txBody>
      </p:sp>
      <p:pic>
        <p:nvPicPr>
          <p:cNvPr id="4099" name="Picture 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4421" y="1538934"/>
            <a:ext cx="5390979" cy="468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66858" y="480497"/>
            <a:ext cx="7773156" cy="81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pPr algn="ctr"/>
            <a:r>
              <a:rPr lang="en-US" altLang="zh-CN" sz="4700" dirty="0">
                <a:solidFill>
                  <a:srgbClr val="00FF00"/>
                </a:solidFill>
                <a:latin typeface="Comic Sans MS" panose="030F0702030302020204" pitchFamily="66" charset="0"/>
                <a:ea typeface="宋体" panose="02010600030101010101" pitchFamily="2" charset="-122"/>
                <a:cs typeface="Arial" panose="020B0604020202020204" pitchFamily="34" charset="0"/>
              </a:rPr>
              <a:t>Review </a:t>
            </a:r>
            <a:endParaRPr lang="zh-CN" altLang="en-US" sz="4700" dirty="0">
              <a:solidFill>
                <a:srgbClr val="00FF00"/>
              </a:solidFill>
              <a:latin typeface="Comic Sans MS" panose="030F0702030302020204" pitchFamily="66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752621" y="1538934"/>
            <a:ext cx="8391380" cy="379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zh-CN" altLang="en-US" sz="3000" dirty="0">
                <a:ea typeface="宋体" panose="02010600030101010101" pitchFamily="2" charset="-122"/>
                <a:cs typeface="Arial" panose="020B0604020202020204" pitchFamily="34" charset="0"/>
              </a:rPr>
              <a:t>用英语表达所学科目：</a:t>
            </a:r>
            <a:endParaRPr lang="en-US" altLang="zh-CN" sz="30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(1) —How many subjects do you have this morning?</a:t>
            </a:r>
            <a:endParaRPr lang="en-US" altLang="zh-CN" sz="3000" dirty="0"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—We have four.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—What are they?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—They are…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(2) —What subjects do they have this morning?</a:t>
            </a:r>
          </a:p>
          <a:p>
            <a:r>
              <a:rPr lang="en-US" altLang="zh-CN" sz="30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     —They have…/ Let me see…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3568" y="1614537"/>
            <a:ext cx="7672359" cy="2713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zh-CN" altLang="en-US" sz="3400" dirty="0">
                <a:latin typeface="宋体" panose="02010600030101010101" pitchFamily="2" charset="-122"/>
                <a:ea typeface="宋体" panose="02010600030101010101" pitchFamily="2" charset="-122"/>
              </a:rPr>
              <a:t>表达对不同学科的喜好用句型：</a:t>
            </a:r>
            <a:endParaRPr lang="en-US" altLang="zh-CN" sz="3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34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—Do you like+</a:t>
            </a:r>
            <a:r>
              <a:rPr lang="zh-CN" altLang="en-US" sz="3400" dirty="0">
                <a:solidFill>
                  <a:srgbClr val="FF00FF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学科名词？</a:t>
            </a:r>
            <a:endParaRPr lang="en-US" altLang="zh-CN" sz="3400" dirty="0">
              <a:solidFill>
                <a:srgbClr val="FF00FF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  <a:p>
            <a:r>
              <a:rPr lang="en-US" altLang="zh-CN" sz="3400" dirty="0">
                <a:solidFill>
                  <a:srgbClr val="FF00FF"/>
                </a:solidFill>
                <a:ea typeface="宋体" panose="02010600030101010101" pitchFamily="2" charset="-122"/>
              </a:rPr>
              <a:t>—Yes. I like it very much./ No, I don’t./</a:t>
            </a:r>
          </a:p>
          <a:p>
            <a:r>
              <a:rPr lang="en-US" altLang="zh-CN" sz="3400" dirty="0">
                <a:solidFill>
                  <a:srgbClr val="FF00FF"/>
                </a:solidFill>
                <a:ea typeface="宋体" panose="02010600030101010101" pitchFamily="2" charset="-122"/>
              </a:rPr>
              <a:t>I’m good at…</a:t>
            </a:r>
          </a:p>
          <a:p>
            <a:r>
              <a:rPr lang="zh-CN" altLang="en-US" sz="3400" dirty="0">
                <a:ea typeface="宋体" panose="02010600030101010101" pitchFamily="2" charset="-122"/>
              </a:rPr>
              <a:t>我擅长</a:t>
            </a:r>
            <a:r>
              <a:rPr lang="en-US" altLang="zh-CN" sz="3400" dirty="0" smtClean="0">
                <a:ea typeface="宋体" panose="02010600030101010101" pitchFamily="2" charset="-122"/>
              </a:rPr>
              <a:t>……</a:t>
            </a:r>
            <a:endParaRPr lang="en-US" altLang="zh-CN" sz="3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523720" y="707305"/>
            <a:ext cx="7620280" cy="1140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ea typeface="宋体" panose="02010600030101010101" pitchFamily="2" charset="-122"/>
              </a:rPr>
              <a:t>Read a story</a:t>
            </a:r>
          </a:p>
          <a:p>
            <a:r>
              <a:rPr lang="zh-CN" altLang="en-US" sz="3400">
                <a:ea typeface="宋体" panose="02010600030101010101" pitchFamily="2" charset="-122"/>
              </a:rPr>
              <a:t>略读小故事，初步了解故事大意</a:t>
            </a:r>
            <a:endParaRPr lang="en-US" altLang="zh-CN" sz="3400">
              <a:ea typeface="宋体" panose="02010600030101010101" pitchFamily="2" charset="-122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1642" y="0"/>
            <a:ext cx="3252394" cy="79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6808" y="1807744"/>
            <a:ext cx="3961336" cy="505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1523720" y="404895"/>
            <a:ext cx="7620280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 dirty="0">
                <a:solidFill>
                  <a:srgbClr val="FF0000"/>
                </a:solidFill>
                <a:ea typeface="宋体" panose="02010600030101010101" pitchFamily="2" charset="-122"/>
                <a:hlinkClick r:id="rId2" action="ppaction://hlinkfile"/>
              </a:rPr>
              <a:t>Read a story</a:t>
            </a:r>
            <a:endParaRPr lang="en-US" altLang="zh-CN" sz="34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8195" name="图片 3" descr="P42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9632" y="1236523"/>
            <a:ext cx="6902938" cy="512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 bwMode="auto">
          <a:xfrm>
            <a:off x="5177624" y="1085318"/>
            <a:ext cx="1738755" cy="453616"/>
          </a:xfrm>
          <a:prstGeom prst="wedgeRoundRectCallout">
            <a:avLst>
              <a:gd name="adj1" fmla="val 3139"/>
              <a:gd name="adj2" fmla="val 13503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What’s this?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1622837" y="3277796"/>
            <a:ext cx="1511960" cy="453616"/>
          </a:xfrm>
          <a:prstGeom prst="wedgeRoundRectCallout">
            <a:avLst>
              <a:gd name="adj1" fmla="val 27581"/>
              <a:gd name="adj2" fmla="val 14150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It’s a zero.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523720" y="404895"/>
            <a:ext cx="7620280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ea typeface="宋体" panose="02010600030101010101" pitchFamily="2" charset="-122"/>
                <a:hlinkClick r:id="rId2" action="ppaction://hlinkfile"/>
              </a:rPr>
              <a:t>Read a story</a:t>
            </a:r>
            <a:endParaRPr lang="en-US" altLang="zh-CN" sz="34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9219" name="图片 3" descr="P42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2024" y="1236523"/>
            <a:ext cx="5898324" cy="539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 bwMode="auto">
          <a:xfrm>
            <a:off x="5858006" y="1009716"/>
            <a:ext cx="2115064" cy="453616"/>
          </a:xfrm>
          <a:prstGeom prst="wedgeRoundRectCallout">
            <a:avLst>
              <a:gd name="adj1" fmla="val -36219"/>
              <a:gd name="adj2" fmla="val 12749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No. It’s a face.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2076426" y="1009716"/>
            <a:ext cx="2116744" cy="453616"/>
          </a:xfrm>
          <a:prstGeom prst="wedgeRoundRectCallout">
            <a:avLst>
              <a:gd name="adj1" fmla="val -36219"/>
              <a:gd name="adj2" fmla="val 12749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No. It’s an “o”.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圆角矩形标注 7"/>
          <p:cNvSpPr/>
          <p:nvPr/>
        </p:nvSpPr>
        <p:spPr bwMode="auto">
          <a:xfrm>
            <a:off x="1774033" y="5697080"/>
            <a:ext cx="3630385" cy="453616"/>
          </a:xfrm>
          <a:prstGeom prst="wedgeRoundRectCallout">
            <a:avLst>
              <a:gd name="adj1" fmla="val -3461"/>
              <a:gd name="adj2" fmla="val -15372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No. It’s an English letter “o”.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圆角矩形标注 8"/>
          <p:cNvSpPr/>
          <p:nvPr/>
        </p:nvSpPr>
        <p:spPr bwMode="auto">
          <a:xfrm>
            <a:off x="6840780" y="4260630"/>
            <a:ext cx="1889951" cy="453616"/>
          </a:xfrm>
          <a:prstGeom prst="wedgeRoundRectCallout">
            <a:avLst>
              <a:gd name="adj1" fmla="val -36912"/>
              <a:gd name="adj2" fmla="val -1084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No. It’s a ball.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1523720" y="404895"/>
            <a:ext cx="7620280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ea typeface="宋体" panose="02010600030101010101" pitchFamily="2" charset="-122"/>
                <a:hlinkClick r:id="rId2" action="ppaction://hlinkfile"/>
              </a:rPr>
              <a:t>Read a story</a:t>
            </a:r>
            <a:endParaRPr lang="en-US" altLang="zh-CN" sz="34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10243" name="图片 3" descr="P42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8585" y="1009717"/>
            <a:ext cx="5565693" cy="566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 bwMode="auto">
          <a:xfrm>
            <a:off x="4268768" y="782908"/>
            <a:ext cx="2116744" cy="453616"/>
          </a:xfrm>
          <a:prstGeom prst="wedgeRoundRectCallout">
            <a:avLst>
              <a:gd name="adj1" fmla="val 9514"/>
              <a:gd name="adj2" fmla="val 27044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No. it’s an egg.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640064" y="4336233"/>
            <a:ext cx="2797126" cy="453616"/>
          </a:xfrm>
          <a:prstGeom prst="wedgeRoundRectCallout">
            <a:avLst>
              <a:gd name="adj1" fmla="val 48031"/>
              <a:gd name="adj2" fmla="val -1917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Aha! You like eating.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1523720" y="404895"/>
            <a:ext cx="7620280" cy="6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62" tIns="48381" rIns="96762" bIns="4838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华文行楷" panose="02010800040101010101" pitchFamily="2" charset="-122"/>
              </a:defRPr>
            </a:lvl9pPr>
          </a:lstStyle>
          <a:p>
            <a:r>
              <a:rPr lang="en-US" altLang="zh-CN" sz="3400" b="1">
                <a:solidFill>
                  <a:srgbClr val="FF0000"/>
                </a:solidFill>
                <a:ea typeface="宋体" panose="02010600030101010101" pitchFamily="2" charset="-122"/>
                <a:hlinkClick r:id="rId2" action="ppaction://hlinkfile"/>
              </a:rPr>
              <a:t>Read a story</a:t>
            </a:r>
            <a:endParaRPr lang="en-US" altLang="zh-CN" sz="3400" b="1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pic>
        <p:nvPicPr>
          <p:cNvPr id="11267" name="图片 3" descr="P42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828" y="986196"/>
            <a:ext cx="5595932" cy="57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 bwMode="auto">
          <a:xfrm>
            <a:off x="3890778" y="5243464"/>
            <a:ext cx="4083973" cy="1436450"/>
          </a:xfrm>
          <a:prstGeom prst="wedgeRoundRectCallout">
            <a:avLst>
              <a:gd name="adj1" fmla="val -22347"/>
              <a:gd name="adj2" fmla="val -765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762" tIns="48381" rIns="96762" bIns="48381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100" dirty="0">
                <a:solidFill>
                  <a:schemeClr val="tx1"/>
                </a:solidFill>
                <a:ea typeface="宋体" panose="02010600030101010101" pitchFamily="2" charset="-122"/>
                <a:cs typeface="Arial" panose="020B0604020202020204" pitchFamily="34" charset="0"/>
              </a:rPr>
              <a:t>You are all right. It’s a zero in Math, an “o” in Chinese, an “o” in English, a ball in PE, and a face or an egg in Art.</a:t>
            </a:r>
            <a:endParaRPr lang="zh-CN" altLang="en-US" sz="2100" dirty="0">
              <a:solidFill>
                <a:schemeClr val="tx1"/>
              </a:solidFill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5d511a0c1d89ad9e0b6d0803fbe4c3d5bcc2649"/>
</p:tagLst>
</file>

<file path=ppt/theme/theme1.xml><?xml version="1.0" encoding="utf-8"?>
<a:theme xmlns:a="http://schemas.openxmlformats.org/drawingml/2006/main" name="WWW.2PPT.COM&#10;">
  <a:themeElements>
    <a:clrScheme name="KSO_GREEN5">
      <a:dk1>
        <a:srgbClr val="3D3F41"/>
      </a:dk1>
      <a:lt1>
        <a:srgbClr val="FFFFFF"/>
      </a:lt1>
      <a:dk2>
        <a:srgbClr val="3D3F41"/>
      </a:dk2>
      <a:lt2>
        <a:srgbClr val="FFFFFF"/>
      </a:lt2>
      <a:accent1>
        <a:srgbClr val="BABD3D"/>
      </a:accent1>
      <a:accent2>
        <a:srgbClr val="7DB359"/>
      </a:accent2>
      <a:accent3>
        <a:srgbClr val="DCAB48"/>
      </a:accent3>
      <a:accent4>
        <a:srgbClr val="6B8A4B"/>
      </a:accent4>
      <a:accent5>
        <a:srgbClr val="409BA2"/>
      </a:accent5>
      <a:accent6>
        <a:srgbClr val="B84D3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主题35</Template>
  <TotalTime>0</TotalTime>
  <Words>245</Words>
  <Application>Microsoft Office PowerPoint</Application>
  <PresentationFormat>全屏显示(4:3)</PresentationFormat>
  <Paragraphs>39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华文行楷</vt:lpstr>
      <vt:lpstr>宋体</vt:lpstr>
      <vt:lpstr>微软雅黑</vt:lpstr>
      <vt:lpstr>幼圆</vt:lpstr>
      <vt:lpstr>Arial</vt:lpstr>
      <vt:lpstr>Arial Black</vt:lpstr>
      <vt:lpstr>Calibri</vt:lpstr>
      <vt:lpstr>Comic Sans MS</vt:lpstr>
      <vt:lpstr>WWW.2PPT.COM
</vt:lpstr>
      <vt:lpstr>Unit6  What Subjects Do They Have This Morning? 第4课时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2009-03-02T17:56:00Z</dcterms:created>
  <dcterms:modified xsi:type="dcterms:W3CDTF">2023-01-16T18:01:41Z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A24EA9D0FAE0443FB9A70DE40A44D9B7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