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90" r:id="rId3"/>
    <p:sldId id="258" r:id="rId4"/>
    <p:sldId id="281" r:id="rId5"/>
    <p:sldId id="282" r:id="rId6"/>
    <p:sldId id="285" r:id="rId7"/>
    <p:sldId id="262" r:id="rId8"/>
    <p:sldId id="264" r:id="rId9"/>
    <p:sldId id="265" r:id="rId10"/>
    <p:sldId id="266" r:id="rId11"/>
    <p:sldId id="292" r:id="rId12"/>
    <p:sldId id="268" r:id="rId13"/>
    <p:sldId id="287" r:id="rId14"/>
    <p:sldId id="269" r:id="rId15"/>
    <p:sldId id="286" r:id="rId16"/>
    <p:sldId id="288" r:id="rId17"/>
    <p:sldId id="267" r:id="rId18"/>
    <p:sldId id="270" r:id="rId19"/>
    <p:sldId id="289" r:id="rId20"/>
    <p:sldId id="275" r:id="rId21"/>
    <p:sldId id="272" r:id="rId22"/>
    <p:sldId id="279" r:id="rId23"/>
    <p:sldId id="276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5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752" autoAdjust="0"/>
  </p:normalViewPr>
  <p:slideViewPr>
    <p:cSldViewPr>
      <p:cViewPr>
        <p:scale>
          <a:sx n="93" d="100"/>
          <a:sy n="93" d="100"/>
        </p:scale>
        <p:origin x="-50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B0E0825-EA4B-4437-BBE7-408653C520B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D957907-262B-4379-82A8-8C4000C4CBF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2B8B8-4FCB-47D7-A4F5-53EC78746C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4B720-63FA-4E50-AD04-572BFDD9609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466B44-12A2-473E-A5FF-ABA0A7AB9A5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59977-9EEC-4A28-A05A-C7970B7A5CF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07DBF-287A-4099-BF2A-81E40662760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A2D14A-8CB7-4475-8AE1-0A8B47E50E0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B5643-BF02-4930-95BA-699762001C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1BD67B-B2C0-4A59-BB54-25BE1AA447B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BDC7E4-219E-44DC-BD90-57DED9D6992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D2B41E-5589-4250-948E-8EBA02EF3E7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D2EB32-0E28-49F0-A6F5-6F33040954B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BBBE49-CEEB-4B84-8596-1B7781CCD7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57907-262B-4379-82A8-8C4000C4CB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52AE-F091-4A9B-8C1F-A4D2F6F1F89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B3924-AF6F-4B06-816D-A3113B5DDBB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13303D-66AD-4411-8E80-417639722E4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1E90E-51BE-4FF0-9914-38DBAB16C78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3FA33-02B7-40DA-B396-ABFA2BF9CE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9C0E-0921-4F05-9834-681C5842584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37AA-881A-4EAD-B209-185EFED7E3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8EFF-183A-428E-8C02-8F6ED46B482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36AB-9EB1-4C74-9112-B4791B628A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C900-DBE1-4CBE-9BED-C36FCB20D3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855B-A09A-4CF1-897E-093E844EFB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62D9-CB11-42A3-803D-540431D37D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2D46-1D29-4021-BB83-75FE477740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E4E1-E431-470A-BB3A-49C2E1D3246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1951-C06F-4216-ACE5-92C27403C9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25F8-B8C1-4EA2-AD12-B699A63193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6F7A-CB62-4BF6-816A-7AD0D05DF0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6F78-E7BD-445E-8D72-A0CDE4AAFA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2890-A057-48DA-A4DD-DB3DD25C6A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E1B9-DE08-4888-86E5-05C093E8EE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FF84-0BF1-4E2E-8ACB-0267E37722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968EC-1808-46DF-B78A-2F211F11A0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AFC5-DE9E-41C8-80D8-C8278DB2F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3D86-F01D-41D8-A5FA-41B3CBFE525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5983C-762C-4C55-9492-FDBFC62AB9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FEF9-A6AD-4918-A84C-6EA7070F2EE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FD89-40D7-4128-A5B9-B5BD4AB573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533A6C-EEF0-463D-9501-89744AC515F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A04152-3006-49B4-8B99-5B15D2AFAE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8.png"/><Relationship Id="rId5" Type="http://schemas.openxmlformats.org/officeDocument/2006/relationships/image" Target="../media/image38.png"/><Relationship Id="rId15" Type="http://schemas.openxmlformats.org/officeDocument/2006/relationships/image" Target="../media/image47.jpeg"/><Relationship Id="rId10" Type="http://schemas.openxmlformats.org/officeDocument/2006/relationships/image" Target="../media/image43.png"/><Relationship Id="rId19" Type="http://schemas.openxmlformats.org/officeDocument/2006/relationships/image" Target="../media/image51.jpeg"/><Relationship Id="rId4" Type="http://schemas.openxmlformats.org/officeDocument/2006/relationships/image" Target="../media/image3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2.jpeg"/><Relationship Id="rId1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7.jpeg"/><Relationship Id="rId10" Type="http://schemas.openxmlformats.org/officeDocument/2006/relationships/image" Target="../media/image8.png"/><Relationship Id="rId19" Type="http://schemas.openxmlformats.org/officeDocument/2006/relationships/image" Target="../media/image50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2.jpeg"/><Relationship Id="rId1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7.jpeg"/><Relationship Id="rId10" Type="http://schemas.openxmlformats.org/officeDocument/2006/relationships/image" Target="../media/image8.png"/><Relationship Id="rId19" Type="http://schemas.openxmlformats.org/officeDocument/2006/relationships/image" Target="../media/image5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56.png"/><Relationship Id="rId19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42.png"/><Relationship Id="rId1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0.png"/><Relationship Id="rId2" Type="http://schemas.openxmlformats.org/officeDocument/2006/relationships/audio" Target="file:///C:\Users\MeBiuS\Desktop\&#33521;&#35821;%20&#19977;&#24180;&#32423;&#19979;&#20876;%20&#25945;&#23398;&#35838;&#20214;\Module%202\Unit%206\&#38899;&#39057;\Learn%20the%20sounds.mp3" TargetMode="External"/><Relationship Id="rId1" Type="http://schemas.microsoft.com/office/2007/relationships/media" Target="file:///C:\Users\MeBiuS\Desktop\&#33521;&#35821;%20&#19977;&#24180;&#32423;&#19979;&#20876;%20&#25945;&#23398;&#35838;&#20214;\Module%202\Unit%206\&#38899;&#39057;\Learn%20the%20sounds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2.pn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3.png"/><Relationship Id="rId9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2.pn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11" Type="http://schemas.openxmlformats.org/officeDocument/2006/relationships/image" Target="../media/image78.pn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3.png"/><Relationship Id="rId9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3.png"/><Relationship Id="rId10" Type="http://schemas.openxmlformats.org/officeDocument/2006/relationships/image" Target="../media/image86.png"/><Relationship Id="rId4" Type="http://schemas.openxmlformats.org/officeDocument/2006/relationships/image" Target="../media/image2.png"/><Relationship Id="rId9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audio" Target="file:///C:\Users\MeBiuS\Desktop\&#33521;&#35821;%20&#19977;&#24180;&#32423;&#19979;&#20876;%20&#25945;&#23398;&#35838;&#20214;\Module%202\Unit%206\&#38899;&#39057;\Say%20and%20act.mp3" TargetMode="External"/><Relationship Id="rId1" Type="http://schemas.microsoft.com/office/2007/relationships/media" Target="file:///C:\Users\MeBiuS\Desktop\&#33521;&#35821;%20&#19977;&#24180;&#32423;&#19979;&#20876;%20&#25945;&#23398;&#35838;&#20214;\Module%202\Unit%206\&#38899;&#39057;\Say%20and%20ac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jpeg"/><Relationship Id="rId2" Type="http://schemas.openxmlformats.org/officeDocument/2006/relationships/audio" Target="file:///C:\Users\MeBiuS\Desktop\&#33521;&#35821;%20&#19977;&#24180;&#32423;&#19979;&#20876;%20&#25945;&#23398;&#35838;&#20214;\Module%202\Unit%206\&#38899;&#39057;\Say%20and%20act-1.mp3" TargetMode="External"/><Relationship Id="rId1" Type="http://schemas.microsoft.com/office/2007/relationships/media" Target="file:///C:\Users\MeBiuS\Desktop\&#33521;&#35821;%20&#19977;&#24180;&#32423;&#19979;&#20876;%20&#25945;&#23398;&#35838;&#20214;\Module%202\Unit%206\&#38899;&#39057;\Say%20and%20act-1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audio" Target="file:///C:\Users\MeBiuS\Desktop\&#33521;&#35821;%20&#19977;&#24180;&#32423;&#19979;&#20876;%20&#25945;&#23398;&#35838;&#20214;\Module%202\Unit%206\&#38899;&#39057;\Say%20and%20act-2.mp3" TargetMode="External"/><Relationship Id="rId1" Type="http://schemas.microsoft.com/office/2007/relationships/media" Target="file:///C:\Users\MeBiuS\Desktop\&#33521;&#35821;%20&#19977;&#24180;&#32423;&#19979;&#20876;%20&#25945;&#23398;&#35838;&#20214;\Module%202\Unit%206\&#38899;&#39057;\Say%20and%20act-2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3"/>
          <p:cNvGrpSpPr/>
          <p:nvPr/>
        </p:nvGrpSpPr>
        <p:grpSpPr bwMode="auto">
          <a:xfrm>
            <a:off x="0" y="0"/>
            <a:ext cx="9144000" cy="798513"/>
            <a:chOff x="0" y="-1"/>
            <a:chExt cx="9144000" cy="798157"/>
          </a:xfrm>
        </p:grpSpPr>
        <p:pic>
          <p:nvPicPr>
            <p:cNvPr id="2061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031295" y="3959225"/>
            <a:ext cx="20161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第三课时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0272" y="2348880"/>
            <a:ext cx="4968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标题 1"/>
          <p:cNvSpPr>
            <a:spLocks noGrp="1"/>
          </p:cNvSpPr>
          <p:nvPr>
            <p:ph type="title"/>
          </p:nvPr>
        </p:nvSpPr>
        <p:spPr>
          <a:xfrm>
            <a:off x="-12319" y="1340768"/>
            <a:ext cx="9156319" cy="1143000"/>
          </a:xfrm>
        </p:spPr>
        <p:txBody>
          <a:bodyPr/>
          <a:lstStyle/>
          <a:p>
            <a:pPr eaLnBrk="1" hangingPunct="1"/>
            <a:r>
              <a:rPr lang="en-US" altLang="zh-CN" sz="8000" i="1" dirty="0" smtClean="0">
                <a:solidFill>
                  <a:srgbClr val="25AAA5"/>
                </a:solidFill>
                <a:latin typeface="Broadway" panose="04040905080B02020502" pitchFamily="82" charset="0"/>
              </a:rPr>
              <a:t>Food and drinks</a:t>
            </a:r>
            <a:endParaRPr lang="zh-CN" altLang="en-US" sz="8000" i="1" dirty="0" smtClean="0">
              <a:solidFill>
                <a:srgbClr val="25AAA5"/>
              </a:solidFill>
              <a:latin typeface="Broadway" panose="04040905080B02020502" pitchFamily="82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609329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5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2294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2416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Act it out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557338"/>
            <a:ext cx="831215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00213"/>
            <a:ext cx="90392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9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332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96081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1700213"/>
            <a:ext cx="29718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2613" y="2911475"/>
            <a:ext cx="3513137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6375" y="5516563"/>
            <a:ext cx="1800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bread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24525" y="5516563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milk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13320" name="TextBox 5"/>
          <p:cNvSpPr txBox="1">
            <a:spLocks noChangeArrowheads="1"/>
          </p:cNvSpPr>
          <p:nvPr/>
        </p:nvSpPr>
        <p:spPr bwMode="auto">
          <a:xfrm>
            <a:off x="539750" y="1196975"/>
            <a:ext cx="5759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What do Peter and his mum have for breakfast?</a:t>
            </a:r>
            <a:endParaRPr lang="zh-CN" altLang="en-US" sz="28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9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434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96081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0806">
            <a:off x="4794250" y="2546350"/>
            <a:ext cx="38052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618312">
            <a:off x="674688" y="2354263"/>
            <a:ext cx="3513137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900113" y="1196975"/>
            <a:ext cx="5759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What do Joe and his mum like?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5157788"/>
            <a:ext cx="1800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noodles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84888" y="5229225"/>
            <a:ext cx="122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rice</a:t>
            </a:r>
            <a:endParaRPr lang="zh-CN" altLang="en-US" sz="32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5384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9750" y="2205038"/>
            <a:ext cx="2881313" cy="31400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09341">
            <a:off x="7331075" y="2139950"/>
            <a:ext cx="11938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7138" y="4005263"/>
            <a:ext cx="15668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1268413"/>
            <a:ext cx="1692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700213"/>
            <a:ext cx="16700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0788" y="4221163"/>
            <a:ext cx="18335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88125" y="3213100"/>
            <a:ext cx="77311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6825" y="2852738"/>
            <a:ext cx="13525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56550" y="2781300"/>
            <a:ext cx="711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4941888"/>
            <a:ext cx="8699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2924175"/>
            <a:ext cx="11747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图片 16" descr="fuirt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5516563"/>
            <a:ext cx="1000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-3373911">
            <a:off x="7422356" y="1043782"/>
            <a:ext cx="10318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5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150225" y="5661025"/>
            <a:ext cx="9937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276475"/>
            <a:ext cx="1692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39975" y="2997200"/>
            <a:ext cx="77311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4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932363" y="1916113"/>
            <a:ext cx="7953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图片 15" descr="fruit5.jpg"/>
          <p:cNvPicPr>
            <a:picLocks noChangeAspect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229225"/>
            <a:ext cx="14208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331913" y="4221163"/>
            <a:ext cx="7953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3"/>
          <p:cNvSpPr txBox="1">
            <a:spLocks noChangeArrowheads="1"/>
          </p:cNvSpPr>
          <p:nvPr/>
        </p:nvSpPr>
        <p:spPr bwMode="auto">
          <a:xfrm>
            <a:off x="323850" y="1052513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 What do you have for breakfast?</a:t>
            </a:r>
            <a:endParaRPr lang="zh-CN" altLang="en-US" sz="28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4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6397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39750" y="1052513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 What do you have for breakfast?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9750" y="2205038"/>
            <a:ext cx="2881313" cy="31400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276475"/>
            <a:ext cx="1692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2997200"/>
            <a:ext cx="77311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913" y="4221163"/>
            <a:ext cx="7953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4284663" y="2349500"/>
            <a:ext cx="42481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I have some________, _____________ and ____________ for breakfast.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04025" y="2338388"/>
            <a:ext cx="14398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bread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3438" y="2844800"/>
            <a:ext cx="2187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some milk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16463" y="3284538"/>
            <a:ext cx="1871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an egg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2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7431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39750" y="1052513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 What do you have for breakfast?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9750" y="2205038"/>
            <a:ext cx="2881313" cy="31400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09341">
            <a:off x="7331075" y="2139950"/>
            <a:ext cx="11938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7138" y="4005263"/>
            <a:ext cx="15668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1268413"/>
            <a:ext cx="1692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700213"/>
            <a:ext cx="16700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0788" y="4221163"/>
            <a:ext cx="18335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125" y="3213100"/>
            <a:ext cx="77311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6825" y="2852738"/>
            <a:ext cx="13525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56550" y="2781300"/>
            <a:ext cx="711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4941888"/>
            <a:ext cx="8699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" descr="D:\课件制作\Unit1-3\u2\u2\素材\apples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5157788"/>
            <a:ext cx="1482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2924175"/>
            <a:ext cx="11747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图片 16" descr="fuirt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5516563"/>
            <a:ext cx="1000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-3373911">
            <a:off x="7422356" y="1043782"/>
            <a:ext cx="10318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5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150225" y="5661025"/>
            <a:ext cx="9937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5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187450" y="2852738"/>
            <a:ext cx="14398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图片 16" descr="fuirt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4076700"/>
            <a:ext cx="1000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4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932363" y="1916113"/>
            <a:ext cx="7953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844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39750" y="1052513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 What do you have for breakfast?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9750" y="2205038"/>
            <a:ext cx="2881313" cy="31400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4284663" y="2349500"/>
            <a:ext cx="42481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I have ____________, _____________ and for breakfast. 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like ___________. 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don’t like _________. </a:t>
            </a:r>
          </a:p>
        </p:txBody>
      </p:sp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852738"/>
            <a:ext cx="14398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16" descr="fuirt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4076700"/>
            <a:ext cx="1000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2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9480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39750" y="1052513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 What do you have for breakfast?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9750" y="2205038"/>
            <a:ext cx="2881313" cy="31400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462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09341">
            <a:off x="7331075" y="2139950"/>
            <a:ext cx="11938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7138" y="4005263"/>
            <a:ext cx="15668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1268413"/>
            <a:ext cx="1692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700213"/>
            <a:ext cx="16700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0788" y="4221163"/>
            <a:ext cx="18335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125" y="3213100"/>
            <a:ext cx="77311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6825" y="2852738"/>
            <a:ext cx="13525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56550" y="2781300"/>
            <a:ext cx="711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5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4941888"/>
            <a:ext cx="8699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" descr="D:\课件制作\Unit1-3\u2\u2\素材\apples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5157788"/>
            <a:ext cx="1482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2924175"/>
            <a:ext cx="11747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图片 16" descr="fuirt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5516563"/>
            <a:ext cx="1000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-3373911">
            <a:off x="7422356" y="1043782"/>
            <a:ext cx="10318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5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150225" y="5661025"/>
            <a:ext cx="9937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9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500438"/>
            <a:ext cx="1044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35150" y="3213100"/>
            <a:ext cx="13541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4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-3373911">
            <a:off x="1301750" y="2411413"/>
            <a:ext cx="1031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4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932363" y="1916113"/>
            <a:ext cx="7953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9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0490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284663" y="2349500"/>
            <a:ext cx="42481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I have ____________, _____________ and ____________ for breakfast. 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like ___________. 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don’t like _________. 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9750" y="2205038"/>
            <a:ext cx="2881313" cy="31400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500438"/>
            <a:ext cx="1044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3213100"/>
            <a:ext cx="13541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3373911">
            <a:off x="1301750" y="2411413"/>
            <a:ext cx="1031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539750" y="1052513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 What do you have for breakfast?</a:t>
            </a:r>
            <a:endParaRPr lang="zh-CN" altLang="en-US" sz="28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21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152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Draw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39750" y="1052513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 What do you have for breakfast?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11188" y="1844675"/>
            <a:ext cx="2881312" cy="3141663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09341">
            <a:off x="7872413" y="2163763"/>
            <a:ext cx="11938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4475" y="3933825"/>
            <a:ext cx="1279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333375"/>
            <a:ext cx="1692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16563"/>
            <a:ext cx="16700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5589588"/>
            <a:ext cx="13684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6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5445125"/>
            <a:ext cx="5778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5254625"/>
            <a:ext cx="115252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6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2781300"/>
            <a:ext cx="711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5300663"/>
            <a:ext cx="8699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" descr="D:\课件制作\Unit1-3\u2\u2\素材\apples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5516563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3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5589588"/>
            <a:ext cx="1174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图片 16" descr="fuirt.jpg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5516563"/>
            <a:ext cx="1000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4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373911">
            <a:off x="7710488" y="1258888"/>
            <a:ext cx="1031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5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0225" y="5589588"/>
            <a:ext cx="9937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4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4868863"/>
            <a:ext cx="7969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TextBox 28"/>
          <p:cNvSpPr txBox="1">
            <a:spLocks noChangeArrowheads="1"/>
          </p:cNvSpPr>
          <p:nvPr/>
        </p:nvSpPr>
        <p:spPr bwMode="auto">
          <a:xfrm>
            <a:off x="3635375" y="2420938"/>
            <a:ext cx="42497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I have ____________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_________________________for breakfast. 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_________________.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308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spell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4950" y="1955800"/>
            <a:ext cx="32813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1557338"/>
            <a:ext cx="3571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1844675"/>
            <a:ext cx="341471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35375" y="5300663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milk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08400" y="5300663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water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08400" y="5300663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juice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63938" y="5300663"/>
            <a:ext cx="1655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bread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79838" y="5300663"/>
            <a:ext cx="1655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biscuit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35375" y="5300663"/>
            <a:ext cx="165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egg</a:t>
            </a:r>
            <a:endParaRPr lang="zh-CN" altLang="en-US" sz="3600">
              <a:latin typeface="GCFrutiger" pitchFamily="50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196975"/>
            <a:ext cx="302577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2060575"/>
            <a:ext cx="1457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1341438"/>
            <a:ext cx="2954337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3559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287463"/>
            <a:ext cx="25717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36825" y="1166813"/>
            <a:ext cx="6427788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4211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arn the sound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58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458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0725" y="923925"/>
            <a:ext cx="2073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76813" y="923925"/>
            <a:ext cx="20637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68538" y="981075"/>
            <a:ext cx="206533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4514850"/>
            <a:ext cx="202565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9075" y="1025525"/>
            <a:ext cx="20494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70125" y="4495800"/>
            <a:ext cx="207803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782" b="26790"/>
          <a:stretch>
            <a:fillRect/>
          </a:stretch>
        </p:blipFill>
        <p:spPr bwMode="auto">
          <a:xfrm>
            <a:off x="3779838" y="2781300"/>
            <a:ext cx="20224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76825" y="4532313"/>
            <a:ext cx="207327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70725" y="4484688"/>
            <a:ext cx="207327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24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5622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249738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655763" y="1628775"/>
            <a:ext cx="74882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3600">
                <a:latin typeface="GCFrutiger" pitchFamily="50" charset="0"/>
              </a:rPr>
              <a:t>  ____an         2.  ___an</a:t>
            </a:r>
          </a:p>
          <a:p>
            <a:pPr eaLnBrk="1" hangingPunct="1">
              <a:lnSpc>
                <a:spcPct val="150000"/>
              </a:lnSpc>
              <a:buFontTx/>
              <a:buAutoNum type="arabicPeriod" startAt="3"/>
            </a:pPr>
            <a:r>
              <a:rPr lang="en-US" altLang="zh-CN" sz="3600">
                <a:latin typeface="GCFrutiger" pitchFamily="50" charset="0"/>
              </a:rPr>
              <a:t>  ____ id         4.  ___ot</a:t>
            </a:r>
          </a:p>
          <a:p>
            <a:pPr eaLnBrk="1" hangingPunct="1">
              <a:lnSpc>
                <a:spcPct val="150000"/>
              </a:lnSpc>
              <a:buFontTx/>
              <a:buAutoNum type="arabicPeriod" startAt="5"/>
            </a:pPr>
            <a:r>
              <a:rPr lang="en-US" altLang="zh-CN" sz="3600">
                <a:latin typeface="GCFrutiger" pitchFamily="50" charset="0"/>
              </a:rPr>
              <a:t>  le____           6.  na____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>
                <a:latin typeface="GCFrutiger" pitchFamily="50" charset="0"/>
              </a:rPr>
              <a:t>7.  ba____          8.  no____</a:t>
            </a:r>
            <a:endParaRPr lang="zh-CN" altLang="en-US" sz="3600">
              <a:latin typeface="GCFrutiger" pitchFamily="50" charset="0"/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525" y="5103813"/>
            <a:ext cx="1492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5438" y="5013325"/>
            <a:ext cx="1397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5" y="3213100"/>
            <a:ext cx="13271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0375" y="5084763"/>
            <a:ext cx="13477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9400" y="1268413"/>
            <a:ext cx="138747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图片 9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25688" y="5013325"/>
            <a:ext cx="138747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67625" y="1463675"/>
            <a:ext cx="136842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451725" y="5072063"/>
            <a:ext cx="14049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21575" y="3319463"/>
            <a:ext cx="14033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00338" y="1773238"/>
            <a:ext cx="719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v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5963" y="1773238"/>
            <a:ext cx="719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f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71775" y="257651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k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24525" y="2565400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h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14650" y="34417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g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72225" y="34417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p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59113" y="42211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t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16688" y="4233863"/>
            <a:ext cx="719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d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765175"/>
            <a:ext cx="6048375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6"/>
          <p:cNvSpPr txBox="1">
            <a:spLocks noChangeArrowheads="1"/>
          </p:cNvSpPr>
          <p:nvPr/>
        </p:nvSpPr>
        <p:spPr bwMode="auto">
          <a:xfrm>
            <a:off x="1907381" y="1747142"/>
            <a:ext cx="5329238" cy="223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44500" indent="-444500">
              <a:lnSpc>
                <a:spcPct val="145000"/>
              </a:lnSpc>
              <a:defRPr/>
            </a:pP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1   Read </a:t>
            </a:r>
            <a:r>
              <a:rPr lang="en-US" altLang="zh-CN" sz="2400" i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Listen and say </a:t>
            </a: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&amp; </a:t>
            </a:r>
            <a:r>
              <a:rPr lang="en-US" altLang="zh-CN" sz="2400" i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Say and act</a:t>
            </a: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   Complete Workbook pages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33, 36 and 37</a:t>
            </a:r>
            <a:r>
              <a:rPr lang="en-US" altLang="zh-CN" sz="2400" dirty="0" smtClean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 </a:t>
            </a:r>
            <a:endParaRPr lang="en-US" altLang="zh-CN" sz="2400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grpSp>
        <p:nvGrpSpPr>
          <p:cNvPr id="26628" name="组合 14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6638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5176838"/>
            <a:ext cx="16557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3893">
            <a:off x="20638" y="5030788"/>
            <a:ext cx="21907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684667">
            <a:off x="7862888" y="3641725"/>
            <a:ext cx="11334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700" y="908050"/>
            <a:ext cx="1511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946150"/>
            <a:ext cx="1485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WordArt 6"/>
          <p:cNvSpPr>
            <a:spLocks noChangeArrowheads="1" noChangeShapeType="1" noTextEdit="1"/>
          </p:cNvSpPr>
          <p:nvPr/>
        </p:nvSpPr>
        <p:spPr bwMode="auto">
          <a:xfrm>
            <a:off x="2340559" y="1107085"/>
            <a:ext cx="4102100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6635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453053">
            <a:off x="2182813" y="3822700"/>
            <a:ext cx="1465262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698875" y="3814763"/>
            <a:ext cx="16033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607963">
            <a:off x="5280025" y="3748088"/>
            <a:ext cx="1558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2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4124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3" name="组合 12"/>
          <p:cNvGrpSpPr/>
          <p:nvPr/>
        </p:nvGrpSpPr>
        <p:grpSpPr bwMode="auto">
          <a:xfrm>
            <a:off x="684213" y="1268413"/>
            <a:ext cx="3743325" cy="2390775"/>
            <a:chOff x="971600" y="1268760"/>
            <a:chExt cx="3168352" cy="2390424"/>
          </a:xfrm>
        </p:grpSpPr>
        <p:sp>
          <p:nvSpPr>
            <p:cNvPr id="4122" name="TextBox 3"/>
            <p:cNvSpPr txBox="1">
              <a:spLocks noChangeArrowheads="1"/>
            </p:cNvSpPr>
            <p:nvPr/>
          </p:nvSpPr>
          <p:spPr bwMode="auto">
            <a:xfrm>
              <a:off x="1115616" y="1412776"/>
              <a:ext cx="2880320" cy="224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GCFrutiger" pitchFamily="50" charset="0"/>
                </a:rPr>
                <a:t>It is a drink. </a:t>
              </a:r>
            </a:p>
            <a:p>
              <a:pPr eaLnBrk="1" hangingPunct="1"/>
              <a:r>
                <a:rPr lang="en-US" altLang="zh-CN" sz="2800">
                  <a:latin typeface="GCFrutiger" pitchFamily="50" charset="0"/>
                </a:rPr>
                <a:t>It is white. </a:t>
              </a:r>
            </a:p>
            <a:p>
              <a:pPr eaLnBrk="1" hangingPunct="1"/>
              <a:r>
                <a:rPr lang="en-US" altLang="zh-CN" sz="2800">
                  <a:latin typeface="GCFrutiger" pitchFamily="50" charset="0"/>
                </a:rPr>
                <a:t>It is nice.</a:t>
              </a:r>
            </a:p>
            <a:p>
              <a:pPr eaLnBrk="1" hangingPunct="1"/>
              <a:r>
                <a:rPr lang="en-US" altLang="zh-CN" sz="2800">
                  <a:latin typeface="GCFrutiger" pitchFamily="50" charset="0"/>
                </a:rPr>
                <a:t>It comes from cows.</a:t>
              </a:r>
              <a:endParaRPr lang="zh-CN" altLang="en-US" sz="2800">
                <a:latin typeface="GCFrutiger" pitchFamily="50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971600" y="1268760"/>
              <a:ext cx="3168352" cy="216027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13"/>
          <p:cNvGrpSpPr/>
          <p:nvPr/>
        </p:nvGrpSpPr>
        <p:grpSpPr bwMode="auto">
          <a:xfrm>
            <a:off x="4932363" y="1196975"/>
            <a:ext cx="3168650" cy="2160588"/>
            <a:chOff x="4932040" y="1196752"/>
            <a:chExt cx="3168352" cy="2160240"/>
          </a:xfrm>
        </p:grpSpPr>
        <p:sp>
          <p:nvSpPr>
            <p:cNvPr id="6" name="圆角矩形 5"/>
            <p:cNvSpPr/>
            <p:nvPr/>
          </p:nvSpPr>
          <p:spPr>
            <a:xfrm>
              <a:off x="4932040" y="1196752"/>
              <a:ext cx="3168352" cy="21602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21" name="TextBox 9"/>
            <p:cNvSpPr txBox="1">
              <a:spLocks noChangeArrowheads="1"/>
            </p:cNvSpPr>
            <p:nvPr/>
          </p:nvSpPr>
          <p:spPr bwMode="auto">
            <a:xfrm>
              <a:off x="5076056" y="1628800"/>
              <a:ext cx="288032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GCFrutiger" pitchFamily="50" charset="0"/>
                </a:rPr>
                <a:t>It is a drink. </a:t>
              </a:r>
            </a:p>
            <a:p>
              <a:pPr eaLnBrk="1" hangingPunct="1"/>
              <a:r>
                <a:rPr lang="en-US" altLang="zh-CN" sz="2800">
                  <a:latin typeface="GCFrutiger" pitchFamily="50" charset="0"/>
                </a:rPr>
                <a:t>It is sweet. </a:t>
              </a:r>
            </a:p>
            <a:p>
              <a:pPr eaLnBrk="1" hangingPunct="1"/>
              <a:r>
                <a:rPr lang="en-US" altLang="zh-CN" sz="2800">
                  <a:latin typeface="GCFrutiger" pitchFamily="50" charset="0"/>
                </a:rPr>
                <a:t>It is from a fruit.</a:t>
              </a:r>
              <a:endParaRPr lang="zh-CN" altLang="en-US" sz="2800">
                <a:latin typeface="GCFrutiger" pitchFamily="50" charset="0"/>
              </a:endParaRPr>
            </a:p>
          </p:txBody>
        </p:sp>
      </p:grpSp>
      <p:grpSp>
        <p:nvGrpSpPr>
          <p:cNvPr id="7" name="组合 14"/>
          <p:cNvGrpSpPr/>
          <p:nvPr/>
        </p:nvGrpSpPr>
        <p:grpSpPr bwMode="auto">
          <a:xfrm>
            <a:off x="3059113" y="3644900"/>
            <a:ext cx="3168650" cy="2160588"/>
            <a:chOff x="3059832" y="3645024"/>
            <a:chExt cx="3168352" cy="2160240"/>
          </a:xfrm>
        </p:grpSpPr>
        <p:sp>
          <p:nvSpPr>
            <p:cNvPr id="9" name="圆角矩形 8"/>
            <p:cNvSpPr/>
            <p:nvPr/>
          </p:nvSpPr>
          <p:spPr>
            <a:xfrm>
              <a:off x="3059832" y="3645024"/>
              <a:ext cx="3168352" cy="21602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19" name="TextBox 11"/>
            <p:cNvSpPr txBox="1">
              <a:spLocks noChangeArrowheads="1"/>
            </p:cNvSpPr>
            <p:nvPr/>
          </p:nvSpPr>
          <p:spPr bwMode="auto">
            <a:xfrm>
              <a:off x="3203848" y="3789040"/>
              <a:ext cx="288032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GCFrutiger" pitchFamily="50" charset="0"/>
                </a:rPr>
                <a:t>It is food. </a:t>
              </a:r>
            </a:p>
            <a:p>
              <a:pPr eaLnBrk="1" hangingPunct="1"/>
              <a:r>
                <a:rPr lang="en-US" altLang="zh-CN" sz="2800">
                  <a:latin typeface="GCFrutiger" pitchFamily="50" charset="0"/>
                </a:rPr>
                <a:t>It is yellow. </a:t>
              </a:r>
            </a:p>
            <a:p>
              <a:pPr eaLnBrk="1" hangingPunct="1"/>
              <a:r>
                <a:rPr lang="en-US" altLang="zh-CN" sz="2800">
                  <a:latin typeface="GCFrutiger" pitchFamily="50" charset="0"/>
                </a:rPr>
                <a:t>It is nice.</a:t>
              </a:r>
            </a:p>
            <a:p>
              <a:pPr eaLnBrk="1" hangingPunct="1"/>
              <a:r>
                <a:rPr lang="en-US" altLang="zh-CN" sz="2800">
                  <a:latin typeface="GCFrutiger" pitchFamily="50" charset="0"/>
                </a:rPr>
                <a:t>It is from a hen.</a:t>
              </a:r>
              <a:endParaRPr lang="zh-CN" altLang="en-US" sz="2800">
                <a:latin typeface="GCFrutiger" pitchFamily="50" charset="0"/>
              </a:endParaRPr>
            </a:p>
          </p:txBody>
        </p:sp>
      </p:grpSp>
      <p:grpSp>
        <p:nvGrpSpPr>
          <p:cNvPr id="8" name="组合 29"/>
          <p:cNvGrpSpPr/>
          <p:nvPr/>
        </p:nvGrpSpPr>
        <p:grpSpPr bwMode="auto">
          <a:xfrm>
            <a:off x="684213" y="1268413"/>
            <a:ext cx="3743325" cy="2160587"/>
            <a:chOff x="-2484784" y="1916832"/>
            <a:chExt cx="3168352" cy="2160240"/>
          </a:xfrm>
        </p:grpSpPr>
        <p:grpSp>
          <p:nvGrpSpPr>
            <p:cNvPr id="4114" name="组合 15"/>
            <p:cNvGrpSpPr/>
            <p:nvPr/>
          </p:nvGrpSpPr>
          <p:grpSpPr bwMode="auto">
            <a:xfrm>
              <a:off x="-2484784" y="1916832"/>
              <a:ext cx="3168352" cy="2160240"/>
              <a:chOff x="971600" y="1268760"/>
              <a:chExt cx="3168352" cy="2160240"/>
            </a:xfrm>
          </p:grpSpPr>
          <p:sp>
            <p:nvSpPr>
              <p:cNvPr id="4116" name="TextBox 16"/>
              <p:cNvSpPr txBox="1">
                <a:spLocks noChangeArrowheads="1"/>
              </p:cNvSpPr>
              <p:nvPr/>
            </p:nvSpPr>
            <p:spPr bwMode="auto">
              <a:xfrm>
                <a:off x="1115616" y="1412776"/>
                <a:ext cx="28803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971600" y="1268760"/>
                <a:ext cx="3168352" cy="21602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pic>
          <p:nvPicPr>
            <p:cNvPr id="4115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332656" y="2132856"/>
              <a:ext cx="938212" cy="173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30"/>
          <p:cNvGrpSpPr/>
          <p:nvPr/>
        </p:nvGrpSpPr>
        <p:grpSpPr bwMode="auto">
          <a:xfrm>
            <a:off x="4932363" y="1196975"/>
            <a:ext cx="3168650" cy="2160588"/>
            <a:chOff x="7559824" y="3717032"/>
            <a:chExt cx="3168352" cy="2160240"/>
          </a:xfrm>
        </p:grpSpPr>
        <p:grpSp>
          <p:nvGrpSpPr>
            <p:cNvPr id="4110" name="组合 22"/>
            <p:cNvGrpSpPr/>
            <p:nvPr/>
          </p:nvGrpSpPr>
          <p:grpSpPr bwMode="auto">
            <a:xfrm>
              <a:off x="7559824" y="3717032"/>
              <a:ext cx="3168352" cy="2160240"/>
              <a:chOff x="971600" y="1268760"/>
              <a:chExt cx="3168352" cy="2160240"/>
            </a:xfrm>
          </p:grpSpPr>
          <p:sp>
            <p:nvSpPr>
              <p:cNvPr id="4112" name="TextBox 23"/>
              <p:cNvSpPr txBox="1">
                <a:spLocks noChangeArrowheads="1"/>
              </p:cNvSpPr>
              <p:nvPr/>
            </p:nvSpPr>
            <p:spPr bwMode="auto">
              <a:xfrm>
                <a:off x="1115616" y="1412776"/>
                <a:ext cx="28803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971600" y="1268760"/>
                <a:ext cx="3168352" cy="21602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pic>
          <p:nvPicPr>
            <p:cNvPr id="4111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22468" y="3836205"/>
              <a:ext cx="1643062" cy="196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28"/>
          <p:cNvGrpSpPr/>
          <p:nvPr/>
        </p:nvGrpSpPr>
        <p:grpSpPr bwMode="auto">
          <a:xfrm>
            <a:off x="3059113" y="3644900"/>
            <a:ext cx="3168650" cy="2160588"/>
            <a:chOff x="-252536" y="4697760"/>
            <a:chExt cx="3168352" cy="2160240"/>
          </a:xfrm>
        </p:grpSpPr>
        <p:grpSp>
          <p:nvGrpSpPr>
            <p:cNvPr id="4106" name="组合 19"/>
            <p:cNvGrpSpPr/>
            <p:nvPr/>
          </p:nvGrpSpPr>
          <p:grpSpPr bwMode="auto">
            <a:xfrm>
              <a:off x="-252536" y="4697760"/>
              <a:ext cx="3168352" cy="2160240"/>
              <a:chOff x="971600" y="1268760"/>
              <a:chExt cx="3168352" cy="2160240"/>
            </a:xfrm>
          </p:grpSpPr>
          <p:sp>
            <p:nvSpPr>
              <p:cNvPr id="4108" name="TextBox 20"/>
              <p:cNvSpPr txBox="1">
                <a:spLocks noChangeArrowheads="1"/>
              </p:cNvSpPr>
              <p:nvPr/>
            </p:nvSpPr>
            <p:spPr bwMode="auto">
              <a:xfrm>
                <a:off x="1115616" y="1412776"/>
                <a:ext cx="28803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/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971600" y="1268760"/>
                <a:ext cx="3168352" cy="21602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0530" y="5178265"/>
              <a:ext cx="1903358" cy="121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20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5140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report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548680"/>
            <a:ext cx="21602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panose="02010600030101010101" pitchFamily="2" charset="-122"/>
              </a:rPr>
              <a:t>Picnic</a:t>
            </a:r>
            <a:endParaRPr lang="zh-CN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1412875"/>
            <a:ext cx="496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We have a picnic.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501008"/>
            <a:ext cx="201622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Fruit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852936"/>
            <a:ext cx="19442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Drinks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204864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4149080"/>
            <a:ext cx="16561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Toys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188" y="486886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We like our picnic.</a:t>
            </a:r>
            <a:endParaRPr lang="zh-CN" altLang="en-US" sz="2400">
              <a:latin typeface="GCFrutiger" pitchFamily="50" charset="0"/>
            </a:endParaRPr>
          </a:p>
        </p:txBody>
      </p:sp>
      <p:grpSp>
        <p:nvGrpSpPr>
          <p:cNvPr id="3" name="组合 15"/>
          <p:cNvGrpSpPr/>
          <p:nvPr/>
        </p:nvGrpSpPr>
        <p:grpSpPr bwMode="auto">
          <a:xfrm>
            <a:off x="2627313" y="1700213"/>
            <a:ext cx="1873250" cy="1169987"/>
            <a:chOff x="2627784" y="1700808"/>
            <a:chExt cx="1872208" cy="1168644"/>
          </a:xfrm>
        </p:grpSpPr>
        <p:pic>
          <p:nvPicPr>
            <p:cNvPr id="5138" name="Picture 1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700808"/>
              <a:ext cx="1008112" cy="1168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784" y="2060848"/>
              <a:ext cx="746339" cy="53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18"/>
          <p:cNvGrpSpPr/>
          <p:nvPr/>
        </p:nvGrpSpPr>
        <p:grpSpPr bwMode="auto">
          <a:xfrm>
            <a:off x="3327400" y="2492375"/>
            <a:ext cx="1533525" cy="1123950"/>
            <a:chOff x="3327834" y="2492896"/>
            <a:chExt cx="1532385" cy="1123423"/>
          </a:xfrm>
        </p:grpSpPr>
        <p:pic>
          <p:nvPicPr>
            <p:cNvPr id="5136" name="Picture 1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139952" y="2492896"/>
              <a:ext cx="720267" cy="112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327834" y="2636912"/>
              <a:ext cx="328092" cy="89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" descr="D:\课件制作\Unit1-3\u2\u2\素材\apples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3429000"/>
            <a:ext cx="11461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005263"/>
            <a:ext cx="809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report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548680"/>
            <a:ext cx="21602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panose="02010600030101010101" pitchFamily="2" charset="-122"/>
              </a:rPr>
              <a:t>Picnic</a:t>
            </a:r>
            <a:endParaRPr lang="zh-CN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1412875"/>
            <a:ext cx="496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We have a picnic.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501008"/>
            <a:ext cx="201622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Fruit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852936"/>
            <a:ext cx="19442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Drinks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204864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4149080"/>
            <a:ext cx="16561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Toys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188" y="486886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We like our picnic.</a:t>
            </a:r>
            <a:endParaRPr lang="zh-CN" altLang="en-US" sz="24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718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Write a report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548680"/>
            <a:ext cx="21602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panose="02010600030101010101" pitchFamily="2" charset="-122"/>
              </a:rPr>
              <a:t>Picnic</a:t>
            </a:r>
            <a:endParaRPr lang="zh-CN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1412875"/>
            <a:ext cx="496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We have a picnic.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188" y="486886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We like our picnic.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468313" y="2060575"/>
            <a:ext cx="46799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We have ____________ and ______________. We have __________ and ____________.  We ______ ______________________.</a:t>
            </a:r>
          </a:p>
          <a:p>
            <a:pPr eaLnBrk="1" hangingPunct="1"/>
            <a:endParaRPr lang="en-US" altLang="zh-CN" sz="2800">
              <a:solidFill>
                <a:srgbClr val="0000CC"/>
              </a:solidFill>
              <a:latin typeface="GCFrutiger" pitchFamily="50" charset="0"/>
            </a:endParaRPr>
          </a:p>
        </p:txBody>
      </p:sp>
      <p:grpSp>
        <p:nvGrpSpPr>
          <p:cNvPr id="3" name="组合 15"/>
          <p:cNvGrpSpPr/>
          <p:nvPr/>
        </p:nvGrpSpPr>
        <p:grpSpPr bwMode="auto">
          <a:xfrm>
            <a:off x="5292725" y="1052513"/>
            <a:ext cx="2573338" cy="1724025"/>
            <a:chOff x="2627784" y="1700808"/>
            <a:chExt cx="1872208" cy="1168644"/>
          </a:xfrm>
        </p:grpSpPr>
        <p:pic>
          <p:nvPicPr>
            <p:cNvPr id="7183" name="Picture 1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700808"/>
              <a:ext cx="1008112" cy="1168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784" y="2060848"/>
              <a:ext cx="746339" cy="53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18"/>
          <p:cNvGrpSpPr/>
          <p:nvPr/>
        </p:nvGrpSpPr>
        <p:grpSpPr bwMode="auto">
          <a:xfrm>
            <a:off x="6519863" y="2535238"/>
            <a:ext cx="1962150" cy="1728787"/>
            <a:chOff x="3289983" y="2492896"/>
            <a:chExt cx="1570236" cy="1123423"/>
          </a:xfrm>
        </p:grpSpPr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2492896"/>
              <a:ext cx="720267" cy="112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289983" y="2636912"/>
              <a:ext cx="403794" cy="89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D:\课件制作\Unit1-3\u2\u2\素材\apples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4076700"/>
            <a:ext cx="1689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797425"/>
            <a:ext cx="11938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9223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1308100"/>
            <a:ext cx="439261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7313" y="3933825"/>
            <a:ext cx="51355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say and act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333375"/>
            <a:ext cx="305911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4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0250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3063" y="1593850"/>
            <a:ext cx="8231187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say and act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333375"/>
            <a:ext cx="305911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4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1277938" y="1257300"/>
            <a:ext cx="3306762" cy="884238"/>
          </a:xfrm>
          <a:prstGeom prst="wedgeRoundRectCallout">
            <a:avLst>
              <a:gd name="adj1" fmla="val 7684"/>
              <a:gd name="adj2" fmla="val 1222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1763" y="1268413"/>
            <a:ext cx="3025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What do we have for breakfast, mum?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084888" y="1547813"/>
            <a:ext cx="2663825" cy="884237"/>
          </a:xfrm>
          <a:prstGeom prst="wedgeRoundRectCallout">
            <a:avLst>
              <a:gd name="adj1" fmla="val 3394"/>
              <a:gd name="adj2" fmla="val 1190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27763" y="1557338"/>
            <a:ext cx="252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We have some bread and milk.</a:t>
            </a:r>
            <a:endParaRPr lang="zh-CN" altLang="en-US" sz="24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1276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0188" y="2492375"/>
            <a:ext cx="86836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say and act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333375"/>
            <a:ext cx="305911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454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1114425" y="1196975"/>
            <a:ext cx="3306763" cy="922338"/>
          </a:xfrm>
          <a:prstGeom prst="wedgeRoundRectCallout">
            <a:avLst>
              <a:gd name="adj1" fmla="val -4846"/>
              <a:gd name="adj2" fmla="val 1845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450" y="1268413"/>
            <a:ext cx="3313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What do we have for breakfast, Mum?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859338" y="1268413"/>
            <a:ext cx="3889375" cy="1292225"/>
          </a:xfrm>
          <a:prstGeom prst="wedgeRoundRectCallout">
            <a:avLst>
              <a:gd name="adj1" fmla="val 1625"/>
              <a:gd name="adj2" fmla="val 974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3800" y="1292225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We have some noodles and eggs. I like noodles. What about you, Joe?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41300" y="5938838"/>
            <a:ext cx="2808288" cy="563562"/>
          </a:xfrm>
          <a:prstGeom prst="wedgeRoundRectCallout">
            <a:avLst>
              <a:gd name="adj1" fmla="val 45659"/>
              <a:gd name="adj2" fmla="val -1689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6075" y="5981700"/>
            <a:ext cx="309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I like noodles too.</a:t>
            </a:r>
            <a:endParaRPr lang="zh-CN" altLang="en-US" sz="24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全屏显示(4:3)</PresentationFormat>
  <Paragraphs>119</Paragraphs>
  <Slides>23</Slides>
  <Notes>18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 Unicode MS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Wingdings</vt:lpstr>
      <vt:lpstr>WWW.2PPT.COM
</vt:lpstr>
      <vt:lpstr>Food and drinks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2012-10-25T03:42:00Z</dcterms:created>
  <dcterms:modified xsi:type="dcterms:W3CDTF">2023-01-16T18:01:46Z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3D12DED114EA4465AF4D6C3436B09984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