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98B1-2AB1-40E2-8E4E-7DE25228A18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1734-74AF-462D-8FB0-3A9963291A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157A-E834-4E32-A813-8CE79E4F411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86050" y="1394222"/>
            <a:ext cx="5314950" cy="1483347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2877570"/>
            <a:ext cx="5314950" cy="124182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22814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7F5016-D14B-4486-B6D5-3684EE8DE0DD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22814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2281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2D221-5D72-4DF0-8050-08A08C7BF6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4D314C-C29D-4C56-800B-7028B25F612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87820-5267-4A4B-A03B-72DB5EE56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C640CB-B82E-4CDC-AB35-0624A1661308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1D90CB-433F-4EC5-A9CB-3C9FAD49CD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54411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717947"/>
            <a:ext cx="7886700" cy="3914775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0E7C8C-498D-45C8-8BC2-A3053AB034B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4AE006-6ED3-42D9-89CE-43F2EEB41C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835326-0661-43C5-AB04-1C311670F8C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D59349-38E2-407F-877A-F991056AD1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4FF6995-D486-4CCB-AC2D-A75FAE881B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A7757BE-EF69-4EDC-BE29-788BF27BC4D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54411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717947"/>
            <a:ext cx="7886700" cy="3914775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B0E5A3-D291-4119-B414-1FF15DA0259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74E87A-69E6-4AB0-BD51-27B9A29F73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3024" y="-182563"/>
            <a:ext cx="9559925" cy="5508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D816B4-1378-4E8A-9136-F5D6F8D0417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DC9CD9-9EFC-44B6-A79B-C002DD82B3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DBC8EF-46A5-40BC-A448-C97BF22202A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626C09-5867-4882-848F-8E2A798CDD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54411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88339-EAC6-49FC-89E5-F55877DB503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02F495-3B17-46BB-86B8-9737BA8D96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ED7A81-E449-4756-8823-780EE3EA0BF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000673-7E16-4D5A-ADEC-A7D1118F4D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54411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258531-F31C-4E58-BF69-FB97F8DF4D7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70710B-EC2E-42B3-9B34-8B5E6C2BE4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1pPr>
      <a:lvl2pPr marL="5143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+mn-lt"/>
          <a:ea typeface="+mn-ea"/>
          <a:cs typeface="+mn-cs"/>
        </a:defRPr>
      </a:lvl2pPr>
      <a:lvl3pPr marL="8572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12001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15430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U3L3_1_t.sw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file:///F:\&#23436;&#20840;&#20849;&#20139;\&#19978;&#35838;\Kingsun\contents\U3\U3L3_1_t.swf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hyperlink" Target="file:///F:\&#23436;&#20840;&#20849;&#20139;\&#19978;&#35838;\Kingsun\contents\U3\U3L3_3.swf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file:///F:\&#23436;&#20840;&#20849;&#20139;\&#19978;&#35838;\Kingsun\contents\U3\U3L3_1.swf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file:///F:\&#23436;&#20840;&#20849;&#20139;\&#19978;&#35838;\Kingsun\contents\U3\U3L3_3.swf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onthsong.sw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U3L3_1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U3L3_1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3L3_1_t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15566"/>
            <a:ext cx="9144000" cy="648072"/>
          </a:xfrm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Unit 3  Birthday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0177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sang and danced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>
            <a:spLocks noChangeArrowheads="1"/>
          </p:cNvSpPr>
          <p:nvPr/>
        </p:nvSpPr>
        <p:spPr bwMode="auto">
          <a:xfrm>
            <a:off x="2903699" y="1808922"/>
            <a:ext cx="495935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Then they ______ the cake.</a:t>
            </a:r>
          </a:p>
        </p:txBody>
      </p:sp>
      <p:pic>
        <p:nvPicPr>
          <p:cNvPr id="12291" name="Picture 4" descr="2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3112" y="1701765"/>
            <a:ext cx="1871662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2"/>
          <p:cNvSpPr>
            <a:spLocks noChangeArrowheads="1"/>
          </p:cNvSpPr>
          <p:nvPr/>
        </p:nvSpPr>
        <p:spPr bwMode="auto">
          <a:xfrm>
            <a:off x="2902708" y="2619030"/>
            <a:ext cx="5616971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 ______the cake very much.</a:t>
            </a:r>
          </a:p>
        </p:txBody>
      </p:sp>
      <p:sp>
        <p:nvSpPr>
          <p:cNvPr id="13317" name="Text Box 2"/>
          <p:cNvSpPr/>
          <p:nvPr/>
        </p:nvSpPr>
        <p:spPr>
          <a:xfrm>
            <a:off x="3910819" y="2619030"/>
            <a:ext cx="1128712" cy="58734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loved</a:t>
            </a:r>
            <a:endParaRPr lang="en-US" altLang="zh-CN" sz="32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318" name="Text Box 2"/>
          <p:cNvSpPr/>
          <p:nvPr/>
        </p:nvSpPr>
        <p:spPr>
          <a:xfrm>
            <a:off x="4919824" y="1755344"/>
            <a:ext cx="1136650" cy="648896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ate</a:t>
            </a:r>
            <a:endParaRPr lang="en-US" altLang="zh-CN" sz="36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295" name="Text Box 2"/>
          <p:cNvSpPr>
            <a:spLocks noChangeArrowheads="1"/>
          </p:cNvSpPr>
          <p:nvPr/>
        </p:nvSpPr>
        <p:spPr bwMode="auto">
          <a:xfrm>
            <a:off x="671675" y="837371"/>
            <a:ext cx="8076789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did</a:t>
            </a:r>
            <a:r>
              <a:rPr lang="en-US" altLang="zh-CN" sz="36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the children do at the party ?</a:t>
            </a:r>
          </a:p>
        </p:txBody>
      </p:sp>
      <p:sp>
        <p:nvSpPr>
          <p:cNvPr id="12296" name="Text Box 2"/>
          <p:cNvSpPr>
            <a:spLocks noChangeArrowheads="1"/>
          </p:cNvSpPr>
          <p:nvPr/>
        </p:nvSpPr>
        <p:spPr bwMode="auto">
          <a:xfrm>
            <a:off x="743113" y="4509259"/>
            <a:ext cx="5037137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Tips</a:t>
            </a:r>
            <a:r>
              <a:rPr lang="zh-CN" altLang="en-US" sz="32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: </a:t>
            </a:r>
            <a:r>
              <a:rPr lang="zh-CN" altLang="en-US" sz="2800" dirty="0" smtClean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听</a:t>
            </a:r>
            <a:r>
              <a:rPr lang="zh-CN" altLang="en-US" sz="2800" dirty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读第</a:t>
            </a:r>
            <a:r>
              <a:rPr lang="zh-CN" altLang="en-US" sz="2800" dirty="0" smtClean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三段，圈</a:t>
            </a:r>
            <a:r>
              <a:rPr lang="zh-CN" altLang="en-US" sz="2800" dirty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出</a:t>
            </a:r>
            <a:r>
              <a:rPr lang="zh-CN" altLang="en-US" sz="2800" dirty="0" smtClean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答案。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/>
      <p:bldP spid="13316" grpId="0" bldLvl="0"/>
      <p:bldP spid="13317" grpId="0" bldLvl="0"/>
      <p:bldP spid="13318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4337"/>
          <p:cNvSpPr>
            <a:spLocks noGrp="1" noChangeArrowheads="1"/>
          </p:cNvSpPr>
          <p:nvPr/>
        </p:nvSpPr>
        <p:spPr bwMode="auto">
          <a:xfrm>
            <a:off x="690166" y="776017"/>
            <a:ext cx="3373438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Learn and say:</a:t>
            </a:r>
            <a:endParaRPr lang="zh-CN" altLang="en-US" sz="3200" b="1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13315" name="图片 14338"/>
          <p:cNvPicPr>
            <a:picLocks noChangeAspect="1" noChangeArrowheads="1"/>
          </p:cNvPicPr>
          <p:nvPr/>
        </p:nvPicPr>
        <p:blipFill>
          <a:blip r:embed="rId3" cstate="email"/>
          <a:srcRect b="11498"/>
          <a:stretch>
            <a:fillRect/>
          </a:stretch>
        </p:blipFill>
        <p:spPr bwMode="auto">
          <a:xfrm>
            <a:off x="2550716" y="1358233"/>
            <a:ext cx="3886200" cy="189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2"/>
          <p:cNvSpPr>
            <a:spLocks noChangeArrowheads="1"/>
          </p:cNvSpPr>
          <p:nvPr/>
        </p:nvSpPr>
        <p:spPr bwMode="auto">
          <a:xfrm>
            <a:off x="1115616" y="3735911"/>
            <a:ext cx="727075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baby ______ a </a:t>
            </a:r>
            <a:r>
              <a:rPr lang="zh-CN" altLang="en-US" sz="3200" dirty="0" smtClean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big apple yesterday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4341" name="Text Box 2"/>
          <p:cNvSpPr/>
          <p:nvPr/>
        </p:nvSpPr>
        <p:spPr>
          <a:xfrm>
            <a:off x="3130154" y="3681142"/>
            <a:ext cx="1136650" cy="648896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ate</a:t>
            </a:r>
            <a:endParaRPr lang="en-US" altLang="zh-CN" sz="36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  <p:bldP spid="1434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5361"/>
          <p:cNvSpPr>
            <a:spLocks noGrp="1" noChangeArrowheads="1"/>
          </p:cNvSpPr>
          <p:nvPr/>
        </p:nvSpPr>
        <p:spPr bwMode="auto">
          <a:xfrm>
            <a:off x="551433" y="621215"/>
            <a:ext cx="3373438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Learn and say:</a:t>
            </a:r>
            <a:endParaRPr lang="zh-CN" altLang="en-US" sz="3200" b="1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5363" name="Text Box 2"/>
          <p:cNvSpPr>
            <a:spLocks noChangeArrowheads="1"/>
          </p:cNvSpPr>
          <p:nvPr/>
        </p:nvSpPr>
        <p:spPr bwMode="auto">
          <a:xfrm>
            <a:off x="899592" y="3579862"/>
            <a:ext cx="7776864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boy ______ a big hamburger  yesterday.</a:t>
            </a:r>
          </a:p>
        </p:txBody>
      </p:sp>
      <p:sp>
        <p:nvSpPr>
          <p:cNvPr id="15364" name="Text Box 2"/>
          <p:cNvSpPr/>
          <p:nvPr/>
        </p:nvSpPr>
        <p:spPr>
          <a:xfrm>
            <a:off x="2699792" y="3525856"/>
            <a:ext cx="1136650" cy="648896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ate</a:t>
            </a:r>
            <a:endParaRPr lang="en-US" altLang="zh-CN" sz="36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4341" name="图片 15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784" y="1203431"/>
            <a:ext cx="2320925" cy="23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/>
      <p:bldP spid="15364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>
            <a:spLocks noChangeArrowheads="1"/>
          </p:cNvSpPr>
          <p:nvPr/>
        </p:nvSpPr>
        <p:spPr bwMode="auto">
          <a:xfrm>
            <a:off x="828010" y="1706581"/>
            <a:ext cx="7823200" cy="21570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 ________ , __________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and _______ games.</a:t>
            </a:r>
          </a:p>
        </p:txBody>
      </p:sp>
      <p:pic>
        <p:nvPicPr>
          <p:cNvPr id="15363" name="Picture 3" descr="4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5935" y="2555497"/>
            <a:ext cx="1136650" cy="7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4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57235" y="1150559"/>
            <a:ext cx="979488" cy="10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2"/>
          <p:cNvSpPr>
            <a:spLocks noChangeArrowheads="1"/>
          </p:cNvSpPr>
          <p:nvPr/>
        </p:nvSpPr>
        <p:spPr bwMode="auto">
          <a:xfrm>
            <a:off x="701010" y="3968768"/>
            <a:ext cx="495935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 ______ a good time .</a:t>
            </a:r>
          </a:p>
        </p:txBody>
      </p:sp>
      <p:sp>
        <p:nvSpPr>
          <p:cNvPr id="16390" name="Text Box 2"/>
          <p:cNvSpPr/>
          <p:nvPr/>
        </p:nvSpPr>
        <p:spPr>
          <a:xfrm>
            <a:off x="1870998" y="1706580"/>
            <a:ext cx="1066800" cy="58734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sang</a:t>
            </a:r>
            <a:endParaRPr lang="en-US" altLang="zh-CN" sz="32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91" name="Text Box 2"/>
          <p:cNvSpPr/>
          <p:nvPr/>
        </p:nvSpPr>
        <p:spPr>
          <a:xfrm>
            <a:off x="4041110" y="1691103"/>
            <a:ext cx="1881188" cy="58734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danced</a:t>
            </a:r>
            <a:endParaRPr lang="en-US" altLang="zh-CN" sz="32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92" name="Text Box 2"/>
          <p:cNvSpPr/>
          <p:nvPr/>
        </p:nvSpPr>
        <p:spPr>
          <a:xfrm>
            <a:off x="1666210" y="2770999"/>
            <a:ext cx="1371600" cy="58734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played</a:t>
            </a:r>
            <a:endParaRPr lang="en-US" altLang="zh-CN" sz="32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93" name="Text Box 2"/>
          <p:cNvSpPr/>
          <p:nvPr/>
        </p:nvSpPr>
        <p:spPr>
          <a:xfrm>
            <a:off x="1882110" y="3959243"/>
            <a:ext cx="990600" cy="58734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had</a:t>
            </a:r>
            <a:endParaRPr lang="en-US" altLang="zh-CN" sz="3200" b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370" name="Picture 11" descr="4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5786" y="920768"/>
            <a:ext cx="701675" cy="91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5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82560" y="3688972"/>
            <a:ext cx="1244600" cy="9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2"/>
          <p:cNvSpPr>
            <a:spLocks noChangeArrowheads="1"/>
          </p:cNvSpPr>
          <p:nvPr/>
        </p:nvSpPr>
        <p:spPr bwMode="auto">
          <a:xfrm>
            <a:off x="802611" y="611205"/>
            <a:ext cx="755967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What </a:t>
            </a: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did</a:t>
            </a: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the children do at the </a:t>
            </a: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party?</a:t>
            </a:r>
            <a:endParaRPr lang="en-US" altLang="zh-CN" sz="36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/>
      <p:bldP spid="16391" grpId="0" bldLvl="0"/>
      <p:bldP spid="16392" grpId="0" bldLvl="0"/>
      <p:bldP spid="1639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7052" y="3030736"/>
            <a:ext cx="9350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>
            <a:spLocks noChangeArrowheads="1"/>
          </p:cNvSpPr>
          <p:nvPr/>
        </p:nvSpPr>
        <p:spPr bwMode="auto">
          <a:xfrm>
            <a:off x="539752" y="2112765"/>
            <a:ext cx="4681537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sang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the birthday song.</a:t>
            </a:r>
          </a:p>
        </p:txBody>
      </p:sp>
      <p:sp>
        <p:nvSpPr>
          <p:cNvPr id="17412" name="Text Box 2"/>
          <p:cNvSpPr>
            <a:spLocks noChangeArrowheads="1"/>
          </p:cNvSpPr>
          <p:nvPr/>
        </p:nvSpPr>
        <p:spPr bwMode="auto">
          <a:xfrm>
            <a:off x="539752" y="3139084"/>
            <a:ext cx="4105275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Wang Hong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made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 wish.</a:t>
            </a:r>
          </a:p>
        </p:txBody>
      </p:sp>
      <p:pic>
        <p:nvPicPr>
          <p:cNvPr id="17413" name="Picture 5" descr="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1141215"/>
            <a:ext cx="1085850" cy="86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2"/>
          <p:cNvSpPr>
            <a:spLocks noChangeArrowheads="1"/>
          </p:cNvSpPr>
          <p:nvPr/>
        </p:nvSpPr>
        <p:spPr bwMode="auto">
          <a:xfrm>
            <a:off x="612776" y="1248371"/>
            <a:ext cx="3240087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ate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the cake.</a:t>
            </a:r>
          </a:p>
        </p:txBody>
      </p:sp>
      <p:pic>
        <p:nvPicPr>
          <p:cNvPr id="17415" name="Picture 7" descr="26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1514" y="3895130"/>
            <a:ext cx="1008063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2"/>
          <p:cNvSpPr>
            <a:spLocks noChangeArrowheads="1"/>
          </p:cNvSpPr>
          <p:nvPr/>
        </p:nvSpPr>
        <p:spPr bwMode="auto">
          <a:xfrm>
            <a:off x="468313" y="4003477"/>
            <a:ext cx="3671888" cy="9566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sang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danced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played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games.</a:t>
            </a:r>
          </a:p>
        </p:txBody>
      </p:sp>
      <p:pic>
        <p:nvPicPr>
          <p:cNvPr id="17417" name="Picture 9" descr="6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7051" y="2166342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2"/>
          <p:cNvSpPr>
            <a:spLocks noChangeArrowheads="1"/>
          </p:cNvSpPr>
          <p:nvPr/>
        </p:nvSpPr>
        <p:spPr bwMode="auto">
          <a:xfrm>
            <a:off x="757239" y="547093"/>
            <a:ext cx="755967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Read and match:</a:t>
            </a:r>
            <a:endParaRPr lang="en-US" altLang="zh-CN" sz="36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8443" name="直接连接符 18442"/>
          <p:cNvSpPr>
            <a:spLocks noChangeShapeType="1"/>
          </p:cNvSpPr>
          <p:nvPr/>
        </p:nvSpPr>
        <p:spPr bwMode="auto">
          <a:xfrm>
            <a:off x="3779839" y="1518643"/>
            <a:ext cx="3313113" cy="24848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直接连接符 18443"/>
          <p:cNvSpPr>
            <a:spLocks noChangeShapeType="1"/>
          </p:cNvSpPr>
          <p:nvPr/>
        </p:nvSpPr>
        <p:spPr bwMode="auto">
          <a:xfrm flipV="1">
            <a:off x="4356102" y="1626989"/>
            <a:ext cx="2376487" cy="17275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直接连接符 18444"/>
          <p:cNvSpPr>
            <a:spLocks noChangeShapeType="1"/>
          </p:cNvSpPr>
          <p:nvPr/>
        </p:nvSpPr>
        <p:spPr bwMode="auto">
          <a:xfrm flipV="1">
            <a:off x="3852864" y="2760465"/>
            <a:ext cx="2951163" cy="16740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直接连接符 18445"/>
          <p:cNvSpPr>
            <a:spLocks noChangeShapeType="1"/>
          </p:cNvSpPr>
          <p:nvPr/>
        </p:nvSpPr>
        <p:spPr bwMode="auto">
          <a:xfrm>
            <a:off x="4716463" y="2490193"/>
            <a:ext cx="2071702" cy="9679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35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" y="1131590"/>
            <a:ext cx="854392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"/>
          <p:cNvSpPr>
            <a:spLocks noChangeArrowheads="1"/>
          </p:cNvSpPr>
          <p:nvPr/>
        </p:nvSpPr>
        <p:spPr bwMode="auto">
          <a:xfrm>
            <a:off x="570245" y="473316"/>
            <a:ext cx="755967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Let’s </a:t>
            </a: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write:</a:t>
            </a:r>
            <a:endParaRPr lang="en-US" altLang="zh-CN" sz="36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>
            <a:spLocks noChangeArrowheads="1"/>
          </p:cNvSpPr>
          <p:nvPr/>
        </p:nvSpPr>
        <p:spPr bwMode="auto">
          <a:xfrm>
            <a:off x="2615815" y="1654377"/>
            <a:ext cx="1293813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was</a:t>
            </a:r>
          </a:p>
        </p:txBody>
      </p:sp>
      <p:sp>
        <p:nvSpPr>
          <p:cNvPr id="19459" name="Text Box 2"/>
          <p:cNvSpPr>
            <a:spLocks noChangeArrowheads="1"/>
          </p:cNvSpPr>
          <p:nvPr/>
        </p:nvSpPr>
        <p:spPr bwMode="auto">
          <a:xfrm>
            <a:off x="2617402" y="2430664"/>
            <a:ext cx="1365250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sang</a:t>
            </a:r>
          </a:p>
        </p:txBody>
      </p:sp>
      <p:sp>
        <p:nvSpPr>
          <p:cNvPr id="19460" name="Text Box 2"/>
          <p:cNvSpPr>
            <a:spLocks noChangeArrowheads="1"/>
          </p:cNvSpPr>
          <p:nvPr/>
        </p:nvSpPr>
        <p:spPr bwMode="auto">
          <a:xfrm>
            <a:off x="2596764" y="3356971"/>
            <a:ext cx="947738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had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9461" name="Text Box 2"/>
          <p:cNvSpPr>
            <a:spLocks noChangeArrowheads="1"/>
          </p:cNvSpPr>
          <p:nvPr/>
        </p:nvSpPr>
        <p:spPr bwMode="auto">
          <a:xfrm>
            <a:off x="6605203" y="1621039"/>
            <a:ext cx="94932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ate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9462" name="Text Box 2"/>
          <p:cNvSpPr>
            <a:spLocks noChangeArrowheads="1"/>
          </p:cNvSpPr>
          <p:nvPr/>
        </p:nvSpPr>
        <p:spPr bwMode="auto">
          <a:xfrm>
            <a:off x="6605203" y="2452096"/>
            <a:ext cx="126682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made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9463" name="Text Box 2"/>
          <p:cNvSpPr>
            <a:spLocks noChangeArrowheads="1"/>
          </p:cNvSpPr>
          <p:nvPr/>
        </p:nvSpPr>
        <p:spPr bwMode="auto">
          <a:xfrm>
            <a:off x="6573453" y="3293867"/>
            <a:ext cx="173037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played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9464" name="Text Box 2"/>
          <p:cNvSpPr>
            <a:spLocks noChangeArrowheads="1"/>
          </p:cNvSpPr>
          <p:nvPr/>
        </p:nvSpPr>
        <p:spPr bwMode="auto">
          <a:xfrm>
            <a:off x="6584564" y="4145164"/>
            <a:ext cx="1265238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loved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9465" name="Text Box 2"/>
          <p:cNvSpPr>
            <a:spLocks noChangeArrowheads="1"/>
          </p:cNvSpPr>
          <p:nvPr/>
        </p:nvSpPr>
        <p:spPr bwMode="auto">
          <a:xfrm>
            <a:off x="2122103" y="1736530"/>
            <a:ext cx="541337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--</a:t>
            </a:r>
          </a:p>
        </p:txBody>
      </p:sp>
      <p:sp>
        <p:nvSpPr>
          <p:cNvPr id="19466" name="Text Box 2"/>
          <p:cNvSpPr>
            <a:spLocks noChangeArrowheads="1"/>
          </p:cNvSpPr>
          <p:nvPr/>
        </p:nvSpPr>
        <p:spPr bwMode="auto">
          <a:xfrm>
            <a:off x="2110989" y="2572349"/>
            <a:ext cx="539750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--</a:t>
            </a:r>
          </a:p>
        </p:txBody>
      </p:sp>
      <p:sp>
        <p:nvSpPr>
          <p:cNvPr id="19467" name="Text Box 2"/>
          <p:cNvSpPr>
            <a:spLocks noChangeArrowheads="1"/>
          </p:cNvSpPr>
          <p:nvPr/>
        </p:nvSpPr>
        <p:spPr bwMode="auto">
          <a:xfrm>
            <a:off x="2110989" y="3436742"/>
            <a:ext cx="539750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--</a:t>
            </a:r>
          </a:p>
        </p:txBody>
      </p:sp>
      <p:sp>
        <p:nvSpPr>
          <p:cNvPr id="19468" name="Text Box 2"/>
          <p:cNvSpPr>
            <a:spLocks noChangeArrowheads="1"/>
          </p:cNvSpPr>
          <p:nvPr/>
        </p:nvSpPr>
        <p:spPr bwMode="auto">
          <a:xfrm>
            <a:off x="5951153" y="1757961"/>
            <a:ext cx="541337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--</a:t>
            </a:r>
          </a:p>
        </p:txBody>
      </p:sp>
      <p:sp>
        <p:nvSpPr>
          <p:cNvPr id="19469" name="Text Box 2"/>
          <p:cNvSpPr>
            <a:spLocks noChangeArrowheads="1"/>
          </p:cNvSpPr>
          <p:nvPr/>
        </p:nvSpPr>
        <p:spPr bwMode="auto">
          <a:xfrm>
            <a:off x="6109902" y="2536630"/>
            <a:ext cx="539750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--</a:t>
            </a:r>
          </a:p>
        </p:txBody>
      </p:sp>
      <p:sp>
        <p:nvSpPr>
          <p:cNvPr id="19470" name="Text Box 2"/>
          <p:cNvSpPr>
            <a:spLocks noChangeArrowheads="1"/>
          </p:cNvSpPr>
          <p:nvPr/>
        </p:nvSpPr>
        <p:spPr bwMode="auto">
          <a:xfrm>
            <a:off x="6087678" y="3430790"/>
            <a:ext cx="541337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--</a:t>
            </a:r>
          </a:p>
        </p:txBody>
      </p:sp>
      <p:sp>
        <p:nvSpPr>
          <p:cNvPr id="19471" name="Text Box 2"/>
          <p:cNvSpPr>
            <a:spLocks noChangeArrowheads="1"/>
          </p:cNvSpPr>
          <p:nvPr/>
        </p:nvSpPr>
        <p:spPr bwMode="auto">
          <a:xfrm>
            <a:off x="6182928" y="4198742"/>
            <a:ext cx="541337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--</a:t>
            </a:r>
          </a:p>
        </p:txBody>
      </p:sp>
      <p:sp>
        <p:nvSpPr>
          <p:cNvPr id="19472" name="Text Box 2"/>
          <p:cNvSpPr>
            <a:spLocks noChangeArrowheads="1"/>
          </p:cNvSpPr>
          <p:nvPr/>
        </p:nvSpPr>
        <p:spPr bwMode="auto">
          <a:xfrm>
            <a:off x="1417253" y="1621039"/>
            <a:ext cx="67627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is</a:t>
            </a:r>
          </a:p>
        </p:txBody>
      </p:sp>
      <p:sp>
        <p:nvSpPr>
          <p:cNvPr id="19473" name="Text Box 2"/>
          <p:cNvSpPr>
            <a:spLocks noChangeArrowheads="1"/>
          </p:cNvSpPr>
          <p:nvPr/>
        </p:nvSpPr>
        <p:spPr bwMode="auto">
          <a:xfrm>
            <a:off x="1175952" y="2441380"/>
            <a:ext cx="136842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sing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19474" name="Text Box 2"/>
          <p:cNvSpPr>
            <a:spLocks noChangeArrowheads="1"/>
          </p:cNvSpPr>
          <p:nvPr/>
        </p:nvSpPr>
        <p:spPr bwMode="auto">
          <a:xfrm>
            <a:off x="1071177" y="3346255"/>
            <a:ext cx="1255712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have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19475" name="Text Box 2"/>
          <p:cNvSpPr>
            <a:spLocks noChangeArrowheads="1"/>
          </p:cNvSpPr>
          <p:nvPr/>
        </p:nvSpPr>
        <p:spPr bwMode="auto">
          <a:xfrm>
            <a:off x="5063740" y="1654377"/>
            <a:ext cx="89852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eat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19476" name="Text Box 2"/>
          <p:cNvSpPr>
            <a:spLocks noChangeArrowheads="1"/>
          </p:cNvSpPr>
          <p:nvPr/>
        </p:nvSpPr>
        <p:spPr bwMode="auto">
          <a:xfrm>
            <a:off x="4954202" y="2452096"/>
            <a:ext cx="1549400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make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19477" name="Text Box 2"/>
          <p:cNvSpPr>
            <a:spLocks noChangeArrowheads="1"/>
          </p:cNvSpPr>
          <p:nvPr/>
        </p:nvSpPr>
        <p:spPr bwMode="auto">
          <a:xfrm>
            <a:off x="5205028" y="3315298"/>
            <a:ext cx="115887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play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19478" name="Text Box 2"/>
          <p:cNvSpPr>
            <a:spLocks noChangeArrowheads="1"/>
          </p:cNvSpPr>
          <p:nvPr/>
        </p:nvSpPr>
        <p:spPr bwMode="auto">
          <a:xfrm>
            <a:off x="5135177" y="4138021"/>
            <a:ext cx="1160462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love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19479" name="Text Box 2"/>
          <p:cNvSpPr>
            <a:spLocks noChangeArrowheads="1"/>
          </p:cNvSpPr>
          <p:nvPr/>
        </p:nvSpPr>
        <p:spPr bwMode="auto">
          <a:xfrm>
            <a:off x="888614" y="574480"/>
            <a:ext cx="2806700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Summary:</a:t>
            </a:r>
            <a:endParaRPr lang="en-US" altLang="zh-CN" sz="36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ldLvl="0"/>
      <p:bldP spid="19466" grpId="0" bldLvl="0"/>
      <p:bldP spid="19467" grpId="0" bldLvl="0"/>
      <p:bldP spid="19468" grpId="0" bldLvl="0"/>
      <p:bldP spid="19469" grpId="0" bldLvl="0"/>
      <p:bldP spid="19470" grpId="0" bldLvl="0"/>
      <p:bldP spid="19471" grpId="0" bldLvl="0"/>
      <p:bldP spid="19472" grpId="0" bldLvl="0"/>
      <p:bldP spid="19473" grpId="0" bldLvl="0"/>
      <p:bldP spid="19474" grpId="0" bldLvl="0"/>
      <p:bldP spid="19475" grpId="0" bldLvl="0"/>
      <p:bldP spid="19476" grpId="0" bldLvl="0"/>
      <p:bldP spid="19477" grpId="0" bldLvl="0"/>
      <p:bldP spid="1947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 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1"/>
          <p:cNvSpPr txBox="1">
            <a:spLocks noGrp="1" noChangeArrowheads="1"/>
          </p:cNvSpPr>
          <p:nvPr/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1200" b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4099" name="Text Box 2"/>
          <p:cNvSpPr>
            <a:spLocks noChangeArrowheads="1"/>
          </p:cNvSpPr>
          <p:nvPr/>
        </p:nvSpPr>
        <p:spPr bwMode="auto">
          <a:xfrm>
            <a:off x="467544" y="465516"/>
            <a:ext cx="6985000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Guess: </a:t>
            </a:r>
            <a:r>
              <a:rPr lang="zh-CN" altLang="en-US" sz="3600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Was</a:t>
            </a:r>
            <a:r>
              <a:rPr lang="zh-CN" altLang="en-US" sz="3600" dirty="0" smtClean="0">
                <a:solidFill>
                  <a:schemeClr val="bg1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I </a:t>
            </a:r>
            <a:r>
              <a:rPr lang="zh-CN" altLang="en-US" sz="36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happy</a:t>
            </a:r>
            <a:r>
              <a:rPr lang="zh-CN" altLang="en-US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yesterday?</a:t>
            </a:r>
            <a:endParaRPr lang="zh-CN" altLang="en-US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124" name="Text Box 2"/>
          <p:cNvSpPr>
            <a:spLocks noChangeArrowheads="1"/>
          </p:cNvSpPr>
          <p:nvPr/>
        </p:nvSpPr>
        <p:spPr bwMode="auto">
          <a:xfrm>
            <a:off x="579691" y="1005576"/>
            <a:ext cx="6335712" cy="3757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Yesterday</a:t>
            </a:r>
            <a:r>
              <a:rPr lang="en-US" altLang="zh-CN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, </a:t>
            </a:r>
            <a:r>
              <a:rPr lang="zh-CN" altLang="en-US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I </a:t>
            </a:r>
            <a:r>
              <a:rPr lang="zh-CN" altLang="en-US" sz="2800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went</a:t>
            </a: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to KFC with my </a:t>
            </a:r>
            <a:r>
              <a:rPr lang="zh-CN" altLang="en-US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son.</a:t>
            </a:r>
            <a:endParaRPr lang="zh-CN" altLang="en-US" sz="28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I </a:t>
            </a:r>
            <a:r>
              <a:rPr lang="zh-CN" altLang="en-US" sz="2800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ate</a:t>
            </a: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a hamburger. I love it very much.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I </a:t>
            </a:r>
            <a:r>
              <a:rPr lang="zh-CN" altLang="en-US" sz="2800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sang</a:t>
            </a: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with the </a:t>
            </a:r>
            <a:r>
              <a:rPr lang="zh-CN" altLang="en-US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music</a:t>
            </a:r>
            <a:r>
              <a:rPr lang="en-US" altLang="zh-CN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  <a:endParaRPr lang="zh-CN" altLang="en-US" sz="28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We </a:t>
            </a:r>
            <a:r>
              <a:rPr lang="zh-CN" altLang="en-US" sz="2800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played</a:t>
            </a: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toys.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We had a good time.</a:t>
            </a:r>
          </a:p>
        </p:txBody>
      </p:sp>
      <p:pic>
        <p:nvPicPr>
          <p:cNvPr id="4101" name="图片 51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5" y="1113588"/>
            <a:ext cx="941387" cy="47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51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5" y="1707654"/>
            <a:ext cx="854075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51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2139702"/>
            <a:ext cx="666750" cy="62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图片 51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2787775"/>
            <a:ext cx="622300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>
            <a:spLocks noChangeArrowheads="1"/>
          </p:cNvSpPr>
          <p:nvPr/>
        </p:nvSpPr>
        <p:spPr bwMode="auto">
          <a:xfrm>
            <a:off x="539750" y="590904"/>
            <a:ext cx="6985000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What did </a:t>
            </a:r>
            <a:r>
              <a:rPr lang="zh-CN" altLang="en-US" sz="36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they do</a:t>
            </a: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?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（</a:t>
            </a:r>
            <a:r>
              <a:rPr lang="zh-CN" altLang="en-US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他</a:t>
            </a:r>
            <a:r>
              <a:rPr lang="zh-CN" altLang="en-US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们的聚会中都做了什么</a:t>
            </a:r>
            <a:r>
              <a:rPr lang="zh-CN" altLang="en-US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？）</a:t>
            </a:r>
            <a:endParaRPr lang="zh-CN" altLang="en-US" dirty="0">
              <a:solidFill>
                <a:srgbClr val="FF0000"/>
              </a:solidFill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5124" name="Picture 4" descr="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538287"/>
            <a:ext cx="50673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775222"/>
            <a:ext cx="4489450" cy="33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"/>
          <p:cNvSpPr>
            <a:spLocks noChangeArrowheads="1"/>
          </p:cNvSpPr>
          <p:nvPr/>
        </p:nvSpPr>
        <p:spPr bwMode="auto">
          <a:xfrm>
            <a:off x="539750" y="250031"/>
            <a:ext cx="6985000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6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Watch and answer： </a:t>
            </a:r>
            <a:endParaRPr lang="zh-CN" altLang="en-US" dirty="0">
              <a:solidFill>
                <a:srgbClr val="FF0000"/>
              </a:solidFill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172" name="Text Box 2"/>
          <p:cNvSpPr>
            <a:spLocks noChangeArrowheads="1"/>
          </p:cNvSpPr>
          <p:nvPr/>
        </p:nvSpPr>
        <p:spPr bwMode="auto">
          <a:xfrm>
            <a:off x="1403350" y="897731"/>
            <a:ext cx="6408738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Was Wang Hong happy </a:t>
            </a:r>
            <a:r>
              <a:rPr lang="zh-CN" altLang="en-US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yesterday? Why</a:t>
            </a: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>
            <a:spLocks noChangeArrowheads="1"/>
          </p:cNvSpPr>
          <p:nvPr/>
        </p:nvSpPr>
        <p:spPr bwMode="auto">
          <a:xfrm>
            <a:off x="971551" y="1114425"/>
            <a:ext cx="6264275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Wang Hong was </a:t>
            </a:r>
            <a:r>
              <a:rPr lang="zh-CN" altLang="en-US" sz="2800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happy </a:t>
            </a:r>
            <a:r>
              <a:rPr lang="zh-CN" altLang="en-US" sz="2800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yesterday</a:t>
            </a:r>
            <a:r>
              <a:rPr lang="zh-CN" altLang="en-US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  <a:endParaRPr lang="zh-CN" altLang="en-US" sz="28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196" name="Text Box 2"/>
          <p:cNvSpPr>
            <a:spLocks noChangeArrowheads="1"/>
          </p:cNvSpPr>
          <p:nvPr/>
        </p:nvSpPr>
        <p:spPr bwMode="auto">
          <a:xfrm>
            <a:off x="971551" y="1760935"/>
            <a:ext cx="6264275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It was </a:t>
            </a:r>
            <a:r>
              <a:rPr lang="zh-CN" altLang="en-US" sz="2800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her </a:t>
            </a:r>
            <a:r>
              <a:rPr lang="zh-CN" altLang="en-US" sz="2800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birthday</a:t>
            </a:r>
            <a:r>
              <a:rPr lang="zh-CN" altLang="en-US" sz="28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  <a:endParaRPr lang="zh-CN" altLang="en-US" sz="28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197" name="Text Box 2"/>
          <p:cNvSpPr>
            <a:spLocks noChangeArrowheads="1"/>
          </p:cNvSpPr>
          <p:nvPr/>
        </p:nvSpPr>
        <p:spPr bwMode="auto">
          <a:xfrm>
            <a:off x="971600" y="2463738"/>
            <a:ext cx="4536504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</a:rPr>
              <a:t>She had </a:t>
            </a:r>
            <a:r>
              <a:rPr lang="zh-CN" altLang="en-US" sz="2800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</a:rPr>
              <a:t>a birthday </a:t>
            </a:r>
            <a:r>
              <a:rPr lang="zh-CN" altLang="en-US" sz="2800" dirty="0">
                <a:solidFill>
                  <a:srgbClr val="FF3300"/>
                </a:solidFill>
                <a:latin typeface="+mj-lt"/>
                <a:ea typeface="宋体" panose="02010600030101010101" pitchFamily="2" charset="-122"/>
              </a:rPr>
              <a:t>party</a:t>
            </a:r>
            <a:r>
              <a:rPr lang="zh-CN" altLang="en-US" sz="2800" dirty="0">
                <a:latin typeface="+mj-lt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8198" name="Text Box 2"/>
          <p:cNvSpPr>
            <a:spLocks noChangeArrowheads="1"/>
          </p:cNvSpPr>
          <p:nvPr/>
        </p:nvSpPr>
        <p:spPr bwMode="auto">
          <a:xfrm>
            <a:off x="1043608" y="3165816"/>
            <a:ext cx="4680520" cy="525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+mj-lt"/>
                <a:ea typeface="宋体" panose="02010600030101010101" pitchFamily="2" charset="-122"/>
              </a:rPr>
              <a:t>It was </a:t>
            </a:r>
            <a:r>
              <a:rPr lang="zh-CN" altLang="en-US" sz="2800" dirty="0" smtClean="0">
                <a:solidFill>
                  <a:srgbClr val="FF3300"/>
                </a:solidFill>
                <a:latin typeface="+mj-lt"/>
                <a:ea typeface="宋体" panose="02010600030101010101" pitchFamily="2" charset="-122"/>
              </a:rPr>
              <a:t>great</a:t>
            </a:r>
            <a:r>
              <a:rPr lang="en-US" altLang="zh-CN" sz="2800" dirty="0" smtClean="0">
                <a:latin typeface="+mj-lt"/>
                <a:ea typeface="宋体" panose="02010600030101010101" pitchFamily="2" charset="-122"/>
              </a:rPr>
              <a:t>!</a:t>
            </a:r>
            <a:endParaRPr lang="zh-CN" altLang="en-US" sz="28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7175" name="Picture 2" descr="3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7" y="2949792"/>
            <a:ext cx="2474913" cy="18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6" grpId="0" bldLvl="0"/>
      <p:bldP spid="8197" grpId="0" bldLvl="0"/>
      <p:bldP spid="819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ChangeArrowheads="1"/>
          </p:cNvSpPr>
          <p:nvPr/>
        </p:nvSpPr>
        <p:spPr bwMode="auto">
          <a:xfrm>
            <a:off x="279092" y="772006"/>
            <a:ext cx="7835900" cy="1633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</a:t>
            </a: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h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at </a:t>
            </a:r>
            <a:r>
              <a:rPr lang="zh-CN" altLang="en-US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did 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they do </a:t>
            </a:r>
            <a:r>
              <a:rPr lang="zh-CN" altLang="en-US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at the 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party yesterday</a:t>
            </a:r>
            <a:r>
              <a:rPr lang="zh-CN" altLang="en-US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?</a:t>
            </a:r>
            <a:r>
              <a:rPr lang="zh-CN" altLang="en-US" sz="4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     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4000" dirty="0" smtClean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昨天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他们在聚会中都做了哪些事情？</a:t>
            </a: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9219" name="Text Box 2"/>
          <p:cNvSpPr/>
          <p:nvPr/>
        </p:nvSpPr>
        <p:spPr>
          <a:xfrm>
            <a:off x="567322" y="2641287"/>
            <a:ext cx="7835900" cy="772006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4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讨论发生过的事情：过去式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>
            <a:spLocks noChangeArrowheads="1"/>
          </p:cNvSpPr>
          <p:nvPr/>
        </p:nvSpPr>
        <p:spPr bwMode="auto">
          <a:xfrm>
            <a:off x="612775" y="597623"/>
            <a:ext cx="7559675" cy="648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did</a:t>
            </a:r>
            <a:r>
              <a:rPr lang="en-US" altLang="zh-CN" sz="36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the children do at </a:t>
            </a:r>
            <a:r>
              <a:rPr lang="en-US" altLang="zh-CN" sz="36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the </a:t>
            </a:r>
            <a:r>
              <a:rPr lang="en-US" altLang="zh-CN" sz="36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party?</a:t>
            </a:r>
            <a:endParaRPr lang="en-US" altLang="zh-CN" sz="3600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9219" name="Picture 8" descr="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1407248"/>
            <a:ext cx="13922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2"/>
          <p:cNvSpPr>
            <a:spLocks noChangeArrowheads="1"/>
          </p:cNvSpPr>
          <p:nvPr/>
        </p:nvSpPr>
        <p:spPr bwMode="auto">
          <a:xfrm>
            <a:off x="2486024" y="1571555"/>
            <a:ext cx="544830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</a:t>
            </a:r>
            <a:r>
              <a:rPr lang="zh-CN" altLang="en-US" sz="3200" dirty="0" smtClean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______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birthday song.</a:t>
            </a:r>
          </a:p>
        </p:txBody>
      </p:sp>
      <p:sp>
        <p:nvSpPr>
          <p:cNvPr id="9221" name="Text Box 2"/>
          <p:cNvSpPr>
            <a:spLocks noChangeArrowheads="1"/>
          </p:cNvSpPr>
          <p:nvPr/>
        </p:nvSpPr>
        <p:spPr bwMode="auto">
          <a:xfrm>
            <a:off x="2486024" y="3030071"/>
            <a:ext cx="495935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Wang Hong_______a wish.</a:t>
            </a:r>
          </a:p>
        </p:txBody>
      </p:sp>
      <p:pic>
        <p:nvPicPr>
          <p:cNvPr id="9222" name="Picture 6" descr="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2812186"/>
            <a:ext cx="1368425" cy="10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2"/>
          <p:cNvSpPr>
            <a:spLocks noChangeArrowheads="1"/>
          </p:cNvSpPr>
          <p:nvPr/>
        </p:nvSpPr>
        <p:spPr bwMode="auto">
          <a:xfrm>
            <a:off x="3565525" y="1571555"/>
            <a:ext cx="1109663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sang</a:t>
            </a: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248" name="Text Box 2"/>
          <p:cNvSpPr>
            <a:spLocks noChangeArrowheads="1"/>
          </p:cNvSpPr>
          <p:nvPr/>
        </p:nvSpPr>
        <p:spPr bwMode="auto">
          <a:xfrm>
            <a:off x="4789488" y="3030071"/>
            <a:ext cx="1182687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made</a:t>
            </a:r>
          </a:p>
        </p:txBody>
      </p:sp>
      <p:sp>
        <p:nvSpPr>
          <p:cNvPr id="9225" name="Text Box 2"/>
          <p:cNvSpPr>
            <a:spLocks noChangeArrowheads="1"/>
          </p:cNvSpPr>
          <p:nvPr/>
        </p:nvSpPr>
        <p:spPr bwMode="auto">
          <a:xfrm>
            <a:off x="899592" y="4323498"/>
            <a:ext cx="5037137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Tips</a:t>
            </a:r>
            <a:r>
              <a:rPr lang="zh-CN" altLang="en-US" sz="3200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: </a:t>
            </a:r>
            <a:r>
              <a:rPr lang="zh-CN" altLang="en-US" sz="2800" dirty="0" smtClean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听</a:t>
            </a:r>
            <a:r>
              <a:rPr lang="zh-CN" altLang="en-US" sz="2800" dirty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读第二</a:t>
            </a:r>
            <a:r>
              <a:rPr lang="zh-CN" altLang="en-US" sz="2800" dirty="0" smtClean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段，圈</a:t>
            </a:r>
            <a:r>
              <a:rPr lang="zh-CN" altLang="en-US" sz="2800" dirty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出</a:t>
            </a:r>
            <a:r>
              <a:rPr lang="zh-CN" altLang="en-US" sz="2800" dirty="0" smtClean="0">
                <a:latin typeface="Tekton Pro Cond" charset="0"/>
                <a:ea typeface="宋体" panose="02010600030101010101" pitchFamily="2" charset="-122"/>
                <a:sym typeface="Times New Roman" panose="02020603050405020304" pitchFamily="18" charset="0"/>
              </a:rPr>
              <a:t>答案。</a:t>
            </a:r>
            <a:endParaRPr lang="zh-CN" altLang="en-US" sz="2800" dirty="0">
              <a:latin typeface="Tekton Pro Cond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ldLvl="0"/>
      <p:bldP spid="1024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1265"/>
          <p:cNvSpPr>
            <a:spLocks noGrp="1" noChangeArrowheads="1"/>
          </p:cNvSpPr>
          <p:nvPr>
            <p:ph type="title"/>
          </p:nvPr>
        </p:nvSpPr>
        <p:spPr>
          <a:xfrm>
            <a:off x="467544" y="555526"/>
            <a:ext cx="3373438" cy="482696"/>
          </a:xfrm>
        </p:spPr>
        <p:txBody>
          <a:bodyPr lIns="90170" tIns="46990" rIns="90170" bIns="46990" anchor="t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FF0000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Learn and say :</a:t>
            </a:r>
            <a:endParaRPr lang="en-US" altLang="zh-CN" b="1" dirty="0" smtClean="0">
              <a:solidFill>
                <a:srgbClr val="FF0000"/>
              </a:solidFill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10243" name="图片 112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3768" y="1431493"/>
            <a:ext cx="3082925" cy="18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2"/>
          <p:cNvSpPr>
            <a:spLocks noChangeArrowheads="1"/>
          </p:cNvSpPr>
          <p:nvPr/>
        </p:nvSpPr>
        <p:spPr bwMode="auto">
          <a:xfrm>
            <a:off x="1781605" y="3482940"/>
            <a:ext cx="544830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It was her </a:t>
            </a:r>
            <a:r>
              <a:rPr lang="zh-CN" altLang="en-US" sz="3200" dirty="0" smtClean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birthday yesterday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0245" name="Text Box 2"/>
          <p:cNvSpPr>
            <a:spLocks noChangeArrowheads="1"/>
          </p:cNvSpPr>
          <p:nvPr/>
        </p:nvSpPr>
        <p:spPr bwMode="auto">
          <a:xfrm>
            <a:off x="1770492" y="4161597"/>
            <a:ext cx="544830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She ______ </a:t>
            </a:r>
            <a:r>
              <a:rPr lang="zh-CN" altLang="en-US" sz="3200" dirty="0" smtClean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 wish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1270" name="Text Box 2"/>
          <p:cNvSpPr>
            <a:spLocks noChangeArrowheads="1"/>
          </p:cNvSpPr>
          <p:nvPr/>
        </p:nvSpPr>
        <p:spPr bwMode="auto">
          <a:xfrm>
            <a:off x="2573768" y="4185409"/>
            <a:ext cx="1184275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made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2289"/>
          <p:cNvSpPr>
            <a:spLocks noGrp="1" noChangeArrowheads="1"/>
          </p:cNvSpPr>
          <p:nvPr/>
        </p:nvSpPr>
        <p:spPr bwMode="auto">
          <a:xfrm>
            <a:off x="479425" y="524651"/>
            <a:ext cx="3373438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latin typeface="+mj-lt"/>
                <a:ea typeface="宋体" panose="02010600030101010101" pitchFamily="2" charset="-122"/>
                <a:sym typeface="Times New Roman" panose="02020603050405020304" pitchFamily="18" charset="0"/>
              </a:rPr>
              <a:t>Learn and say:</a:t>
            </a:r>
            <a:endParaRPr lang="zh-CN" altLang="en-US" sz="3200" b="1" dirty="0">
              <a:latin typeface="+mj-lt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11267" name="图片 122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6950" y="1269982"/>
            <a:ext cx="3621088" cy="17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2"/>
          <p:cNvSpPr>
            <a:spLocks noChangeArrowheads="1"/>
          </p:cNvSpPr>
          <p:nvPr/>
        </p:nvSpPr>
        <p:spPr bwMode="auto">
          <a:xfrm>
            <a:off x="1763713" y="3213082"/>
            <a:ext cx="5448300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It </a:t>
            </a:r>
            <a:r>
              <a:rPr lang="zh-CN" altLang="en-US" sz="3200" dirty="0" smtClean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was her 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birthday yesterday.</a:t>
            </a:r>
          </a:p>
        </p:txBody>
      </p:sp>
      <p:sp>
        <p:nvSpPr>
          <p:cNvPr id="11269" name="Text Box 2"/>
          <p:cNvSpPr>
            <a:spLocks noChangeArrowheads="1"/>
          </p:cNvSpPr>
          <p:nvPr/>
        </p:nvSpPr>
        <p:spPr bwMode="auto">
          <a:xfrm>
            <a:off x="1754188" y="3891739"/>
            <a:ext cx="5986462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They  ______ the birthday song. 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12294" name="Text Box 2"/>
          <p:cNvSpPr>
            <a:spLocks noChangeArrowheads="1"/>
          </p:cNvSpPr>
          <p:nvPr/>
        </p:nvSpPr>
        <p:spPr bwMode="auto">
          <a:xfrm>
            <a:off x="2844800" y="3915551"/>
            <a:ext cx="1182688" cy="587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sang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 Birthday Lesson 3_课件1</Template>
  <TotalTime>0</TotalTime>
  <Words>361</Words>
  <Application>Microsoft Office PowerPoint</Application>
  <PresentationFormat>全屏显示(16:9)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Tekton Pro Cond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Unit 3  Birthday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Learn and say 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2020-06-19T12:52:00Z</dcterms:created>
  <dcterms:modified xsi:type="dcterms:W3CDTF">2023-01-16T18:02:17Z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F314824CCA7D412AB2E53F38803388B5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