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</p:sldIdLst>
  <p:sldSz cx="9144000" cy="5145088"/>
  <p:notesSz cx="6858000" cy="9144000"/>
  <p:custDataLst>
    <p:tags r:id="rId33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17EFECA-42C1-498C-BDE7-4687F7129D8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9600DECF-6569-433A-BB05-4B9753DA4CA9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BA829D4-260B-4E9D-BFB8-61D9EBF77751}" type="slidenum">
              <a:rPr lang="zh-CN" altLang="en-US" smtClean="0">
                <a:latin typeface="Arial" panose="020B0604020202020204" pitchFamily="34" charset="0"/>
              </a:rPr>
              <a:t>23</a:t>
            </a:fld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900114" y="2577945"/>
            <a:ext cx="748823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866775" y="793168"/>
            <a:ext cx="741045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</a:t>
            </a:r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5</a:t>
            </a:r>
          </a:p>
          <a:p>
            <a:pPr algn="ctr" eaLnBrk="1" hangingPunct="1">
              <a:defRPr/>
            </a:pPr>
            <a:r>
              <a:rPr lang="en-US" altLang="zh-CN" sz="4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Why </a:t>
            </a:r>
            <a:r>
              <a:rPr lang="en-US" altLang="zh-CN" sz="4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do you like pandas?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9119" y="2805002"/>
            <a:ext cx="5465762" cy="5237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Section A  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第</a:t>
            </a:r>
            <a:r>
              <a:rPr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课时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06316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32025" y="627063"/>
            <a:ext cx="476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引导的特殊疑问句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49300" y="1255713"/>
            <a:ext cx="77295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Why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是疑问副词，意为“为什么”，常用来引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导询问做某事的原因或理由。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句型结构：“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一般疑问句”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意为“为什么做某事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”。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例句：你为什么不喜欢这只猫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Why don’t you like the cat?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909638"/>
            <a:ext cx="79502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Why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引导的特殊疑问句，一般用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回答。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because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是连词，后面接句子。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例句：莉莉为什么又迟到了？因为她起床晚。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——Why is Lily late again?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——Because she gets up late.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476375" y="627063"/>
            <a:ext cx="6551613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why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可用于提出建议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 don’t you +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动词原形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其他？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 not +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动词原形 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其他？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意为“你为什么不做</a:t>
            </a:r>
            <a:r>
              <a:rPr lang="en-US" altLang="zh-CN" sz="2800" b="1" dirty="0"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呢？”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答语：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That’s a good idea. / Good idea.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That sounds good.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109663" y="700088"/>
            <a:ext cx="6643687" cy="377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1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根据汉语意思完成句子，每空一词。</a:t>
            </a:r>
          </a:p>
          <a:p>
            <a:pPr eaLnBrk="1" hangingPunct="1">
              <a:lnSpc>
                <a:spcPts val="41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—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你为什么喜欢大象？</a:t>
            </a:r>
          </a:p>
          <a:p>
            <a:pPr eaLnBrk="1" hangingPunct="1">
              <a:lnSpc>
                <a:spcPts val="41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因为它们非常聪明。</a:t>
            </a:r>
          </a:p>
          <a:p>
            <a:pPr eaLnBrk="1" hangingPunct="1">
              <a:lnSpc>
                <a:spcPts val="41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_____ ____ you like elephants?</a:t>
            </a:r>
          </a:p>
          <a:p>
            <a:pPr eaLnBrk="1" hangingPunct="1">
              <a:lnSpc>
                <a:spcPts val="41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— ________ they’re very smart.</a:t>
            </a:r>
          </a:p>
          <a:p>
            <a:pPr eaLnBrk="1" hangingPunct="1">
              <a:lnSpc>
                <a:spcPts val="41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为什么不和我们去购物呢？</a:t>
            </a:r>
          </a:p>
          <a:p>
            <a:pPr eaLnBrk="1" hangingPunct="1">
              <a:lnSpc>
                <a:spcPts val="41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_____ ____ go shopping with us?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985963" y="2263775"/>
            <a:ext cx="1573212" cy="52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   do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005013" y="2828925"/>
            <a:ext cx="1419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Because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81163" y="3843338"/>
            <a:ext cx="16922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   not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84213" y="1292225"/>
            <a:ext cx="7991475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where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疑问副词，用于询问地点，意为“哪里；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什么地方”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回答：用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 from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回答，意为“来自于</a:t>
            </a:r>
            <a:r>
              <a:rPr lang="en-US" altLang="zh-CN" sz="2800" b="1" dirty="0">
                <a:solidFill>
                  <a:srgbClr val="0000FF"/>
                </a:solidFill>
                <a:latin typeface="+mj-ea"/>
                <a:ea typeface="+mj-ea"/>
                <a:cs typeface="Times New Roman" panose="02020603050405020304" pitchFamily="18" charset="0"/>
              </a:rPr>
              <a:t>……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例：他来自哪里？他来自澳大利亚。</a:t>
            </a:r>
            <a:endParaRPr lang="en-US" altLang="zh-CN" sz="28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— Where is he from?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— He is from Australia.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41538" y="657225"/>
            <a:ext cx="4860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二、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Where is ... from?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547813" y="1131888"/>
            <a:ext cx="6121400" cy="2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>
                    <a:alpha val="7215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询问“来自于哪里”的其它方式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Where do/does +</a:t>
            </a: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主语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come from?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答语：主语</a:t>
            </a: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+ come(s) from ...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619250" y="3365500"/>
            <a:ext cx="5545138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from = come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366838" y="723900"/>
            <a:ext cx="6437312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根据汉语意思完成句子，每空一词。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—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你来自哪里？</a:t>
            </a: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我来自澳大利亚。</a:t>
            </a: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______ _____ you _____?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— _________ Australia.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约翰来自于非洲。</a:t>
            </a:r>
          </a:p>
          <a:p>
            <a:pPr eaLnBrk="1" hangingPunct="1">
              <a:lnSpc>
                <a:spcPts val="4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John ______ ______________ Africa.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144713" y="2279650"/>
            <a:ext cx="4083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Where   are            from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25688" y="2787650"/>
            <a:ext cx="16113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I’m from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652713" y="3814763"/>
            <a:ext cx="374491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comes   from / is from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27275" y="969963"/>
            <a:ext cx="47640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三、形容词的基本用法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744538" y="1625600"/>
            <a:ext cx="79311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    形容词通常用来描述和修饰名词或代词，说明人或事物的性质、状态和特征。大多数形容词既可作定语又可作表语。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00100" y="852488"/>
            <a:ext cx="78486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作定语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用于修饰名词，表示名词的属性，常置于它所修饰的名词前。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例句：他是一个帅气的男孩。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He is a handsome boy.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857250" y="684213"/>
            <a:ext cx="78867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作表语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形容词可以置于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be, seem, look, become, get, feel, turn, grow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等连系动词后面作表语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例句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这些花儿很漂亮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The flowers are beautiful.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 l="1141" r="2745"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9988" y="3217863"/>
            <a:ext cx="4627562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Guessing game</a:t>
            </a:r>
            <a:endParaRPr lang="zh-CN" alt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动作按钮: 前进或下一项 2">
            <a:hlinkClick r:id="" action="ppaction://hlinkshowjump?jump=nextslide" highlightClick="1"/>
          </p:cNvPr>
          <p:cNvSpPr/>
          <p:nvPr/>
        </p:nvSpPr>
        <p:spPr>
          <a:xfrm>
            <a:off x="8101013" y="4373563"/>
            <a:ext cx="719137" cy="503237"/>
          </a:xfrm>
          <a:prstGeom prst="actionButtonForwardNex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1058863"/>
            <a:ext cx="71786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作宾语补足语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</a:t>
            </a:r>
            <a:r>
              <a:rPr lang="zh-CN" altLang="en-US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形容词可放在宾语之后作宾语补足语</a:t>
            </a: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endParaRPr lang="zh-CN" altLang="en-US" sz="2800" b="1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例句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: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这部有趣的电影使我很开心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The funny movie makes me happy.</a:t>
            </a: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组合 4"/>
          <p:cNvGrpSpPr/>
          <p:nvPr/>
        </p:nvGrpSpPr>
        <p:grpSpPr bwMode="auto">
          <a:xfrm>
            <a:off x="496888" y="696913"/>
            <a:ext cx="668337" cy="584200"/>
            <a:chOff x="473460" y="455857"/>
            <a:chExt cx="991686" cy="670889"/>
          </a:xfrm>
        </p:grpSpPr>
        <p:sp>
          <p:nvSpPr>
            <p:cNvPr id="3" name="椭圆 2"/>
            <p:cNvSpPr/>
            <p:nvPr/>
          </p:nvSpPr>
          <p:spPr>
            <a:xfrm>
              <a:off x="473460" y="510549"/>
              <a:ext cx="897464" cy="592497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17" name="TextBox 3"/>
            <p:cNvSpPr txBox="1">
              <a:spLocks noChangeArrowheads="1"/>
            </p:cNvSpPr>
            <p:nvPr/>
          </p:nvSpPr>
          <p:spPr bwMode="auto">
            <a:xfrm>
              <a:off x="480286" y="455857"/>
              <a:ext cx="984860" cy="67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3a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507" name="矩形 4"/>
          <p:cNvSpPr>
            <a:spLocks noChangeArrowheads="1"/>
          </p:cNvSpPr>
          <p:nvPr/>
        </p:nvSpPr>
        <p:spPr bwMode="auto">
          <a:xfrm>
            <a:off x="1101725" y="525463"/>
            <a:ext cx="73294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the words from the box. Then practice the conversation.</a:t>
            </a:r>
          </a:p>
        </p:txBody>
      </p:sp>
      <p:sp>
        <p:nvSpPr>
          <p:cNvPr id="6" name="矩形 5"/>
          <p:cNvSpPr/>
          <p:nvPr/>
        </p:nvSpPr>
        <p:spPr>
          <a:xfrm>
            <a:off x="716446" y="1539294"/>
            <a:ext cx="7959692" cy="71734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>
            <a:spAutoFit/>
          </a:bodyPr>
          <a:lstStyle/>
          <a:p>
            <a:pPr eaLnBrk="1" hangingPunct="1">
              <a:lnSpc>
                <a:spcPct val="145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 they’re   do   don’t   cool  like  why  where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15963" y="2255838"/>
            <a:ext cx="7959725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_______ are lions from?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_______from South Africa. Do you _____ lions?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No, I don’t.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Why ______ you like lions?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265238" y="2254250"/>
            <a:ext cx="13398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55700" y="2786063"/>
            <a:ext cx="14906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665913" y="2819400"/>
            <a:ext cx="8731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76450" y="3924300"/>
            <a:ext cx="11588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744538" y="1789113"/>
            <a:ext cx="7848600" cy="246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7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Well, ________ they’re kind of interesting. Do </a:t>
            </a:r>
          </a:p>
          <a:p>
            <a:pPr eaLnBrk="1" hangingPunct="1">
              <a:lnSpc>
                <a:spcPts val="37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you like pandas?</a:t>
            </a:r>
          </a:p>
          <a:p>
            <a:pPr eaLnBrk="1" hangingPunct="1">
              <a:lnSpc>
                <a:spcPts val="37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 do. But I like tigers a lot.</a:t>
            </a:r>
          </a:p>
          <a:p>
            <a:pPr eaLnBrk="1" hangingPunct="1">
              <a:lnSpc>
                <a:spcPts val="37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Tigers? Why ___ you like tigers?  </a:t>
            </a:r>
          </a:p>
          <a:p>
            <a:pPr eaLnBrk="1" hangingPunct="1">
              <a:lnSpc>
                <a:spcPts val="37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They’re really _____!</a:t>
            </a:r>
          </a:p>
        </p:txBody>
      </p:sp>
      <p:sp>
        <p:nvSpPr>
          <p:cNvPr id="22531" name="矩形 2"/>
          <p:cNvSpPr>
            <a:spLocks noChangeArrowheads="1"/>
          </p:cNvSpPr>
          <p:nvPr/>
        </p:nvSpPr>
        <p:spPr bwMode="auto">
          <a:xfrm>
            <a:off x="744538" y="590550"/>
            <a:ext cx="77216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Because they’re really scary. But I like giraffes.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Really? _____ do you like giraffes?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543300" y="3614738"/>
            <a:ext cx="981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332163" y="3140075"/>
            <a:ext cx="6334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93925" y="1720850"/>
            <a:ext cx="1411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492375" y="1168400"/>
            <a:ext cx="981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4"/>
          <p:cNvGrpSpPr/>
          <p:nvPr/>
        </p:nvGrpSpPr>
        <p:grpSpPr bwMode="auto">
          <a:xfrm>
            <a:off x="439738" y="449263"/>
            <a:ext cx="668337" cy="585787"/>
            <a:chOff x="473460" y="455857"/>
            <a:chExt cx="991686" cy="670963"/>
          </a:xfrm>
        </p:grpSpPr>
        <p:sp>
          <p:nvSpPr>
            <p:cNvPr id="3" name="椭圆 2"/>
            <p:cNvSpPr/>
            <p:nvPr/>
          </p:nvSpPr>
          <p:spPr>
            <a:xfrm>
              <a:off x="473460" y="510407"/>
              <a:ext cx="897464" cy="592775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65" name="TextBox 3"/>
            <p:cNvSpPr txBox="1">
              <a:spLocks noChangeArrowheads="1"/>
            </p:cNvSpPr>
            <p:nvPr/>
          </p:nvSpPr>
          <p:spPr bwMode="auto">
            <a:xfrm>
              <a:off x="480286" y="455857"/>
              <a:ext cx="984860" cy="67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3b</a:t>
              </a:r>
              <a:endPara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555" name="矩形 4"/>
          <p:cNvSpPr>
            <a:spLocks noChangeArrowheads="1"/>
          </p:cNvSpPr>
          <p:nvPr/>
        </p:nvSpPr>
        <p:spPr bwMode="auto">
          <a:xfrm>
            <a:off x="960438" y="306388"/>
            <a:ext cx="72913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Write names of animals in the 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lanks to make sentences that are true for you.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404813" y="3217863"/>
            <a:ext cx="3778250" cy="1241425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_______ because</a:t>
            </a:r>
          </a:p>
          <a:p>
            <a:pPr eaLnBrk="1" hangingPunct="1"/>
            <a:r>
              <a:rPr lang="en-US" altLang="zh-CN" sz="2800" b="1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cute.</a:t>
            </a: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960438" y="1906588"/>
            <a:ext cx="3986212" cy="1168400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_________because 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smart.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4999038" y="1382713"/>
            <a:ext cx="3741737" cy="1047750"/>
          </a:xfrm>
          <a:prstGeom prst="roundRect">
            <a:avLst>
              <a:gd name="adj" fmla="val 16667"/>
            </a:avLst>
          </a:prstGeom>
          <a:solidFill>
            <a:schemeClr val="bg1">
              <a:lumMod val="75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like _______ because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interesting.</a:t>
            </a: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4492625" y="2738438"/>
            <a:ext cx="3546475" cy="132397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don’t like________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they’re lazy.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93825" y="3333750"/>
            <a:ext cx="149383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951038" y="1976438"/>
            <a:ext cx="16938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942013" y="1384300"/>
            <a:ext cx="14398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giraffes</a:t>
            </a: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6588125" y="289083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组合 4"/>
          <p:cNvGrpSpPr/>
          <p:nvPr/>
        </p:nvGrpSpPr>
        <p:grpSpPr bwMode="auto">
          <a:xfrm>
            <a:off x="439738" y="481013"/>
            <a:ext cx="668337" cy="584200"/>
            <a:chOff x="473460" y="455857"/>
            <a:chExt cx="991686" cy="670963"/>
          </a:xfrm>
        </p:grpSpPr>
        <p:sp>
          <p:nvSpPr>
            <p:cNvPr id="3" name="椭圆 2"/>
            <p:cNvSpPr/>
            <p:nvPr/>
          </p:nvSpPr>
          <p:spPr>
            <a:xfrm>
              <a:off x="473460" y="510555"/>
              <a:ext cx="897464" cy="59256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24583" name="TextBox 3"/>
            <p:cNvSpPr txBox="1">
              <a:spLocks noChangeArrowheads="1"/>
            </p:cNvSpPr>
            <p:nvPr/>
          </p:nvSpPr>
          <p:spPr bwMode="auto">
            <a:xfrm>
              <a:off x="480286" y="455857"/>
              <a:ext cx="984860" cy="670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3c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579" name="矩形 4"/>
          <p:cNvSpPr>
            <a:spLocks noChangeArrowheads="1"/>
          </p:cNvSpPr>
          <p:nvPr/>
        </p:nvSpPr>
        <p:spPr bwMode="auto">
          <a:xfrm>
            <a:off x="968375" y="334963"/>
            <a:ext cx="74358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Think of an animal. Ask and answer questions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with your partner to guess each other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animal.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33438" y="1984375"/>
            <a:ext cx="22733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54388" y="1339850"/>
            <a:ext cx="4829175" cy="35417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Is the animal big?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it is.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Where’s the animal from?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It’s from China.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Is it black and white?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it is.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It’s panda!</a:t>
            </a:r>
          </a:p>
          <a:p>
            <a:pPr eaLnBrk="1" hangingPunct="1">
              <a:defRPr/>
            </a:pPr>
            <a:r>
              <a:rPr lang="en-US" altLang="zh-CN" sz="2800" b="1" dirty="0">
                <a:solidFill>
                  <a:srgbClr val="0808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you’re right.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标注 9"/>
          <p:cNvSpPr>
            <a:spLocks noChangeArrowheads="1"/>
          </p:cNvSpPr>
          <p:nvPr/>
        </p:nvSpPr>
        <p:spPr bwMode="auto">
          <a:xfrm>
            <a:off x="609600" y="854075"/>
            <a:ext cx="3360738" cy="609600"/>
          </a:xfrm>
          <a:prstGeom prst="wedgeRectCallout">
            <a:avLst>
              <a:gd name="adj1" fmla="val 37796"/>
              <a:gd name="adj2" fmla="val 86458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the animal smart?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标注 10"/>
          <p:cNvSpPr>
            <a:spLocks noChangeArrowheads="1"/>
          </p:cNvSpPr>
          <p:nvPr/>
        </p:nvSpPr>
        <p:spPr bwMode="auto">
          <a:xfrm>
            <a:off x="6153150" y="1193800"/>
            <a:ext cx="1584325" cy="539750"/>
          </a:xfrm>
          <a:prstGeom prst="wedgeRectCallout">
            <a:avLst>
              <a:gd name="adj1" fmla="val -65750"/>
              <a:gd name="adj2" fmla="val 52106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it is.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标注 11"/>
          <p:cNvSpPr>
            <a:spLocks noChangeArrowheads="1"/>
          </p:cNvSpPr>
          <p:nvPr/>
        </p:nvSpPr>
        <p:spPr bwMode="auto">
          <a:xfrm>
            <a:off x="609600" y="1714500"/>
            <a:ext cx="2301875" cy="954088"/>
          </a:xfrm>
          <a:prstGeom prst="wedgeRectCallout">
            <a:avLst>
              <a:gd name="adj1" fmla="val 63894"/>
              <a:gd name="adj2" fmla="val 32546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animal from?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标注 12"/>
          <p:cNvSpPr>
            <a:spLocks noChangeArrowheads="1"/>
          </p:cNvSpPr>
          <p:nvPr/>
        </p:nvSpPr>
        <p:spPr bwMode="auto">
          <a:xfrm>
            <a:off x="6099175" y="2060575"/>
            <a:ext cx="2446338" cy="581025"/>
          </a:xfrm>
          <a:prstGeom prst="wedgeRectCallout">
            <a:avLst>
              <a:gd name="adj1" fmla="val -63116"/>
              <a:gd name="adj2" fmla="val 23796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from India.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标注 13"/>
          <p:cNvSpPr>
            <a:spLocks noChangeArrowheads="1"/>
          </p:cNvSpPr>
          <p:nvPr/>
        </p:nvSpPr>
        <p:spPr bwMode="auto">
          <a:xfrm>
            <a:off x="609600" y="3049588"/>
            <a:ext cx="2606675" cy="571500"/>
          </a:xfrm>
          <a:prstGeom prst="wedgeRectCallout">
            <a:avLst>
              <a:gd name="adj1" fmla="val 42810"/>
              <a:gd name="adj2" fmla="val -86667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Is it big and fat?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标注 14"/>
          <p:cNvSpPr>
            <a:spLocks noChangeArrowheads="1"/>
          </p:cNvSpPr>
          <p:nvPr/>
        </p:nvSpPr>
        <p:spPr bwMode="auto">
          <a:xfrm>
            <a:off x="6153150" y="3022600"/>
            <a:ext cx="1570038" cy="547688"/>
          </a:xfrm>
          <a:prstGeom prst="wedgeRectCallout">
            <a:avLst>
              <a:gd name="adj1" fmla="val -69245"/>
              <a:gd name="adj2" fmla="val -43278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it is.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标注 15"/>
          <p:cNvSpPr>
            <a:spLocks noChangeArrowheads="1"/>
          </p:cNvSpPr>
          <p:nvPr/>
        </p:nvSpPr>
        <p:spPr bwMode="auto">
          <a:xfrm>
            <a:off x="609600" y="4094163"/>
            <a:ext cx="2713038" cy="639762"/>
          </a:xfrm>
          <a:prstGeom prst="wedgeRectCallout">
            <a:avLst>
              <a:gd name="adj1" fmla="val 44106"/>
              <a:gd name="adj2" fmla="val -9202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It’s an elephant.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标注 16"/>
          <p:cNvSpPr>
            <a:spLocks noChangeArrowheads="1"/>
          </p:cNvSpPr>
          <p:nvPr/>
        </p:nvSpPr>
        <p:spPr bwMode="auto">
          <a:xfrm>
            <a:off x="5608638" y="4094163"/>
            <a:ext cx="2833687" cy="563562"/>
          </a:xfrm>
          <a:prstGeom prst="wedgeRectCallout">
            <a:avLst>
              <a:gd name="adj1" fmla="val -40708"/>
              <a:gd name="adj2" fmla="val -84833"/>
            </a:avLst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Yes, you’re right.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10" name="Rectangle 387"/>
          <p:cNvSpPr>
            <a:spLocks noChangeArrowheads="1"/>
          </p:cNvSpPr>
          <p:nvPr/>
        </p:nvSpPr>
        <p:spPr bwMode="auto">
          <a:xfrm>
            <a:off x="609600" y="250825"/>
            <a:ext cx="1919288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</a:rPr>
              <a:t>Play roles</a:t>
            </a:r>
          </a:p>
        </p:txBody>
      </p:sp>
      <p:pic>
        <p:nvPicPr>
          <p:cNvPr id="25611" name="Picture 2" descr="C:\Users\Administrator\Desktop\8d260fd46304ada349027295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CFBFA"/>
              </a:clrFrom>
              <a:clrTo>
                <a:srgbClr val="FC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4700" y="1312863"/>
            <a:ext cx="2679700" cy="333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一级栏目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5113" y="201613"/>
            <a:ext cx="8350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87"/>
          <p:cNvSpPr>
            <a:spLocks noChangeArrowheads="1"/>
          </p:cNvSpPr>
          <p:nvPr/>
        </p:nvSpPr>
        <p:spPr bwMode="auto">
          <a:xfrm>
            <a:off x="1019175" y="407988"/>
            <a:ext cx="1919288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473075" y="1039813"/>
            <a:ext cx="8335963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Ⅰ.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用所给词的适当形式填空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Koalas look kind of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  　　   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(interest)and cute.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There are many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(animal)in the zoo.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I don’t like the tigers. Because they are ________</a:t>
            </a:r>
            <a:r>
              <a:rPr lang="zh-CN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endParaRPr lang="en-US" altLang="zh-CN" sz="2800" b="1" u="sng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(real) scary. </a:t>
            </a: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3943350" y="1778000"/>
            <a:ext cx="18129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interesting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363913" y="2447925"/>
            <a:ext cx="1382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animals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7092950" y="3079750"/>
            <a:ext cx="1054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really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6613" y="1047750"/>
            <a:ext cx="76977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4. —Where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(be)the monkey from?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—Sorry, I don’t know.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5. My sister always wants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(shop)with my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mother on Sundays.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170238" y="1144588"/>
            <a:ext cx="512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is 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4849813" y="2279650"/>
            <a:ext cx="12938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shop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744538" y="109538"/>
            <a:ext cx="7697787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Ⅱ.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句型转换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I like dolphins. 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改为一般疑问句并作肯定回答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—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you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dolphins?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—Yes, I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What about going to see the elephants first?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(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改为同义句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Why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 see the elephants first? 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811338" y="1503363"/>
            <a:ext cx="6238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36925" y="1503363"/>
            <a:ext cx="742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like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640013" y="2144713"/>
            <a:ext cx="563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022475" y="4041775"/>
            <a:ext cx="1851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not         go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54038" y="555625"/>
            <a:ext cx="8132762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do, want, see, to, you, why, the, pandas(</a:t>
            </a:r>
            <a:r>
              <a:rPr lang="zh-CN" altLang="en-US" sz="24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连词成句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zh-CN" sz="2800" b="1" u="sng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_______________________________________? </a:t>
            </a: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985838" y="815975"/>
            <a:ext cx="55864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Why do you want to see the pandas</a:t>
            </a: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554038" y="1411288"/>
            <a:ext cx="7697787" cy="332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The lions are from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对画线部分提问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zh-CN" sz="2800" b="1" u="sng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　　　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lions from?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Bill likes koalas </a:t>
            </a:r>
            <a:r>
              <a:rPr lang="en-US" altLang="zh-CN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because they’re very cute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(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对画线部分提问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altLang="zh-CN" sz="2800" b="1" u="sng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　　　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Bill</a:t>
            </a:r>
            <a:r>
              <a:rPr lang="zh-CN" altLang="en-US" sz="2800" b="1" u="sng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　　　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koalas? 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365" name="矩形 8"/>
          <p:cNvSpPr>
            <a:spLocks noChangeArrowheads="1"/>
          </p:cNvSpPr>
          <p:nvPr/>
        </p:nvSpPr>
        <p:spPr bwMode="auto">
          <a:xfrm>
            <a:off x="827088" y="2154238"/>
            <a:ext cx="2241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Where      are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15366" name="矩形 9"/>
          <p:cNvSpPr>
            <a:spLocks noChangeArrowheads="1"/>
          </p:cNvSpPr>
          <p:nvPr/>
        </p:nvSpPr>
        <p:spPr bwMode="auto">
          <a:xfrm>
            <a:off x="900113" y="4054475"/>
            <a:ext cx="20494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Why     does</a:t>
            </a:r>
            <a:endParaRPr lang="zh-CN" altLang="en-US" sz="2800">
              <a:solidFill>
                <a:srgbClr val="FF0000"/>
              </a:solidFill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15367" name="矩形 10"/>
          <p:cNvSpPr>
            <a:spLocks noChangeArrowheads="1"/>
          </p:cNvSpPr>
          <p:nvPr/>
        </p:nvSpPr>
        <p:spPr bwMode="auto">
          <a:xfrm>
            <a:off x="3779838" y="3962400"/>
            <a:ext cx="742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like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365" grpId="0"/>
      <p:bldP spid="15366" grpId="0"/>
      <p:bldP spid="153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016000" y="1236663"/>
            <a:ext cx="38989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4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only in China.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black and white.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4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usually friendly.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sometimes 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shy.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7" descr="110720230344ebd44f8027850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1381125"/>
            <a:ext cx="2722563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1016000" y="627063"/>
            <a:ext cx="1177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715963" y="1125538"/>
            <a:ext cx="4519612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Africa.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often eat small animals. 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lazy.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Sometimes 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very scary.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3279936_152249049426_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35550" y="1444625"/>
            <a:ext cx="360045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715963" y="555625"/>
            <a:ext cx="1179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14388" y="865188"/>
            <a:ext cx="376872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a cute animal.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friendly to people.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live in the water.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have fish for food. 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can swim very well.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am I?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83113" y="1393825"/>
            <a:ext cx="3927475" cy="291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793750" y="371475"/>
            <a:ext cx="11795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3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1690688" y="819150"/>
            <a:ext cx="593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Say and guess with your partner.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文本框 45058"/>
          <p:cNvSpPr txBox="1">
            <a:spLocks noChangeArrowheads="1"/>
          </p:cNvSpPr>
          <p:nvPr/>
        </p:nvSpPr>
        <p:spPr bwMode="auto">
          <a:xfrm>
            <a:off x="712788" y="1920875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tall</a:t>
            </a:r>
          </a:p>
        </p:txBody>
      </p:sp>
      <p:sp>
        <p:nvSpPr>
          <p:cNvPr id="6148" name="文本框 45059"/>
          <p:cNvSpPr txBox="1">
            <a:spLocks noChangeArrowheads="1"/>
          </p:cNvSpPr>
          <p:nvPr/>
        </p:nvSpPr>
        <p:spPr bwMode="auto">
          <a:xfrm>
            <a:off x="684213" y="2643188"/>
            <a:ext cx="17319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beautiful</a:t>
            </a:r>
          </a:p>
        </p:txBody>
      </p:sp>
      <p:sp>
        <p:nvSpPr>
          <p:cNvPr id="6149" name="文本框 45060"/>
          <p:cNvSpPr txBox="1">
            <a:spLocks noChangeArrowheads="1"/>
          </p:cNvSpPr>
          <p:nvPr/>
        </p:nvSpPr>
        <p:spPr bwMode="auto">
          <a:xfrm>
            <a:off x="684213" y="3300413"/>
            <a:ext cx="2309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neck</a:t>
            </a:r>
            <a:endParaRPr lang="zh-CN" altLang="en-US" sz="6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4656138" y="1827213"/>
            <a:ext cx="2376487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</a:t>
            </a:r>
          </a:p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nose 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zh-C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 grass</a:t>
            </a:r>
            <a:endParaRPr lang="en-US" altLang="zh-C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63330" y="1674039"/>
            <a:ext cx="1863821" cy="2339110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20085151511538_2"/>
          <p:cNvPicPr>
            <a:picLocks noChangeAspect="1" noChangeArrowheads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 bwMode="auto">
          <a:xfrm>
            <a:off x="6516216" y="1665162"/>
            <a:ext cx="2128646" cy="2339110"/>
          </a:xfrm>
          <a:prstGeom prst="parallelogram">
            <a:avLst>
              <a:gd name="adj" fmla="val 1679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/>
      <p:bldP spid="6148" grpId="0"/>
      <p:bldP spid="6149" grpId="0"/>
      <p:bldP spid="61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87"/>
          <p:cNvSpPr>
            <a:spLocks noChangeArrowheads="1"/>
          </p:cNvSpPr>
          <p:nvPr/>
        </p:nvSpPr>
        <p:spPr bwMode="auto">
          <a:xfrm>
            <a:off x="814388" y="298450"/>
            <a:ext cx="1662112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Review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706813" y="566738"/>
            <a:ext cx="4897437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What animal is it?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It’s ___________.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Do you like __________.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Yes, I do. 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Why do you like them?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________ they’re friendly.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Where are they from?</a:t>
            </a:r>
          </a:p>
          <a:p>
            <a:pPr eaLnBrk="1" hangingPunct="1">
              <a:lnSpc>
                <a:spcPts val="39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____________ Africa.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789488" y="1039813"/>
            <a:ext cx="2159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elephant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122988" y="1544638"/>
            <a:ext cx="18335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elephants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213225" y="3078163"/>
            <a:ext cx="15113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4211638" y="4057650"/>
            <a:ext cx="237648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from</a:t>
            </a:r>
          </a:p>
        </p:txBody>
      </p:sp>
      <p:pic>
        <p:nvPicPr>
          <p:cNvPr id="8" name="Picture 3" descr="20085151511538_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814388" y="1063466"/>
            <a:ext cx="2821740" cy="3100732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4211638" y="2614613"/>
            <a:ext cx="793750" cy="4635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4213225" y="3132138"/>
            <a:ext cx="1511300" cy="4635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4213225" y="4057650"/>
            <a:ext cx="3454400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221163" y="4637088"/>
            <a:ext cx="3455987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4" grpId="0"/>
      <p:bldP spid="5" grpId="0"/>
      <p:bldP spid="6" grpId="0"/>
      <p:bldP spid="7" grpId="0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8"/>
          <p:cNvSpPr txBox="1">
            <a:spLocks noChangeArrowheads="1"/>
          </p:cNvSpPr>
          <p:nvPr/>
        </p:nvSpPr>
        <p:spPr bwMode="auto">
          <a:xfrm>
            <a:off x="3944938" y="488950"/>
            <a:ext cx="4730750" cy="419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What animal is it?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It’s ___________.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Do you like ________.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Yes, I do. 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________ you like them?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Because they’re _____.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______ are they from?</a:t>
            </a:r>
          </a:p>
          <a:p>
            <a:pPr eaLnBrk="1" hangingPunct="1">
              <a:lnSpc>
                <a:spcPts val="4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— ___________________.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5222875" y="1003300"/>
            <a:ext cx="1652588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panda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305550" y="1527175"/>
            <a:ext cx="15843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pandas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4538663" y="2528888"/>
            <a:ext cx="1393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do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408488" y="3590925"/>
            <a:ext cx="1214437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48175" y="4060825"/>
            <a:ext cx="3508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from China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992938" y="3073400"/>
            <a:ext cx="11525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cute</a:t>
            </a:r>
          </a:p>
        </p:txBody>
      </p:sp>
      <p:pic>
        <p:nvPicPr>
          <p:cNvPr id="9" name="Picture 7" descr="110720230344ebd44f8027850c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5187" y="1003905"/>
            <a:ext cx="3318473" cy="3008482"/>
          </a:xfrm>
          <a:prstGeom prst="flowChartSummingJuncti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4611688" y="2589213"/>
            <a:ext cx="792162" cy="4635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395788" y="3132138"/>
            <a:ext cx="1400175" cy="46355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4395788" y="4132263"/>
            <a:ext cx="3455987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4403725" y="4629150"/>
            <a:ext cx="3455988" cy="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/>
      <p:bldP spid="4" grpId="0"/>
      <p:bldP spid="7" grpId="0"/>
      <p:bldP spid="8" grpId="0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4"/>
          <p:cNvGrpSpPr/>
          <p:nvPr/>
        </p:nvGrpSpPr>
        <p:grpSpPr bwMode="auto">
          <a:xfrm>
            <a:off x="2695575" y="306388"/>
            <a:ext cx="3676650" cy="590550"/>
            <a:chOff x="473460" y="510067"/>
            <a:chExt cx="965472" cy="592342"/>
          </a:xfrm>
        </p:grpSpPr>
        <p:sp>
          <p:nvSpPr>
            <p:cNvPr id="5" name="椭圆 4"/>
            <p:cNvSpPr/>
            <p:nvPr/>
          </p:nvSpPr>
          <p:spPr>
            <a:xfrm>
              <a:off x="473460" y="510067"/>
              <a:ext cx="897939" cy="592342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924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936012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Grammar Focus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7" name="Group 36"/>
          <p:cNvGraphicFramePr/>
          <p:nvPr/>
        </p:nvGraphicFramePr>
        <p:xfrm>
          <a:off x="468313" y="950913"/>
          <a:ext cx="8207375" cy="2692399"/>
        </p:xfrm>
        <a:graphic>
          <a:graphicData uri="http://schemas.openxmlformats.org/drawingml/2006/table">
            <a:tbl>
              <a:tblPr/>
              <a:tblGrid>
                <a:gridCol w="4031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 do you like pandas?</a:t>
                      </a: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Because they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 kind of interesting.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2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 does John like koalas?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Because they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 very cute.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Why don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 you like tigers?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Because they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 really scary.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Where are lions from?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They</a:t>
                      </a:r>
                      <a:r>
                        <a:rPr lang="en-US" altLang="zh-CN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’</a:t>
                      </a:r>
                      <a:r>
                        <a:rPr kumimoji="0" lang="en-US" altLang="zh-CN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 from South Africa.</a:t>
                      </a:r>
                      <a:endParaRPr kumimoji="0" lang="zh-CN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158" marR="90158" marT="47036" marB="4703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椭圆 7"/>
          <p:cNvSpPr/>
          <p:nvPr/>
        </p:nvSpPr>
        <p:spPr>
          <a:xfrm>
            <a:off x="1257300" y="1138238"/>
            <a:ext cx="447675" cy="43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246188" y="1930400"/>
            <a:ext cx="733425" cy="450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30313" y="2514600"/>
            <a:ext cx="885825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50850" y="3740150"/>
            <a:ext cx="3659188" cy="9858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当主语是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第三人称单数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时，用助动词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does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否定含义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doesn’t</a:t>
            </a:r>
          </a:p>
        </p:txBody>
      </p:sp>
      <p:sp>
        <p:nvSpPr>
          <p:cNvPr id="12" name="矩形 11"/>
          <p:cNvSpPr/>
          <p:nvPr/>
        </p:nvSpPr>
        <p:spPr>
          <a:xfrm>
            <a:off x="4325938" y="3817938"/>
            <a:ext cx="4356100" cy="8302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当主语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非单三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时，用助动词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否定含义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时用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don’t</a:t>
            </a:r>
          </a:p>
        </p:txBody>
      </p:sp>
      <p:sp>
        <p:nvSpPr>
          <p:cNvPr id="13" name="椭圆 12"/>
          <p:cNvSpPr/>
          <p:nvPr/>
        </p:nvSpPr>
        <p:spPr>
          <a:xfrm>
            <a:off x="4432300" y="1419225"/>
            <a:ext cx="1868488" cy="4175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515225" y="1963738"/>
            <a:ext cx="717550" cy="41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7677150" y="2551113"/>
            <a:ext cx="935038" cy="417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1272</Words>
  <Application>Microsoft Office PowerPoint</Application>
  <PresentationFormat>自定义</PresentationFormat>
  <Paragraphs>225</Paragraphs>
  <Slides>29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等线</vt:lpstr>
      <vt:lpstr>等线 Light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2023-01-16T18:02:43Z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189C774D995A43F3B0AD471802F65BC7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