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330" r:id="rId3"/>
    <p:sldId id="331" r:id="rId4"/>
    <p:sldId id="333" r:id="rId5"/>
    <p:sldId id="334" r:id="rId6"/>
    <p:sldId id="332" r:id="rId7"/>
    <p:sldId id="284" r:id="rId8"/>
    <p:sldId id="341" r:id="rId9"/>
    <p:sldId id="342" r:id="rId10"/>
    <p:sldId id="343" r:id="rId11"/>
    <p:sldId id="344" r:id="rId12"/>
    <p:sldId id="348" r:id="rId13"/>
    <p:sldId id="345" r:id="rId14"/>
    <p:sldId id="349" r:id="rId15"/>
    <p:sldId id="313" r:id="rId16"/>
    <p:sldId id="350" r:id="rId17"/>
    <p:sldId id="351" r:id="rId18"/>
    <p:sldId id="352" r:id="rId19"/>
    <p:sldId id="353" r:id="rId20"/>
    <p:sldId id="354" r:id="rId21"/>
    <p:sldId id="328" r:id="rId22"/>
    <p:sldId id="355" r:id="rId23"/>
    <p:sldId id="356" r:id="rId24"/>
    <p:sldId id="357" r:id="rId25"/>
    <p:sldId id="358" r:id="rId26"/>
    <p:sldId id="359" r:id="rId27"/>
    <p:sldId id="361" r:id="rId28"/>
    <p:sldId id="360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>
        <p:scale>
          <a:sx n="100" d="100"/>
          <a:sy n="100" d="100"/>
        </p:scale>
        <p:origin x="-954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file:///C:\Documents%20and%20Settings\Administrator\Application%20Data\Tencent\Users\425568035\QQ\WinTemp\RichOle\B@XS7~%25%7dHCZ8~F2KCFA7ZID.png" TargetMode="Externa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file:///C:\Documents%20and%20Settings\Administrator\Application%20Data\Tencent\Users\425568035\QQ\WinTemp\RichOle\BA5G@7E@))T%25_QT3QL%60%5dHTE.png" TargetMode="Externa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Documents%20and%20Settings\Administrator\Application%20Data\Tencent\Users\425568035\QQ\WinTemp\RichOle\%7dL99~M6BKE1C%5d8KVG~@H%7bNC.png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第一单元 有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余数的除法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10095" y="2065586"/>
            <a:ext cx="12202095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1.1  </a:t>
            </a: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余数的除法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8120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304101" y="447337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7933" y="1609859"/>
            <a:ext cx="7446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0680" y="3915751"/>
            <a:ext cx="102266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个桃子平均分给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只小猴，每只小猴能分得几个？还剩几个？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61871" y="2421661"/>
            <a:ext cx="9520555" cy="1205508"/>
            <a:chOff x="1070680" y="2487610"/>
            <a:chExt cx="9520555" cy="1205508"/>
          </a:xfrm>
        </p:grpSpPr>
        <p:sp>
          <p:nvSpPr>
            <p:cNvPr id="10" name="文本框 9"/>
            <p:cNvSpPr txBox="1"/>
            <p:nvPr/>
          </p:nvSpPr>
          <p:spPr>
            <a:xfrm>
              <a:off x="1070680" y="2487610"/>
              <a:ext cx="95205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23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；（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4929714" y="3250444"/>
              <a:ext cx="763026" cy="442674"/>
            </a:xfrm>
            <a:prstGeom prst="wedgeRoundRectCallout">
              <a:avLst>
                <a:gd name="adj1" fmla="val 26445"/>
                <a:gd name="adj2" fmla="val -9477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chemeClr val="accent5"/>
                  </a:solidFill>
                </a:rPr>
                <a:t>商</a:t>
              </a:r>
              <a:endParaRPr lang="en-US" altLang="zh-CN" dirty="0">
                <a:solidFill>
                  <a:schemeClr val="accent5"/>
                </a:solidFill>
              </a:endParaRPr>
            </a:p>
          </p:txBody>
        </p:sp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6005751" y="3250444"/>
              <a:ext cx="827663" cy="442674"/>
            </a:xfrm>
            <a:prstGeom prst="wedgeRoundRectCallout">
              <a:avLst>
                <a:gd name="adj1" fmla="val 6216"/>
                <a:gd name="adj2" fmla="val -9186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rgbClr val="FF0000"/>
                  </a:solidFill>
                </a:rPr>
                <a:t>余数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13" name="AutoShape 42"/>
            <p:cNvSpPr>
              <a:spLocks noChangeArrowheads="1"/>
            </p:cNvSpPr>
            <p:nvPr/>
          </p:nvSpPr>
          <p:spPr bwMode="auto">
            <a:xfrm>
              <a:off x="8581158" y="3210970"/>
              <a:ext cx="616627" cy="442674"/>
            </a:xfrm>
            <a:prstGeom prst="wedgeRoundRectCallout">
              <a:avLst>
                <a:gd name="adj1" fmla="val 26445"/>
                <a:gd name="adj2" fmla="val -9477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chemeClr val="accent5"/>
                  </a:solidFill>
                </a:rPr>
                <a:t>商</a:t>
              </a:r>
              <a:endParaRPr lang="en-US" altLang="zh-CN" dirty="0">
                <a:solidFill>
                  <a:schemeClr val="accent5"/>
                </a:solidFill>
              </a:endParaRPr>
            </a:p>
          </p:txBody>
        </p:sp>
        <p:sp>
          <p:nvSpPr>
            <p:cNvPr id="14" name="AutoShape 42"/>
            <p:cNvSpPr>
              <a:spLocks noChangeArrowheads="1"/>
            </p:cNvSpPr>
            <p:nvPr/>
          </p:nvSpPr>
          <p:spPr bwMode="auto">
            <a:xfrm>
              <a:off x="9510796" y="3210970"/>
              <a:ext cx="827663" cy="442674"/>
            </a:xfrm>
            <a:prstGeom prst="wedgeRoundRectCallout">
              <a:avLst>
                <a:gd name="adj1" fmla="val 10884"/>
                <a:gd name="adj2" fmla="val -9186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rgbClr val="FF0000"/>
                  </a:solidFill>
                </a:rPr>
                <a:t>余数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361871" y="5300746"/>
            <a:ext cx="934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  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  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列式：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（个）……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42930" y="1455314"/>
            <a:ext cx="10113205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余数和除数的关系：在有余数的除法算式中，余数要比除数小。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0310" y="3055874"/>
            <a:ext cx="1071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个苹果，平均分给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个小朋友，每人分到几个？还剩几个？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58344" y="3718251"/>
            <a:ext cx="98780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【讲解】把一些物品平均分，一般要分到不够分时才能结束，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个苹果，平均分给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个小朋友，每人分到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个，还剩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个，因此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（个）……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（个），余数是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比除数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小，表示不够再分下去。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49251" y="1403795"/>
            <a:ext cx="10017710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【方法小结】在有余数的除法算式中，余数表示平均分后不够再分而余下的，因此余数要比除数小。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43189" y="2757719"/>
            <a:ext cx="7220398" cy="3204932"/>
            <a:chOff x="1043189" y="2500142"/>
            <a:chExt cx="7220398" cy="3204932"/>
          </a:xfrm>
        </p:grpSpPr>
        <p:sp>
          <p:nvSpPr>
            <p:cNvPr id="5" name="文本框 4"/>
            <p:cNvSpPr txBox="1"/>
            <p:nvPr/>
          </p:nvSpPr>
          <p:spPr>
            <a:xfrm>
              <a:off x="1043189" y="2500142"/>
              <a:ext cx="2023311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【小练习】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填一填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55313" y="3889192"/>
              <a:ext cx="6808274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∙∙∙∙∙∙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zh-CN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，余数最大是（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 </a:t>
              </a:r>
              <a:r>
                <a:rPr lang="zh-CN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；</a:t>
              </a:r>
              <a:endPara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r>
                <a:rPr lang="en-US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∙∙∙∙∙∙3</a:t>
              </a:r>
              <a:r>
                <a:rPr lang="zh-CN" altLang="zh-CN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zh-CN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除数最小是（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  </a:t>
              </a:r>
              <a:r>
                <a:rPr lang="zh-CN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）。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25780" y="4581689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1673" y="1493950"/>
            <a:ext cx="8696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一捆铅笔平均分给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个小朋友，最多还剩下几支？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8688" y="2347482"/>
            <a:ext cx="503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1.2  4  2.4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8868" y="469074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30310" y="1352282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9555" y="2111815"/>
          <a:ext cx="9227589" cy="16864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3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9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7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2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被除数</a:t>
                      </a: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８</a:t>
                      </a: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除数</a:t>
                      </a: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商</a:t>
                      </a: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7015" marR="167015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3324477" y="2059478"/>
            <a:ext cx="6955116" cy="1714220"/>
            <a:chOff x="2947823" y="2123872"/>
            <a:chExt cx="6955116" cy="1714220"/>
          </a:xfrm>
        </p:grpSpPr>
        <p:sp>
          <p:nvSpPr>
            <p:cNvPr id="9" name="矩形 8"/>
            <p:cNvSpPr/>
            <p:nvPr/>
          </p:nvSpPr>
          <p:spPr>
            <a:xfrm>
              <a:off x="2947823" y="274205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458213" y="274205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676975" y="212387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97069" y="331487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359200" y="274205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110661" y="331487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30310" y="4353059"/>
            <a:ext cx="4536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图列出两道除法算式。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18584" y="5040639"/>
            <a:ext cx="5434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dirty="0"/>
              <a:t>▲▲▲</a:t>
            </a:r>
            <a:r>
              <a:rPr lang="en-US" altLang="zh-CN" sz="3200" dirty="0"/>
              <a:t>   </a:t>
            </a:r>
            <a:r>
              <a:rPr lang="zh-CN" altLang="zh-CN" sz="3200" dirty="0"/>
              <a:t>▲▲▲</a:t>
            </a:r>
            <a:r>
              <a:rPr lang="en-US" altLang="zh-CN" sz="3200" dirty="0"/>
              <a:t>   </a:t>
            </a:r>
            <a:r>
              <a:rPr lang="zh-CN" altLang="zh-CN" sz="3200" dirty="0"/>
              <a:t>▲▲▲</a:t>
            </a:r>
          </a:p>
          <a:p>
            <a:r>
              <a:rPr lang="zh-CN" altLang="zh-CN" sz="3200" dirty="0"/>
              <a:t>▲▲</a:t>
            </a:r>
            <a:r>
              <a:rPr lang="en-US" altLang="zh-CN" sz="3200" dirty="0"/>
              <a:t>     </a:t>
            </a:r>
            <a:r>
              <a:rPr lang="en-US" altLang="zh-CN" sz="3200" dirty="0" smtClean="0"/>
              <a:t>  </a:t>
            </a:r>
            <a:r>
              <a:rPr lang="zh-CN" altLang="zh-CN" sz="3200" dirty="0" smtClean="0"/>
              <a:t>▲▲</a:t>
            </a:r>
            <a:r>
              <a:rPr lang="en-US" altLang="zh-CN" sz="3200" dirty="0" smtClean="0"/>
              <a:t>       </a:t>
            </a:r>
            <a:r>
              <a:rPr lang="zh-CN" altLang="zh-CN" sz="3200" dirty="0" smtClean="0"/>
              <a:t>▲▲</a:t>
            </a:r>
            <a:endParaRPr lang="zh-CN" altLang="en-US" sz="3200" dirty="0"/>
          </a:p>
        </p:txBody>
      </p:sp>
      <p:sp>
        <p:nvSpPr>
          <p:cNvPr id="19" name="文本框 18"/>
          <p:cNvSpPr txBox="1"/>
          <p:nvPr/>
        </p:nvSpPr>
        <p:spPr>
          <a:xfrm>
            <a:off x="5822415" y="4886750"/>
            <a:ext cx="5593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3  15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5  6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3  6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6067" y="1464008"/>
            <a:ext cx="103845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个小圆片，每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个一份，分了（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）份，还剩（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25780" y="3087885"/>
            <a:ext cx="2924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7</a:t>
            </a:r>
            <a:r>
              <a:rPr lang="zh-CN" altLang="zh-CN" sz="2800" dirty="0"/>
              <a:t>÷</a:t>
            </a:r>
            <a:r>
              <a:rPr lang="en-US" altLang="zh-CN" sz="2800" dirty="0"/>
              <a:t>3</a:t>
            </a:r>
            <a:r>
              <a:rPr lang="zh-CN" altLang="zh-CN" sz="2800" dirty="0" smtClean="0"/>
              <a:t>＝</a:t>
            </a:r>
            <a:r>
              <a:rPr lang="zh-CN" altLang="en-US" sz="2800" dirty="0"/>
              <a:t> </a:t>
            </a:r>
            <a:r>
              <a:rPr lang="zh-CN" altLang="en-US" sz="4000" dirty="0"/>
              <a:t>□</a:t>
            </a:r>
            <a:r>
              <a:rPr lang="en-US" altLang="zh-CN" sz="2800" dirty="0"/>
              <a:t>∙∙∙∙∙∙</a:t>
            </a:r>
            <a:r>
              <a:rPr lang="zh-CN" altLang="en-US" sz="4000" dirty="0"/>
              <a:t>□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56067" y="3937375"/>
            <a:ext cx="10097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个小圆片，平均分成了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份，每份（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66656" y="5322370"/>
            <a:ext cx="2842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7</a:t>
            </a:r>
            <a:r>
              <a:rPr lang="zh-CN" altLang="zh-CN" sz="2800" dirty="0"/>
              <a:t>÷</a:t>
            </a:r>
            <a:r>
              <a:rPr lang="en-US" altLang="zh-CN" sz="2800" dirty="0"/>
              <a:t>2</a:t>
            </a:r>
            <a:r>
              <a:rPr lang="zh-CN" altLang="zh-CN" sz="2800" dirty="0" smtClean="0"/>
              <a:t>＝</a:t>
            </a:r>
            <a:r>
              <a:rPr lang="zh-CN" altLang="en-US" sz="4000" dirty="0"/>
              <a:t>□</a:t>
            </a:r>
            <a:r>
              <a:rPr lang="en-US" altLang="zh-CN" sz="2800" dirty="0"/>
              <a:t>∙∙∙∙∙∙</a:t>
            </a:r>
            <a:r>
              <a:rPr lang="zh-CN" altLang="en-US" sz="4000" dirty="0" smtClean="0"/>
              <a:t>□</a:t>
            </a:r>
            <a:endParaRPr lang="zh-CN" altLang="en-US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4759158" y="3151477"/>
            <a:ext cx="1436297" cy="539082"/>
            <a:chOff x="4759158" y="3151477"/>
            <a:chExt cx="1436297" cy="539082"/>
          </a:xfrm>
        </p:grpSpPr>
        <p:sp>
          <p:nvSpPr>
            <p:cNvPr id="14" name="文本框 13"/>
            <p:cNvSpPr txBox="1"/>
            <p:nvPr/>
          </p:nvSpPr>
          <p:spPr>
            <a:xfrm>
              <a:off x="4759158" y="3151477"/>
              <a:ext cx="4121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803366" y="3167339"/>
              <a:ext cx="392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664806" y="5397200"/>
            <a:ext cx="1479132" cy="553082"/>
            <a:chOff x="4664806" y="5053866"/>
            <a:chExt cx="1479132" cy="553082"/>
          </a:xfrm>
        </p:grpSpPr>
        <p:sp>
          <p:nvSpPr>
            <p:cNvPr id="15" name="文本框 14"/>
            <p:cNvSpPr txBox="1"/>
            <p:nvPr/>
          </p:nvSpPr>
          <p:spPr>
            <a:xfrm>
              <a:off x="4664806" y="5066745"/>
              <a:ext cx="339051" cy="54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751849" y="5053866"/>
              <a:ext cx="392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141749" y="2248819"/>
            <a:ext cx="3123431" cy="536574"/>
            <a:chOff x="7141749" y="2248819"/>
            <a:chExt cx="3123431" cy="536574"/>
          </a:xfrm>
        </p:grpSpPr>
        <p:sp>
          <p:nvSpPr>
            <p:cNvPr id="18" name="文本框 17"/>
            <p:cNvSpPr txBox="1"/>
            <p:nvPr/>
          </p:nvSpPr>
          <p:spPr>
            <a:xfrm>
              <a:off x="7141749" y="2248819"/>
              <a:ext cx="4121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873091" y="2262173"/>
              <a:ext cx="392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871645" y="4055066"/>
            <a:ext cx="2921566" cy="540203"/>
            <a:chOff x="7871645" y="3952034"/>
            <a:chExt cx="2921566" cy="540203"/>
          </a:xfrm>
        </p:grpSpPr>
        <p:sp>
          <p:nvSpPr>
            <p:cNvPr id="20" name="文本框 19"/>
            <p:cNvSpPr txBox="1"/>
            <p:nvPr/>
          </p:nvSpPr>
          <p:spPr>
            <a:xfrm>
              <a:off x="7871645" y="3952034"/>
              <a:ext cx="339051" cy="540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401122" y="3952034"/>
              <a:ext cx="392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33340" y="1344251"/>
            <a:ext cx="74045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摆一摆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，填一填。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个一份，分了（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）份。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25806" y="2728171"/>
            <a:ext cx="2058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33340" y="3779699"/>
            <a:ext cx="998222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个一份，分了（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）份，还剩（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05742" y="283258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05742" y="4697758"/>
            <a:ext cx="1465774" cy="523417"/>
            <a:chOff x="4205742" y="4697758"/>
            <a:chExt cx="1465774" cy="523417"/>
          </a:xfrm>
        </p:grpSpPr>
        <p:sp>
          <p:nvSpPr>
            <p:cNvPr id="8" name="矩形 7"/>
            <p:cNvSpPr/>
            <p:nvPr/>
          </p:nvSpPr>
          <p:spPr>
            <a:xfrm>
              <a:off x="4205742" y="469775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307314" y="469795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6755759" y="212767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725764" y="3912146"/>
            <a:ext cx="2925324" cy="523220"/>
            <a:chOff x="6725764" y="3912146"/>
            <a:chExt cx="2925324" cy="523220"/>
          </a:xfrm>
        </p:grpSpPr>
        <p:sp>
          <p:nvSpPr>
            <p:cNvPr id="14" name="矩形 13"/>
            <p:cNvSpPr/>
            <p:nvPr/>
          </p:nvSpPr>
          <p:spPr>
            <a:xfrm>
              <a:off x="6725764" y="391214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286886" y="391214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54945" y="2614875"/>
            <a:ext cx="105170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只南瓜，每堆（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）只，放了（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）堆，还剩（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）只。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（堆）……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（只）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只南瓜，平均放了（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）堆，每堆有（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）只，还剩（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）只。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（只）……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54945" y="1293880"/>
            <a:ext cx="8751398" cy="1320334"/>
            <a:chOff x="1138887" y="1653087"/>
            <a:chExt cx="8751398" cy="13203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53435" y="1653087"/>
              <a:ext cx="8236850" cy="1320334"/>
            </a:xfrm>
            <a:prstGeom prst="rect">
              <a:avLst/>
            </a:prstGeom>
          </p:spPr>
        </p:pic>
        <p:sp>
          <p:nvSpPr>
            <p:cNvPr id="29" name="文本框 28"/>
            <p:cNvSpPr txBox="1"/>
            <p:nvPr/>
          </p:nvSpPr>
          <p:spPr>
            <a:xfrm>
              <a:off x="1138887" y="2128588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11125" y="2743303"/>
            <a:ext cx="5596922" cy="561857"/>
            <a:chOff x="4811125" y="2743303"/>
            <a:chExt cx="5596922" cy="561857"/>
          </a:xfrm>
        </p:grpSpPr>
        <p:sp>
          <p:nvSpPr>
            <p:cNvPr id="31" name="矩形 30"/>
            <p:cNvSpPr/>
            <p:nvPr/>
          </p:nvSpPr>
          <p:spPr>
            <a:xfrm>
              <a:off x="4811125" y="278194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400470" y="2756182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040639" y="2743303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936053" y="3471673"/>
            <a:ext cx="2446111" cy="540150"/>
            <a:chOff x="3936053" y="3471673"/>
            <a:chExt cx="2446111" cy="540150"/>
          </a:xfrm>
        </p:grpSpPr>
        <p:sp>
          <p:nvSpPr>
            <p:cNvPr id="34" name="矩形 33"/>
            <p:cNvSpPr/>
            <p:nvPr/>
          </p:nvSpPr>
          <p:spPr>
            <a:xfrm>
              <a:off x="3936053" y="3471673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014756" y="3488603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353740" y="4199594"/>
            <a:ext cx="7635603" cy="1192921"/>
            <a:chOff x="1353740" y="4199594"/>
            <a:chExt cx="7635603" cy="1192921"/>
          </a:xfrm>
        </p:grpSpPr>
        <p:sp>
          <p:nvSpPr>
            <p:cNvPr id="36" name="矩形 35"/>
            <p:cNvSpPr/>
            <p:nvPr/>
          </p:nvSpPr>
          <p:spPr>
            <a:xfrm>
              <a:off x="5543743" y="4199594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8445604" y="422535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353740" y="4869295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899951" y="5578716"/>
            <a:ext cx="2484338" cy="535017"/>
            <a:chOff x="3899951" y="5578716"/>
            <a:chExt cx="2484338" cy="535017"/>
          </a:xfrm>
        </p:grpSpPr>
        <p:sp>
          <p:nvSpPr>
            <p:cNvPr id="39" name="矩形 38"/>
            <p:cNvSpPr/>
            <p:nvPr/>
          </p:nvSpPr>
          <p:spPr>
            <a:xfrm>
              <a:off x="3899951" y="559051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016881" y="5578716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8491" y="1416676"/>
            <a:ext cx="310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图填写算式。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28791" y="2312416"/>
            <a:ext cx="8034472" cy="1191605"/>
            <a:chOff x="2140807" y="5119043"/>
            <a:chExt cx="3917598" cy="581025"/>
          </a:xfrm>
        </p:grpSpPr>
        <p:pic>
          <p:nvPicPr>
            <p:cNvPr id="6" name="图片 1" descr="QSA~(I[%}X8M_9G{A~[VYM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0807" y="5119043"/>
              <a:ext cx="296227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组合 35"/>
            <p:cNvGrpSpPr/>
            <p:nvPr/>
          </p:nvGrpSpPr>
          <p:grpSpPr bwMode="auto">
            <a:xfrm>
              <a:off x="5477380" y="5253186"/>
              <a:ext cx="581025" cy="312738"/>
              <a:chOff x="6824" y="11244"/>
              <a:chExt cx="961" cy="544"/>
            </a:xfrm>
          </p:grpSpPr>
          <p:pic>
            <p:nvPicPr>
              <p:cNvPr id="8" name="图片 36" descr="C:\Documents and Settings\Administrator\Application Data\Tencent\Users\425568035\QQ\WinTemp\RichOle\B@XS7~%}HCZ8~F2KCFA7ZID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6824" y="11278"/>
                <a:ext cx="495" cy="5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图片 37" descr="C:\Documents and Settings\Administrator\Application Data\Tencent\Users\425568035\QQ\WinTemp\RichOle\B@XS7~%}HCZ8~F2KCFA7ZID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7290" y="11244"/>
                <a:ext cx="495" cy="5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文本框 9"/>
          <p:cNvSpPr txBox="1"/>
          <p:nvPr/>
        </p:nvSpPr>
        <p:spPr>
          <a:xfrm>
            <a:off x="2139571" y="3876542"/>
            <a:ext cx="52068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（盘）……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21410" y="4084767"/>
            <a:ext cx="2476338" cy="523220"/>
            <a:chOff x="3621410" y="4084767"/>
            <a:chExt cx="2476338" cy="523220"/>
          </a:xfrm>
        </p:grpSpPr>
        <p:sp>
          <p:nvSpPr>
            <p:cNvPr id="11" name="矩形 10"/>
            <p:cNvSpPr/>
            <p:nvPr/>
          </p:nvSpPr>
          <p:spPr>
            <a:xfrm>
              <a:off x="3621410" y="4084767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733546" y="4084767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621410" y="4914580"/>
            <a:ext cx="2479544" cy="523220"/>
            <a:chOff x="3621410" y="4914580"/>
            <a:chExt cx="2479544" cy="523220"/>
          </a:xfrm>
        </p:grpSpPr>
        <p:sp>
          <p:nvSpPr>
            <p:cNvPr id="13" name="矩形 12"/>
            <p:cNvSpPr/>
            <p:nvPr/>
          </p:nvSpPr>
          <p:spPr>
            <a:xfrm>
              <a:off x="5733546" y="4914580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21410" y="4914580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1978" y="1442434"/>
            <a:ext cx="8127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算式中的商和余数各是多少，再读一读。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1978" y="2115661"/>
            <a:ext cx="8113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18584" y="3549774"/>
            <a:ext cx="9520555" cy="2536433"/>
            <a:chOff x="1171978" y="3564641"/>
            <a:chExt cx="9520555" cy="2536433"/>
          </a:xfrm>
        </p:grpSpPr>
        <p:sp>
          <p:nvSpPr>
            <p:cNvPr id="7" name="文本框 6"/>
            <p:cNvSpPr txBox="1"/>
            <p:nvPr/>
          </p:nvSpPr>
          <p:spPr>
            <a:xfrm>
              <a:off x="1171978" y="3564641"/>
              <a:ext cx="9520555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33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；（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38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；</a:t>
              </a:r>
              <a:endPara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27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  <p:sp>
          <p:nvSpPr>
            <p:cNvPr id="8" name="AutoShape 42"/>
            <p:cNvSpPr>
              <a:spLocks noChangeArrowheads="1"/>
            </p:cNvSpPr>
            <p:nvPr/>
          </p:nvSpPr>
          <p:spPr bwMode="auto">
            <a:xfrm>
              <a:off x="5046358" y="4381230"/>
              <a:ext cx="763026" cy="442674"/>
            </a:xfrm>
            <a:prstGeom prst="wedgeRoundRectCallout">
              <a:avLst>
                <a:gd name="adj1" fmla="val 26445"/>
                <a:gd name="adj2" fmla="val -9477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chemeClr val="accent5"/>
                  </a:solidFill>
                </a:rPr>
                <a:t>商</a:t>
              </a:r>
              <a:endParaRPr lang="en-US" altLang="zh-CN" dirty="0">
                <a:solidFill>
                  <a:schemeClr val="accent5"/>
                </a:solidFill>
              </a:endParaRPr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>
              <a:off x="6073330" y="4381230"/>
              <a:ext cx="827663" cy="442674"/>
            </a:xfrm>
            <a:prstGeom prst="wedgeRoundRectCallout">
              <a:avLst>
                <a:gd name="adj1" fmla="val 6216"/>
                <a:gd name="adj2" fmla="val -9186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rgbClr val="FF0000"/>
                  </a:solidFill>
                </a:rPr>
                <a:t>余数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10" name="AutoShape 42"/>
            <p:cNvSpPr>
              <a:spLocks noChangeArrowheads="1"/>
            </p:cNvSpPr>
            <p:nvPr/>
          </p:nvSpPr>
          <p:spPr bwMode="auto">
            <a:xfrm>
              <a:off x="8669041" y="4381230"/>
              <a:ext cx="616627" cy="442674"/>
            </a:xfrm>
            <a:prstGeom prst="wedgeRoundRectCallout">
              <a:avLst>
                <a:gd name="adj1" fmla="val 26445"/>
                <a:gd name="adj2" fmla="val -9477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chemeClr val="accent5"/>
                  </a:solidFill>
                </a:rPr>
                <a:t>商</a:t>
              </a:r>
              <a:endParaRPr lang="en-US" altLang="zh-CN" dirty="0">
                <a:solidFill>
                  <a:schemeClr val="accent5"/>
                </a:solidFill>
              </a:endParaRPr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9531723" y="4381230"/>
              <a:ext cx="827663" cy="442674"/>
            </a:xfrm>
            <a:prstGeom prst="wedgeRoundRectCallout">
              <a:avLst>
                <a:gd name="adj1" fmla="val 10884"/>
                <a:gd name="adj2" fmla="val -9186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rgbClr val="FF0000"/>
                  </a:solidFill>
                </a:rPr>
                <a:t>余数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3005631" y="5658400"/>
              <a:ext cx="763026" cy="442674"/>
            </a:xfrm>
            <a:prstGeom prst="wedgeRoundRectCallout">
              <a:avLst>
                <a:gd name="adj1" fmla="val 26445"/>
                <a:gd name="adj2" fmla="val -9477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chemeClr val="accent5"/>
                  </a:solidFill>
                </a:rPr>
                <a:t>商</a:t>
              </a:r>
              <a:endParaRPr lang="en-US" altLang="zh-CN" dirty="0">
                <a:solidFill>
                  <a:schemeClr val="accent5"/>
                </a:solidFill>
              </a:endParaRPr>
            </a:p>
          </p:txBody>
        </p:sp>
        <p:sp>
          <p:nvSpPr>
            <p:cNvPr id="13" name="AutoShape 42"/>
            <p:cNvSpPr>
              <a:spLocks noChangeArrowheads="1"/>
            </p:cNvSpPr>
            <p:nvPr/>
          </p:nvSpPr>
          <p:spPr bwMode="auto">
            <a:xfrm>
              <a:off x="4013225" y="5621341"/>
              <a:ext cx="827663" cy="442674"/>
            </a:xfrm>
            <a:prstGeom prst="wedgeRoundRectCallout">
              <a:avLst>
                <a:gd name="adj1" fmla="val 10884"/>
                <a:gd name="adj2" fmla="val -9186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defRPr/>
              </a:pPr>
              <a:r>
                <a:rPr lang="zh-CN" altLang="en-US" dirty="0" smtClean="0">
                  <a:solidFill>
                    <a:srgbClr val="FF0000"/>
                  </a:solidFill>
                </a:rPr>
                <a:t>余数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4" name="组合 1"/>
          <p:cNvGrpSpPr/>
          <p:nvPr/>
        </p:nvGrpSpPr>
        <p:grpSpPr bwMode="auto">
          <a:xfrm>
            <a:off x="1622045" y="1611077"/>
            <a:ext cx="7148468" cy="523220"/>
            <a:chOff x="1763811" y="2133600"/>
            <a:chExt cx="7148469" cy="523220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1763811" y="2133600"/>
              <a:ext cx="714846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 </a:t>
              </a:r>
              <a:r>
                <a:rPr lang="zh-CN" altLang="en-US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把下面</a:t>
              </a:r>
              <a:r>
                <a:rPr lang="en-US" altLang="zh-CN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    </a:t>
              </a:r>
              <a:r>
                <a:rPr lang="zh-CN" altLang="en-US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</a:t>
              </a:r>
              <a:r>
                <a:rPr lang="en-US" altLang="zh-CN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个摆一盘，摆一摆。</a:t>
              </a:r>
            </a:p>
          </p:txBody>
        </p:sp>
        <p:pic>
          <p:nvPicPr>
            <p:cNvPr id="6" name="Picture 20" descr="未标题-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784316" y="2151995"/>
              <a:ext cx="50482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组合 18"/>
          <p:cNvGrpSpPr/>
          <p:nvPr/>
        </p:nvGrpSpPr>
        <p:grpSpPr>
          <a:xfrm>
            <a:off x="1945895" y="2448647"/>
            <a:ext cx="4176712" cy="1392661"/>
            <a:chOff x="1906588" y="2944817"/>
            <a:chExt cx="4176712" cy="1392661"/>
          </a:xfrm>
        </p:grpSpPr>
        <p:pic>
          <p:nvPicPr>
            <p:cNvPr id="8" name="Picture 16" descr="未标题-8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06588" y="2944817"/>
              <a:ext cx="4176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9" descr="未标题-10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906588" y="3781853"/>
              <a:ext cx="3959225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21" descr="未标题-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1838" y="4101516"/>
            <a:ext cx="4238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组合 28"/>
          <p:cNvGrpSpPr/>
          <p:nvPr/>
        </p:nvGrpSpPr>
        <p:grpSpPr>
          <a:xfrm>
            <a:off x="1945895" y="4927329"/>
            <a:ext cx="4311785" cy="678218"/>
            <a:chOff x="1963537" y="5089371"/>
            <a:chExt cx="4311785" cy="678218"/>
          </a:xfrm>
        </p:grpSpPr>
        <p:grpSp>
          <p:nvGrpSpPr>
            <p:cNvPr id="17" name="组合 16"/>
            <p:cNvGrpSpPr/>
            <p:nvPr/>
          </p:nvGrpSpPr>
          <p:grpSpPr>
            <a:xfrm>
              <a:off x="1963537" y="5089371"/>
              <a:ext cx="1343361" cy="665339"/>
              <a:chOff x="2224087" y="4342396"/>
              <a:chExt cx="1343361" cy="665339"/>
            </a:xfrm>
          </p:grpSpPr>
          <p:pic>
            <p:nvPicPr>
              <p:cNvPr id="13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7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" name="组合 20"/>
            <p:cNvGrpSpPr/>
            <p:nvPr/>
          </p:nvGrpSpPr>
          <p:grpSpPr>
            <a:xfrm>
              <a:off x="3463769" y="5102250"/>
              <a:ext cx="1343361" cy="665339"/>
              <a:chOff x="2224087" y="4342396"/>
              <a:chExt cx="1343361" cy="665339"/>
            </a:xfrm>
          </p:grpSpPr>
          <p:pic>
            <p:nvPicPr>
              <p:cNvPr id="22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7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5" name="组合 24"/>
            <p:cNvGrpSpPr/>
            <p:nvPr/>
          </p:nvGrpSpPr>
          <p:grpSpPr>
            <a:xfrm>
              <a:off x="4931961" y="5089371"/>
              <a:ext cx="1343361" cy="665339"/>
              <a:chOff x="2224087" y="4342396"/>
              <a:chExt cx="1343361" cy="665339"/>
            </a:xfrm>
          </p:grpSpPr>
          <p:pic>
            <p:nvPicPr>
              <p:cNvPr id="26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7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7160651" y="2717819"/>
            <a:ext cx="3773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6÷2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（盘）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AutoShape 42"/>
          <p:cNvSpPr>
            <a:spLocks noChangeArrowheads="1"/>
          </p:cNvSpPr>
          <p:nvPr/>
        </p:nvSpPr>
        <p:spPr bwMode="auto">
          <a:xfrm>
            <a:off x="8770513" y="3938415"/>
            <a:ext cx="2806595" cy="1328023"/>
          </a:xfrm>
          <a:prstGeom prst="wedgeRoundRectCallout">
            <a:avLst>
              <a:gd name="adj1" fmla="val -4299"/>
              <a:gd name="adj2" fmla="val 66845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dirty="0" smtClean="0">
                <a:sym typeface="宋体" panose="02010600030101010101" pitchFamily="2" charset="-122"/>
              </a:rPr>
              <a:t>思考：</a:t>
            </a:r>
            <a:endParaRPr lang="en-US" altLang="zh-CN" sz="1800" dirty="0" smtClean="0">
              <a:sym typeface="宋体" panose="02010600030101010101" pitchFamily="2" charset="-122"/>
            </a:endParaRPr>
          </a:p>
          <a:p>
            <a:pPr eaLnBrk="1" hangingPunct="1">
              <a:defRPr/>
            </a:pPr>
            <a:r>
              <a:rPr lang="en-US" altLang="zh-CN" sz="1800" dirty="0" smtClean="0">
                <a:sym typeface="Wingdings" panose="05000000000000000000" pitchFamily="2" charset="2"/>
              </a:rPr>
              <a:t>1</a:t>
            </a:r>
            <a:r>
              <a:rPr lang="en-US" altLang="zh-CN" sz="1800" dirty="0">
                <a:sym typeface="Wingdings" panose="05000000000000000000" pitchFamily="2" charset="2"/>
              </a:rPr>
              <a:t>. </a:t>
            </a:r>
            <a:r>
              <a:rPr lang="zh-CN" altLang="en-US" sz="1800" dirty="0">
                <a:sym typeface="Wingdings" panose="05000000000000000000" pitchFamily="2" charset="2"/>
              </a:rPr>
              <a:t>这个算式什么意思</a:t>
            </a:r>
            <a:r>
              <a:rPr lang="zh-CN" altLang="en-US" sz="1800" dirty="0" smtClean="0">
                <a:sym typeface="Wingdings" panose="05000000000000000000" pitchFamily="2" charset="2"/>
              </a:rPr>
              <a:t>？</a:t>
            </a:r>
            <a:endParaRPr lang="en-US" altLang="zh-CN" sz="1800" dirty="0">
              <a:sym typeface="宋体" panose="02010600030101010101" pitchFamily="2" charset="-122"/>
            </a:endParaRPr>
          </a:p>
          <a:p>
            <a:pPr eaLnBrk="1" hangingPunct="1">
              <a:defRPr/>
            </a:pPr>
            <a:r>
              <a:rPr lang="en-US" altLang="zh-CN" sz="1800" dirty="0" smtClean="0"/>
              <a:t>2</a:t>
            </a:r>
            <a:r>
              <a:rPr lang="en-US" altLang="zh-CN" sz="1800" dirty="0"/>
              <a:t>. </a:t>
            </a:r>
            <a:r>
              <a:rPr lang="zh-CN" altLang="zh-CN" sz="1800" dirty="0" smtClean="0"/>
              <a:t>你</a:t>
            </a:r>
            <a:r>
              <a:rPr lang="zh-CN" altLang="zh-CN" sz="1800" dirty="0"/>
              <a:t>还在</a:t>
            </a:r>
            <a:r>
              <a:rPr lang="zh-CN" altLang="zh-CN" sz="1800" dirty="0" smtClean="0"/>
              <a:t>哪</a:t>
            </a:r>
            <a:r>
              <a:rPr lang="zh-CN" altLang="en-US" sz="1800" dirty="0" smtClean="0"/>
              <a:t>儿</a:t>
            </a:r>
            <a:r>
              <a:rPr lang="zh-CN" altLang="zh-CN" sz="1800" dirty="0" smtClean="0"/>
              <a:t>看到了</a:t>
            </a:r>
            <a:r>
              <a:rPr lang="zh-CN" altLang="en-US" sz="1800" dirty="0" smtClean="0"/>
              <a:t>类似的例子</a:t>
            </a:r>
            <a:r>
              <a:rPr lang="zh-CN" altLang="zh-CN" sz="1800" dirty="0" smtClean="0"/>
              <a:t>？</a:t>
            </a:r>
            <a:endParaRPr lang="en-US" altLang="zh-CN" sz="1800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0105620" y="5288792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右箭头 1"/>
          <p:cNvSpPr/>
          <p:nvPr/>
        </p:nvSpPr>
        <p:spPr>
          <a:xfrm>
            <a:off x="6722770" y="2847142"/>
            <a:ext cx="553794" cy="285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4552" y="1494099"/>
            <a:ext cx="9942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妈妈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买来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个苹果，平均分给一家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口人，每人分得几个苹果？还剩下几个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95499" y="3097760"/>
            <a:ext cx="510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4552" y="4162811"/>
            <a:ext cx="101356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条金鱼，每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条放在一个鱼缸里，能放几个鱼缸？还剩几条？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95499" y="5486251"/>
            <a:ext cx="5206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（条）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856630" y="3158027"/>
            <a:ext cx="2496015" cy="545525"/>
            <a:chOff x="3856630" y="3158027"/>
            <a:chExt cx="2496015" cy="545525"/>
          </a:xfrm>
        </p:grpSpPr>
        <p:sp>
          <p:nvSpPr>
            <p:cNvPr id="9" name="矩形 8"/>
            <p:cNvSpPr/>
            <p:nvPr/>
          </p:nvSpPr>
          <p:spPr>
            <a:xfrm>
              <a:off x="3856630" y="3158027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988443" y="318033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988818" y="5547806"/>
            <a:ext cx="2473463" cy="523220"/>
            <a:chOff x="3988818" y="5547806"/>
            <a:chExt cx="2473463" cy="523220"/>
          </a:xfrm>
        </p:grpSpPr>
        <p:sp>
          <p:nvSpPr>
            <p:cNvPr id="8" name="矩形 7"/>
            <p:cNvSpPr/>
            <p:nvPr/>
          </p:nvSpPr>
          <p:spPr>
            <a:xfrm>
              <a:off x="3988818" y="5547806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094873" y="5547806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442434" y="1481848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分一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 bwMode="auto">
          <a:xfrm>
            <a:off x="1535054" y="2272690"/>
            <a:ext cx="9058854" cy="1696836"/>
            <a:chOff x="1800" y="1894"/>
            <a:chExt cx="8640" cy="1936"/>
          </a:xfrm>
        </p:grpSpPr>
        <p:grpSp>
          <p:nvGrpSpPr>
            <p:cNvPr id="4" name="组合 44"/>
            <p:cNvGrpSpPr/>
            <p:nvPr/>
          </p:nvGrpSpPr>
          <p:grpSpPr bwMode="auto">
            <a:xfrm>
              <a:off x="1800" y="1894"/>
              <a:ext cx="2880" cy="950"/>
              <a:chOff x="1800" y="1894"/>
              <a:chExt cx="4755" cy="1649"/>
            </a:xfrm>
          </p:grpSpPr>
          <p:pic>
            <p:nvPicPr>
              <p:cNvPr id="6148" name="图片 45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1800" y="1894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9" name="图片 46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330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0" name="图片 47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483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组合 48"/>
            <p:cNvGrpSpPr/>
            <p:nvPr/>
          </p:nvGrpSpPr>
          <p:grpSpPr bwMode="auto">
            <a:xfrm>
              <a:off x="4680" y="1908"/>
              <a:ext cx="2880" cy="950"/>
              <a:chOff x="1800" y="1894"/>
              <a:chExt cx="4755" cy="1649"/>
            </a:xfrm>
          </p:grpSpPr>
          <p:pic>
            <p:nvPicPr>
              <p:cNvPr id="6152" name="图片 49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1800" y="1894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3" name="图片 50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330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4" name="图片 51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483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组合 52"/>
            <p:cNvGrpSpPr/>
            <p:nvPr/>
          </p:nvGrpSpPr>
          <p:grpSpPr bwMode="auto">
            <a:xfrm>
              <a:off x="7560" y="1908"/>
              <a:ext cx="2880" cy="950"/>
              <a:chOff x="1800" y="1894"/>
              <a:chExt cx="4755" cy="1649"/>
            </a:xfrm>
          </p:grpSpPr>
          <p:pic>
            <p:nvPicPr>
              <p:cNvPr id="6156" name="图片 53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1800" y="1894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图片 54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330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图片 55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483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组合 56"/>
            <p:cNvGrpSpPr/>
            <p:nvPr/>
          </p:nvGrpSpPr>
          <p:grpSpPr bwMode="auto">
            <a:xfrm>
              <a:off x="2685" y="2880"/>
              <a:ext cx="2880" cy="950"/>
              <a:chOff x="1800" y="1894"/>
              <a:chExt cx="4755" cy="1649"/>
            </a:xfrm>
          </p:grpSpPr>
          <p:pic>
            <p:nvPicPr>
              <p:cNvPr id="6160" name="图片 57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1800" y="1894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1" name="图片 58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330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2" name="图片 59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483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组合 60"/>
            <p:cNvGrpSpPr/>
            <p:nvPr/>
          </p:nvGrpSpPr>
          <p:grpSpPr bwMode="auto">
            <a:xfrm>
              <a:off x="5760" y="2844"/>
              <a:ext cx="2880" cy="950"/>
              <a:chOff x="1800" y="1894"/>
              <a:chExt cx="4755" cy="1649"/>
            </a:xfrm>
          </p:grpSpPr>
          <p:pic>
            <p:nvPicPr>
              <p:cNvPr id="6164" name="图片 61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 bwMode="auto">
              <a:xfrm>
                <a:off x="1800" y="1894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5" name="图片 62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330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6" name="图片 63" descr="C:\Documents and Settings\Administrator\Application Data\Tencent\Users\425568035\QQ\WinTemp\RichOle\BA5G@7E@))T%_QT3QL`]HTE.png"/>
              <p:cNvPicPr>
                <a:picLocks noChangeAspect="1" noChangeArrowheads="1"/>
              </p:cNvPicPr>
              <p:nvPr/>
            </p:nvPicPr>
            <p:blipFill>
              <a:blip r:embed="rId6" r:link="rId5" cstate="email"/>
              <a:srcRect/>
              <a:stretch>
                <a:fillRect/>
              </a:stretch>
            </p:blipFill>
            <p:spPr bwMode="auto">
              <a:xfrm>
                <a:off x="4830" y="1908"/>
                <a:ext cx="1725" cy="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392775" y="4237148"/>
            <a:ext cx="97097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）平均放在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个盘子，每盘放（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）平均放在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个盘子，每盘放（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）平均放在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个盘子，每盘放（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）个，还剩（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842863" y="4381520"/>
            <a:ext cx="3019802" cy="523220"/>
            <a:chOff x="6842863" y="4381520"/>
            <a:chExt cx="3019802" cy="523220"/>
          </a:xfrm>
        </p:grpSpPr>
        <p:sp>
          <p:nvSpPr>
            <p:cNvPr id="30" name="矩形 29"/>
            <p:cNvSpPr/>
            <p:nvPr/>
          </p:nvSpPr>
          <p:spPr>
            <a:xfrm>
              <a:off x="6842863" y="4381520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498463" y="4381520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42863" y="5025937"/>
            <a:ext cx="3019802" cy="537646"/>
            <a:chOff x="6842863" y="5025937"/>
            <a:chExt cx="3019802" cy="537646"/>
          </a:xfrm>
        </p:grpSpPr>
        <p:sp>
          <p:nvSpPr>
            <p:cNvPr id="32" name="矩形 31"/>
            <p:cNvSpPr/>
            <p:nvPr/>
          </p:nvSpPr>
          <p:spPr>
            <a:xfrm>
              <a:off x="6842863" y="5025937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495257" y="5040363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13235" y="5693529"/>
            <a:ext cx="2952636" cy="546395"/>
            <a:chOff x="6913235" y="5693529"/>
            <a:chExt cx="2952636" cy="546395"/>
          </a:xfrm>
        </p:grpSpPr>
        <p:sp>
          <p:nvSpPr>
            <p:cNvPr id="34" name="矩形 33"/>
            <p:cNvSpPr/>
            <p:nvPr/>
          </p:nvSpPr>
          <p:spPr>
            <a:xfrm>
              <a:off x="9498463" y="5716704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913235" y="569352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文本框 29"/>
          <p:cNvSpPr txBox="1"/>
          <p:nvPr/>
        </p:nvSpPr>
        <p:spPr>
          <a:xfrm>
            <a:off x="1201618" y="1384628"/>
            <a:ext cx="310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看图填写算式。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" name="图片 7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8635" y="2128837"/>
            <a:ext cx="8545117" cy="192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文本框 31"/>
          <p:cNvSpPr txBox="1"/>
          <p:nvPr/>
        </p:nvSpPr>
        <p:spPr>
          <a:xfrm>
            <a:off x="2583543" y="4277833"/>
            <a:ext cx="5101076" cy="1630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（盆）……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（朵）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（朵）……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（朵）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937945" y="4471672"/>
            <a:ext cx="2476337" cy="523220"/>
            <a:chOff x="3937945" y="4471672"/>
            <a:chExt cx="2476337" cy="523220"/>
          </a:xfrm>
        </p:grpSpPr>
        <p:sp>
          <p:nvSpPr>
            <p:cNvPr id="33" name="矩形 32"/>
            <p:cNvSpPr/>
            <p:nvPr/>
          </p:nvSpPr>
          <p:spPr>
            <a:xfrm>
              <a:off x="3937945" y="447167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050080" y="447167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952610" y="5315781"/>
            <a:ext cx="2461672" cy="532906"/>
            <a:chOff x="3952610" y="5315781"/>
            <a:chExt cx="2461672" cy="532906"/>
          </a:xfrm>
        </p:grpSpPr>
        <p:sp>
          <p:nvSpPr>
            <p:cNvPr id="35" name="矩形 34"/>
            <p:cNvSpPr/>
            <p:nvPr/>
          </p:nvSpPr>
          <p:spPr>
            <a:xfrm>
              <a:off x="6050080" y="5325467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952610" y="5315781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1613743" y="1919882"/>
            <a:ext cx="8851752" cy="1167214"/>
            <a:chOff x="1223493" y="2632054"/>
            <a:chExt cx="4189592" cy="552450"/>
          </a:xfrm>
        </p:grpSpPr>
        <p:pic>
          <p:nvPicPr>
            <p:cNvPr id="6" name="图片 2" descr="23~IS(]164AFC8~NT87LY7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23493" y="2632054"/>
              <a:ext cx="3181350" cy="55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组合 38"/>
            <p:cNvGrpSpPr/>
            <p:nvPr/>
          </p:nvGrpSpPr>
          <p:grpSpPr bwMode="auto">
            <a:xfrm>
              <a:off x="4898735" y="2700317"/>
              <a:ext cx="514350" cy="484187"/>
              <a:chOff x="7470" y="4092"/>
              <a:chExt cx="960" cy="762"/>
            </a:xfrm>
          </p:grpSpPr>
          <p:pic>
            <p:nvPicPr>
              <p:cNvPr id="8" name="图片 39" descr="C:\Documents and Settings\Administrator\Application Data\Tencent\Users\425568035\QQ\WinTemp\RichOle\}L99~M6BKE1C]8KVG~@H{NC.png"/>
              <p:cNvPicPr>
                <a:picLocks noChangeAspect="1" noChangeArrowheads="1"/>
              </p:cNvPicPr>
              <p:nvPr/>
            </p:nvPicPr>
            <p:blipFill>
              <a:blip r:embed="rId5" r:link="rId6" cstate="email"/>
              <a:srcRect/>
              <a:stretch>
                <a:fillRect/>
              </a:stretch>
            </p:blipFill>
            <p:spPr bwMode="auto">
              <a:xfrm>
                <a:off x="7725" y="4092"/>
                <a:ext cx="33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图片 40" descr="C:\Documents and Settings\Administrator\Application Data\Tencent\Users\425568035\QQ\WinTemp\RichOle\}L99~M6BKE1C]8KVG~@H{NC.png"/>
              <p:cNvPicPr>
                <a:picLocks noChangeAspect="1" noChangeArrowheads="1"/>
              </p:cNvPicPr>
              <p:nvPr/>
            </p:nvPicPr>
            <p:blipFill>
              <a:blip r:embed="rId5" r:link="rId6" cstate="email"/>
              <a:srcRect/>
              <a:stretch>
                <a:fillRect/>
              </a:stretch>
            </p:blipFill>
            <p:spPr bwMode="auto">
              <a:xfrm>
                <a:off x="8100" y="4248"/>
                <a:ext cx="33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图片 41" descr="C:\Documents and Settings\Administrator\Application Data\Tencent\Users\425568035\QQ\WinTemp\RichOle\}L99~M6BKE1C]8KVG~@H{NC.png"/>
              <p:cNvPicPr>
                <a:picLocks noChangeAspect="1" noChangeArrowheads="1"/>
              </p:cNvPicPr>
              <p:nvPr/>
            </p:nvPicPr>
            <p:blipFill>
              <a:blip r:embed="rId5" r:link="rId6" cstate="email"/>
              <a:srcRect/>
              <a:stretch>
                <a:fillRect/>
              </a:stretch>
            </p:blipFill>
            <p:spPr bwMode="auto">
              <a:xfrm>
                <a:off x="7815" y="4419"/>
                <a:ext cx="33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图片 42" descr="C:\Documents and Settings\Administrator\Application Data\Tencent\Users\425568035\QQ\WinTemp\RichOle\}L99~M6BKE1C]8KVG~@H{NC.png"/>
              <p:cNvPicPr>
                <a:picLocks noChangeAspect="1" noChangeArrowheads="1"/>
              </p:cNvPicPr>
              <p:nvPr/>
            </p:nvPicPr>
            <p:blipFill>
              <a:blip r:embed="rId5" r:link="rId6" cstate="email"/>
              <a:srcRect/>
              <a:stretch>
                <a:fillRect/>
              </a:stretch>
            </p:blipFill>
            <p:spPr bwMode="auto">
              <a:xfrm>
                <a:off x="7470" y="4404"/>
                <a:ext cx="33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文本框 11"/>
          <p:cNvSpPr txBox="1"/>
          <p:nvPr/>
        </p:nvSpPr>
        <p:spPr>
          <a:xfrm>
            <a:off x="2691685" y="3773734"/>
            <a:ext cx="51010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（盘）……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073906" y="3967141"/>
            <a:ext cx="2463458" cy="535875"/>
            <a:chOff x="4073906" y="3967141"/>
            <a:chExt cx="2463458" cy="535875"/>
          </a:xfrm>
        </p:grpSpPr>
        <p:sp>
          <p:nvSpPr>
            <p:cNvPr id="13" name="矩形 12"/>
            <p:cNvSpPr/>
            <p:nvPr/>
          </p:nvSpPr>
          <p:spPr>
            <a:xfrm>
              <a:off x="4073906" y="397979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173162" y="3967141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078088" y="4821403"/>
            <a:ext cx="2459276" cy="548754"/>
            <a:chOff x="4078088" y="4821403"/>
            <a:chExt cx="2459276" cy="548754"/>
          </a:xfrm>
        </p:grpSpPr>
        <p:sp>
          <p:nvSpPr>
            <p:cNvPr id="15" name="矩形 14"/>
            <p:cNvSpPr/>
            <p:nvPr/>
          </p:nvSpPr>
          <p:spPr>
            <a:xfrm>
              <a:off x="6173162" y="482140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078088" y="4846937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98087" y="4878141"/>
            <a:ext cx="2611674" cy="1741116"/>
          </a:xfrm>
          <a:prstGeom prst="rect">
            <a:avLst/>
          </a:prstGeom>
        </p:spPr>
      </p:pic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91771" y="1646238"/>
            <a:ext cx="79592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40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3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28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49-7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451756" y="2758782"/>
            <a:ext cx="6994170" cy="2228639"/>
            <a:chOff x="2451756" y="2758782"/>
            <a:chExt cx="6994170" cy="2228639"/>
          </a:xfrm>
        </p:grpSpPr>
        <p:sp>
          <p:nvSpPr>
            <p:cNvPr id="6" name="矩形 5"/>
            <p:cNvSpPr/>
            <p:nvPr/>
          </p:nvSpPr>
          <p:spPr>
            <a:xfrm>
              <a:off x="2811776" y="275878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956877" y="275878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789430" y="280012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078133" y="278724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451756" y="360878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681714" y="360878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879111" y="360878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077236" y="360878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470304" y="446149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574383" y="446420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879111" y="445402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9081724" y="444940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13507" y="1698145"/>
            <a:ext cx="17700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17772" y="4936664"/>
            <a:ext cx="2611674" cy="1741116"/>
          </a:xfrm>
          <a:prstGeom prst="rect">
            <a:avLst/>
          </a:prstGeom>
        </p:spPr>
      </p:pic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972356" y="1694894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连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一连。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03895" y="2259008"/>
            <a:ext cx="89306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39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余数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余数是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余数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余数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833352" y="3018861"/>
            <a:ext cx="6915955" cy="1249251"/>
            <a:chOff x="2421228" y="3129566"/>
            <a:chExt cx="6915955" cy="1249251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421228" y="3129566"/>
              <a:ext cx="6915955" cy="12106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2583543" y="3168203"/>
              <a:ext cx="1692243" cy="12106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4855335" y="3129566"/>
              <a:ext cx="1519707" cy="12106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967470" y="3168203"/>
              <a:ext cx="1918953" cy="11719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32746" y="1314933"/>
            <a:ext cx="100918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6071" y="5031875"/>
            <a:ext cx="10113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个数除以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有余数，余数最大是（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），最小是（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363178" y="2122949"/>
            <a:ext cx="5966512" cy="1115587"/>
            <a:chOff x="3363178" y="2122949"/>
            <a:chExt cx="5966512" cy="1115587"/>
          </a:xfrm>
        </p:grpSpPr>
        <p:sp>
          <p:nvSpPr>
            <p:cNvPr id="7" name="矩形 6"/>
            <p:cNvSpPr/>
            <p:nvPr/>
          </p:nvSpPr>
          <p:spPr>
            <a:xfrm>
              <a:off x="4715460" y="212294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8965488" y="212294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363178" y="271531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70356" y="3347503"/>
            <a:ext cx="5990478" cy="1200532"/>
            <a:chOff x="3370356" y="3347503"/>
            <a:chExt cx="5990478" cy="1200532"/>
          </a:xfrm>
        </p:grpSpPr>
        <p:sp>
          <p:nvSpPr>
            <p:cNvPr id="10" name="矩形 9"/>
            <p:cNvSpPr/>
            <p:nvPr/>
          </p:nvSpPr>
          <p:spPr>
            <a:xfrm>
              <a:off x="4715460" y="334750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8996632" y="334750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370356" y="402481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731739" y="5027308"/>
            <a:ext cx="3043008" cy="532354"/>
            <a:chOff x="7130987" y="4937165"/>
            <a:chExt cx="3043008" cy="532354"/>
          </a:xfrm>
        </p:grpSpPr>
        <p:sp>
          <p:nvSpPr>
            <p:cNvPr id="13" name="矩形 12"/>
            <p:cNvSpPr/>
            <p:nvPr/>
          </p:nvSpPr>
          <p:spPr>
            <a:xfrm>
              <a:off x="7130987" y="494629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809793" y="493716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636071" y="1314932"/>
            <a:ext cx="34596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想一想，填一填。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291771" y="1489744"/>
            <a:ext cx="9835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个数除以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有余数，根据余数要小于除数，因此余数最大是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，最小是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45164" y="2724305"/>
            <a:ext cx="102515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图书室买来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本《童话大王》，发给一年级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本后，剩下的平均分给二年级的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个班，每班可以分到几本？还剩下几本？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5164" y="4370101"/>
            <a:ext cx="102397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（本</a:t>
            </a: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（本）……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（本</a:t>
            </a: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91771" y="5133599"/>
            <a:ext cx="8599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求出剩下的有多少本，再将剩下的本数平均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77531" y="1418703"/>
            <a:ext cx="100047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有一些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糖，比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块多，比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块少，平均分给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个小朋友，还余下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块，每个小朋友可能分到多少块？一共有多少块糖？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77532" y="2918148"/>
            <a:ext cx="100047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800" dirty="0" smtClean="0">
                <a:solidFill>
                  <a:srgbClr val="FF0000"/>
                </a:solidFill>
              </a:rPr>
              <a:t>3  </a:t>
            </a:r>
            <a:r>
              <a:rPr lang="en-US" altLang="zh-CN" sz="2800" dirty="0">
                <a:solidFill>
                  <a:srgbClr val="FF0000"/>
                </a:solidFill>
              </a:rPr>
              <a:t>26  </a:t>
            </a:r>
            <a:r>
              <a:rPr lang="zh-CN" altLang="zh-CN" sz="2800" dirty="0">
                <a:solidFill>
                  <a:srgbClr val="FF0000"/>
                </a:solidFill>
              </a:rPr>
              <a:t>讲解：这些糖的块数在</a:t>
            </a:r>
            <a:r>
              <a:rPr lang="en-US" altLang="zh-CN" sz="2800" dirty="0">
                <a:solidFill>
                  <a:srgbClr val="FF0000"/>
                </a:solidFill>
              </a:rPr>
              <a:t>20</a:t>
            </a:r>
            <a:r>
              <a:rPr lang="zh-CN" altLang="zh-CN" sz="2800" dirty="0">
                <a:solidFill>
                  <a:srgbClr val="FF0000"/>
                </a:solidFill>
              </a:rPr>
              <a:t>和</a:t>
            </a:r>
            <a:r>
              <a:rPr lang="en-US" altLang="zh-CN" sz="2800" dirty="0">
                <a:solidFill>
                  <a:srgbClr val="FF0000"/>
                </a:solidFill>
              </a:rPr>
              <a:t>30</a:t>
            </a:r>
            <a:r>
              <a:rPr lang="zh-CN" altLang="zh-CN" sz="2800" dirty="0">
                <a:solidFill>
                  <a:srgbClr val="FF0000"/>
                </a:solidFill>
              </a:rPr>
              <a:t>之间，运用</a:t>
            </a:r>
            <a:r>
              <a:rPr lang="en-US" altLang="zh-CN" sz="2800" dirty="0">
                <a:solidFill>
                  <a:srgbClr val="FF0000"/>
                </a:solidFill>
              </a:rPr>
              <a:t>8</a:t>
            </a:r>
            <a:r>
              <a:rPr lang="zh-CN" altLang="zh-CN" sz="2800" dirty="0">
                <a:solidFill>
                  <a:srgbClr val="FF0000"/>
                </a:solidFill>
              </a:rPr>
              <a:t>的乘法口诀可知每个小朋友应分到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zh-CN" sz="2800" dirty="0">
                <a:solidFill>
                  <a:srgbClr val="FF0000"/>
                </a:solidFill>
              </a:rPr>
              <a:t>块，</a:t>
            </a:r>
            <a:r>
              <a:rPr lang="en-US" altLang="zh-CN" sz="2800" dirty="0">
                <a:solidFill>
                  <a:srgbClr val="FF0000"/>
                </a:solidFill>
              </a:rPr>
              <a:t>8</a:t>
            </a:r>
            <a:r>
              <a:rPr lang="zh-CN" altLang="zh-CN" sz="2800" dirty="0">
                <a:solidFill>
                  <a:srgbClr val="FF0000"/>
                </a:solidFill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zh-CN" sz="2800" dirty="0">
                <a:solidFill>
                  <a:srgbClr val="FF0000"/>
                </a:solidFill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</a:rPr>
              <a:t>24</a:t>
            </a:r>
            <a:r>
              <a:rPr lang="zh-CN" altLang="zh-CN" sz="2800" dirty="0">
                <a:solidFill>
                  <a:srgbClr val="FF0000"/>
                </a:solidFill>
              </a:rPr>
              <a:t>块，加上余下的块数可求出一共的块数即</a:t>
            </a:r>
            <a:r>
              <a:rPr lang="en-US" altLang="zh-CN" sz="2800" dirty="0">
                <a:solidFill>
                  <a:srgbClr val="FF0000"/>
                </a:solidFill>
              </a:rPr>
              <a:t>24</a:t>
            </a:r>
            <a:r>
              <a:rPr lang="zh-CN" altLang="zh-CN" sz="2800" dirty="0">
                <a:solidFill>
                  <a:srgbClr val="FF0000"/>
                </a:solidFill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zh-CN" sz="2800" dirty="0">
                <a:solidFill>
                  <a:srgbClr val="FF0000"/>
                </a:solidFill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</a:rPr>
              <a:t>26</a:t>
            </a:r>
            <a:r>
              <a:rPr lang="zh-CN" altLang="zh-CN" sz="2800" dirty="0">
                <a:solidFill>
                  <a:srgbClr val="FF0000"/>
                </a:solidFill>
              </a:rPr>
              <a:t>块。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4" name="组合 1"/>
          <p:cNvGrpSpPr/>
          <p:nvPr/>
        </p:nvGrpSpPr>
        <p:grpSpPr bwMode="auto">
          <a:xfrm>
            <a:off x="1306285" y="1335334"/>
            <a:ext cx="6508798" cy="523220"/>
            <a:chOff x="1763811" y="2133600"/>
            <a:chExt cx="6508799" cy="523220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1763811" y="2133600"/>
              <a:ext cx="650879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 </a:t>
              </a:r>
              <a:r>
                <a:rPr lang="zh-CN" altLang="en-US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把下面</a:t>
              </a:r>
              <a:r>
                <a:rPr lang="en-US" altLang="zh-CN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28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    </a:t>
              </a:r>
              <a:r>
                <a:rPr lang="zh-CN" altLang="en-US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</a:t>
              </a:r>
              <a:r>
                <a:rPr lang="en-US" altLang="zh-CN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个摆一盘，摆一摆。</a:t>
              </a:r>
            </a:p>
          </p:txBody>
        </p:sp>
        <p:pic>
          <p:nvPicPr>
            <p:cNvPr id="6" name="Picture 20" descr="未标题-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00330" y="2137666"/>
              <a:ext cx="50482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21" descr="未标题-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26016" y="4098965"/>
            <a:ext cx="504258" cy="68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组合 28"/>
          <p:cNvGrpSpPr/>
          <p:nvPr/>
        </p:nvGrpSpPr>
        <p:grpSpPr>
          <a:xfrm>
            <a:off x="1747059" y="4935928"/>
            <a:ext cx="4311785" cy="678218"/>
            <a:chOff x="1963537" y="5089371"/>
            <a:chExt cx="4311785" cy="678218"/>
          </a:xfrm>
        </p:grpSpPr>
        <p:grpSp>
          <p:nvGrpSpPr>
            <p:cNvPr id="17" name="组合 16"/>
            <p:cNvGrpSpPr/>
            <p:nvPr/>
          </p:nvGrpSpPr>
          <p:grpSpPr>
            <a:xfrm>
              <a:off x="1963537" y="5089371"/>
              <a:ext cx="1343361" cy="665339"/>
              <a:chOff x="2224087" y="4342396"/>
              <a:chExt cx="1343361" cy="665339"/>
            </a:xfrm>
          </p:grpSpPr>
          <p:pic>
            <p:nvPicPr>
              <p:cNvPr id="13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5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" name="组合 20"/>
            <p:cNvGrpSpPr/>
            <p:nvPr/>
          </p:nvGrpSpPr>
          <p:grpSpPr>
            <a:xfrm>
              <a:off x="3463769" y="5102250"/>
              <a:ext cx="1343361" cy="665339"/>
              <a:chOff x="2224087" y="4342396"/>
              <a:chExt cx="1343361" cy="665339"/>
            </a:xfrm>
          </p:grpSpPr>
          <p:pic>
            <p:nvPicPr>
              <p:cNvPr id="22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5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5" name="组合 24"/>
            <p:cNvGrpSpPr/>
            <p:nvPr/>
          </p:nvGrpSpPr>
          <p:grpSpPr>
            <a:xfrm>
              <a:off x="4931961" y="5089371"/>
              <a:ext cx="1343361" cy="665339"/>
              <a:chOff x="2224087" y="4342396"/>
              <a:chExt cx="1343361" cy="665339"/>
            </a:xfrm>
          </p:grpSpPr>
          <p:pic>
            <p:nvPicPr>
              <p:cNvPr id="26" name="Picture 19" descr="未标题-10"/>
              <p:cNvPicPr>
                <a:picLocks noChangeAspect="1" noChangeArrowheads="1"/>
              </p:cNvPicPr>
              <p:nvPr/>
            </p:nvPicPr>
            <p:blipFill rotWithShape="1">
              <a:blip r:embed="rId5" cstate="email"/>
              <a:srcRect/>
              <a:stretch>
                <a:fillRect/>
              </a:stretch>
            </p:blipFill>
            <p:spPr bwMode="auto">
              <a:xfrm>
                <a:off x="2224087" y="4452110"/>
                <a:ext cx="1343361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45421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0" descr="未标题-8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895767" y="4342396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1" name="AutoShape 42"/>
          <p:cNvSpPr>
            <a:spLocks noChangeArrowheads="1"/>
          </p:cNvSpPr>
          <p:nvPr/>
        </p:nvSpPr>
        <p:spPr bwMode="auto">
          <a:xfrm>
            <a:off x="8834612" y="4108966"/>
            <a:ext cx="2695748" cy="1328023"/>
          </a:xfrm>
          <a:prstGeom prst="wedgeRoundRectCallout">
            <a:avLst>
              <a:gd name="adj1" fmla="val -2506"/>
              <a:gd name="adj2" fmla="val 63902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sz="1800" dirty="0" smtClean="0">
                <a:sym typeface="宋体" panose="02010600030101010101" pitchFamily="2" charset="-122"/>
              </a:rPr>
              <a:t>思考：</a:t>
            </a:r>
            <a:endParaRPr lang="en-US" altLang="zh-CN" sz="1800" dirty="0" smtClean="0">
              <a:sym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zh-CN" sz="1800" dirty="0" smtClean="0">
                <a:sym typeface="Wingdings" panose="05000000000000000000" pitchFamily="2" charset="2"/>
              </a:rPr>
              <a:t> </a:t>
            </a:r>
            <a:r>
              <a:rPr lang="en-US" altLang="zh-CN" sz="1800" dirty="0">
                <a:sym typeface="Wingdings" panose="05000000000000000000" pitchFamily="2" charset="2"/>
              </a:rPr>
              <a:t>1. </a:t>
            </a:r>
            <a:r>
              <a:rPr lang="zh-CN" altLang="en-US" sz="1800" dirty="0">
                <a:sym typeface="Wingdings" panose="05000000000000000000" pitchFamily="2" charset="2"/>
              </a:rPr>
              <a:t>这个算式什么意思</a:t>
            </a:r>
            <a:r>
              <a:rPr lang="zh-CN" altLang="en-US" sz="1800" dirty="0" smtClean="0">
                <a:sym typeface="Wingdings" panose="05000000000000000000" pitchFamily="2" charset="2"/>
              </a:rPr>
              <a:t>？</a:t>
            </a:r>
            <a:endParaRPr lang="en-US" altLang="zh-CN" sz="1800" dirty="0">
              <a:sym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altLang="zh-CN" sz="1800" dirty="0" smtClean="0">
                <a:sym typeface="宋体" panose="02010600030101010101" pitchFamily="2" charset="-122"/>
              </a:rPr>
              <a:t> </a:t>
            </a:r>
            <a:r>
              <a:rPr lang="en-US" altLang="zh-CN" sz="1800" dirty="0" smtClean="0"/>
              <a:t>2</a:t>
            </a:r>
            <a:r>
              <a:rPr lang="en-US" altLang="zh-CN" sz="1800" dirty="0"/>
              <a:t>. </a:t>
            </a:r>
            <a:r>
              <a:rPr lang="zh-CN" altLang="zh-CN" sz="1800" dirty="0" smtClean="0"/>
              <a:t>你</a:t>
            </a:r>
            <a:r>
              <a:rPr lang="zh-CN" altLang="zh-CN" sz="1800" dirty="0"/>
              <a:t>还在</a:t>
            </a:r>
            <a:r>
              <a:rPr lang="zh-CN" altLang="zh-CN" sz="1800" dirty="0" smtClean="0"/>
              <a:t>哪</a:t>
            </a:r>
            <a:r>
              <a:rPr lang="zh-CN" altLang="en-US" sz="1800" dirty="0" smtClean="0"/>
              <a:t>儿</a:t>
            </a:r>
            <a:r>
              <a:rPr lang="zh-CN" altLang="zh-CN" sz="1800" dirty="0" smtClean="0"/>
              <a:t>看到了</a:t>
            </a:r>
            <a:r>
              <a:rPr lang="zh-CN" altLang="en-US" sz="1800" dirty="0" smtClean="0"/>
              <a:t>类似的例子</a:t>
            </a:r>
            <a:r>
              <a:rPr lang="zh-CN" altLang="zh-CN" sz="1800" dirty="0" smtClean="0"/>
              <a:t>？</a:t>
            </a:r>
            <a:endParaRPr lang="en-US" altLang="zh-CN" sz="1800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002589" y="5469856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" name="组合 1"/>
          <p:cNvGrpSpPr/>
          <p:nvPr/>
        </p:nvGrpSpPr>
        <p:grpSpPr>
          <a:xfrm>
            <a:off x="1695390" y="2497774"/>
            <a:ext cx="4675121" cy="1402990"/>
            <a:chOff x="1717945" y="2593311"/>
            <a:chExt cx="4675121" cy="1402990"/>
          </a:xfrm>
        </p:grpSpPr>
        <p:grpSp>
          <p:nvGrpSpPr>
            <p:cNvPr id="19" name="组合 18"/>
            <p:cNvGrpSpPr/>
            <p:nvPr/>
          </p:nvGrpSpPr>
          <p:grpSpPr>
            <a:xfrm>
              <a:off x="1945895" y="2603640"/>
              <a:ext cx="4447171" cy="1392661"/>
              <a:chOff x="1906588" y="2944817"/>
              <a:chExt cx="4447171" cy="1392661"/>
            </a:xfrm>
          </p:grpSpPr>
          <p:pic>
            <p:nvPicPr>
              <p:cNvPr id="8" name="Picture 16" descr="未标题-8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2177047" y="2944817"/>
                <a:ext cx="4176712" cy="541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9" descr="未标题-10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1906588" y="3781853"/>
                <a:ext cx="3959225" cy="55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6" name="Picture 20" descr="未标题-8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717945" y="2593311"/>
              <a:ext cx="551667" cy="55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7" name="Picture 20" descr="未标题-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9097" y="5045642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加号 6"/>
          <p:cNvSpPr/>
          <p:nvPr/>
        </p:nvSpPr>
        <p:spPr>
          <a:xfrm>
            <a:off x="6210884" y="5075491"/>
            <a:ext cx="487946" cy="47497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722772" y="2787831"/>
            <a:ext cx="49767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（盘）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</a:p>
        </p:txBody>
      </p:sp>
      <p:sp>
        <p:nvSpPr>
          <p:cNvPr id="30" name="右箭头 29"/>
          <p:cNvSpPr/>
          <p:nvPr/>
        </p:nvSpPr>
        <p:spPr>
          <a:xfrm>
            <a:off x="6722772" y="2906598"/>
            <a:ext cx="553794" cy="285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 animBg="1"/>
      <p:bldP spid="38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31" name="AutoShape 42"/>
          <p:cNvSpPr>
            <a:spLocks noChangeArrowheads="1"/>
          </p:cNvSpPr>
          <p:nvPr/>
        </p:nvSpPr>
        <p:spPr bwMode="auto">
          <a:xfrm>
            <a:off x="10105620" y="4260084"/>
            <a:ext cx="1491407" cy="783193"/>
          </a:xfrm>
          <a:prstGeom prst="wedgeRoundRectCallout">
            <a:avLst>
              <a:gd name="adj1" fmla="val 10288"/>
              <a:gd name="adj2" fmla="val 85706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dirty="0" smtClean="0"/>
              <a:t>思考：该怎样分呢？</a:t>
            </a:r>
            <a:endParaRPr lang="en-US" altLang="zh-CN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05620" y="5288792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583457" y="1505010"/>
            <a:ext cx="87725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小棒，每5根捆一捆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捆（　）捆，还剩（　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197313" y="3798638"/>
            <a:ext cx="5615724" cy="2121044"/>
            <a:chOff x="2158677" y="3167748"/>
            <a:chExt cx="5615724" cy="2121044"/>
          </a:xfrm>
        </p:grpSpPr>
        <p:grpSp>
          <p:nvGrpSpPr>
            <p:cNvPr id="35" name="组合 34"/>
            <p:cNvGrpSpPr/>
            <p:nvPr/>
          </p:nvGrpSpPr>
          <p:grpSpPr>
            <a:xfrm>
              <a:off x="2184969" y="3167748"/>
              <a:ext cx="5589432" cy="685800"/>
              <a:chOff x="1981200" y="2209800"/>
              <a:chExt cx="5589432" cy="685800"/>
            </a:xfrm>
          </p:grpSpPr>
          <p:grpSp>
            <p:nvGrpSpPr>
              <p:cNvPr id="39" name="Group 5"/>
              <p:cNvGrpSpPr/>
              <p:nvPr/>
            </p:nvGrpSpPr>
            <p:grpSpPr bwMode="auto">
              <a:xfrm>
                <a:off x="1981200" y="2209800"/>
                <a:ext cx="1905000" cy="685800"/>
                <a:chOff x="0" y="0"/>
                <a:chExt cx="1200" cy="432"/>
              </a:xfrm>
            </p:grpSpPr>
            <p:sp>
              <p:nvSpPr>
                <p:cNvPr id="49" name="AutoShape 6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0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0" name="AutoShape 7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288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1" name="AutoShape 8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576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2" name="AutoShape 9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864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3" name="AutoShape 10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152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40" name="Group 11"/>
              <p:cNvGrpSpPr/>
              <p:nvPr/>
            </p:nvGrpSpPr>
            <p:grpSpPr bwMode="auto">
              <a:xfrm>
                <a:off x="4267200" y="2209800"/>
                <a:ext cx="1905000" cy="685800"/>
                <a:chOff x="0" y="0"/>
                <a:chExt cx="1200" cy="432"/>
              </a:xfrm>
            </p:grpSpPr>
            <p:sp>
              <p:nvSpPr>
                <p:cNvPr id="44" name="AutoShape 12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0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5" name="AutoShape 13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288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6" name="AutoShape 14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576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7" name="AutoShape 15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864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8" name="AutoShape 16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152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41" name="AutoShape 17"/>
              <p:cNvSpPr>
                <a:spLocks noChangeArrowheads="1"/>
              </p:cNvSpPr>
              <p:nvPr/>
            </p:nvSpPr>
            <p:spPr bwMode="auto">
              <a:xfrm rot="11317294" flipH="1">
                <a:off x="6553200" y="2209800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2" name="AutoShape 18"/>
              <p:cNvSpPr>
                <a:spLocks noChangeArrowheads="1"/>
              </p:cNvSpPr>
              <p:nvPr/>
            </p:nvSpPr>
            <p:spPr bwMode="auto">
              <a:xfrm rot="11317294" flipH="1">
                <a:off x="7010400" y="2209800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" name="AutoShape 38"/>
              <p:cNvSpPr>
                <a:spLocks noChangeArrowheads="1"/>
              </p:cNvSpPr>
              <p:nvPr/>
            </p:nvSpPr>
            <p:spPr bwMode="auto">
              <a:xfrm rot="11317294" flipH="1">
                <a:off x="7494432" y="2209800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" name="左大括号 3"/>
            <p:cNvSpPr/>
            <p:nvPr/>
          </p:nvSpPr>
          <p:spPr>
            <a:xfrm rot="16200000">
              <a:off x="4579334" y="1541565"/>
              <a:ext cx="595726" cy="5437039"/>
            </a:xfrm>
            <a:prstGeom prst="lef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168064" y="4765572"/>
              <a:ext cx="16818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根小棒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2091136" y="1782285"/>
            <a:ext cx="5576553" cy="685800"/>
            <a:chOff x="1981200" y="2209800"/>
            <a:chExt cx="5576553" cy="685800"/>
          </a:xfrm>
        </p:grpSpPr>
        <p:grpSp>
          <p:nvGrpSpPr>
            <p:cNvPr id="39" name="Group 5"/>
            <p:cNvGrpSpPr/>
            <p:nvPr/>
          </p:nvGrpSpPr>
          <p:grpSpPr bwMode="auto">
            <a:xfrm>
              <a:off x="1981200" y="2209800"/>
              <a:ext cx="1905000" cy="685800"/>
              <a:chOff x="0" y="0"/>
              <a:chExt cx="1200" cy="432"/>
            </a:xfrm>
          </p:grpSpPr>
          <p:sp>
            <p:nvSpPr>
              <p:cNvPr id="49" name="AutoShape 6"/>
              <p:cNvSpPr>
                <a:spLocks noChangeArrowheads="1"/>
              </p:cNvSpPr>
              <p:nvPr/>
            </p:nvSpPr>
            <p:spPr bwMode="auto">
              <a:xfrm rot="11317294" flipH="1">
                <a:off x="0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0" name="AutoShape 7"/>
              <p:cNvSpPr>
                <a:spLocks noChangeArrowheads="1"/>
              </p:cNvSpPr>
              <p:nvPr/>
            </p:nvSpPr>
            <p:spPr bwMode="auto">
              <a:xfrm rot="11317294" flipH="1">
                <a:off x="288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1" name="AutoShape 8"/>
              <p:cNvSpPr>
                <a:spLocks noChangeArrowheads="1"/>
              </p:cNvSpPr>
              <p:nvPr/>
            </p:nvSpPr>
            <p:spPr bwMode="auto">
              <a:xfrm rot="11317294" flipH="1">
                <a:off x="576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2" name="AutoShape 9"/>
              <p:cNvSpPr>
                <a:spLocks noChangeArrowheads="1"/>
              </p:cNvSpPr>
              <p:nvPr/>
            </p:nvSpPr>
            <p:spPr bwMode="auto">
              <a:xfrm rot="11317294" flipH="1">
                <a:off x="864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3" name="AutoShape 10"/>
              <p:cNvSpPr>
                <a:spLocks noChangeArrowheads="1"/>
              </p:cNvSpPr>
              <p:nvPr/>
            </p:nvSpPr>
            <p:spPr bwMode="auto">
              <a:xfrm rot="11317294" flipH="1">
                <a:off x="1152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40" name="Group 11"/>
            <p:cNvGrpSpPr/>
            <p:nvPr/>
          </p:nvGrpSpPr>
          <p:grpSpPr bwMode="auto">
            <a:xfrm>
              <a:off x="4267200" y="2209800"/>
              <a:ext cx="1905000" cy="685800"/>
              <a:chOff x="0" y="0"/>
              <a:chExt cx="1200" cy="432"/>
            </a:xfrm>
          </p:grpSpPr>
          <p:sp>
            <p:nvSpPr>
              <p:cNvPr id="44" name="AutoShape 12"/>
              <p:cNvSpPr>
                <a:spLocks noChangeArrowheads="1"/>
              </p:cNvSpPr>
              <p:nvPr/>
            </p:nvSpPr>
            <p:spPr bwMode="auto">
              <a:xfrm rot="11317294" flipH="1">
                <a:off x="0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5" name="AutoShape 13"/>
              <p:cNvSpPr>
                <a:spLocks noChangeArrowheads="1"/>
              </p:cNvSpPr>
              <p:nvPr/>
            </p:nvSpPr>
            <p:spPr bwMode="auto">
              <a:xfrm rot="11317294" flipH="1">
                <a:off x="288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6" name="AutoShape 14"/>
              <p:cNvSpPr>
                <a:spLocks noChangeArrowheads="1"/>
              </p:cNvSpPr>
              <p:nvPr/>
            </p:nvSpPr>
            <p:spPr bwMode="auto">
              <a:xfrm rot="11317294" flipH="1">
                <a:off x="576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AutoShape 15"/>
              <p:cNvSpPr>
                <a:spLocks noChangeArrowheads="1"/>
              </p:cNvSpPr>
              <p:nvPr/>
            </p:nvSpPr>
            <p:spPr bwMode="auto">
              <a:xfrm rot="11317294" flipH="1">
                <a:off x="864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8" name="AutoShape 16"/>
              <p:cNvSpPr>
                <a:spLocks noChangeArrowheads="1"/>
              </p:cNvSpPr>
              <p:nvPr/>
            </p:nvSpPr>
            <p:spPr bwMode="auto">
              <a:xfrm rot="11317294" flipH="1">
                <a:off x="1152" y="0"/>
                <a:ext cx="48" cy="432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 rot="11317294" flipH="1">
              <a:off x="6553200" y="2209800"/>
              <a:ext cx="76200" cy="685800"/>
            </a:xfrm>
            <a:prstGeom prst="can">
              <a:avLst>
                <a:gd name="adj" fmla="val 45458"/>
              </a:avLst>
            </a:prstGeom>
            <a:solidFill>
              <a:srgbClr val="FFFF00"/>
            </a:solidFill>
            <a:ln w="2222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 rot="11317294" flipH="1">
              <a:off x="7010400" y="2209800"/>
              <a:ext cx="76200" cy="685800"/>
            </a:xfrm>
            <a:prstGeom prst="can">
              <a:avLst>
                <a:gd name="adj" fmla="val 45458"/>
              </a:avLst>
            </a:prstGeom>
            <a:solidFill>
              <a:srgbClr val="FFFF00"/>
            </a:solidFill>
            <a:ln w="2222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AutoShape 38"/>
            <p:cNvSpPr>
              <a:spLocks noChangeArrowheads="1"/>
            </p:cNvSpPr>
            <p:nvPr/>
          </p:nvSpPr>
          <p:spPr bwMode="auto">
            <a:xfrm rot="11317294" flipH="1">
              <a:off x="7481553" y="2209800"/>
              <a:ext cx="76200" cy="685800"/>
            </a:xfrm>
            <a:prstGeom prst="can">
              <a:avLst>
                <a:gd name="adj" fmla="val 45458"/>
              </a:avLst>
            </a:prstGeom>
            <a:solidFill>
              <a:srgbClr val="FFFF00"/>
            </a:solidFill>
            <a:ln w="2222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157902" y="3540956"/>
            <a:ext cx="2718007" cy="760162"/>
            <a:chOff x="3182379" y="3392144"/>
            <a:chExt cx="2718007" cy="760162"/>
          </a:xfrm>
        </p:grpSpPr>
        <p:grpSp>
          <p:nvGrpSpPr>
            <p:cNvPr id="22" name="组合 21"/>
            <p:cNvGrpSpPr/>
            <p:nvPr/>
          </p:nvGrpSpPr>
          <p:grpSpPr>
            <a:xfrm>
              <a:off x="3182379" y="3392144"/>
              <a:ext cx="1480669" cy="687637"/>
              <a:chOff x="3394370" y="3857375"/>
              <a:chExt cx="1480669" cy="687637"/>
            </a:xfrm>
          </p:grpSpPr>
          <p:grpSp>
            <p:nvGrpSpPr>
              <p:cNvPr id="23" name="Group 20"/>
              <p:cNvGrpSpPr/>
              <p:nvPr/>
            </p:nvGrpSpPr>
            <p:grpSpPr bwMode="auto">
              <a:xfrm>
                <a:off x="3394370" y="3857375"/>
                <a:ext cx="403225" cy="685800"/>
                <a:chOff x="0" y="0"/>
                <a:chExt cx="254" cy="432"/>
              </a:xfrm>
            </p:grpSpPr>
            <p:sp>
              <p:nvSpPr>
                <p:cNvPr id="36" name="AutoShape 21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0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7" name="AutoShape 22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48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8" name="AutoShape 23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96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4" name="AutoShape 24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44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5" name="AutoShape 25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92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6" name="未知"/>
                <p:cNvSpPr/>
                <p:nvPr/>
              </p:nvSpPr>
              <p:spPr bwMode="auto">
                <a:xfrm>
                  <a:off x="0" y="144"/>
                  <a:ext cx="179" cy="110"/>
                </a:xfrm>
                <a:custGeom>
                  <a:avLst/>
                  <a:gdLst>
                    <a:gd name="T0" fmla="*/ 13 w 179"/>
                    <a:gd name="T1" fmla="*/ 0 h 110"/>
                    <a:gd name="T2" fmla="*/ 31 w 179"/>
                    <a:gd name="T3" fmla="*/ 74 h 110"/>
                    <a:gd name="T4" fmla="*/ 86 w 179"/>
                    <a:gd name="T5" fmla="*/ 92 h 110"/>
                    <a:gd name="T6" fmla="*/ 113 w 179"/>
                    <a:gd name="T7" fmla="*/ 101 h 110"/>
                    <a:gd name="T8" fmla="*/ 177 w 179"/>
                    <a:gd name="T9" fmla="*/ 74 h 110"/>
                    <a:gd name="T10" fmla="*/ 159 w 179"/>
                    <a:gd name="T11" fmla="*/ 55 h 110"/>
                    <a:gd name="T12" fmla="*/ 132 w 179"/>
                    <a:gd name="T13" fmla="*/ 64 h 110"/>
                    <a:gd name="T14" fmla="*/ 168 w 179"/>
                    <a:gd name="T15" fmla="*/ 101 h 1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79" h="110">
                      <a:moveTo>
                        <a:pt x="13" y="0"/>
                      </a:moveTo>
                      <a:cubicBezTo>
                        <a:pt x="5" y="26"/>
                        <a:pt x="0" y="58"/>
                        <a:pt x="31" y="74"/>
                      </a:cubicBezTo>
                      <a:cubicBezTo>
                        <a:pt x="48" y="83"/>
                        <a:pt x="68" y="86"/>
                        <a:pt x="86" y="92"/>
                      </a:cubicBezTo>
                      <a:cubicBezTo>
                        <a:pt x="95" y="95"/>
                        <a:pt x="113" y="101"/>
                        <a:pt x="113" y="101"/>
                      </a:cubicBezTo>
                      <a:cubicBezTo>
                        <a:pt x="121" y="99"/>
                        <a:pt x="173" y="91"/>
                        <a:pt x="177" y="74"/>
                      </a:cubicBezTo>
                      <a:cubicBezTo>
                        <a:pt x="179" y="66"/>
                        <a:pt x="165" y="61"/>
                        <a:pt x="159" y="55"/>
                      </a:cubicBezTo>
                      <a:cubicBezTo>
                        <a:pt x="150" y="58"/>
                        <a:pt x="135" y="55"/>
                        <a:pt x="132" y="64"/>
                      </a:cubicBezTo>
                      <a:cubicBezTo>
                        <a:pt x="114" y="110"/>
                        <a:pt x="149" y="101"/>
                        <a:pt x="168" y="101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未知"/>
                <p:cNvSpPr/>
                <p:nvPr/>
              </p:nvSpPr>
              <p:spPr bwMode="auto">
                <a:xfrm>
                  <a:off x="108" y="183"/>
                  <a:ext cx="146" cy="164"/>
                </a:xfrm>
                <a:custGeom>
                  <a:avLst/>
                  <a:gdLst>
                    <a:gd name="T0" fmla="*/ 137 w 146"/>
                    <a:gd name="T1" fmla="*/ 0 h 164"/>
                    <a:gd name="T2" fmla="*/ 127 w 146"/>
                    <a:gd name="T3" fmla="*/ 46 h 164"/>
                    <a:gd name="T4" fmla="*/ 73 w 146"/>
                    <a:gd name="T5" fmla="*/ 82 h 164"/>
                    <a:gd name="T6" fmla="*/ 18 w 146"/>
                    <a:gd name="T7" fmla="*/ 73 h 164"/>
                    <a:gd name="T8" fmla="*/ 9 w 146"/>
                    <a:gd name="T9" fmla="*/ 46 h 164"/>
                    <a:gd name="T10" fmla="*/ 63 w 146"/>
                    <a:gd name="T11" fmla="*/ 64 h 164"/>
                    <a:gd name="T12" fmla="*/ 146 w 146"/>
                    <a:gd name="T13" fmla="*/ 1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46" h="164">
                      <a:moveTo>
                        <a:pt x="137" y="0"/>
                      </a:moveTo>
                      <a:cubicBezTo>
                        <a:pt x="134" y="15"/>
                        <a:pt x="137" y="34"/>
                        <a:pt x="127" y="46"/>
                      </a:cubicBezTo>
                      <a:cubicBezTo>
                        <a:pt x="114" y="63"/>
                        <a:pt x="73" y="82"/>
                        <a:pt x="73" y="82"/>
                      </a:cubicBezTo>
                      <a:cubicBezTo>
                        <a:pt x="55" y="79"/>
                        <a:pt x="34" y="82"/>
                        <a:pt x="18" y="73"/>
                      </a:cubicBezTo>
                      <a:cubicBezTo>
                        <a:pt x="10" y="68"/>
                        <a:pt x="0" y="48"/>
                        <a:pt x="9" y="46"/>
                      </a:cubicBezTo>
                      <a:cubicBezTo>
                        <a:pt x="28" y="42"/>
                        <a:pt x="63" y="64"/>
                        <a:pt x="63" y="64"/>
                      </a:cubicBezTo>
                      <a:cubicBezTo>
                        <a:pt x="95" y="94"/>
                        <a:pt x="115" y="133"/>
                        <a:pt x="146" y="164"/>
                      </a:cubicBezTo>
                    </a:path>
                  </a:pathLst>
                </a:custGeom>
                <a:noFill/>
                <a:ln w="25400" cmpd="sng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4" name="Group 28"/>
              <p:cNvGrpSpPr/>
              <p:nvPr/>
            </p:nvGrpSpPr>
            <p:grpSpPr bwMode="auto">
              <a:xfrm>
                <a:off x="4471814" y="3859212"/>
                <a:ext cx="403225" cy="685800"/>
                <a:chOff x="0" y="0"/>
                <a:chExt cx="254" cy="432"/>
              </a:xfrm>
            </p:grpSpPr>
            <p:sp>
              <p:nvSpPr>
                <p:cNvPr id="25" name="AutoShape 29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0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6" name="AutoShape 30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48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96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44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auto">
                <a:xfrm rot="11317294" flipH="1">
                  <a:off x="192" y="0"/>
                  <a:ext cx="48" cy="432"/>
                </a:xfrm>
                <a:prstGeom prst="can">
                  <a:avLst>
                    <a:gd name="adj" fmla="val 45458"/>
                  </a:avLst>
                </a:prstGeom>
                <a:solidFill>
                  <a:srgbClr val="FFFF00"/>
                </a:solidFill>
                <a:ln w="22225">
                  <a:solidFill>
                    <a:srgbClr val="FF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3" name="未知"/>
                <p:cNvSpPr/>
                <p:nvPr/>
              </p:nvSpPr>
              <p:spPr bwMode="auto">
                <a:xfrm>
                  <a:off x="0" y="144"/>
                  <a:ext cx="179" cy="110"/>
                </a:xfrm>
                <a:custGeom>
                  <a:avLst/>
                  <a:gdLst>
                    <a:gd name="T0" fmla="*/ 13 w 179"/>
                    <a:gd name="T1" fmla="*/ 0 h 110"/>
                    <a:gd name="T2" fmla="*/ 31 w 179"/>
                    <a:gd name="T3" fmla="*/ 74 h 110"/>
                    <a:gd name="T4" fmla="*/ 86 w 179"/>
                    <a:gd name="T5" fmla="*/ 92 h 110"/>
                    <a:gd name="T6" fmla="*/ 113 w 179"/>
                    <a:gd name="T7" fmla="*/ 101 h 110"/>
                    <a:gd name="T8" fmla="*/ 177 w 179"/>
                    <a:gd name="T9" fmla="*/ 74 h 110"/>
                    <a:gd name="T10" fmla="*/ 159 w 179"/>
                    <a:gd name="T11" fmla="*/ 55 h 110"/>
                    <a:gd name="T12" fmla="*/ 132 w 179"/>
                    <a:gd name="T13" fmla="*/ 64 h 110"/>
                    <a:gd name="T14" fmla="*/ 168 w 179"/>
                    <a:gd name="T15" fmla="*/ 101 h 1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79" h="110">
                      <a:moveTo>
                        <a:pt x="13" y="0"/>
                      </a:moveTo>
                      <a:cubicBezTo>
                        <a:pt x="5" y="26"/>
                        <a:pt x="0" y="58"/>
                        <a:pt x="31" y="74"/>
                      </a:cubicBezTo>
                      <a:cubicBezTo>
                        <a:pt x="48" y="83"/>
                        <a:pt x="68" y="86"/>
                        <a:pt x="86" y="92"/>
                      </a:cubicBezTo>
                      <a:cubicBezTo>
                        <a:pt x="95" y="95"/>
                        <a:pt x="113" y="101"/>
                        <a:pt x="113" y="101"/>
                      </a:cubicBezTo>
                      <a:cubicBezTo>
                        <a:pt x="121" y="99"/>
                        <a:pt x="173" y="91"/>
                        <a:pt x="177" y="74"/>
                      </a:cubicBezTo>
                      <a:cubicBezTo>
                        <a:pt x="179" y="66"/>
                        <a:pt x="165" y="61"/>
                        <a:pt x="159" y="55"/>
                      </a:cubicBezTo>
                      <a:cubicBezTo>
                        <a:pt x="150" y="58"/>
                        <a:pt x="135" y="55"/>
                        <a:pt x="132" y="64"/>
                      </a:cubicBezTo>
                      <a:cubicBezTo>
                        <a:pt x="114" y="110"/>
                        <a:pt x="149" y="101"/>
                        <a:pt x="168" y="101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未知"/>
                <p:cNvSpPr/>
                <p:nvPr/>
              </p:nvSpPr>
              <p:spPr bwMode="auto">
                <a:xfrm>
                  <a:off x="108" y="183"/>
                  <a:ext cx="146" cy="164"/>
                </a:xfrm>
                <a:custGeom>
                  <a:avLst/>
                  <a:gdLst>
                    <a:gd name="T0" fmla="*/ 137 w 146"/>
                    <a:gd name="T1" fmla="*/ 0 h 164"/>
                    <a:gd name="T2" fmla="*/ 127 w 146"/>
                    <a:gd name="T3" fmla="*/ 46 h 164"/>
                    <a:gd name="T4" fmla="*/ 73 w 146"/>
                    <a:gd name="T5" fmla="*/ 82 h 164"/>
                    <a:gd name="T6" fmla="*/ 18 w 146"/>
                    <a:gd name="T7" fmla="*/ 73 h 164"/>
                    <a:gd name="T8" fmla="*/ 9 w 146"/>
                    <a:gd name="T9" fmla="*/ 46 h 164"/>
                    <a:gd name="T10" fmla="*/ 63 w 146"/>
                    <a:gd name="T11" fmla="*/ 64 h 164"/>
                    <a:gd name="T12" fmla="*/ 146 w 146"/>
                    <a:gd name="T13" fmla="*/ 164 h 1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46" h="164">
                      <a:moveTo>
                        <a:pt x="137" y="0"/>
                      </a:moveTo>
                      <a:cubicBezTo>
                        <a:pt x="134" y="15"/>
                        <a:pt x="137" y="34"/>
                        <a:pt x="127" y="46"/>
                      </a:cubicBezTo>
                      <a:cubicBezTo>
                        <a:pt x="114" y="63"/>
                        <a:pt x="73" y="82"/>
                        <a:pt x="73" y="82"/>
                      </a:cubicBezTo>
                      <a:cubicBezTo>
                        <a:pt x="55" y="79"/>
                        <a:pt x="34" y="82"/>
                        <a:pt x="18" y="73"/>
                      </a:cubicBezTo>
                      <a:cubicBezTo>
                        <a:pt x="10" y="68"/>
                        <a:pt x="0" y="48"/>
                        <a:pt x="9" y="46"/>
                      </a:cubicBezTo>
                      <a:cubicBezTo>
                        <a:pt x="28" y="42"/>
                        <a:pt x="63" y="64"/>
                        <a:pt x="63" y="64"/>
                      </a:cubicBezTo>
                      <a:cubicBezTo>
                        <a:pt x="95" y="94"/>
                        <a:pt x="115" y="133"/>
                        <a:pt x="146" y="164"/>
                      </a:cubicBezTo>
                    </a:path>
                  </a:pathLst>
                </a:custGeom>
                <a:noFill/>
                <a:ln w="25400" cmpd="sng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" name="组合 1"/>
            <p:cNvGrpSpPr/>
            <p:nvPr/>
          </p:nvGrpSpPr>
          <p:grpSpPr>
            <a:xfrm>
              <a:off x="5251224" y="3428929"/>
              <a:ext cx="649162" cy="723377"/>
              <a:chOff x="5113390" y="3428473"/>
              <a:chExt cx="649162" cy="723377"/>
            </a:xfrm>
          </p:grpSpPr>
          <p:sp>
            <p:nvSpPr>
              <p:cNvPr id="58" name="AutoShape 17"/>
              <p:cNvSpPr>
                <a:spLocks noChangeArrowheads="1"/>
              </p:cNvSpPr>
              <p:nvPr/>
            </p:nvSpPr>
            <p:spPr bwMode="auto">
              <a:xfrm rot="11317294" flipH="1">
                <a:off x="5113390" y="3428473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9" name="AutoShape 18"/>
              <p:cNvSpPr>
                <a:spLocks noChangeArrowheads="1"/>
              </p:cNvSpPr>
              <p:nvPr/>
            </p:nvSpPr>
            <p:spPr bwMode="auto">
              <a:xfrm rot="11317294" flipH="1">
                <a:off x="5395493" y="3445937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60" name="AutoShape 38"/>
              <p:cNvSpPr>
                <a:spLocks noChangeArrowheads="1"/>
              </p:cNvSpPr>
              <p:nvPr/>
            </p:nvSpPr>
            <p:spPr bwMode="auto">
              <a:xfrm rot="11317294" flipH="1">
                <a:off x="5686352" y="3466050"/>
                <a:ext cx="76200" cy="685800"/>
              </a:xfrm>
              <a:prstGeom prst="can">
                <a:avLst>
                  <a:gd name="adj" fmla="val 45458"/>
                </a:avLst>
              </a:prstGeom>
              <a:solidFill>
                <a:srgbClr val="FFFF00"/>
              </a:solidFill>
              <a:ln w="22225">
                <a:solidFill>
                  <a:srgbClr val="FF00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5" name="下箭头 4"/>
          <p:cNvSpPr/>
          <p:nvPr/>
        </p:nvSpPr>
        <p:spPr>
          <a:xfrm>
            <a:off x="4502046" y="2715664"/>
            <a:ext cx="383263" cy="5795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2505860" y="4648816"/>
            <a:ext cx="6620517" cy="537694"/>
            <a:chOff x="2539286" y="4635782"/>
            <a:chExt cx="6620517" cy="537694"/>
          </a:xfrm>
        </p:grpSpPr>
        <p:sp>
          <p:nvSpPr>
            <p:cNvPr id="61" name="Text Box 39"/>
            <p:cNvSpPr txBox="1">
              <a:spLocks noChangeArrowheads="1"/>
            </p:cNvSpPr>
            <p:nvPr/>
          </p:nvSpPr>
          <p:spPr bwMode="auto">
            <a:xfrm>
              <a:off x="2539286" y="4635782"/>
              <a:ext cx="120213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算式：</a:t>
              </a:r>
              <a:endParaRPr lang="zh-CN" altLang="en-US" sz="2800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3409511" y="4650256"/>
              <a:ext cx="575029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１３÷５＝２（捆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… 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３（根） 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1540597" y="5334575"/>
            <a:ext cx="8772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小棒，每5根捆一捆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，可以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捆（　）捆，还剩（　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6886566" y="539613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２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9005461" y="539613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３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49309" y="3745180"/>
            <a:ext cx="1998342" cy="2128234"/>
          </a:xfrm>
          <a:prstGeom prst="rect">
            <a:avLst/>
          </a:prstGeom>
          <a:ln>
            <a:noFill/>
          </a:ln>
        </p:spPr>
      </p:pic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347551" y="3329336"/>
            <a:ext cx="8139449" cy="23384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除法算式</a:t>
            </a:r>
            <a:r>
              <a:rPr lang="zh-CN" altLang="en-US" sz="2800" dirty="0"/>
              <a:t>里的</a:t>
            </a:r>
            <a:r>
              <a:rPr lang="zh-CN" altLang="zh-CN" sz="2800" dirty="0"/>
              <a:t>“</a:t>
            </a:r>
            <a:r>
              <a:rPr lang="en-US" altLang="zh-CN" sz="2800" dirty="0">
                <a:latin typeface="Arial" panose="020B0604020202020204" pitchFamily="34" charset="0"/>
              </a:rPr>
              <a:t>1</a:t>
            </a:r>
            <a:r>
              <a:rPr lang="zh-CN" altLang="zh-CN" sz="2800" dirty="0" smtClean="0"/>
              <a:t>”</a:t>
            </a:r>
            <a:r>
              <a:rPr lang="zh-CN" altLang="en-US" sz="2800" dirty="0" smtClean="0"/>
              <a:t>和“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”表示</a:t>
            </a:r>
            <a:r>
              <a:rPr lang="zh-CN" altLang="en-US" sz="2800" dirty="0"/>
              <a:t>剩下的</a:t>
            </a:r>
            <a:r>
              <a:rPr lang="en-US" altLang="zh-CN" sz="2800" dirty="0">
                <a:latin typeface="Arial" panose="020B0604020202020204" pitchFamily="34" charset="0"/>
              </a:rPr>
              <a:t>1</a:t>
            </a:r>
            <a:r>
              <a:rPr lang="zh-CN" altLang="en-US" sz="2800" dirty="0"/>
              <a:t>个</a:t>
            </a:r>
            <a:r>
              <a:rPr lang="zh-CN" altLang="en-US" sz="2800" dirty="0" smtClean="0"/>
              <a:t>草莓和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根小棒，在除法算式中称为</a:t>
            </a:r>
            <a:r>
              <a:rPr lang="zh-CN" altLang="en-US" sz="2800" dirty="0"/>
              <a:t>“余数”，</a:t>
            </a:r>
            <a:r>
              <a:rPr lang="zh-CN" altLang="zh-CN" sz="2800" dirty="0"/>
              <a:t>今天我们研究的</a:t>
            </a:r>
            <a:r>
              <a:rPr lang="zh-CN" altLang="en-US" sz="2800" dirty="0"/>
              <a:t>是</a:t>
            </a:r>
            <a:r>
              <a:rPr lang="zh-CN" altLang="zh-CN" sz="2800" dirty="0"/>
              <a:t>“有余数</a:t>
            </a:r>
            <a:r>
              <a:rPr lang="zh-CN" altLang="en-US" sz="2800" dirty="0" smtClean="0"/>
              <a:t>的</a:t>
            </a:r>
            <a:r>
              <a:rPr lang="zh-CN" altLang="zh-CN" sz="2800" dirty="0" smtClean="0"/>
              <a:t>除法</a:t>
            </a:r>
            <a:r>
              <a:rPr lang="zh-CN" altLang="zh-CN" sz="2800" dirty="0"/>
              <a:t>”。</a:t>
            </a:r>
            <a:endParaRPr lang="en-US" altLang="zh-CN" sz="2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36850" y="1834754"/>
            <a:ext cx="5539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（盘）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2849647" y="2550213"/>
            <a:ext cx="53783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１３÷５＝２（捆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… </a:t>
            </a:r>
            <a:r>
              <a:rPr lang="zh-CN" altLang="en-US" sz="2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３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（根）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42"/>
          <p:cNvSpPr>
            <a:spLocks noChangeArrowheads="1"/>
          </p:cNvSpPr>
          <p:nvPr/>
        </p:nvSpPr>
        <p:spPr bwMode="auto">
          <a:xfrm>
            <a:off x="1504586" y="1534508"/>
            <a:ext cx="1190515" cy="1123712"/>
          </a:xfrm>
          <a:prstGeom prst="wedgeRoundRectCallout">
            <a:avLst>
              <a:gd name="adj1" fmla="val 66541"/>
              <a:gd name="adj2" fmla="val 2865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dirty="0" smtClean="0"/>
              <a:t>有余数的除法算式。</a:t>
            </a:r>
            <a:endParaRPr lang="en-US" altLang="zh-CN" dirty="0"/>
          </a:p>
        </p:txBody>
      </p:sp>
      <p:sp>
        <p:nvSpPr>
          <p:cNvPr id="8" name="AutoShape 42"/>
          <p:cNvSpPr>
            <a:spLocks noChangeArrowheads="1"/>
          </p:cNvSpPr>
          <p:nvPr/>
        </p:nvSpPr>
        <p:spPr bwMode="auto">
          <a:xfrm>
            <a:off x="7202981" y="1704767"/>
            <a:ext cx="827663" cy="783193"/>
          </a:xfrm>
          <a:prstGeom prst="wedgeRoundRectCallout">
            <a:avLst>
              <a:gd name="adj1" fmla="val -76255"/>
              <a:gd name="adj2" fmla="val 3323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dirty="0" smtClean="0"/>
              <a:t>余数</a:t>
            </a:r>
            <a:r>
              <a:rPr lang="en-US" altLang="zh-CN" dirty="0" smtClean="0"/>
              <a:t>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3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531111"/>
            <a:ext cx="826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根据平均分后有剩余的事实写出相应的有余数除法的算式，能正确读、写有余数除法的算式。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理解有余数除法及余数的含义，理解并知道余数要比除数小。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7127" y="1409494"/>
            <a:ext cx="1059931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有余数除法的认识：余数表示平均分后余下的部分；表示余数时，要在商的后面写上省略号，再写上余数。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4502" y="2871836"/>
            <a:ext cx="108286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>
                <a:latin typeface="+mn-ea"/>
              </a:rPr>
              <a:t>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个一份，分了（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）份。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>
                <a:latin typeface="+mn-ea"/>
              </a:rPr>
              <a:t>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个一份，分了（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）份，还剩（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）……（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1335" y="1515247"/>
            <a:ext cx="9999944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个△，每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个一份，分了（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）份，列式：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个△，每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个一份，分了（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）份，还剩（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）个，列式：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06682" y="2736617"/>
            <a:ext cx="1011850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把一些物品平均分，可能出现两种情况：有时正好分完，有时有剩余。平均分后有剩余的情况，也可以用除法算式表示；余数表示平均分后余下的部分；表示余数时，要在商的后面写上省略号，再写上余数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78152" y="4688844"/>
            <a:ext cx="81275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算式中的商和余数各是多少，再读一读。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1959</Words>
  <Application>Microsoft Office PowerPoint</Application>
  <PresentationFormat>宽屏</PresentationFormat>
  <Paragraphs>270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楷体</vt:lpstr>
      <vt:lpstr>楷体_GB2312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2023-01-16T18:02:49Z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F8567A768AFD4E7DA5685C77586022AB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