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70" r:id="rId3"/>
    <p:sldId id="271" r:id="rId4"/>
    <p:sldId id="272" r:id="rId5"/>
    <p:sldId id="273" r:id="rId6"/>
    <p:sldId id="274" r:id="rId7"/>
    <p:sldId id="262" r:id="rId8"/>
    <p:sldId id="277" r:id="rId9"/>
    <p:sldId id="278" r:id="rId10"/>
    <p:sldId id="282" r:id="rId11"/>
    <p:sldId id="280" r:id="rId12"/>
    <p:sldId id="279" r:id="rId13"/>
    <p:sldId id="267" r:id="rId14"/>
    <p:sldId id="264" r:id="rId15"/>
    <p:sldId id="268" r:id="rId16"/>
    <p:sldId id="269" r:id="rId17"/>
    <p:sldId id="276" r:id="rId18"/>
    <p:sldId id="275" r:id="rId19"/>
    <p:sldId id="266" r:id="rId20"/>
    <p:sldId id="261" r:id="rId21"/>
    <p:sldId id="259" r:id="rId22"/>
    <p:sldId id="260" r:id="rId23"/>
    <p:sldId id="283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0000"/>
    <a:srgbClr val="0000FF"/>
    <a:srgbClr val="990000"/>
    <a:srgbClr val="336699"/>
    <a:srgbClr val="9900CC"/>
    <a:srgbClr val="66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6CF47-9394-4155-ABCA-0CCD636CB70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94AB5-B03F-4097-8165-7240CBE76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94AB5-B03F-4097-8165-7240CBE76A1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1E99D-160B-4523-B4BD-704EE58A89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F5437-798A-4672-AA14-7610492265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6CEC-164D-4598-8F08-6D94A8ADC1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0BEF-DA56-4F69-BD45-2357BCB233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9C97-D53D-4E51-AF09-736EDC9630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3AD71-685D-4997-8E78-9588EF7F53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3A8E4-5C94-46A4-8718-A47B0108D7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5FB5-9639-4F6C-AA91-DDA8273998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17282-06FE-4205-B3CD-DAA6987347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3218F-DE91-4AB6-9ADF-69BE077205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0DFB7-15E8-4B1E-BB6C-2D626E57FC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BE652F6-5FBB-4445-BF98-FFDA36A0CCD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love\the%20little%20series%20-%20London%20Bridge%20Is%20Falling%20Down.mp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3810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Unit 6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819275" y="2514600"/>
            <a:ext cx="50292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Family life</a:t>
            </a:r>
            <a:endParaRPr lang="zh-CN" altLang="en-US" sz="3600" b="1" kern="10" dirty="0"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" y="5867400"/>
            <a:ext cx="914357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A9D473D0FC731C39E4EFD9C66F84A82"/>
          <p:cNvPicPr>
            <a:picLocks noChangeAspect="1" noChangeArrowheads="1"/>
          </p:cNvPicPr>
          <p:nvPr/>
        </p:nvPicPr>
        <p:blipFill>
          <a:blip r:embed="rId2" cstate="email">
            <a:lum bright="12000" contrast="24000"/>
          </a:blip>
          <a:srcRect/>
          <a:stretch>
            <a:fillRect/>
          </a:stretch>
        </p:blipFill>
        <p:spPr bwMode="auto">
          <a:xfrm>
            <a:off x="6096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ED821C44F967A8863A68F40E6CF47EB"/>
          <p:cNvPicPr>
            <a:picLocks noChangeAspect="1" noChangeArrowheads="1"/>
          </p:cNvPicPr>
          <p:nvPr/>
        </p:nvPicPr>
        <p:blipFill>
          <a:blip r:embed="rId2" cstate="email">
            <a:lum bright="18000" contrast="36000"/>
          </a:blip>
          <a:srcRect/>
          <a:stretch>
            <a:fillRect/>
          </a:stretch>
        </p:blipFill>
        <p:spPr bwMode="auto">
          <a:xfrm>
            <a:off x="838200" y="0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9C9CA9192A5FDFFE969BCF94EFC485CE"/>
          <p:cNvPicPr>
            <a:picLocks noChangeAspect="1" noChangeArrowheads="1"/>
          </p:cNvPicPr>
          <p:nvPr/>
        </p:nvPicPr>
        <p:blipFill>
          <a:blip r:embed="rId2" cstate="email">
            <a:lum bright="6000" contrast="48000"/>
          </a:blip>
          <a:srcRect/>
          <a:stretch>
            <a:fillRect/>
          </a:stretch>
        </p:blipFill>
        <p:spPr bwMode="auto">
          <a:xfrm>
            <a:off x="0" y="-58738"/>
            <a:ext cx="9144000" cy="69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276600" y="0"/>
            <a:ext cx="457200" cy="609600"/>
          </a:xfrm>
          <a:prstGeom prst="ellipse">
            <a:avLst/>
          </a:prstGeom>
          <a:noFill/>
          <a:ln w="5715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03813" y="4648200"/>
            <a:ext cx="40401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990099"/>
                </a:solidFill>
              </a:rPr>
              <a:t>Ben</a:t>
            </a:r>
          </a:p>
          <a:p>
            <a:r>
              <a:rPr lang="en-US" altLang="zh-CN" sz="2800" b="1" dirty="0">
                <a:solidFill>
                  <a:srgbClr val="990099"/>
                </a:solidFill>
              </a:rPr>
              <a:t>bedroom</a:t>
            </a:r>
          </a:p>
          <a:p>
            <a:r>
              <a:rPr lang="en-US" altLang="zh-CN" sz="2800" b="1" dirty="0">
                <a:solidFill>
                  <a:srgbClr val="990099"/>
                </a:solidFill>
              </a:rPr>
              <a:t>making a model phone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52600" y="4495800"/>
            <a:ext cx="30114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CC"/>
                </a:solidFill>
              </a:rPr>
              <a:t>Mrs Li</a:t>
            </a:r>
          </a:p>
          <a:p>
            <a:r>
              <a:rPr lang="en-US" altLang="zh-CN" sz="2800" b="1">
                <a:solidFill>
                  <a:srgbClr val="3333CC"/>
                </a:solidFill>
              </a:rPr>
              <a:t>bathroom</a:t>
            </a:r>
          </a:p>
          <a:p>
            <a:r>
              <a:rPr lang="en-US" altLang="zh-CN" sz="2800" b="1">
                <a:solidFill>
                  <a:srgbClr val="3333CC"/>
                </a:solidFill>
              </a:rPr>
              <a:t>washing her hair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53138" y="533400"/>
            <a:ext cx="30908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CC"/>
                </a:solidFill>
              </a:rPr>
              <a:t>Mr Li</a:t>
            </a:r>
          </a:p>
          <a:p>
            <a:r>
              <a:rPr lang="en-US" altLang="zh-CN" sz="3200" b="1">
                <a:solidFill>
                  <a:srgbClr val="9900CC"/>
                </a:solidFill>
              </a:rPr>
              <a:t>kitchen</a:t>
            </a:r>
          </a:p>
          <a:p>
            <a:r>
              <a:rPr lang="en-US" altLang="zh-CN" sz="3200" b="1">
                <a:solidFill>
                  <a:srgbClr val="9900CC"/>
                </a:solidFill>
              </a:rPr>
              <a:t>cooking dinner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33400" y="381000"/>
            <a:ext cx="4419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43000" y="685800"/>
            <a:ext cx="368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36699"/>
                </a:solidFill>
              </a:rPr>
              <a:t>Kitty</a:t>
            </a:r>
          </a:p>
          <a:p>
            <a:r>
              <a:rPr lang="en-US" altLang="zh-CN" sz="2800" b="1" dirty="0">
                <a:solidFill>
                  <a:srgbClr val="336699"/>
                </a:solidFill>
              </a:rPr>
              <a:t>living room</a:t>
            </a:r>
          </a:p>
          <a:p>
            <a:r>
              <a:rPr lang="en-US" altLang="zh-CN" sz="2800" b="1" dirty="0">
                <a:solidFill>
                  <a:srgbClr val="336699"/>
                </a:solidFill>
              </a:rPr>
              <a:t>doing her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/>
      <p:bldP spid="30725" grpId="0"/>
      <p:bldP spid="30726" grpId="0"/>
      <p:bldP spid="307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8100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dirty="0"/>
              <a:t>     Good evening. It’s</a:t>
            </a:r>
            <a:r>
              <a:rPr lang="en-US" altLang="zh-CN" sz="4000" dirty="0">
                <a:solidFill>
                  <a:srgbClr val="990099"/>
                </a:solidFill>
              </a:rPr>
              <a:t> Earth </a:t>
            </a:r>
            <a:r>
              <a:rPr lang="en-US" altLang="zh-CN" sz="4000" dirty="0">
                <a:solidFill>
                  <a:srgbClr val="336699"/>
                </a:solidFill>
              </a:rPr>
              <a:t>Hour</a:t>
            </a:r>
            <a:r>
              <a:rPr lang="en-US" altLang="zh-CN" sz="4000" dirty="0"/>
              <a:t> now. Many people turn off their lights.</a:t>
            </a:r>
          </a:p>
        </p:txBody>
      </p:sp>
      <p:pic>
        <p:nvPicPr>
          <p:cNvPr id="17412" name="Picture 4" descr="BA3CD0B9CD440FE9E40D46A1F0B5E47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3D5D0"/>
              </a:clrFrom>
              <a:clrTo>
                <a:srgbClr val="D3D5D0">
                  <a:alpha val="0"/>
                </a:srgbClr>
              </a:clrTo>
            </a:clrChange>
            <a:lum bright="12000" contrast="54000"/>
          </a:blip>
          <a:srcRect/>
          <a:stretch>
            <a:fillRect/>
          </a:stretch>
        </p:blipFill>
        <p:spPr bwMode="auto">
          <a:xfrm>
            <a:off x="0" y="0"/>
            <a:ext cx="87630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013325" y="3624263"/>
            <a:ext cx="295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9900CC"/>
                </a:solidFill>
              </a:rPr>
              <a:t>[ɜ:rθ] n.</a:t>
            </a:r>
            <a:r>
              <a:rPr lang="zh-CN" altLang="en-US" sz="3600" b="1">
                <a:solidFill>
                  <a:srgbClr val="9900CC"/>
                </a:solidFill>
              </a:rPr>
              <a:t>地球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415088" y="4800600"/>
            <a:ext cx="2728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990000"/>
                </a:solidFill>
              </a:rPr>
              <a:t> [aʊr] n.</a:t>
            </a:r>
            <a:r>
              <a:rPr lang="zh-CN" altLang="en-US" sz="3600" b="1">
                <a:solidFill>
                  <a:srgbClr val="990000"/>
                </a:solidFill>
              </a:rPr>
              <a:t>小时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98925" y="6111875"/>
            <a:ext cx="2533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[tə:n ɔf] </a:t>
            </a:r>
            <a:r>
              <a:rPr lang="zh-CN" altLang="en-US" sz="3200" b="1">
                <a:solidFill>
                  <a:srgbClr val="0000FF"/>
                </a:solidFill>
              </a:rPr>
              <a:t>关掉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343400" y="6172200"/>
            <a:ext cx="1524000" cy="0"/>
          </a:xfrm>
          <a:prstGeom prst="line">
            <a:avLst/>
          </a:prstGeom>
          <a:noFill/>
          <a:ln w="57150" cmpd="thickThin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2971800"/>
            <a:ext cx="9144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/>
              <a:t>Alice</a:t>
            </a:r>
            <a:r>
              <a:rPr lang="zh-CN" altLang="en-US" sz="3600"/>
              <a:t>：</a:t>
            </a:r>
            <a:r>
              <a:rPr lang="en-US" altLang="zh-CN" sz="3600"/>
              <a:t>Hi, I’m Alice. I usually watch TV with my parents in the evening, but now we’re looking at the stars.</a:t>
            </a:r>
          </a:p>
        </p:txBody>
      </p:sp>
      <p:pic>
        <p:nvPicPr>
          <p:cNvPr id="13316" name="Picture 4" descr="24D0F77590E4333B49AE5A9781CE9792"/>
          <p:cNvPicPr>
            <a:picLocks noChangeAspect="1" noChangeArrowheads="1"/>
          </p:cNvPicPr>
          <p:nvPr/>
        </p:nvPicPr>
        <p:blipFill>
          <a:blip r:embed="rId3" cstate="email">
            <a:lum bright="18000" contrast="60000"/>
          </a:blip>
          <a:srcRect/>
          <a:stretch>
            <a:fillRect/>
          </a:stretch>
        </p:blipFill>
        <p:spPr bwMode="auto">
          <a:xfrm>
            <a:off x="762000" y="0"/>
            <a:ext cx="716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7924800" y="3352800"/>
            <a:ext cx="990600" cy="762000"/>
          </a:xfrm>
          <a:prstGeom prst="ellipse">
            <a:avLst/>
          </a:prstGeom>
          <a:noFill/>
          <a:ln w="76200" cmpd="tri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76600" y="6216650"/>
            <a:ext cx="157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[stɑ:z]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746375"/>
            <a:ext cx="91440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/>
              <a:t>Kitty: Hello, my name’s  Kitty. My brother Ben and  I usually read storybooks before bedtime, but now Grandma is telling us a story.</a:t>
            </a:r>
          </a:p>
        </p:txBody>
      </p:sp>
      <p:pic>
        <p:nvPicPr>
          <p:cNvPr id="18436" name="Picture 4" descr="E10C23C371284EBD366B02390A6A2C28"/>
          <p:cNvPicPr>
            <a:picLocks noChangeAspect="1" noChangeArrowheads="1"/>
          </p:cNvPicPr>
          <p:nvPr/>
        </p:nvPicPr>
        <p:blipFill>
          <a:blip r:embed="rId3" cstate="email">
            <a:lum bright="36000" contrast="54000"/>
          </a:blip>
          <a:srcRect/>
          <a:stretch>
            <a:fillRect/>
          </a:stretch>
        </p:blipFill>
        <p:spPr bwMode="auto">
          <a:xfrm>
            <a:off x="1143000" y="0"/>
            <a:ext cx="617220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48200" y="4953000"/>
            <a:ext cx="2057400" cy="838200"/>
          </a:xfrm>
          <a:prstGeom prst="rect">
            <a:avLst/>
          </a:prstGeom>
          <a:noFill/>
          <a:ln w="76200" cmpd="tri">
            <a:solidFill>
              <a:srgbClr val="99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3581400"/>
            <a:ext cx="8991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/>
              <a:t>Sally: Hi, I’m Sally. I usually do my homework at night, but now  I’m playing word games with my family.</a:t>
            </a:r>
          </a:p>
        </p:txBody>
      </p:sp>
      <p:pic>
        <p:nvPicPr>
          <p:cNvPr id="19460" name="Picture 4" descr="2CE6FBAD7B9A2C7BD2A566F6E5A37E9A"/>
          <p:cNvPicPr>
            <a:picLocks noChangeAspect="1" noChangeArrowheads="1"/>
          </p:cNvPicPr>
          <p:nvPr/>
        </p:nvPicPr>
        <p:blipFill>
          <a:blip r:embed="rId3" cstate="email">
            <a:lum bright="24000" contrast="48000"/>
          </a:blip>
          <a:srcRect/>
          <a:stretch>
            <a:fillRect/>
          </a:stretch>
        </p:blipFill>
        <p:spPr bwMode="auto">
          <a:xfrm>
            <a:off x="457200" y="0"/>
            <a:ext cx="80010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5029200"/>
            <a:ext cx="1676400" cy="6096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58310891D49DE34C8D20E090DFA669A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AFA5A4"/>
              </a:clrFrom>
              <a:clrTo>
                <a:srgbClr val="AFA5A4">
                  <a:alpha val="0"/>
                </a:srgbClr>
              </a:clrTo>
            </a:clrChange>
            <a:lum bright="18000" contrast="84000"/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2200" y="1828800"/>
            <a:ext cx="216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watching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2465388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990000"/>
                </a:solidFill>
              </a:rPr>
              <a:t>looking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34000" y="3352800"/>
            <a:ext cx="183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990099"/>
                </a:solidFill>
              </a:rPr>
              <a:t>reading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60725" y="3879850"/>
            <a:ext cx="167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telling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514600" y="4648200"/>
            <a:ext cx="1563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990000"/>
                </a:solidFill>
              </a:rPr>
              <a:t>doing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286000" y="5257800"/>
            <a:ext cx="1960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990099"/>
                </a:solidFill>
              </a:rPr>
              <a:t>playing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C4A688A1F869C707FCB5836B8FD71D9"/>
          <p:cNvPicPr>
            <a:picLocks noChangeAspect="1" noChangeArrowheads="1"/>
          </p:cNvPicPr>
          <p:nvPr/>
        </p:nvPicPr>
        <p:blipFill>
          <a:blip r:embed="rId2" cstate="email">
            <a:lum bright="12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785B045E0EE171481E0756761E4865BC"/>
          <p:cNvPicPr>
            <a:picLocks noChangeAspect="1" noChangeArrowheads="1"/>
          </p:cNvPicPr>
          <p:nvPr/>
        </p:nvPicPr>
        <p:blipFill>
          <a:blip r:embed="rId2" cstate="email">
            <a:lum bright="12000" contras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105400" y="6338888"/>
            <a:ext cx="184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990099"/>
                </a:solidFill>
              </a:rPr>
              <a:t>[pɔ:l] </a:t>
            </a:r>
            <a:r>
              <a:rPr lang="zh-CN" altLang="en-US" sz="2800" b="1">
                <a:solidFill>
                  <a:srgbClr val="990099"/>
                </a:solidFill>
              </a:rPr>
              <a:t>保罗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934200" y="5638800"/>
            <a:ext cx="194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</a:rPr>
              <a:t>[sæli] </a:t>
            </a:r>
            <a:r>
              <a:rPr lang="zh-CN" altLang="en-US" sz="2800" b="1">
                <a:solidFill>
                  <a:srgbClr val="0000FF"/>
                </a:solidFill>
              </a:rPr>
              <a:t>莎莉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76600" y="152400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读一读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5105400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想一想：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657600" y="3733800"/>
            <a:ext cx="4495800" cy="1752600"/>
          </a:xfrm>
          <a:prstGeom prst="cloudCallout">
            <a:avLst>
              <a:gd name="adj1" fmla="val -52968"/>
              <a:gd name="adj2" fmla="val 52810"/>
            </a:avLst>
          </a:prstGeom>
          <a:solidFill>
            <a:srgbClr val="FFCCFF"/>
          </a:solidFill>
          <a:ln w="38100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>
              <a:latin typeface="Comic Sans MS" panose="030F0702030302020204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91000" y="41148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6600FF"/>
                </a:solidFill>
                <a:latin typeface="Comic Sans MS" panose="030F0702030302020204" pitchFamily="66" charset="0"/>
              </a:rPr>
              <a:t>上面单词中</a:t>
            </a:r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</a:rPr>
              <a:t>a</a:t>
            </a:r>
            <a:r>
              <a:rPr lang="zh-CN" altLang="en-US" sz="3200" b="1">
                <a:solidFill>
                  <a:srgbClr val="6600FF"/>
                </a:solidFill>
                <a:latin typeface="Comic Sans MS" panose="030F0702030302020204" pitchFamily="66" charset="0"/>
              </a:rPr>
              <a:t>的发音相同吗？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38200" y="990600"/>
            <a:ext cx="75438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1. c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ke     gr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pe     n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me  </a:t>
            </a:r>
          </a:p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    sn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ke    f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ce     pl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te</a:t>
            </a:r>
          </a:p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2. h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ve     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pple    b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g    c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t </a:t>
            </a:r>
          </a:p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    h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t    f</a:t>
            </a:r>
            <a:r>
              <a:rPr lang="en-US" altLang="zh-CN" sz="4400" dirty="0">
                <a:solidFill>
                  <a:srgbClr val="CC66FF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400" dirty="0">
                <a:solidFill>
                  <a:srgbClr val="3399FF"/>
                </a:solidFill>
                <a:latin typeface="Comic Sans MS" panose="030F0702030302020204" pitchFamily="66" charset="0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animBg="1"/>
      <p:bldP spid="20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/>
              <a:t>Mrs Brown is ____________in the _________.</a:t>
            </a:r>
          </a:p>
          <a:p>
            <a:pPr>
              <a:lnSpc>
                <a:spcPct val="200000"/>
              </a:lnSpc>
            </a:pPr>
            <a:r>
              <a:rPr lang="en-US" altLang="zh-CN" sz="3200" b="1"/>
              <a:t>Mr Brown_______________________________.</a:t>
            </a:r>
          </a:p>
          <a:p>
            <a:pPr>
              <a:lnSpc>
                <a:spcPct val="200000"/>
              </a:lnSpc>
            </a:pPr>
            <a:r>
              <a:rPr lang="en-US" altLang="zh-CN" sz="3200" b="1"/>
              <a:t>Peter__________________________________.</a:t>
            </a:r>
          </a:p>
          <a:p>
            <a:pPr>
              <a:lnSpc>
                <a:spcPct val="200000"/>
              </a:lnSpc>
            </a:pPr>
            <a:r>
              <a:rPr lang="en-US" altLang="zh-CN" sz="3200" b="1"/>
              <a:t>Paul___________________________________.</a:t>
            </a:r>
          </a:p>
          <a:p>
            <a:pPr>
              <a:lnSpc>
                <a:spcPct val="200000"/>
              </a:lnSpc>
            </a:pPr>
            <a:r>
              <a:rPr lang="en-US" altLang="zh-CN" sz="3200" b="1"/>
              <a:t>Sally___________________________________.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5105400"/>
            <a:ext cx="7669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is doing her homework in the bedroom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19400" y="1219200"/>
            <a:ext cx="2716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reading a book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553200" y="1219200"/>
            <a:ext cx="2100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6988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00"/>
                </a:solidFill>
              </a:rPr>
              <a:t>is washing the plates in the kitchen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66800" y="3124200"/>
            <a:ext cx="7375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CC"/>
                </a:solidFill>
              </a:rPr>
              <a:t>is drawing pictures in the living room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143000" y="4065588"/>
            <a:ext cx="572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006666"/>
                </a:solidFill>
              </a:rPr>
              <a:t>is playing in the bedroom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1430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Song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764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/>
              <a:t>London Bridge is falling down </a:t>
            </a:r>
          </a:p>
        </p:txBody>
      </p:sp>
      <p:pic>
        <p:nvPicPr>
          <p:cNvPr id="8199" name="Picture 7" descr="8043F69393828D30C8DCAC861C4D8B0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B4B0AF"/>
              </a:clrFrom>
              <a:clrTo>
                <a:srgbClr val="B4B0AF">
                  <a:alpha val="0"/>
                </a:srgbClr>
              </a:clrTo>
            </a:clrChange>
            <a:lum contrast="60000"/>
          </a:blip>
          <a:srcRect/>
          <a:stretch>
            <a:fillRect/>
          </a:stretch>
        </p:blipFill>
        <p:spPr bwMode="auto">
          <a:xfrm>
            <a:off x="6629400" y="4475163"/>
            <a:ext cx="251460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27125" y="2689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1649413"/>
            <a:ext cx="75993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/>
              <a:t>London Bridge is falling down,</a:t>
            </a:r>
          </a:p>
          <a:p>
            <a:endParaRPr lang="en-US" altLang="zh-CN" sz="4000" b="1" dirty="0"/>
          </a:p>
          <a:p>
            <a:r>
              <a:rPr lang="en-US" altLang="zh-CN" sz="4000" b="1" dirty="0"/>
              <a:t>Falling down, falling down.</a:t>
            </a:r>
          </a:p>
          <a:p>
            <a:endParaRPr lang="en-US" altLang="zh-CN" sz="4000" b="1" dirty="0"/>
          </a:p>
          <a:p>
            <a:r>
              <a:rPr lang="en-US" altLang="zh-CN" sz="4000" b="1" dirty="0"/>
              <a:t>London bridge is falling down,</a:t>
            </a:r>
          </a:p>
          <a:p>
            <a:endParaRPr lang="en-US" altLang="zh-CN" sz="4000" b="1" dirty="0"/>
          </a:p>
          <a:p>
            <a:r>
              <a:rPr lang="en-US" altLang="zh-CN" sz="4000" b="1" dirty="0"/>
              <a:t>My fair lady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67400" y="990600"/>
            <a:ext cx="306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伦敦桥要倒了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066800" y="6019800"/>
            <a:ext cx="3084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990000"/>
                </a:solidFill>
              </a:rPr>
              <a:t>[</a:t>
            </a:r>
            <a:r>
              <a:rPr lang="en-US" altLang="zh-CN" sz="3600" b="1" dirty="0" err="1">
                <a:solidFill>
                  <a:srgbClr val="990000"/>
                </a:solidFill>
              </a:rPr>
              <a:t>feə</a:t>
            </a:r>
            <a:r>
              <a:rPr lang="en-US" altLang="zh-CN" sz="3600" b="1" dirty="0">
                <a:solidFill>
                  <a:srgbClr val="990000"/>
                </a:solidFill>
              </a:rPr>
              <a:t>(r)] </a:t>
            </a:r>
            <a:r>
              <a:rPr lang="zh-CN" altLang="en-US" sz="3600" b="1" dirty="0">
                <a:solidFill>
                  <a:srgbClr val="990000"/>
                </a:solidFill>
              </a:rPr>
              <a:t>美丽的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295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3300"/>
                </a:solidFill>
              </a:rPr>
              <a:t> [leɪdi]</a:t>
            </a:r>
            <a:r>
              <a:rPr lang="zh-CN" altLang="en-US" sz="2800" b="1">
                <a:solidFill>
                  <a:srgbClr val="CC3300"/>
                </a:solidFill>
              </a:rPr>
              <a:t>女士</a:t>
            </a:r>
            <a:r>
              <a:rPr lang="en-US" altLang="zh-CN" sz="2800" b="1">
                <a:solidFill>
                  <a:srgbClr val="CC3300"/>
                </a:solidFill>
              </a:rPr>
              <a:t>; </a:t>
            </a:r>
            <a:r>
              <a:rPr lang="zh-CN" altLang="en-US" sz="2800" b="1">
                <a:solidFill>
                  <a:srgbClr val="CC3300"/>
                </a:solidFill>
              </a:rPr>
              <a:t>夫人</a:t>
            </a:r>
          </a:p>
        </p:txBody>
      </p:sp>
      <p:sp>
        <p:nvSpPr>
          <p:cNvPr id="8203" name="AutoShape 11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867400" y="6324600"/>
            <a:ext cx="609600" cy="5334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352800" y="838200"/>
            <a:ext cx="199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9900CC"/>
                </a:solidFill>
              </a:rPr>
              <a:t>[brɪdʒ] 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791200" y="9144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4" grpId="0"/>
      <p:bldP spid="82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1524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sound</a:t>
            </a:r>
            <a:endParaRPr lang="zh-CN" alt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6050" y="838200"/>
            <a:ext cx="89979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dirty="0">
                <a:solidFill>
                  <a:srgbClr val="FF0000"/>
                </a:solidFill>
              </a:rPr>
              <a:t>Br</a:t>
            </a:r>
            <a:r>
              <a:rPr lang="en-US" altLang="zh-CN" sz="4000" dirty="0"/>
              <a:t>ian likes ice </a:t>
            </a:r>
            <a:r>
              <a:rPr lang="en-US" altLang="zh-CN" sz="4000" dirty="0">
                <a:solidFill>
                  <a:srgbClr val="FF0000"/>
                </a:solidFill>
              </a:rPr>
              <a:t>cr</a:t>
            </a:r>
            <a:r>
              <a:rPr lang="en-US" altLang="zh-CN" sz="4000" dirty="0"/>
              <a:t>eam.</a:t>
            </a:r>
          </a:p>
          <a:p>
            <a:pPr>
              <a:lnSpc>
                <a:spcPct val="200000"/>
              </a:lnSpc>
            </a:pPr>
            <a:r>
              <a:rPr lang="en-US" altLang="zh-CN" sz="4000" dirty="0"/>
              <a:t>He likes </a:t>
            </a:r>
            <a:r>
              <a:rPr lang="en-US" altLang="zh-CN" sz="4000" dirty="0">
                <a:solidFill>
                  <a:srgbClr val="FF0000"/>
                </a:solidFill>
              </a:rPr>
              <a:t>br</a:t>
            </a:r>
            <a:r>
              <a:rPr lang="en-US" altLang="zh-CN" sz="4000" dirty="0"/>
              <a:t>ead too.</a:t>
            </a:r>
          </a:p>
          <a:p>
            <a:pPr>
              <a:lnSpc>
                <a:spcPct val="200000"/>
              </a:lnSpc>
            </a:pPr>
            <a:r>
              <a:rPr lang="en-US" altLang="zh-CN" sz="4000" dirty="0"/>
              <a:t>He puts some ice </a:t>
            </a:r>
            <a:r>
              <a:rPr lang="en-US" altLang="zh-CN" sz="4000" dirty="0">
                <a:solidFill>
                  <a:srgbClr val="FF0000"/>
                </a:solidFill>
              </a:rPr>
              <a:t>cr</a:t>
            </a:r>
            <a:r>
              <a:rPr lang="en-US" altLang="zh-CN" sz="4000" dirty="0"/>
              <a:t>eam on the </a:t>
            </a:r>
            <a:r>
              <a:rPr lang="en-US" altLang="zh-CN" sz="4000" dirty="0">
                <a:solidFill>
                  <a:srgbClr val="FF0000"/>
                </a:solidFill>
              </a:rPr>
              <a:t>br</a:t>
            </a:r>
            <a:r>
              <a:rPr lang="en-US" altLang="zh-CN" sz="4000" dirty="0"/>
              <a:t>ead.</a:t>
            </a:r>
          </a:p>
          <a:p>
            <a:pPr>
              <a:lnSpc>
                <a:spcPct val="200000"/>
              </a:lnSpc>
            </a:pPr>
            <a:r>
              <a:rPr lang="en-US" altLang="zh-CN" sz="4000" dirty="0"/>
              <a:t>And eats the ice </a:t>
            </a:r>
            <a:r>
              <a:rPr lang="en-US" altLang="zh-CN" sz="4000" dirty="0">
                <a:solidFill>
                  <a:srgbClr val="FF0000"/>
                </a:solidFill>
              </a:rPr>
              <a:t>cr</a:t>
            </a:r>
            <a:r>
              <a:rPr lang="en-US" altLang="zh-CN" sz="4000" dirty="0"/>
              <a:t>eam  with the </a:t>
            </a:r>
            <a:r>
              <a:rPr lang="en-US" altLang="zh-CN" sz="4000" dirty="0">
                <a:solidFill>
                  <a:srgbClr val="FF0000"/>
                </a:solidFill>
              </a:rPr>
              <a:t>br</a:t>
            </a:r>
            <a:r>
              <a:rPr lang="en-US" altLang="zh-CN" sz="4000" dirty="0"/>
              <a:t>ead.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125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布赖恩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657600" y="1981200"/>
            <a:ext cx="248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 [kri:m] </a:t>
            </a:r>
            <a:r>
              <a:rPr lang="zh-CN" altLang="en-US" sz="3200" b="1" i="1">
                <a:solidFill>
                  <a:srgbClr val="0000FF"/>
                </a:solidFill>
              </a:rPr>
              <a:t>奶油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17725" y="3216275"/>
            <a:ext cx="2735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 [bred] n.</a:t>
            </a:r>
            <a:r>
              <a:rPr lang="zh-CN" altLang="en-US" sz="3200" b="1" i="1">
                <a:solidFill>
                  <a:srgbClr val="0000FF"/>
                </a:solidFill>
              </a:rPr>
              <a:t>面包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09600" y="5791200"/>
            <a:ext cx="586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400"/>
              <a:t>br--- </a:t>
            </a:r>
            <a:r>
              <a:rPr lang="en-US" altLang="zh-CN" sz="4400" b="1" i="1">
                <a:solidFill>
                  <a:srgbClr val="0000FF"/>
                </a:solidFill>
              </a:rPr>
              <a:t>[br]    </a:t>
            </a:r>
            <a:r>
              <a:rPr lang="en-US" altLang="zh-CN" sz="4400" b="1" i="1"/>
              <a:t>cr---</a:t>
            </a:r>
            <a:r>
              <a:rPr lang="en-US" altLang="zh-CN" sz="4400" b="1" i="1">
                <a:solidFill>
                  <a:srgbClr val="0000FF"/>
                </a:solidFill>
              </a:rPr>
              <a:t> [kr]</a:t>
            </a:r>
            <a:r>
              <a:rPr lang="en-US" altLang="zh-CN" sz="4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678903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/>
              <a:t>bedroom </a:t>
            </a:r>
            <a:r>
              <a:rPr lang="zh-CN" altLang="en-US" sz="4000" b="1" dirty="0"/>
              <a:t>卧室</a:t>
            </a:r>
          </a:p>
          <a:p>
            <a:r>
              <a:rPr lang="en-US" altLang="zh-CN" sz="4000" b="1" dirty="0"/>
              <a:t>bathroom</a:t>
            </a:r>
            <a:r>
              <a:rPr lang="zh-CN" altLang="en-US" sz="4000" b="1" dirty="0"/>
              <a:t>浴室</a:t>
            </a:r>
          </a:p>
          <a:p>
            <a:r>
              <a:rPr lang="en-US" altLang="zh-CN" sz="4000" b="1" dirty="0"/>
              <a:t>living room</a:t>
            </a:r>
            <a:r>
              <a:rPr lang="zh-CN" altLang="en-US" sz="4000" b="1" dirty="0"/>
              <a:t>客厅</a:t>
            </a:r>
          </a:p>
          <a:p>
            <a:r>
              <a:rPr lang="en-US" altLang="zh-CN" sz="4000" b="1" dirty="0"/>
              <a:t>kitchen</a:t>
            </a:r>
            <a:r>
              <a:rPr lang="zh-CN" altLang="en-US" sz="4000" b="1" dirty="0"/>
              <a:t>厨房</a:t>
            </a:r>
          </a:p>
          <a:p>
            <a:r>
              <a:rPr lang="en-US" altLang="zh-CN" sz="4000" b="1" dirty="0"/>
              <a:t>study</a:t>
            </a:r>
            <a:r>
              <a:rPr lang="zh-CN" altLang="en-US" sz="4000" b="1" dirty="0"/>
              <a:t>书房</a:t>
            </a:r>
          </a:p>
          <a:p>
            <a:r>
              <a:rPr lang="en-US" altLang="zh-CN" sz="4000" b="1" dirty="0"/>
              <a:t>Sow nothing, reap nothing.</a:t>
            </a:r>
          </a:p>
          <a:p>
            <a:r>
              <a:rPr lang="zh-CN" altLang="en-US" sz="4000" b="1" dirty="0"/>
              <a:t>春不播，秋不收。</a:t>
            </a:r>
          </a:p>
          <a:p>
            <a:r>
              <a:rPr lang="en-US" altLang="zh-CN" sz="4000" b="1" dirty="0"/>
              <a:t>bread</a:t>
            </a:r>
            <a:r>
              <a:rPr lang="zh-CN" altLang="en-US" sz="4000" b="1" dirty="0"/>
              <a:t>面包</a:t>
            </a:r>
          </a:p>
          <a:p>
            <a:r>
              <a:rPr lang="en-US" altLang="zh-CN" sz="4000" b="1" dirty="0"/>
              <a:t>ice cream</a:t>
            </a:r>
            <a:r>
              <a:rPr lang="zh-CN" altLang="en-US" sz="4000" b="1" dirty="0"/>
              <a:t>冰淇淋</a:t>
            </a:r>
          </a:p>
          <a:p>
            <a:r>
              <a:rPr lang="en-US" altLang="zh-CN" sz="4000" b="1" dirty="0"/>
              <a:t>model </a:t>
            </a:r>
            <a:r>
              <a:rPr lang="zh-CN" altLang="en-US" sz="4000" b="1" dirty="0"/>
              <a:t>模</a:t>
            </a:r>
            <a:r>
              <a:rPr lang="zh-CN" altLang="en-US" sz="4000" b="1" dirty="0" smtClean="0"/>
              <a:t>型 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04975" y="1676400"/>
            <a:ext cx="17541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b="1">
                <a:solidFill>
                  <a:schemeClr val="tx2"/>
                </a:solidFill>
                <a:latin typeface="Comic Sans MS" panose="030F0702030302020204" pitchFamily="66" charset="0"/>
              </a:rPr>
              <a:t>Aa</a:t>
            </a:r>
          </a:p>
        </p:txBody>
      </p:sp>
      <p:sp>
        <p:nvSpPr>
          <p:cNvPr id="21507" name="AutoShape 3"/>
          <p:cNvSpPr/>
          <p:nvPr/>
        </p:nvSpPr>
        <p:spPr bwMode="auto">
          <a:xfrm>
            <a:off x="3609975" y="1631950"/>
            <a:ext cx="838200" cy="3048000"/>
          </a:xfrm>
          <a:prstGeom prst="leftBrace">
            <a:avLst>
              <a:gd name="adj1" fmla="val 30303"/>
              <a:gd name="adj2" fmla="val 50000"/>
            </a:avLst>
          </a:prstGeom>
          <a:noFill/>
          <a:ln w="762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829175" y="838200"/>
            <a:ext cx="1876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chemeClr val="tx2"/>
                </a:solidFill>
                <a:latin typeface="Times New Roman" panose="02020603050405020304" pitchFamily="18" charset="0"/>
              </a:rPr>
              <a:t>[ei]</a:t>
            </a:r>
          </a:p>
        </p:txBody>
      </p:sp>
      <p:sp>
        <p:nvSpPr>
          <p:cNvPr id="2150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829175" y="3733800"/>
            <a:ext cx="1809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rgbClr val="FF33CC"/>
                </a:solidFill>
                <a:latin typeface="Times New Roman" panose="02020603050405020304" pitchFamily="18" charset="0"/>
              </a:rPr>
              <a:t>[</a:t>
            </a:r>
            <a:r>
              <a:rPr lang="en-US" altLang="zh-CN" sz="96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en-US" altLang="zh-CN" sz="9600">
                <a:solidFill>
                  <a:srgbClr val="FF33CC"/>
                </a:solidFill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1876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chemeClr val="tx2"/>
                </a:solidFill>
                <a:latin typeface="Times New Roman" panose="02020603050405020304" pitchFamily="18" charset="0"/>
              </a:rPr>
              <a:t>[ei]</a:t>
            </a:r>
          </a:p>
        </p:txBody>
      </p:sp>
      <p:sp>
        <p:nvSpPr>
          <p:cNvPr id="21511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4800" y="6019800"/>
            <a:ext cx="685800" cy="685800"/>
          </a:xfrm>
          <a:prstGeom prst="notchedRightArrow">
            <a:avLst>
              <a:gd name="adj1" fmla="val 47222"/>
              <a:gd name="adj2" fmla="val 50000"/>
            </a:avLst>
          </a:prstGeom>
          <a:gradFill rotWithShape="1">
            <a:gsLst>
              <a:gs pos="0">
                <a:srgbClr val="FF99FF"/>
              </a:gs>
              <a:gs pos="100000">
                <a:srgbClr val="FF33CC">
                  <a:alpha val="75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228600"/>
            <a:ext cx="281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3399FF"/>
                </a:solidFill>
                <a:latin typeface="Comic Sans MS" panose="030F0702030302020204" pitchFamily="66" charset="0"/>
              </a:rPr>
              <a:t>我发现：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632460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      f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   n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    m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   pl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     t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</a:t>
            </a:r>
          </a:p>
          <a:p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sn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    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gr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7200" b="1">
                <a:solidFill>
                  <a:srgbClr val="9966FF"/>
                </a:solidFill>
                <a:latin typeface="Times New Roman" panose="02020603050405020304" pitchFamily="18" charset="0"/>
              </a:rPr>
              <a:t>e</a:t>
            </a:r>
          </a:p>
          <a:p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by    pot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1876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chemeClr val="tx2"/>
                </a:solidFill>
                <a:latin typeface="Times New Roman" panose="02020603050405020304" pitchFamily="18" charset="0"/>
              </a:rPr>
              <a:t>[ei]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mmexport141035545642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1809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rgbClr val="FF33CC"/>
                </a:solidFill>
                <a:latin typeface="Times New Roman" panose="02020603050405020304" pitchFamily="18" charset="0"/>
              </a:rPr>
              <a:t>[</a:t>
            </a:r>
            <a:r>
              <a:rPr lang="en-US" altLang="zh-CN" sz="96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en-US" altLang="zh-CN" sz="9600">
                <a:solidFill>
                  <a:srgbClr val="FF33CC"/>
                </a:solidFill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23555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438400" y="1066800"/>
            <a:ext cx="5943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nts    m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p   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t          c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p   c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n       m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ny</a:t>
            </a:r>
          </a:p>
          <a:p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s        bl</a:t>
            </a:r>
            <a:r>
              <a:rPr lang="en-US" altLang="zh-CN" sz="72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7200" b="1">
                <a:solidFill>
                  <a:srgbClr val="3399FF"/>
                </a:solidFill>
                <a:latin typeface="Times New Roman" panose="02020603050405020304" pitchFamily="18" charset="0"/>
              </a:rPr>
              <a:t>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  <a:t>     </a:t>
            </a:r>
            <a:r>
              <a:rPr lang="zh-CN" altLang="en-US" sz="3200" b="1" dirty="0">
                <a:solidFill>
                  <a:srgbClr val="FF00FF"/>
                </a:solidFill>
                <a:latin typeface="Comic Sans MS" panose="030F0702030302020204" pitchFamily="66" charset="0"/>
              </a:rPr>
              <a:t>读一读，找出划线部分发音不同的单词。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796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(      ) 1</a:t>
            </a:r>
            <a:r>
              <a:rPr lang="zh-CN" altLang="en-US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m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ny     c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p       pot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95275" y="2849563"/>
            <a:ext cx="762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(      ) 2</a:t>
            </a:r>
            <a:r>
              <a:rPr lang="zh-CN" altLang="en-US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pl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te     h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ve      l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mb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(      ) 3</a:t>
            </a:r>
            <a:r>
              <a:rPr lang="zh-CN" altLang="en-US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w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ter    r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bbit    w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shroom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4297363"/>
            <a:ext cx="8135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(      ) 4</a:t>
            </a:r>
            <a:r>
              <a:rPr lang="zh-CN" altLang="en-US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tom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to   t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sty     spl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sh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4983163"/>
            <a:ext cx="7805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(      ) 5</a:t>
            </a:r>
            <a:r>
              <a:rPr lang="zh-CN" altLang="en-US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、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nd       c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        w</a:t>
            </a:r>
            <a:r>
              <a:rPr lang="en-US" altLang="zh-CN" sz="3200" b="1" u="sng" dirty="0">
                <a:solidFill>
                  <a:srgbClr val="9966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3200" b="1" dirty="0">
                <a:solidFill>
                  <a:srgbClr val="996600"/>
                </a:solidFill>
                <a:latin typeface="Comic Sans MS" panose="030F0702030302020204" pitchFamily="66" charset="0"/>
              </a:rPr>
              <a:t>nt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62000" y="2133600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4800" y="1524000"/>
            <a:ext cx="6626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</a:rPr>
              <a:t>              A         B         C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2895600"/>
            <a:ext cx="481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62000" y="3687763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62000" y="4373563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" y="5029200"/>
            <a:ext cx="42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4590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24800" y="6019800"/>
            <a:ext cx="685800" cy="685800"/>
          </a:xfrm>
          <a:prstGeom prst="notchedRightArrow">
            <a:avLst>
              <a:gd name="adj1" fmla="val 47222"/>
              <a:gd name="adj2" fmla="val 50000"/>
            </a:avLst>
          </a:prstGeom>
          <a:gradFill rotWithShape="1">
            <a:gsLst>
              <a:gs pos="0">
                <a:srgbClr val="FF99FF"/>
              </a:gs>
              <a:gs pos="100000">
                <a:srgbClr val="FF33CC">
                  <a:alpha val="75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6" grpId="0"/>
      <p:bldP spid="24587" grpId="0"/>
      <p:bldP spid="24588" grpId="0"/>
      <p:bldP spid="245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3133725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4800" dirty="0"/>
              <a:t>bedroom</a:t>
            </a:r>
          </a:p>
          <a:p>
            <a:pPr>
              <a:lnSpc>
                <a:spcPct val="175000"/>
              </a:lnSpc>
            </a:pPr>
            <a:r>
              <a:rPr lang="en-US" altLang="zh-CN" sz="4800" dirty="0"/>
              <a:t>bathroom</a:t>
            </a:r>
          </a:p>
          <a:p>
            <a:pPr>
              <a:lnSpc>
                <a:spcPct val="175000"/>
              </a:lnSpc>
            </a:pPr>
            <a:r>
              <a:rPr lang="en-US" altLang="zh-CN" sz="4800" dirty="0"/>
              <a:t>living room</a:t>
            </a:r>
          </a:p>
          <a:p>
            <a:pPr>
              <a:lnSpc>
                <a:spcPct val="175000"/>
              </a:lnSpc>
            </a:pPr>
            <a:r>
              <a:rPr lang="en-US" altLang="zh-CN" sz="4800" dirty="0"/>
              <a:t>kitchen</a:t>
            </a:r>
          </a:p>
          <a:p>
            <a:pPr>
              <a:lnSpc>
                <a:spcPct val="175000"/>
              </a:lnSpc>
            </a:pPr>
            <a:r>
              <a:rPr lang="en-US" altLang="zh-CN" sz="4800" dirty="0"/>
              <a:t>study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0" y="1219200"/>
            <a:ext cx="5145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3333CC"/>
                </a:solidFill>
              </a:rPr>
              <a:t>[bedru:m] n.</a:t>
            </a:r>
            <a:r>
              <a:rPr lang="zh-CN" altLang="en-US" sz="3600" b="1" i="1">
                <a:solidFill>
                  <a:srgbClr val="3333CC"/>
                </a:solidFill>
              </a:rPr>
              <a:t>卧室，寝室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i="1">
                <a:solidFill>
                  <a:srgbClr val="3333CC"/>
                </a:solidFill>
              </a:rPr>
              <a:t>英 </a:t>
            </a:r>
            <a:r>
              <a:rPr lang="en-US" altLang="zh-CN" sz="3200" b="1" i="1">
                <a:solidFill>
                  <a:srgbClr val="3333CC"/>
                </a:solidFill>
              </a:rPr>
              <a:t>[bɑ:θru:m] </a:t>
            </a:r>
            <a:r>
              <a:rPr lang="zh-CN" altLang="en-US" sz="3200" b="1" i="1">
                <a:solidFill>
                  <a:srgbClr val="3333CC"/>
                </a:solidFill>
              </a:rPr>
              <a:t>美 </a:t>
            </a:r>
            <a:r>
              <a:rPr lang="en-US" altLang="zh-CN" sz="3200" b="1" i="1">
                <a:solidFill>
                  <a:srgbClr val="3333CC"/>
                </a:solidFill>
              </a:rPr>
              <a:t>[bæθru:m] n.</a:t>
            </a:r>
            <a:r>
              <a:rPr lang="zh-CN" altLang="en-US" sz="3200" b="1" i="1">
                <a:solidFill>
                  <a:srgbClr val="3333CC"/>
                </a:solidFill>
              </a:rPr>
              <a:t>浴室</a:t>
            </a:r>
            <a:r>
              <a:rPr lang="en-US" altLang="zh-CN" sz="3200" b="1" i="1">
                <a:solidFill>
                  <a:srgbClr val="3333CC"/>
                </a:solidFill>
              </a:rPr>
              <a:t>; </a:t>
            </a:r>
            <a:r>
              <a:rPr lang="zh-CN" altLang="en-US" sz="3200" b="1" i="1">
                <a:solidFill>
                  <a:srgbClr val="3333CC"/>
                </a:solidFill>
              </a:rPr>
              <a:t>卫生间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7400" y="3886200"/>
            <a:ext cx="517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3333CC"/>
                </a:solidFill>
              </a:rPr>
              <a:t>[liviŋ ru:m] n.</a:t>
            </a:r>
            <a:r>
              <a:rPr lang="zh-CN" altLang="en-US" sz="3200" b="1" i="1">
                <a:solidFill>
                  <a:srgbClr val="3333CC"/>
                </a:solidFill>
              </a:rPr>
              <a:t>客厅，起居室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71600" y="5105400"/>
            <a:ext cx="4164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3333CC"/>
                </a:solidFill>
              </a:rPr>
              <a:t>[kɪtʃɪn]] n.</a:t>
            </a:r>
            <a:r>
              <a:rPr lang="zh-CN" altLang="en-US" sz="3200" b="1" i="1">
                <a:solidFill>
                  <a:srgbClr val="3333CC"/>
                </a:solidFill>
              </a:rPr>
              <a:t>厨房</a:t>
            </a:r>
            <a:r>
              <a:rPr lang="en-US" altLang="zh-CN" sz="3200" b="1" i="1">
                <a:solidFill>
                  <a:srgbClr val="3333CC"/>
                </a:solidFill>
              </a:rPr>
              <a:t>; </a:t>
            </a:r>
            <a:r>
              <a:rPr lang="zh-CN" altLang="en-US" sz="3200" b="1" i="1">
                <a:solidFill>
                  <a:srgbClr val="3333CC"/>
                </a:solidFill>
              </a:rPr>
              <a:t>厨师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76400" y="6019800"/>
            <a:ext cx="278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3333CC"/>
                </a:solidFill>
              </a:rPr>
              <a:t> [stʌdi] n</a:t>
            </a:r>
            <a:r>
              <a:rPr lang="zh-CN" altLang="en-US" sz="3200" b="1" i="1">
                <a:solidFill>
                  <a:srgbClr val="3333CC"/>
                </a:solidFill>
              </a:rPr>
              <a:t>书房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C1C5B84E3F254910B3EEAD2A6F1386C"/>
          <p:cNvPicPr>
            <a:picLocks noChangeAspect="1" noChangeArrowheads="1"/>
          </p:cNvPicPr>
          <p:nvPr/>
        </p:nvPicPr>
        <p:blipFill>
          <a:blip r:embed="rId2" cstate="email">
            <a:lum bright="6000" contrast="36000"/>
          </a:blip>
          <a:srcRect/>
          <a:stretch>
            <a:fillRect/>
          </a:stretch>
        </p:blipFill>
        <p:spPr bwMode="auto">
          <a:xfrm>
            <a:off x="838200" y="0"/>
            <a:ext cx="674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CD5E1C6C2AA42046F54B53C3F61095B"/>
          <p:cNvPicPr>
            <a:picLocks noChangeAspect="1" noChangeArrowheads="1"/>
          </p:cNvPicPr>
          <p:nvPr/>
        </p:nvPicPr>
        <p:blipFill>
          <a:blip r:embed="rId2" cstate="email">
            <a:lum bright="6000" contrast="30000"/>
          </a:blip>
          <a:srcRect/>
          <a:stretch>
            <a:fillRect/>
          </a:stretch>
        </p:blipFill>
        <p:spPr bwMode="auto">
          <a:xfrm>
            <a:off x="1371600" y="0"/>
            <a:ext cx="677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1722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333CC"/>
                </a:solidFill>
              </a:rPr>
              <a:t>[mɒdl] n.</a:t>
            </a:r>
            <a:r>
              <a:rPr lang="zh-CN" altLang="en-US" sz="2800" b="1">
                <a:solidFill>
                  <a:srgbClr val="3333CC"/>
                </a:solidFill>
              </a:rPr>
              <a:t>模型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105400" y="6172200"/>
            <a:ext cx="1295400" cy="533400"/>
          </a:xfrm>
          <a:prstGeom prst="rect">
            <a:avLst/>
          </a:prstGeom>
          <a:noFill/>
          <a:ln w="57150" cmpd="thickThin">
            <a:solidFill>
              <a:srgbClr val="66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全屏显示(4:3)</PresentationFormat>
  <Paragraphs>117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2023-01-16T18:02:59Z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4C570270BE554784974D32779DCD5DA9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