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4" r:id="rId2"/>
    <p:sldId id="333" r:id="rId3"/>
    <p:sldId id="324" r:id="rId4"/>
    <p:sldId id="300" r:id="rId5"/>
    <p:sldId id="318" r:id="rId6"/>
    <p:sldId id="319" r:id="rId7"/>
    <p:sldId id="320" r:id="rId8"/>
    <p:sldId id="325" r:id="rId9"/>
    <p:sldId id="327" r:id="rId10"/>
    <p:sldId id="328" r:id="rId11"/>
    <p:sldId id="322" r:id="rId12"/>
    <p:sldId id="310" r:id="rId13"/>
    <p:sldId id="329" r:id="rId14"/>
    <p:sldId id="317" r:id="rId15"/>
    <p:sldId id="331" r:id="rId16"/>
    <p:sldId id="33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1400" b="1" kern="1200">
        <a:solidFill>
          <a:srgbClr val="008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1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1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fontAlgn="base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1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1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fontAlgn="base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1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fld id="{BBD92704-77FF-43E2-BFCD-F24408EB3EE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ADDA5503-0B9A-4375-8D0E-7758D0AAED84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fld>
            <a:endParaRPr lang="zh-CN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4083F019-CCD1-4257-916A-7B1BA478AED3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11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7C8B1C6F-CA79-4F3C-83BE-CA312F6869E0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12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1F212F0F-A9DB-45FA-946F-22BEF566D3B9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13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1AB12017-3B80-4196-829E-7C1B5C9D4237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14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7C5B510F-F8FF-4104-BC3F-38906212E180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15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B0A20E1C-5108-489C-8749-D18F6802C5F7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16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956AA8BC-481D-4AD6-BE9A-67835925BAC4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3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29247CB0-BE4B-4619-8390-D8CDBDF83458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4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76FAE339-C768-4DB1-9E96-B20AD8E85426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5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7C6B0784-9032-4FC9-9875-0D4A71AD13D9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6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D88D9BA8-49B0-4E01-A233-E2393A0A4698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7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AB65E234-F874-4C9E-A99F-44F980DB2E42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8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A9B70A58-01A6-4062-B756-FA668FEF5090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9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2FF5B7F7-01D7-4BBF-A923-38F34C0B0DFF}" type="slidenum">
              <a:rPr lang="zh-CN" altLang="en-US" sz="1200" b="0">
                <a:solidFill>
                  <a:schemeClr val="tx1"/>
                </a:solidFill>
                <a:ea typeface="宋体" panose="02010600030101010101" pitchFamily="2" charset="-122"/>
              </a:rPr>
              <a:t>10</a:t>
            </a:fld>
            <a:endParaRPr lang="zh-CN" altLang="en-US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63171-6346-4E73-BCBA-B77BEC0986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AA9A57D3-FE46-40DF-A969-DADE3F84CF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新课导入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1B085D-5C16-4C22-9D4A-F536E62FB1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知识讲解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C62F62BB-C987-4BAB-81BD-BD01B96BFF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71461AF2-7919-4D9E-BAE2-1DAEDDD0D2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850C5503-6AF0-428B-97F2-98D6FC2357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9443-C985-42F4-9223-AD05DF5262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D1E-C5A0-4AD4-98BE-37D2C0E93F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B2F46719-DF51-40CE-A5CD-E10E5C9CE1B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2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793403"/>
            <a:ext cx="9144000" cy="33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第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6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章 事件的概率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800" b="0" dirty="0">
                <a:solidFill>
                  <a:schemeClr val="tx1"/>
                </a:solidFill>
                <a:latin typeface="黑体" panose="02010609060101010101" pitchFamily="49" charset="-122"/>
              </a:rPr>
              <a:t>6.6 </a:t>
            </a:r>
            <a:r>
              <a:rPr lang="zh-CN" altLang="en-US" sz="4800" b="0" dirty="0">
                <a:solidFill>
                  <a:schemeClr val="tx1"/>
                </a:solidFill>
                <a:latin typeface="黑体" panose="02010609060101010101" pitchFamily="49" charset="-122"/>
              </a:rPr>
              <a:t>简单的概率计</a:t>
            </a:r>
            <a:r>
              <a:rPr lang="zh-CN" altLang="en-US" sz="4800" b="0" dirty="0" smtClean="0">
                <a:solidFill>
                  <a:schemeClr val="tx1"/>
                </a:solidFill>
                <a:latin typeface="黑体" panose="02010609060101010101" pitchFamily="49" charset="-122"/>
              </a:rPr>
              <a:t>算</a:t>
            </a:r>
            <a:endParaRPr lang="en-US" altLang="zh-CN" sz="4800" b="0" dirty="0">
              <a:solidFill>
                <a:schemeClr val="tx1"/>
              </a:solidFill>
              <a:latin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b="0" dirty="0" smtClean="0">
                <a:solidFill>
                  <a:schemeClr val="tx1"/>
                </a:solidFill>
                <a:latin typeface="黑体" panose="02010609060101010101" pitchFamily="49" charset="-122"/>
              </a:rPr>
              <a:t>第</a:t>
            </a:r>
            <a:r>
              <a:rPr lang="en-US" altLang="zh-CN" sz="3600" b="0" dirty="0" smtClean="0">
                <a:solidFill>
                  <a:schemeClr val="tx1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3600" b="0" dirty="0" smtClean="0">
                <a:solidFill>
                  <a:schemeClr val="tx1"/>
                </a:solidFill>
                <a:latin typeface="黑体" panose="02010609060101010101" pitchFamily="49" charset="-122"/>
              </a:rPr>
              <a:t>课时</a:t>
            </a:r>
            <a:endParaRPr lang="zh-CN" altLang="en-US" sz="3600" b="0" dirty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763713" y="1341438"/>
            <a:ext cx="416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400" b="0">
                <a:solidFill>
                  <a:srgbClr val="0000FF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）点数不大于</a:t>
            </a:r>
            <a:r>
              <a:rPr lang="en-US" altLang="zh-CN" sz="2400" b="0">
                <a:solidFill>
                  <a:srgbClr val="0000FF"/>
                </a:solidFill>
                <a:latin typeface="黑体" panose="02010609060101010101" pitchFamily="49" charset="-122"/>
              </a:rPr>
              <a:t>6</a:t>
            </a:r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是必然事件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908175" y="1846263"/>
          <a:ext cx="3384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r:id="rId4" imgW="2679700" imgH="647700" progId="Equation.3">
                  <p:embed/>
                </p:oleObj>
              </mc:Choice>
              <mc:Fallback>
                <p:oleObj r:id="rId4" imgW="26797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846263"/>
                        <a:ext cx="33845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619250" y="2925763"/>
            <a:ext cx="386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400" b="0">
                <a:solidFill>
                  <a:srgbClr val="0000FF"/>
                </a:solidFill>
                <a:latin typeface="黑体" panose="02010609060101010101" pitchFamily="49" charset="-122"/>
              </a:rPr>
              <a:t>2 </a:t>
            </a:r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）点数是质数随机事件</a:t>
            </a: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1835150" y="3357563"/>
          <a:ext cx="35274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r:id="rId6" imgW="2679700" imgH="647700" progId="Equation.3">
                  <p:embed/>
                </p:oleObj>
              </mc:Choice>
              <mc:Fallback>
                <p:oleObj r:id="rId6" imgW="2679700" imgH="647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357563"/>
                        <a:ext cx="352742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1763713" y="5373688"/>
          <a:ext cx="36147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r:id="rId8" imgW="2933700" imgH="342900" progId="Equation.3">
                  <p:embed/>
                </p:oleObj>
              </mc:Choice>
              <mc:Fallback>
                <p:oleObj r:id="rId8" imgW="2933700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73688"/>
                        <a:ext cx="36147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187450" y="1341438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zh-CN" altLang="en-US" sz="2400" b="0">
                <a:solidFill>
                  <a:srgbClr val="0000FF"/>
                </a:solidFill>
              </a:rPr>
              <a:t>解</a:t>
            </a:r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：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1547813" y="4438650"/>
            <a:ext cx="554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400" b="0">
                <a:solidFill>
                  <a:srgbClr val="0000FF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）两次点数之和是</a:t>
            </a:r>
            <a:r>
              <a:rPr lang="en-US" altLang="zh-CN" sz="2400" b="0">
                <a:solidFill>
                  <a:srgbClr val="0000FF"/>
                </a:solidFill>
                <a:latin typeface="黑体" panose="02010609060101010101" pitchFamily="49" charset="-122"/>
              </a:rPr>
              <a:t>13”</a:t>
            </a:r>
            <a:r>
              <a:rPr lang="zh-CN" altLang="en-US" sz="2400" b="0">
                <a:solidFill>
                  <a:srgbClr val="0000FF"/>
                </a:solidFill>
                <a:latin typeface="黑体" panose="02010609060101010101" pitchFamily="49" charset="-122"/>
              </a:rPr>
              <a:t>是不可能事件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57213" y="2595563"/>
            <a:ext cx="7921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事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件发生的概率越大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它的概率越接近于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1,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反之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事件发生的概率越小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它的概率越接近于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0.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03575" y="522922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因此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:0≤P(A)≤1</a:t>
            </a:r>
            <a:endParaRPr lang="zh-CN" altLang="en-US" sz="2800" b="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pic>
        <p:nvPicPr>
          <p:cNvPr id="30723" name="Picture 8" descr="知识归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917575"/>
            <a:ext cx="24495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5900" y="1792288"/>
            <a:ext cx="86042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  必然事件的概率和不可能事件的概率分别是多少呢？</a:t>
            </a:r>
            <a:endParaRPr lang="en-US" altLang="zh-CN" sz="2800" b="0" dirty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916238" y="4005263"/>
            <a:ext cx="5184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当为必然事件时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P(A)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 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=1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，</a:t>
            </a:r>
          </a:p>
          <a:p>
            <a:pPr fontAlgn="ctr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当为不可能事件时，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P(A)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 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=0.</a:t>
            </a:r>
          </a:p>
        </p:txBody>
      </p:sp>
      <p:pic>
        <p:nvPicPr>
          <p:cNvPr id="30726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4005263"/>
            <a:ext cx="123666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19463" grpId="0"/>
      <p:bldP spid="33796" grpId="0"/>
      <p:bldP spid="194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96875" y="176530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  1.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明天下雨的概率为</a:t>
            </a:r>
            <a:r>
              <a:rPr lang="zh-CN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95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％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那么下列说法错误的是</a:t>
            </a:r>
            <a:r>
              <a:rPr lang="en-US" altLang="zh-CN" sz="3200" b="0">
                <a:solidFill>
                  <a:schemeClr val="tx1"/>
                </a:solidFill>
                <a:latin typeface="黑体" panose="02010609060101010101" pitchFamily="49" charset="-122"/>
              </a:rPr>
              <a:t>(    )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84213" y="2565400"/>
            <a:ext cx="633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(A)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明天下雨的可能性较大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84213" y="3141663"/>
            <a:ext cx="669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(B)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明天不下雨的可能性较小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84213" y="3717925"/>
            <a:ext cx="6481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(C)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明天有可能是晴天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84213" y="4221163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(D)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明天不可能是晴天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813675" y="17827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3200" b="0">
                <a:solidFill>
                  <a:srgbClr val="FF0000"/>
                </a:solidFill>
                <a:latin typeface="黑体" panose="02010609060101010101" pitchFamily="49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684213" y="2132013"/>
            <a:ext cx="4868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P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(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掷出的点数小于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=</a:t>
            </a:r>
          </a:p>
        </p:txBody>
      </p:sp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390525" y="981075"/>
            <a:ext cx="861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3200" b="0">
                <a:solidFill>
                  <a:schemeClr val="tx1"/>
                </a:solidFill>
                <a:latin typeface="黑体" panose="02010609060101010101" pitchFamily="49" charset="-122"/>
              </a:rPr>
              <a:t>  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2.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任意掷一枚均匀的骰子，</a:t>
            </a:r>
            <a:endParaRPr lang="en-US" altLang="zh-CN" sz="3200" b="0" u="sng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34819" name="Line 12"/>
          <p:cNvSpPr>
            <a:spLocks noChangeShapeType="1"/>
          </p:cNvSpPr>
          <p:nvPr/>
        </p:nvSpPr>
        <p:spPr bwMode="auto">
          <a:xfrm>
            <a:off x="5581650" y="2708275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0" name="Group 29"/>
          <p:cNvGrpSpPr/>
          <p:nvPr/>
        </p:nvGrpSpPr>
        <p:grpSpPr bwMode="auto">
          <a:xfrm>
            <a:off x="704850" y="3298825"/>
            <a:ext cx="7037388" cy="533400"/>
            <a:chOff x="534" y="2278"/>
            <a:chExt cx="4433" cy="336"/>
          </a:xfrm>
        </p:grpSpPr>
        <p:sp>
          <p:nvSpPr>
            <p:cNvPr id="34821" name="Text Box 27"/>
            <p:cNvSpPr txBox="1">
              <a:spLocks noChangeArrowheads="1"/>
            </p:cNvSpPr>
            <p:nvPr/>
          </p:nvSpPr>
          <p:spPr bwMode="auto">
            <a:xfrm>
              <a:off x="534" y="2278"/>
              <a:ext cx="30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eaLnBrk="0" hangingPunct="0"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eaLnBrk="0" hangingPunct="0"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eaLnBrk="0" hangingPunct="0"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eaLnBrk="0" hangingPunct="0"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800" b="0">
                  <a:solidFill>
                    <a:schemeClr val="tx1"/>
                  </a:solidFill>
                  <a:latin typeface="黑体" panose="02010609060101010101" pitchFamily="49" charset="-122"/>
                </a:rPr>
                <a:t>（</a:t>
              </a:r>
              <a:r>
                <a:rPr lang="en-US" altLang="zh-CN" sz="2800" b="0">
                  <a:solidFill>
                    <a:schemeClr val="tx1"/>
                  </a:solidFill>
                  <a:latin typeface="黑体" panose="02010609060101010101" pitchFamily="49" charset="-122"/>
                </a:rPr>
                <a:t>2</a:t>
              </a:r>
              <a:r>
                <a:rPr lang="zh-CN" altLang="en-US" sz="2800" b="0">
                  <a:solidFill>
                    <a:schemeClr val="tx1"/>
                  </a:solidFill>
                  <a:latin typeface="黑体" panose="02010609060101010101" pitchFamily="49" charset="-122"/>
                </a:rPr>
                <a:t>）</a:t>
              </a:r>
              <a:r>
                <a:rPr lang="en-US" altLang="zh-CN" sz="2400" b="0">
                  <a:solidFill>
                    <a:schemeClr val="tx1"/>
                  </a:solidFill>
                  <a:latin typeface="黑体" panose="02010609060101010101" pitchFamily="49" charset="-122"/>
                </a:rPr>
                <a:t>P</a:t>
              </a:r>
              <a:r>
                <a:rPr lang="en-US" altLang="zh-CN" sz="2800" b="0">
                  <a:solidFill>
                    <a:schemeClr val="tx1"/>
                  </a:solidFill>
                  <a:latin typeface="黑体" panose="02010609060101010101" pitchFamily="49" charset="-122"/>
                </a:rPr>
                <a:t>(</a:t>
              </a:r>
              <a:r>
                <a:rPr lang="zh-CN" altLang="en-US" sz="2800" b="0">
                  <a:solidFill>
                    <a:schemeClr val="tx1"/>
                  </a:solidFill>
                  <a:latin typeface="黑体" panose="02010609060101010101" pitchFamily="49" charset="-122"/>
                </a:rPr>
                <a:t>掷出的点数是奇数）</a:t>
              </a:r>
              <a:r>
                <a:rPr lang="en-US" altLang="zh-CN" sz="2800" b="0">
                  <a:solidFill>
                    <a:schemeClr val="tx1"/>
                  </a:solidFill>
                  <a:latin typeface="黑体" panose="02010609060101010101" pitchFamily="49" charset="-122"/>
                </a:rPr>
                <a:t>=</a:t>
              </a:r>
            </a:p>
          </p:txBody>
        </p:sp>
        <p:sp>
          <p:nvSpPr>
            <p:cNvPr id="34822" name="Line 28"/>
            <p:cNvSpPr>
              <a:spLocks noChangeShapeType="1"/>
            </p:cNvSpPr>
            <p:nvPr/>
          </p:nvSpPr>
          <p:spPr bwMode="auto">
            <a:xfrm>
              <a:off x="3651" y="2614"/>
              <a:ext cx="1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3" name="Text Box 31"/>
          <p:cNvSpPr txBox="1">
            <a:spLocks noChangeArrowheads="1"/>
          </p:cNvSpPr>
          <p:nvPr/>
        </p:nvSpPr>
        <p:spPr bwMode="auto">
          <a:xfrm>
            <a:off x="541338" y="4437063"/>
            <a:ext cx="4608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 （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P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(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掷出的点数是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7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=</a:t>
            </a:r>
          </a:p>
        </p:txBody>
      </p:sp>
      <p:sp>
        <p:nvSpPr>
          <p:cNvPr id="34824" name="Line 32"/>
          <p:cNvSpPr>
            <a:spLocks noChangeShapeType="1"/>
          </p:cNvSpPr>
          <p:nvPr/>
        </p:nvSpPr>
        <p:spPr bwMode="auto">
          <a:xfrm>
            <a:off x="5221288" y="4797425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Text Box 34"/>
          <p:cNvSpPr txBox="1">
            <a:spLocks noChangeArrowheads="1"/>
          </p:cNvSpPr>
          <p:nvPr/>
        </p:nvSpPr>
        <p:spPr bwMode="auto">
          <a:xfrm>
            <a:off x="684213" y="5445125"/>
            <a:ext cx="4606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P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(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掷出的点数小于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7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lang="en-US" altLang="zh-CN" sz="2800" b="0">
                <a:solidFill>
                  <a:schemeClr val="tx1"/>
                </a:solidFill>
                <a:latin typeface="黑体" panose="02010609060101010101" pitchFamily="49" charset="-122"/>
              </a:rPr>
              <a:t>=</a:t>
            </a:r>
          </a:p>
        </p:txBody>
      </p:sp>
      <p:sp>
        <p:nvSpPr>
          <p:cNvPr id="34826" name="Line 35"/>
          <p:cNvSpPr>
            <a:spLocks noChangeShapeType="1"/>
          </p:cNvSpPr>
          <p:nvPr/>
        </p:nvSpPr>
        <p:spPr bwMode="auto">
          <a:xfrm>
            <a:off x="5292725" y="5949950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6229350" y="42211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3200" b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6229350" y="54419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3200" b="0">
                <a:solidFill>
                  <a:srgbClr val="FF3300"/>
                </a:solidFill>
              </a:rPr>
              <a:t>1</a:t>
            </a:r>
          </a:p>
        </p:txBody>
      </p:sp>
      <p:graphicFrame>
        <p:nvGraphicFramePr>
          <p:cNvPr id="44060" name="Object 28"/>
          <p:cNvGraphicFramePr>
            <a:graphicFrameLocks noChangeAspect="1"/>
          </p:cNvGraphicFramePr>
          <p:nvPr/>
        </p:nvGraphicFramePr>
        <p:xfrm>
          <a:off x="6300788" y="1773238"/>
          <a:ext cx="3635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r:id="rId4" imgW="215900" imgH="647700" progId="Equation.3">
                  <p:embed/>
                </p:oleObj>
              </mc:Choice>
              <mc:Fallback>
                <p:oleObj r:id="rId4" imgW="215900" imgH="6477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773238"/>
                        <a:ext cx="3635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1" name="Object 29"/>
          <p:cNvGraphicFramePr>
            <a:graphicFrameLocks noChangeAspect="1"/>
          </p:cNvGraphicFramePr>
          <p:nvPr/>
        </p:nvGraphicFramePr>
        <p:xfrm>
          <a:off x="6300788" y="2852738"/>
          <a:ext cx="3635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r:id="rId6" imgW="215900" imgH="647700" progId="Equation.3">
                  <p:embed/>
                </p:oleObj>
              </mc:Choice>
              <mc:Fallback>
                <p:oleObj r:id="rId6" imgW="215900" imgH="647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52738"/>
                        <a:ext cx="3635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1" name="Picture 30" descr="12R1V1Q940-3D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7050" y="908050"/>
            <a:ext cx="187166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3" grpId="0"/>
      <p:bldP spid="389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7088" y="1412875"/>
            <a:ext cx="7464425" cy="4248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3.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文具盒中有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4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支铅笔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,3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支圆珠笔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,1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支钢笔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,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下列说法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表述正确的是（      ）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A.</a:t>
            </a:r>
            <a:r>
              <a:rPr lang="en-US" altLang="zh-CN" sz="2400" i="1" smtClean="0">
                <a:latin typeface="宋体" panose="02010600030101010101" pitchFamily="2" charset="-122"/>
                <a:ea typeface="黑体" panose="02010609060101010101" pitchFamily="49" charset="-122"/>
              </a:rPr>
              <a:t>P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(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取到铅笔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)=       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  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B.</a:t>
            </a:r>
            <a:r>
              <a:rPr lang="en-US" altLang="zh-CN" sz="2400" i="1" smtClean="0">
                <a:latin typeface="宋体" panose="02010600030101010101" pitchFamily="2" charset="-122"/>
                <a:ea typeface="黑体" panose="02010609060101010101" pitchFamily="49" charset="-122"/>
              </a:rPr>
              <a:t>P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(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取到圆珠笔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)=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  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C.</a:t>
            </a:r>
            <a:r>
              <a:rPr lang="en-US" altLang="zh-CN" sz="2400" i="1" smtClean="0">
                <a:latin typeface="宋体" panose="02010600030101010101" pitchFamily="2" charset="-122"/>
                <a:ea typeface="黑体" panose="02010609060101010101" pitchFamily="49" charset="-122"/>
              </a:rPr>
              <a:t>P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(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取到圆珠笔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)=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   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D.</a:t>
            </a:r>
            <a:r>
              <a:rPr lang="en-US" altLang="zh-CN" sz="2400" i="1" smtClean="0">
                <a:latin typeface="宋体" panose="02010600030101010101" pitchFamily="2" charset="-122"/>
                <a:ea typeface="黑体" panose="02010609060101010101" pitchFamily="49" charset="-122"/>
              </a:rPr>
              <a:t>P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(</a:t>
            </a:r>
            <a:r>
              <a:rPr lang="zh-CN" altLang="en-US" sz="2400" smtClean="0">
                <a:latin typeface="宋体" panose="02010600030101010101" pitchFamily="2" charset="-122"/>
                <a:ea typeface="黑体" panose="02010609060101010101" pitchFamily="49" charset="-122"/>
              </a:rPr>
              <a:t>取到钢笔</a:t>
            </a:r>
            <a:r>
              <a:rPr lang="en-US" altLang="zh-CN" sz="2400" smtClean="0">
                <a:latin typeface="宋体" panose="02010600030101010101" pitchFamily="2" charset="-122"/>
                <a:ea typeface="黑体" panose="02010609060101010101" pitchFamily="49" charset="-122"/>
              </a:rPr>
              <a:t>)=1</a:t>
            </a:r>
            <a:endParaRPr lang="zh-CN" altLang="en-US" sz="2400" smtClean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51200" y="1700213"/>
            <a:ext cx="504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0">
                <a:solidFill>
                  <a:srgbClr val="FF0000"/>
                </a:solidFill>
                <a:latin typeface="黑体" panose="02010609060101010101" pitchFamily="49" charset="-122"/>
              </a:rPr>
              <a:t>C</a:t>
            </a:r>
          </a:p>
        </p:txBody>
      </p:sp>
      <p:graphicFrame>
        <p:nvGraphicFramePr>
          <p:cNvPr id="36867" name="Object 8"/>
          <p:cNvGraphicFramePr>
            <a:graphicFrameLocks noGrp="1" noChangeAspect="1"/>
          </p:cNvGraphicFramePr>
          <p:nvPr/>
        </p:nvGraphicFramePr>
        <p:xfrm>
          <a:off x="3178175" y="2205038"/>
          <a:ext cx="419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r:id="rId4" imgW="139700" imgH="393700" progId="Equation.3">
                  <p:embed/>
                </p:oleObj>
              </mc:Choice>
              <mc:Fallback>
                <p:oleObj r:id="rId4" imgW="139700" imgH="3937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205038"/>
                        <a:ext cx="4191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4"/>
          <p:cNvGraphicFramePr>
            <a:graphicFrameLocks noGrp="1" noChangeAspect="1"/>
          </p:cNvGraphicFramePr>
          <p:nvPr/>
        </p:nvGraphicFramePr>
        <p:xfrm>
          <a:off x="3467100" y="3068638"/>
          <a:ext cx="434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r:id="rId6" imgW="152400" imgH="393700" progId="Equation.3">
                  <p:embed/>
                </p:oleObj>
              </mc:Choice>
              <mc:Fallback>
                <p:oleObj r:id="rId6" imgW="152400" imgH="3937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068638"/>
                        <a:ext cx="4349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7"/>
          <p:cNvGraphicFramePr>
            <a:graphicFrameLocks noGrp="1" noChangeAspect="1"/>
          </p:cNvGraphicFramePr>
          <p:nvPr/>
        </p:nvGraphicFramePr>
        <p:xfrm>
          <a:off x="3467100" y="4005263"/>
          <a:ext cx="428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r:id="rId8" imgW="139700" imgH="393700" progId="Equation.3">
                  <p:embed/>
                </p:oleObj>
              </mc:Choice>
              <mc:Fallback>
                <p:oleObj r:id="rId8" imgW="139700" imgH="393700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4005263"/>
                        <a:ext cx="4286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/>
          <p:cNvSpPr txBox="1">
            <a:spLocks noChangeArrowheads="1"/>
          </p:cNvSpPr>
          <p:nvPr/>
        </p:nvSpPr>
        <p:spPr bwMode="auto">
          <a:xfrm>
            <a:off x="611188" y="1052513"/>
            <a:ext cx="76390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4.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小明和小颖做摸牌游戏，他们先后从这副去掉大、小王的扑克牌中任意抽取一张牌（不放回），谁摸到的牌面大，谁就获胜。现小明已经摸到的牌面为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，然后小颖摸牌，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P(</a:t>
            </a:r>
            <a:r>
              <a:rPr lang="zh-CN" altLang="en-US" sz="2400" b="0">
                <a:solidFill>
                  <a:schemeClr val="tx1"/>
                </a:solidFill>
                <a:latin typeface="黑体" panose="02010609060101010101" pitchFamily="49" charset="-122"/>
              </a:rPr>
              <a:t>小明获胜）</a:t>
            </a:r>
            <a:r>
              <a:rPr lang="en-US" altLang="zh-CN" sz="2400" b="0">
                <a:solidFill>
                  <a:schemeClr val="tx1"/>
                </a:solidFill>
                <a:latin typeface="黑体" panose="02010609060101010101" pitchFamily="49" charset="-122"/>
              </a:rPr>
              <a:t>=</a:t>
            </a:r>
            <a:r>
              <a:rPr lang="en-US" altLang="zh-CN" sz="2400" b="0" u="sng">
                <a:solidFill>
                  <a:srgbClr val="000066"/>
                </a:solidFill>
                <a:latin typeface="黑体" panose="02010609060101010101" pitchFamily="49" charset="-122"/>
              </a:rPr>
              <a:t>           </a:t>
            </a:r>
            <a:r>
              <a:rPr lang="en-US" altLang="zh-CN" sz="2400" b="0">
                <a:solidFill>
                  <a:srgbClr val="000066"/>
                </a:solidFill>
                <a:latin typeface="黑体" panose="02010609060101010101" pitchFamily="49" charset="-122"/>
              </a:rPr>
              <a:t>.</a:t>
            </a:r>
            <a:endParaRPr lang="zh-CN" altLang="en-US" sz="2400" b="0">
              <a:solidFill>
                <a:srgbClr val="000066"/>
              </a:solidFill>
              <a:latin typeface="黑体" panose="02010609060101010101" pitchFamily="49" charset="-122"/>
            </a:endParaRPr>
          </a:p>
        </p:txBody>
      </p:sp>
      <p:grpSp>
        <p:nvGrpSpPr>
          <p:cNvPr id="38914" name="Group 40"/>
          <p:cNvGrpSpPr/>
          <p:nvPr/>
        </p:nvGrpSpPr>
        <p:grpSpPr bwMode="auto">
          <a:xfrm>
            <a:off x="1692275" y="4005263"/>
            <a:ext cx="5724525" cy="1306512"/>
            <a:chOff x="1406" y="67"/>
            <a:chExt cx="3674" cy="880"/>
          </a:xfrm>
        </p:grpSpPr>
        <p:pic>
          <p:nvPicPr>
            <p:cNvPr id="38915" name="Picture 25" descr="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06" y="79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Picture 27" descr="3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78" y="79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28" descr="4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0" y="79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29" descr="5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22" y="79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38" descr="62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449" y="73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30" descr="7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653" y="67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31" descr="8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925" y="73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37" descr="9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175" y="73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26" descr="10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401" y="73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35" descr="j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674" y="73"/>
              <a:ext cx="61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24" descr="q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900" y="73"/>
              <a:ext cx="61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36" descr="k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173" y="73"/>
              <a:ext cx="61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Picture 39" descr="a2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468" y="73"/>
              <a:ext cx="61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6104" name="Object 24"/>
          <p:cNvGraphicFramePr>
            <a:graphicFrameLocks noChangeAspect="1"/>
          </p:cNvGraphicFramePr>
          <p:nvPr/>
        </p:nvGraphicFramePr>
        <p:xfrm>
          <a:off x="4273550" y="2852738"/>
          <a:ext cx="4429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r:id="rId17" imgW="304800" imgH="647700" progId="Equation.3">
                  <p:embed/>
                </p:oleObj>
              </mc:Choice>
              <mc:Fallback>
                <p:oleObj r:id="rId17" imgW="304800" imgH="647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2852738"/>
                        <a:ext cx="4429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83534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事件发生的概率越大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它的概率越接近于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1,</a:t>
            </a: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反之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事件发生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的概率越小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它的概率越接近于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0.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0" dirty="0">
              <a:solidFill>
                <a:srgbClr val="0000FF"/>
              </a:solidFill>
              <a:latin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                    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0≤P(A)≤1.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b="0" dirty="0">
              <a:solidFill>
                <a:srgbClr val="0000FF"/>
              </a:solidFill>
              <a:latin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当为必然事件时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P(A)</a:t>
            </a:r>
            <a:r>
              <a:rPr lang="zh-CN" altLang="en-US" sz="2400" b="0" dirty="0"/>
              <a:t> 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=1</a:t>
            </a: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，当为不可能事件时，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P(A)</a:t>
            </a:r>
            <a:r>
              <a:rPr lang="zh-CN" altLang="en-US" sz="2400" b="0" dirty="0"/>
              <a:t> </a:t>
            </a:r>
            <a:r>
              <a:rPr lang="en-US" altLang="zh-CN" sz="2400" b="0" dirty="0">
                <a:solidFill>
                  <a:srgbClr val="0000FF"/>
                </a:solidFill>
                <a:latin typeface="黑体" panose="02010609060101010101" pitchFamily="49" charset="-122"/>
              </a:rPr>
              <a:t>=0.</a:t>
            </a:r>
          </a:p>
        </p:txBody>
      </p:sp>
      <p:graphicFrame>
        <p:nvGraphicFramePr>
          <p:cNvPr id="40962" name="Object 8"/>
          <p:cNvGraphicFramePr>
            <a:graphicFrameLocks noChangeAspect="1"/>
          </p:cNvGraphicFramePr>
          <p:nvPr/>
        </p:nvGraphicFramePr>
        <p:xfrm>
          <a:off x="1908175" y="3355975"/>
          <a:ext cx="12969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r:id="rId4" imgW="1104900" imgH="647700" progId="Equation.3">
                  <p:embed/>
                </p:oleObj>
              </mc:Choice>
              <mc:Fallback>
                <p:oleObj r:id="rId4" imgW="1104900" imgH="647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355975"/>
                        <a:ext cx="12969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任意多边形 17"/>
          <p:cNvSpPr>
            <a:spLocks noChangeArrowheads="1"/>
          </p:cNvSpPr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2290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dist" eaLnBrk="1" hangingPunct="1"/>
            <a:r>
              <a:rPr lang="zh-CN" altLang="en-US" sz="24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12291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48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12292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4" name="椭圆 25"/>
          <p:cNvSpPr>
            <a:spLocks noChangeArrowheads="1"/>
          </p:cNvSpPr>
          <p:nvPr/>
        </p:nvSpPr>
        <p:spPr bwMode="auto">
          <a:xfrm>
            <a:off x="4178300" y="1235075"/>
            <a:ext cx="736600" cy="7350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800" b="0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5" name="椭圆 28"/>
          <p:cNvSpPr>
            <a:spLocks noChangeArrowheads="1"/>
          </p:cNvSpPr>
          <p:nvPr/>
        </p:nvSpPr>
        <p:spPr bwMode="auto">
          <a:xfrm>
            <a:off x="3695700" y="2092325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800" b="0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6" name="椭圆 31"/>
          <p:cNvSpPr>
            <a:spLocks noChangeArrowheads="1"/>
          </p:cNvSpPr>
          <p:nvPr/>
        </p:nvSpPr>
        <p:spPr bwMode="auto">
          <a:xfrm>
            <a:off x="4232275" y="1287463"/>
            <a:ext cx="628650" cy="6302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2297" name="椭圆 32"/>
          <p:cNvSpPr>
            <a:spLocks noChangeArrowheads="1"/>
          </p:cNvSpPr>
          <p:nvPr/>
        </p:nvSpPr>
        <p:spPr bwMode="auto">
          <a:xfrm>
            <a:off x="3748088" y="2146300"/>
            <a:ext cx="630237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2298" name="组合 23"/>
          <p:cNvGrpSpPr/>
          <p:nvPr/>
        </p:nvGrpSpPr>
        <p:grpSpPr bwMode="auto">
          <a:xfrm>
            <a:off x="3232150" y="2944813"/>
            <a:ext cx="735013" cy="736600"/>
            <a:chOff x="2986088" y="3314700"/>
            <a:chExt cx="735012" cy="736600"/>
          </a:xfrm>
        </p:grpSpPr>
        <p:sp>
          <p:nvSpPr>
            <p:cNvPr id="12299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00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2301" name="组合 18"/>
          <p:cNvGrpSpPr/>
          <p:nvPr/>
        </p:nvGrpSpPr>
        <p:grpSpPr bwMode="auto">
          <a:xfrm>
            <a:off x="2759075" y="3838575"/>
            <a:ext cx="735013" cy="735013"/>
            <a:chOff x="2513013" y="4183063"/>
            <a:chExt cx="735012" cy="735012"/>
          </a:xfrm>
        </p:grpSpPr>
        <p:sp>
          <p:nvSpPr>
            <p:cNvPr id="12302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03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2304" name="文本框 36"/>
          <p:cNvSpPr txBox="1">
            <a:spLocks noChangeArrowheads="1"/>
          </p:cNvSpPr>
          <p:nvPr/>
        </p:nvSpPr>
        <p:spPr bwMode="auto">
          <a:xfrm>
            <a:off x="4845050" y="1371600"/>
            <a:ext cx="307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12305" name="文本框 37"/>
          <p:cNvSpPr txBox="1">
            <a:spLocks noChangeArrowheads="1"/>
          </p:cNvSpPr>
          <p:nvPr/>
        </p:nvSpPr>
        <p:spPr bwMode="auto">
          <a:xfrm>
            <a:off x="4378325" y="22875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新课导入</a:t>
            </a:r>
          </a:p>
        </p:txBody>
      </p:sp>
      <p:sp>
        <p:nvSpPr>
          <p:cNvPr id="12306" name="文本框 38"/>
          <p:cNvSpPr txBox="1">
            <a:spLocks noChangeArrowheads="1"/>
          </p:cNvSpPr>
          <p:nvPr/>
        </p:nvSpPr>
        <p:spPr bwMode="auto">
          <a:xfrm>
            <a:off x="2841625" y="49609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课堂小结</a:t>
            </a:r>
          </a:p>
        </p:txBody>
      </p:sp>
      <p:sp>
        <p:nvSpPr>
          <p:cNvPr id="12307" name="文本框 37"/>
          <p:cNvSpPr txBox="1">
            <a:spLocks noChangeArrowheads="1"/>
          </p:cNvSpPr>
          <p:nvPr/>
        </p:nvSpPr>
        <p:spPr bwMode="auto">
          <a:xfrm>
            <a:off x="3914775" y="30972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知识讲解</a:t>
            </a:r>
          </a:p>
        </p:txBody>
      </p:sp>
      <p:sp>
        <p:nvSpPr>
          <p:cNvPr id="12308" name="文本框 37"/>
          <p:cNvSpPr txBox="1">
            <a:spLocks noChangeArrowheads="1"/>
          </p:cNvSpPr>
          <p:nvPr/>
        </p:nvSpPr>
        <p:spPr bwMode="auto">
          <a:xfrm>
            <a:off x="3419475" y="39798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随堂练习</a:t>
            </a:r>
          </a:p>
        </p:txBody>
      </p:sp>
      <p:grpSp>
        <p:nvGrpSpPr>
          <p:cNvPr id="12309" name="组合 18"/>
          <p:cNvGrpSpPr/>
          <p:nvPr/>
        </p:nvGrpSpPr>
        <p:grpSpPr bwMode="auto">
          <a:xfrm>
            <a:off x="2208213" y="4770438"/>
            <a:ext cx="735012" cy="735012"/>
            <a:chOff x="2513013" y="4183063"/>
            <a:chExt cx="735012" cy="735012"/>
          </a:xfrm>
        </p:grpSpPr>
        <p:sp>
          <p:nvSpPr>
            <p:cNvPr id="12310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 b="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11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05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755650" y="1989138"/>
            <a:ext cx="7920038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1.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在具体情景中进一步了解概率的意义，体会概率是描述不确定现象的数学模型；</a:t>
            </a:r>
          </a:p>
          <a:p>
            <a:pPr>
              <a:spcBef>
                <a:spcPts val="180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2.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了解一类事件发生概率的计算方法，并能进行简单计算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55650" y="1700213"/>
            <a:ext cx="7848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    在同样条件下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某一随机事件可能发生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也可能不发生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那么它发生的可能性有多大呢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? 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能否用数值进行刻画呢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这是我们下面要讨论的问题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4213" y="1068388"/>
            <a:ext cx="806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实验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从分别标有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5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号的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5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根纸签中随机地抽取一根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 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抽出的签上的号码有几种可能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每个号被抽到的可能性大小相同吗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9750" y="4581525"/>
            <a:ext cx="77771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每个号被抽到的可能性大小相同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都是全部可能结果总数的   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00113" y="3429000"/>
            <a:ext cx="6624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   抽出的签上的号码有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5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种可能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即</a:t>
            </a:r>
          </a:p>
          <a:p>
            <a:pPr algn="ctr" eaLnBrk="1" hangingPunct="1"/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5.</a:t>
            </a:r>
          </a:p>
        </p:txBody>
      </p:sp>
      <p:grpSp>
        <p:nvGrpSpPr>
          <p:cNvPr id="1030" name="Group 10"/>
          <p:cNvGrpSpPr>
            <a:grpSpLocks noChangeAspect="1"/>
          </p:cNvGrpSpPr>
          <p:nvPr/>
        </p:nvGrpSpPr>
        <p:grpSpPr bwMode="auto">
          <a:xfrm>
            <a:off x="3203575" y="4995863"/>
            <a:ext cx="382588" cy="1079500"/>
            <a:chOff x="1020" y="2840"/>
            <a:chExt cx="241" cy="680"/>
          </a:xfrm>
        </p:grpSpPr>
        <p:sp>
          <p:nvSpPr>
            <p:cNvPr id="18437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20" y="2840"/>
              <a:ext cx="241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38" name="Line 11"/>
            <p:cNvSpPr>
              <a:spLocks noChangeShapeType="1"/>
            </p:cNvSpPr>
            <p:nvPr/>
          </p:nvSpPr>
          <p:spPr bwMode="auto">
            <a:xfrm>
              <a:off x="1064" y="3191"/>
              <a:ext cx="146" cy="0"/>
            </a:xfrm>
            <a:prstGeom prst="line">
              <a:avLst/>
            </a:prstGeom>
            <a:noFill/>
            <a:ln w="17526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1073" y="322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ctr"/>
              <a:r>
                <a:rPr lang="en-US" altLang="zh-CN" sz="28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  <a:endParaRPr lang="en-US" altLang="zh-CN" sz="2800" b="0">
                <a:solidFill>
                  <a:srgbClr val="FF3300"/>
                </a:solidFill>
              </a:endParaRPr>
            </a:p>
          </p:txBody>
        </p:sp>
        <p:sp>
          <p:nvSpPr>
            <p:cNvPr id="18440" name="Rectangle 13"/>
            <p:cNvSpPr>
              <a:spLocks noChangeArrowheads="1"/>
            </p:cNvSpPr>
            <p:nvPr/>
          </p:nvSpPr>
          <p:spPr bwMode="auto">
            <a:xfrm>
              <a:off x="1071" y="2857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ctr"/>
              <a:r>
                <a:rPr lang="en-US" altLang="zh-CN" sz="28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800" b="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7088" y="1196975"/>
            <a:ext cx="74898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实验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    </a:t>
            </a:r>
            <a:endParaRPr lang="en-US" altLang="zh-CN" sz="2800" b="0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掷一枚骰子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向上一面的点数有几种可能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每种可能性出现的大小相同吗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35150" y="3302000"/>
            <a:ext cx="53467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向上一面的点数有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6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种可能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即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5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、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6.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6725" y="4797425"/>
            <a:ext cx="8210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每个点数向上的可能性大小相同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都是全部可能结果总数的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49" charset="-122"/>
              </a:rPr>
              <a:t>   .</a:t>
            </a:r>
            <a:endParaRPr lang="zh-CN" altLang="en-US" sz="2800" b="0" dirty="0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731963" y="5187950"/>
          <a:ext cx="3333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4" imgW="215900" imgH="647700" progId="Equation.3">
                  <p:embed/>
                </p:oleObj>
              </mc:Choice>
              <mc:Fallback>
                <p:oleObj r:id="rId4" imgW="215900" imgH="647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5187950"/>
                        <a:ext cx="3333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5288" y="4149725"/>
            <a:ext cx="8243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   一般地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如果一次试验中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有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n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种可能的结果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并且它们发生的可能性都相等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.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事件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A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包含其中的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m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种结果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.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那么事件发生的概率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P(A)=   .</a:t>
            </a:r>
          </a:p>
        </p:txBody>
      </p:sp>
      <p:graphicFrame>
        <p:nvGraphicFramePr>
          <p:cNvPr id="41990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14875" y="4841875"/>
          <a:ext cx="3762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4" imgW="304800" imgH="673100" progId="Equation.3">
                  <p:embed/>
                </p:oleObj>
              </mc:Choice>
              <mc:Fallback>
                <p:oleObj r:id="rId4" imgW="304800" imgH="6731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4841875"/>
                        <a:ext cx="376238" cy="79375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954088" y="2060575"/>
            <a:ext cx="72723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1.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每一次试验中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可能出现的结果是有限个；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2.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每一次试验中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出现的结果可能性相等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49" charset="-122"/>
              </a:rPr>
              <a:t>.</a:t>
            </a:r>
            <a:endParaRPr lang="zh-CN" altLang="en-US" sz="2800" b="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22532" name="矩形 1"/>
          <p:cNvSpPr>
            <a:spLocks noChangeArrowheads="1"/>
          </p:cNvSpPr>
          <p:nvPr/>
        </p:nvSpPr>
        <p:spPr bwMode="auto">
          <a:xfrm>
            <a:off x="827088" y="1268413"/>
            <a:ext cx="557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</a:rPr>
              <a:t>可以发现以上试验有两个共同点：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3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7"/>
          <p:cNvGrpSpPr/>
          <p:nvPr/>
        </p:nvGrpSpPr>
        <p:grpSpPr bwMode="auto">
          <a:xfrm>
            <a:off x="1649413" y="2924175"/>
            <a:ext cx="5111750" cy="1584325"/>
            <a:chOff x="930" y="1570"/>
            <a:chExt cx="3220" cy="998"/>
          </a:xfrm>
        </p:grpSpPr>
        <p:sp>
          <p:nvSpPr>
            <p:cNvPr id="24578" name="Oval 8"/>
            <p:cNvSpPr>
              <a:spLocks noChangeArrowheads="1"/>
            </p:cNvSpPr>
            <p:nvPr/>
          </p:nvSpPr>
          <p:spPr bwMode="auto">
            <a:xfrm>
              <a:off x="1111" y="1979"/>
              <a:ext cx="454" cy="45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4579" name="Oval 9"/>
            <p:cNvSpPr>
              <a:spLocks noChangeArrowheads="1"/>
            </p:cNvSpPr>
            <p:nvPr/>
          </p:nvSpPr>
          <p:spPr bwMode="auto">
            <a:xfrm>
              <a:off x="1565" y="1979"/>
              <a:ext cx="454" cy="45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4580" name="Oval 10"/>
            <p:cNvSpPr>
              <a:spLocks noChangeArrowheads="1"/>
            </p:cNvSpPr>
            <p:nvPr/>
          </p:nvSpPr>
          <p:spPr bwMode="auto">
            <a:xfrm>
              <a:off x="2018" y="1979"/>
              <a:ext cx="454" cy="4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4581" name="AutoShape 13"/>
            <p:cNvSpPr>
              <a:spLocks noChangeArrowheads="1"/>
            </p:cNvSpPr>
            <p:nvPr/>
          </p:nvSpPr>
          <p:spPr bwMode="auto">
            <a:xfrm>
              <a:off x="930" y="1570"/>
              <a:ext cx="3220" cy="998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4582" name="Oval 10"/>
            <p:cNvSpPr>
              <a:spLocks noChangeArrowheads="1"/>
            </p:cNvSpPr>
            <p:nvPr/>
          </p:nvSpPr>
          <p:spPr bwMode="auto">
            <a:xfrm>
              <a:off x="2472" y="1979"/>
              <a:ext cx="454" cy="4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4583" name="Oval 10"/>
            <p:cNvSpPr>
              <a:spLocks noChangeArrowheads="1"/>
            </p:cNvSpPr>
            <p:nvPr/>
          </p:nvSpPr>
          <p:spPr bwMode="auto">
            <a:xfrm>
              <a:off x="2925" y="1979"/>
              <a:ext cx="454" cy="4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4584" name="Oval 10"/>
            <p:cNvSpPr>
              <a:spLocks noChangeArrowheads="1"/>
            </p:cNvSpPr>
            <p:nvPr/>
          </p:nvSpPr>
          <p:spPr bwMode="auto">
            <a:xfrm>
              <a:off x="3334" y="1979"/>
              <a:ext cx="454" cy="4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496888" y="1700213"/>
            <a:ext cx="864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ctr" hangingPunct="1"/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</a:rPr>
              <a:t>例</a:t>
            </a:r>
            <a:r>
              <a:rPr lang="en-US" altLang="zh-CN" sz="2400" b="0" dirty="0">
                <a:solidFill>
                  <a:srgbClr val="FF0000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</a:rPr>
              <a:t>：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在一个箱子里有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6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个大小一样的乒乓球，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个是红色的，</a:t>
            </a:r>
          </a:p>
          <a:p>
            <a:pPr eaLnBrk="1" fontAlgn="ctr" hangingPunct="1"/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个黄色的，任意取出一个，则取出红色乒乓球的概率是多少？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928688" y="5084763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zh-CN" altLang="en-US" sz="2400" b="0">
                <a:solidFill>
                  <a:srgbClr val="FF3300"/>
                </a:solidFill>
              </a:rPr>
              <a:t>解：</a:t>
            </a:r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2008188" y="4868863"/>
          <a:ext cx="35274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r:id="rId4" imgW="2679700" imgH="647700" progId="Equation.3">
                  <p:embed/>
                </p:oleObj>
              </mc:Choice>
              <mc:Fallback>
                <p:oleObj r:id="rId4" imgW="2679700" imgH="647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4868863"/>
                        <a:ext cx="352742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8" name="Picture 16" descr="典例透析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865188"/>
            <a:ext cx="24511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4248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</a:rPr>
              <a:t>例</a:t>
            </a:r>
            <a:r>
              <a:rPr lang="en-US" altLang="zh-CN" sz="2400" b="0" dirty="0">
                <a:solidFill>
                  <a:srgbClr val="FF0000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</a:rPr>
              <a:t>：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掷一枚骰子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,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上面的点数分别为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，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，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，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4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，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5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，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6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，落点后，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）骰子朝上一面的“点数不大于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6”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是什么事件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它的概率是多少？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）骰子朝上一面的“点数是质数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是什么事件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它的概率是多少？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3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）骰子朝上一面的“两次点数之和是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13”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是什么事件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?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</a:rPr>
              <a:t>它的概率是多少？</a:t>
            </a:r>
          </a:p>
        </p:txBody>
      </p:sp>
      <p:pic>
        <p:nvPicPr>
          <p:cNvPr id="26626" name="Picture 15" descr="12R1V1Q940-3D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909638"/>
            <a:ext cx="18716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全屏显示(4:3)</PresentationFormat>
  <Paragraphs>97</Paragraphs>
  <Slides>16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Equation.3</vt:lpstr>
      <vt:lpstr>第6章 事件的概率 6.6 简单的概率计算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2015-01-21T09:48:00Z</dcterms:created>
  <dcterms:modified xsi:type="dcterms:W3CDTF">2023-01-16T18:03:04Z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12BE1DBD378E4360A4DE251239576764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