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39" r:id="rId2"/>
    <p:sldId id="324" r:id="rId3"/>
    <p:sldId id="328" r:id="rId4"/>
    <p:sldId id="330" r:id="rId5"/>
    <p:sldId id="329" r:id="rId6"/>
    <p:sldId id="311" r:id="rId7"/>
    <p:sldId id="313" r:id="rId8"/>
    <p:sldId id="343" r:id="rId9"/>
    <p:sldId id="344" r:id="rId10"/>
    <p:sldId id="345" r:id="rId11"/>
    <p:sldId id="346" r:id="rId12"/>
    <p:sldId id="341" r:id="rId13"/>
    <p:sldId id="342" r:id="rId14"/>
    <p:sldId id="331" r:id="rId15"/>
    <p:sldId id="333" r:id="rId16"/>
    <p:sldId id="337" r:id="rId17"/>
    <p:sldId id="314" r:id="rId18"/>
    <p:sldId id="335" r:id="rId19"/>
    <p:sldId id="332" r:id="rId20"/>
    <p:sldId id="319" r:id="rId21"/>
    <p:sldId id="315" r:id="rId22"/>
    <p:sldId id="316" r:id="rId23"/>
    <p:sldId id="262" r:id="rId24"/>
    <p:sldId id="264" r:id="rId25"/>
    <p:sldId id="265" r:id="rId26"/>
    <p:sldId id="336" r:id="rId27"/>
    <p:sldId id="347" r:id="rId28"/>
    <p:sldId id="348" r:id="rId29"/>
    <p:sldId id="349" r:id="rId30"/>
    <p:sldId id="350" r:id="rId31"/>
    <p:sldId id="321" r:id="rId32"/>
    <p:sldId id="32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990033"/>
    <a:srgbClr val="800080"/>
    <a:srgbClr val="660066"/>
    <a:srgbClr val="FFFF00"/>
    <a:srgbClr val="CC0066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A3E1B-8F30-4485-9261-9A3619272CE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779D9-BBBA-4907-8897-D536A27413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779D9-BBBA-4907-8897-D536A274133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9A552-F167-41F3-AF50-4EEDBA1056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CA008-4E7E-4630-8832-A52135470EC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CD51-7760-47A6-B98E-983F1C0CD1E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AE1EE-378D-457A-BB17-8B15F3E0272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4A455-1729-49DA-BBF9-E5F9305D0FA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C76D-4F76-4708-A34E-9DB61BD4428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31AFC-29D8-45D4-8B76-3C199754D18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7FE63-214C-4155-90D7-1C7A5865A11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E6FE7-1645-49D5-B892-24818E47608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5D45F-BB2F-4984-815A-8C438FE0D18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FD831-45C5-4EC1-884E-9315B1BD54C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A58B313-BB40-4CC6-9A99-D99D5416BDE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38142;&#25509;&#36164;&#28304;/P43%20U2-T3A-1a.sw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2T3A-1a.mp3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38142;&#25509;&#36164;&#28304;/U2T3A-1a.mp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2T3A-2-A.mp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38142;&#25509;&#36164;&#28304;/U2T3A-2-B.mp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1"/>
            <a:ext cx="8439472" cy="2866256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800" b="1" dirty="0">
                <a:solidFill>
                  <a:srgbClr val="333399"/>
                </a:solidFill>
              </a:rPr>
              <a:t>Unit 2  </a:t>
            </a:r>
            <a:r>
              <a:rPr lang="en-US" altLang="zh-CN" sz="4800" b="1" dirty="0" smtClean="0">
                <a:solidFill>
                  <a:srgbClr val="333399"/>
                </a:solidFill>
              </a:rPr>
              <a:t>Topic </a:t>
            </a:r>
            <a:r>
              <a:rPr lang="en-US" altLang="zh-CN" sz="4800" b="1" dirty="0">
                <a:solidFill>
                  <a:srgbClr val="333399"/>
                </a:solidFill>
              </a:rPr>
              <a:t>3 </a:t>
            </a:r>
          </a:p>
          <a:p>
            <a:pPr algn="ctr">
              <a:buFontTx/>
              <a:buNone/>
            </a:pPr>
            <a:r>
              <a:rPr lang="en-US" altLang="zh-CN" sz="4000" b="1" dirty="0">
                <a:solidFill>
                  <a:srgbClr val="333399"/>
                </a:solidFill>
              </a:rPr>
              <a:t>Must we exercise to prevent the flu?</a:t>
            </a:r>
          </a:p>
          <a:p>
            <a:pPr algn="ctr">
              <a:buFontTx/>
              <a:buNone/>
            </a:pPr>
            <a:endParaRPr lang="en-US" altLang="zh-CN" sz="2400" b="1" dirty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r>
              <a:rPr lang="en-US" altLang="zh-CN" sz="4000" b="1" dirty="0"/>
              <a:t>Section A </a:t>
            </a:r>
          </a:p>
        </p:txBody>
      </p:sp>
      <p:sp>
        <p:nvSpPr>
          <p:cNvPr id="5" name="矩形 4"/>
          <p:cNvSpPr/>
          <p:nvPr/>
        </p:nvSpPr>
        <p:spPr>
          <a:xfrm>
            <a:off x="3075824" y="53732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mg_breathingdifficult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331788"/>
            <a:ext cx="2159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276600" y="1060450"/>
            <a:ext cx="5472113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chemeClr val="tx2"/>
                </a:solidFill>
              </a:rPr>
              <a:t>breathing difficulties </a:t>
            </a:r>
            <a:endParaRPr lang="zh-CN" altLang="en-US" sz="3600" b="1">
              <a:solidFill>
                <a:schemeClr val="tx2"/>
              </a:solidFill>
            </a:endParaRPr>
          </a:p>
        </p:txBody>
      </p:sp>
      <p:pic>
        <p:nvPicPr>
          <p:cNvPr id="113668" name="Picture 4" descr="img_musculeac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276475"/>
            <a:ext cx="180181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276600" y="3076575"/>
            <a:ext cx="489585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chemeClr val="tx2"/>
                </a:solidFill>
              </a:rPr>
              <a:t>muscle aches </a:t>
            </a:r>
            <a:endParaRPr lang="zh-CN" altLang="en-US" sz="3600" b="1">
              <a:solidFill>
                <a:schemeClr val="tx2"/>
              </a:solidFill>
            </a:endParaRPr>
          </a:p>
        </p:txBody>
      </p:sp>
      <p:pic>
        <p:nvPicPr>
          <p:cNvPr id="113670" name="Picture 6" descr="img_shiver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581525"/>
            <a:ext cx="20145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276600" y="5092700"/>
            <a:ext cx="5472113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chemeClr val="tx2"/>
                </a:solidFill>
              </a:rPr>
              <a:t>chills and shivering </a:t>
            </a:r>
            <a:endParaRPr lang="zh-CN" altLang="en-U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9" grpId="0"/>
      <p:bldP spid="1136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img_closeconta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1809750"/>
            <a:ext cx="42418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0" y="639763"/>
            <a:ext cx="91440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3600" b="1">
                <a:solidFill>
                  <a:srgbClr val="333399"/>
                </a:solidFill>
                <a:latin typeface="Arial" panose="020B0604020202020204" pitchFamily="34" charset="0"/>
              </a:rPr>
              <a:t>The flu spreads quickly among people.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5267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1a Listen, look and say.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11150" y="1196975"/>
            <a:ext cx="883285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Journalist: May I ask you some questions, Dr. Li?</a:t>
            </a:r>
          </a:p>
          <a:p>
            <a:r>
              <a:rPr lang="en-US" altLang="zh-CN" sz="3200" b="1"/>
              <a:t>Dr. Li: Sure, go ahead.</a:t>
            </a:r>
          </a:p>
          <a:p>
            <a:r>
              <a:rPr lang="en-US" altLang="zh-CN" sz="3200" b="1"/>
              <a:t>Journalist: These days many people have the flu. </a:t>
            </a:r>
          </a:p>
          <a:p>
            <a:r>
              <a:rPr lang="en-US" altLang="zh-CN" sz="3200" b="1"/>
              <a:t>                    So what should we do to prevent it?</a:t>
            </a:r>
          </a:p>
          <a:p>
            <a:r>
              <a:rPr lang="en-US" altLang="zh-CN" sz="3200" b="1"/>
              <a:t>Dr. Li: Well, first, we should exercise keep our</a:t>
            </a:r>
          </a:p>
          <a:p>
            <a:r>
              <a:rPr lang="en-US" altLang="zh-CN" sz="3200" b="1"/>
              <a:t>              rooms clean and the air fresh all the time.</a:t>
            </a:r>
          </a:p>
          <a:p>
            <a:r>
              <a:rPr lang="en-US" altLang="zh-CN" sz="3200" b="1"/>
              <a:t>              Third, we should wash our hands and</a:t>
            </a:r>
          </a:p>
          <a:p>
            <a:r>
              <a:rPr lang="en-US" altLang="zh-CN" sz="3200" b="1"/>
              <a:t>              change our clothes often. Finally, we </a:t>
            </a:r>
          </a:p>
          <a:p>
            <a:r>
              <a:rPr lang="en-US" altLang="zh-CN" sz="3200" b="1"/>
              <a:t>              should keep away from crowed places.</a:t>
            </a:r>
          </a:p>
          <a:p>
            <a:r>
              <a:rPr lang="en-US" altLang="zh-CN" sz="3200" b="1"/>
              <a:t> Journalist: Must we go to see a doctor at once </a:t>
            </a:r>
          </a:p>
          <a:p>
            <a:r>
              <a:rPr lang="en-US" altLang="zh-CN" sz="3200" b="1"/>
              <a:t>                     when we have the flu?</a:t>
            </a:r>
          </a:p>
        </p:txBody>
      </p:sp>
      <p:pic>
        <p:nvPicPr>
          <p:cNvPr id="109574" name="Picture 6" descr="视频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60350"/>
            <a:ext cx="8255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539750" y="692150"/>
            <a:ext cx="8264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Dr. Li: Yes, we must.</a:t>
            </a:r>
          </a:p>
          <a:p>
            <a:r>
              <a:rPr lang="en-US" altLang="zh-CN" sz="3200" b="1"/>
              <a:t>Journalist: We</a:t>
            </a:r>
            <a:r>
              <a:rPr lang="en-US" altLang="zh-CN" sz="3200" b="1">
                <a:latin typeface="Arial" panose="020B0604020202020204"/>
              </a:rPr>
              <a:t>’</a:t>
            </a:r>
            <a:r>
              <a:rPr lang="en-US" altLang="zh-CN" sz="3200" b="1"/>
              <a:t>ll take your advice. Thank you.</a:t>
            </a:r>
            <a:endParaRPr lang="zh-CN" altLang="en-US" sz="3200" b="1"/>
          </a:p>
        </p:txBody>
      </p:sp>
      <p:pic>
        <p:nvPicPr>
          <p:cNvPr id="110598" name="Picture 6" descr="Section A-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276475"/>
            <a:ext cx="31813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cb14bc05c_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196975"/>
            <a:ext cx="2659062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260350"/>
            <a:ext cx="878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i="1">
                <a:solidFill>
                  <a:schemeClr val="tx2"/>
                </a:solidFill>
                <a:latin typeface="Franklin Gothic Medium" panose="020B0603020102020204" pitchFamily="34" charset="0"/>
              </a:rPr>
              <a:t>Flu is a serious illness, what should we do to prevent it</a:t>
            </a:r>
            <a:r>
              <a:rPr lang="zh-CN" altLang="en-US" sz="2800" i="1">
                <a:solidFill>
                  <a:schemeClr val="tx2"/>
                </a:solidFill>
                <a:latin typeface="Franklin Gothic Medium" panose="020B0603020102020204" pitchFamily="34" charset="0"/>
              </a:rPr>
              <a:t>？</a:t>
            </a:r>
          </a:p>
          <a:p>
            <a:r>
              <a:rPr lang="en-US" altLang="zh-CN" sz="2800" i="1">
                <a:solidFill>
                  <a:schemeClr val="tx2"/>
                </a:solidFill>
                <a:latin typeface="Franklin Gothic Medium" panose="020B0603020102020204" pitchFamily="34" charset="0"/>
              </a:rPr>
              <a:t>Listen to 1a and check Dr. Li’s advice.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0" y="1484313"/>
            <a:ext cx="74168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3333FF"/>
                </a:solidFill>
                <a:latin typeface="Arial Narrow" panose="020B0606020202030204" pitchFamily="34" charset="0"/>
                <a:ea typeface="Gulim" pitchFamily="34" charset="-127"/>
                <a:sym typeface="Wingdings 2" panose="05020102010507070707" pitchFamily="18" charset="2"/>
              </a:rPr>
              <a:t> </a:t>
            </a: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  <a:ea typeface="Gulim" pitchFamily="34" charset="-127"/>
              </a:rPr>
              <a:t>1.exercise often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3333FF"/>
                </a:solidFill>
                <a:sym typeface="Wingdings 2" panose="05020102010507070707" pitchFamily="18" charset="2"/>
              </a:rPr>
              <a:t></a:t>
            </a:r>
            <a:r>
              <a:rPr lang="en-US" altLang="zh-CN">
                <a:solidFill>
                  <a:srgbClr val="3333FF"/>
                </a:solidFill>
              </a:rPr>
              <a:t> </a:t>
            </a: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  <a:ea typeface="Gulim" pitchFamily="34" charset="-127"/>
              </a:rPr>
              <a:t>2.keep the air fresh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3333FF"/>
                </a:solidFill>
                <a:sym typeface="Wingdings 2" panose="05020102010507070707" pitchFamily="18" charset="2"/>
              </a:rPr>
              <a:t></a:t>
            </a:r>
            <a:r>
              <a:rPr lang="en-US" altLang="zh-CN">
                <a:solidFill>
                  <a:srgbClr val="3333FF"/>
                </a:solidFill>
              </a:rPr>
              <a:t> </a:t>
            </a: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  <a:ea typeface="Gulim" pitchFamily="34" charset="-127"/>
              </a:rPr>
              <a:t>3.go to bed early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3333FF"/>
                </a:solidFill>
                <a:sym typeface="Wingdings 2" panose="05020102010507070707" pitchFamily="18" charset="2"/>
              </a:rPr>
              <a:t></a:t>
            </a:r>
            <a:r>
              <a:rPr lang="en-US" altLang="zh-CN">
                <a:solidFill>
                  <a:srgbClr val="3333FF"/>
                </a:solidFill>
              </a:rPr>
              <a:t> </a:t>
            </a: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  <a:ea typeface="Gulim" pitchFamily="34" charset="-127"/>
              </a:rPr>
              <a:t>4.wash hands and change clothes often 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0" y="4148138"/>
            <a:ext cx="7056438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3333FF"/>
                </a:solidFill>
                <a:latin typeface="Arial Narrow" panose="020B0606020202030204" pitchFamily="34" charset="0"/>
                <a:ea typeface="Gulim" pitchFamily="34" charset="-127"/>
                <a:sym typeface="Wingdings 2" panose="05020102010507070707" pitchFamily="18" charset="2"/>
              </a:rPr>
              <a:t> </a:t>
            </a: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  <a:ea typeface="Gulim" pitchFamily="34" charset="-127"/>
              </a:rPr>
              <a:t>5.keep our rooms clean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3333FF"/>
                </a:solidFill>
                <a:sym typeface="Wingdings 2" panose="05020102010507070707" pitchFamily="18" charset="2"/>
              </a:rPr>
              <a:t></a:t>
            </a:r>
            <a:r>
              <a:rPr lang="en-US" altLang="zh-CN">
                <a:solidFill>
                  <a:srgbClr val="3333FF"/>
                </a:solidFill>
              </a:rPr>
              <a:t> </a:t>
            </a: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  <a:ea typeface="Gulim" pitchFamily="34" charset="-127"/>
              </a:rPr>
              <a:t>6.drink enough water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3333FF"/>
                </a:solidFill>
                <a:sym typeface="Wingdings 2" panose="05020102010507070707" pitchFamily="18" charset="2"/>
              </a:rPr>
              <a:t></a:t>
            </a:r>
            <a:r>
              <a:rPr lang="en-US" altLang="zh-CN">
                <a:solidFill>
                  <a:srgbClr val="3333FF"/>
                </a:solidFill>
              </a:rPr>
              <a:t> </a:t>
            </a: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  <a:ea typeface="Gulim" pitchFamily="34" charset="-127"/>
              </a:rPr>
              <a:t>7.take some medicine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3333FF"/>
                </a:solidFill>
                <a:sym typeface="Wingdings 2" panose="05020102010507070707" pitchFamily="18" charset="2"/>
              </a:rPr>
              <a:t></a:t>
            </a:r>
            <a:r>
              <a:rPr lang="en-US" altLang="zh-CN">
                <a:solidFill>
                  <a:srgbClr val="3333FF"/>
                </a:solidFill>
              </a:rPr>
              <a:t> </a:t>
            </a: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  <a:ea typeface="Gulim" pitchFamily="34" charset="-127"/>
              </a:rPr>
              <a:t>8.keep away from crowded places </a:t>
            </a: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1125538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hlink"/>
                </a:solidFill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0" y="1916113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hlink"/>
                </a:solidFill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3213100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hlink"/>
                </a:solidFill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0" y="3860800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hlink"/>
                </a:solidFill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5805488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hlink"/>
                </a:solidFill>
                <a:latin typeface="Arial Black" panose="020B0A04020102020204" pitchFamily="34" charset="0"/>
              </a:rPr>
              <a:t>√</a:t>
            </a:r>
          </a:p>
        </p:txBody>
      </p:sp>
      <p:pic>
        <p:nvPicPr>
          <p:cNvPr id="99343" name="Picture 15" descr="001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1341438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/>
      <p:bldP spid="99339" grpId="0"/>
      <p:bldP spid="99340" grpId="0"/>
      <p:bldP spid="99341" grpId="0"/>
      <p:bldP spid="99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260350"/>
            <a:ext cx="7602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chemeClr val="tx2"/>
                </a:solidFill>
              </a:rPr>
              <a:t>Listen again and write down Dr. Li</a:t>
            </a:r>
            <a:r>
              <a:rPr lang="en-US" altLang="zh-CN" sz="3200" b="1" i="1">
                <a:solidFill>
                  <a:schemeClr val="tx2"/>
                </a:solidFill>
                <a:latin typeface="Arial" panose="020B0604020202020204"/>
              </a:rPr>
              <a:t>’</a:t>
            </a:r>
            <a:r>
              <a:rPr lang="en-US" altLang="zh-CN" sz="3200" b="1" i="1">
                <a:solidFill>
                  <a:schemeClr val="tx2"/>
                </a:solidFill>
              </a:rPr>
              <a:t>s advice.</a:t>
            </a:r>
            <a:endParaRPr lang="zh-CN" altLang="en-US" sz="3200" b="1" i="1">
              <a:solidFill>
                <a:schemeClr val="tx2"/>
              </a:solidFill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0" y="1341438"/>
            <a:ext cx="8964613" cy="4054475"/>
          </a:xfrm>
          <a:prstGeom prst="rect">
            <a:avLst/>
          </a:prstGeom>
          <a:solidFill>
            <a:srgbClr val="FFFFFF">
              <a:alpha val="71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>
                <a:latin typeface="MS UI Gothic" panose="020B0600070205080204" charset="-128"/>
                <a:ea typeface="MS UI Gothic" panose="020B0600070205080204" charset="-128"/>
              </a:rPr>
              <a:t>First, ________________________________________________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>
                <a:latin typeface="MS UI Gothic" panose="020B0600070205080204" charset="-128"/>
                <a:ea typeface="MS UI Gothic" panose="020B0600070205080204" charset="-128"/>
              </a:rPr>
              <a:t>Second, ____________________________________________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>
                <a:latin typeface="MS UI Gothic" panose="020B0600070205080204" charset="-128"/>
                <a:ea typeface="MS UI Gothic" panose="020B0600070205080204" charset="-128"/>
              </a:rPr>
              <a:t>Third, _______________________________________________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>
                <a:latin typeface="MS UI Gothic" panose="020B0600070205080204" charset="-128"/>
                <a:ea typeface="MS UI Gothic" panose="020B0600070205080204" charset="-128"/>
              </a:rPr>
              <a:t>Finally, ______________________________________________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116013" y="1557338"/>
            <a:ext cx="7200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</a:rPr>
              <a:t>we should exercise often to build us up.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835150" y="2205038"/>
            <a:ext cx="6480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</a:rPr>
              <a:t>we should keep our rooms clean and the air fresh all the time.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1476375" y="3213100"/>
            <a:ext cx="68405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</a:rPr>
              <a:t>we should wash our hands and change our clothes often.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1476375" y="4724400"/>
            <a:ext cx="7272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3200" b="1">
                <a:solidFill>
                  <a:srgbClr val="3333FF"/>
                </a:solidFill>
                <a:latin typeface="Arial Narrow" panose="020B0606020202030204" pitchFamily="34" charset="0"/>
              </a:rPr>
              <a:t>we should keep away from crowded places.</a:t>
            </a:r>
          </a:p>
        </p:txBody>
      </p:sp>
      <p:pic>
        <p:nvPicPr>
          <p:cNvPr id="101387" name="Picture 11" descr="001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404813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  <p:bldP spid="101384" grpId="0"/>
      <p:bldP spid="101385" grpId="0"/>
      <p:bldP spid="101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>
            <a:off x="2771775" y="188913"/>
            <a:ext cx="3671888" cy="1008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31750">
                  <a:solidFill>
                    <a:srgbClr val="FF6600"/>
                  </a:solidFill>
                  <a:round/>
                </a:ln>
                <a:gradFill rotWithShape="1">
                  <a:gsLst>
                    <a:gs pos="0">
                      <a:srgbClr val="FFBF00"/>
                    </a:gs>
                    <a:gs pos="5001">
                      <a:srgbClr val="F27300"/>
                    </a:gs>
                    <a:gs pos="12500">
                      <a:srgbClr val="8F0040"/>
                    </a:gs>
                    <a:gs pos="25000">
                      <a:srgbClr val="400040"/>
                    </a:gs>
                    <a:gs pos="40000">
                      <a:srgbClr val="000040"/>
                    </a:gs>
                    <a:gs pos="50000">
                      <a:srgbClr val="000000"/>
                    </a:gs>
                    <a:gs pos="60000">
                      <a:srgbClr val="000040"/>
                    </a:gs>
                    <a:gs pos="75000">
                      <a:srgbClr val="400040"/>
                    </a:gs>
                    <a:gs pos="87500">
                      <a:srgbClr val="8F0040"/>
                    </a:gs>
                    <a:gs pos="95000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Key points</a:t>
            </a:r>
            <a:endParaRPr lang="zh-CN" altLang="en-US" sz="4800" b="1" kern="10" dirty="0">
              <a:ln w="31750">
                <a:solidFill>
                  <a:srgbClr val="FF6600"/>
                </a:solidFill>
                <a:round/>
              </a:ln>
              <a:gradFill rotWithShape="1">
                <a:gsLst>
                  <a:gs pos="0">
                    <a:srgbClr val="FFBF00"/>
                  </a:gs>
                  <a:gs pos="5001">
                    <a:srgbClr val="F27300"/>
                  </a:gs>
                  <a:gs pos="12500">
                    <a:srgbClr val="8F0040"/>
                  </a:gs>
                  <a:gs pos="25000">
                    <a:srgbClr val="400040"/>
                  </a:gs>
                  <a:gs pos="40000">
                    <a:srgbClr val="000040"/>
                  </a:gs>
                  <a:gs pos="50000">
                    <a:srgbClr val="000000"/>
                  </a:gs>
                  <a:gs pos="60000">
                    <a:srgbClr val="000040"/>
                  </a:gs>
                  <a:gs pos="75000">
                    <a:srgbClr val="400040"/>
                  </a:gs>
                  <a:gs pos="87500">
                    <a:srgbClr val="8F0040"/>
                  </a:gs>
                  <a:gs pos="95000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23850" y="1484313"/>
            <a:ext cx="8424863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C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</a:t>
            </a:r>
            <a:r>
              <a:rPr lang="en-US" altLang="zh-CN" sz="2800" b="1" dirty="0">
                <a:latin typeface="Comic Sans MS" panose="030F0702030302020204" pitchFamily="66" charset="0"/>
              </a:rPr>
              <a:t>Must we go to see a doctor at once when we  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Comic Sans MS" panose="030F0702030302020204" pitchFamily="66" charset="0"/>
              </a:rPr>
              <a:t>  have the flu ?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Comic Sans MS" panose="030F0702030302020204" pitchFamily="66" charset="0"/>
              </a:rPr>
              <a:t>肯定回答： </a:t>
            </a:r>
            <a:r>
              <a:rPr lang="en-US" altLang="zh-CN" sz="2800" b="1" dirty="0">
                <a:solidFill>
                  <a:srgbClr val="FF00FF"/>
                </a:solidFill>
                <a:latin typeface="Comic Sans MS" panose="030F0702030302020204" pitchFamily="66" charset="0"/>
              </a:rPr>
              <a:t>Yes, we must.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否定回答： </a:t>
            </a:r>
            <a:r>
              <a:rPr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No,  we needn’t. /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       No, we don’t have to.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注：此处不能用 </a:t>
            </a:r>
            <a:r>
              <a:rPr lang="en-US" altLang="zh-CN" sz="28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mustn’t (</a:t>
            </a:r>
            <a:r>
              <a:rPr lang="zh-CN" altLang="en-US" sz="28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禁止；不准</a:t>
            </a:r>
            <a:r>
              <a:rPr lang="en-US" altLang="zh-CN" sz="28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)</a:t>
            </a:r>
            <a:r>
              <a:rPr lang="zh-CN" altLang="en-US" sz="28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回答</a:t>
            </a:r>
            <a:endParaRPr lang="en-US" altLang="zh-CN" sz="2800" b="1" dirty="0"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Comic Sans MS" panose="030F0702030302020204" pitchFamily="66" charset="0"/>
              </a:rPr>
              <a:t> e.g.  Must I finish my homework now ?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Comic Sans MS" panose="030F0702030302020204" pitchFamily="66" charset="0"/>
              </a:rPr>
              <a:t>       No, you needn’t. /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       </a:t>
            </a:r>
            <a:r>
              <a:rPr lang="en-US" altLang="zh-CN" sz="2800" b="1" dirty="0">
                <a:latin typeface="Comic Sans MS" panose="030F0702030302020204" pitchFamily="66" charset="0"/>
              </a:rPr>
              <a:t>No</a:t>
            </a:r>
            <a:r>
              <a:rPr lang="zh-CN" altLang="en-US" sz="2800" b="1" dirty="0">
                <a:latin typeface="Comic Sans MS" panose="030F0702030302020204" pitchFamily="66" charset="0"/>
              </a:rPr>
              <a:t>，</a:t>
            </a:r>
            <a:r>
              <a:rPr lang="en-US" altLang="zh-CN" sz="2800" b="1" dirty="0">
                <a:latin typeface="Comic Sans MS" panose="030F0702030302020204" pitchFamily="66" charset="0"/>
              </a:rPr>
              <a:t>you don’t have 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5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5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23850" y="1773238"/>
            <a:ext cx="806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175" lvl="2"/>
            <a:r>
              <a:rPr lang="en-US" altLang="zh-CN" sz="2800" b="1" dirty="0">
                <a:latin typeface="Franklin Gothic Medium" panose="020B0603020102020204" pitchFamily="34" charset="0"/>
              </a:rPr>
              <a:t>1d Make similar conversations after the example. 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50825" y="2492375"/>
            <a:ext cx="88931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latin typeface="Comic Sans MS" panose="030F0702030302020204" pitchFamily="66" charset="0"/>
              </a:rPr>
              <a:t>Example:</a:t>
            </a:r>
            <a:endParaRPr lang="en-US" altLang="zh-CN" sz="2800" dirty="0"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A: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Must</a:t>
            </a:r>
            <a:r>
              <a:rPr lang="en-US" altLang="zh-CN" sz="2800" dirty="0">
                <a:latin typeface="Comic Sans MS" panose="030F0702030302020204" pitchFamily="66" charset="0"/>
              </a:rPr>
              <a:t> we </a:t>
            </a:r>
            <a:r>
              <a:rPr lang="en-US" altLang="zh-CN" sz="2800" i="1" dirty="0">
                <a:latin typeface="Comic Sans MS" panose="030F0702030302020204" pitchFamily="66" charset="0"/>
              </a:rPr>
              <a:t>do</a:t>
            </a:r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en-US" altLang="zh-CN" sz="2800" i="1" dirty="0">
                <a:latin typeface="Comic Sans MS" panose="030F0702030302020204" pitchFamily="66" charset="0"/>
              </a:rPr>
              <a:t>exercise </a:t>
            </a:r>
            <a:r>
              <a:rPr lang="en-US" altLang="zh-CN" sz="2800" dirty="0">
                <a:latin typeface="Comic Sans MS" panose="030F0702030302020204" pitchFamily="66" charset="0"/>
              </a:rPr>
              <a:t>to prevent the flu?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B: Yes, we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must.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A: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Must</a:t>
            </a:r>
            <a:r>
              <a:rPr lang="en-US" altLang="zh-CN" sz="2800" dirty="0">
                <a:latin typeface="Comic Sans MS" panose="030F0702030302020204" pitchFamily="66" charset="0"/>
              </a:rPr>
              <a:t> we </a:t>
            </a:r>
            <a:r>
              <a:rPr lang="en-US" altLang="zh-CN" sz="2800" i="1" dirty="0">
                <a:latin typeface="Comic Sans MS" panose="030F0702030302020204" pitchFamily="66" charset="0"/>
              </a:rPr>
              <a:t>take some medicine</a:t>
            </a:r>
            <a:r>
              <a:rPr lang="zh-CN" altLang="en-US" sz="2800" i="1" dirty="0">
                <a:latin typeface="Comic Sans MS" panose="030F0702030302020204" pitchFamily="66" charset="0"/>
              </a:rPr>
              <a:t> </a:t>
            </a:r>
            <a:r>
              <a:rPr lang="en-US" altLang="zh-CN" sz="2800" dirty="0">
                <a:latin typeface="Comic Sans MS" panose="030F0702030302020204" pitchFamily="66" charset="0"/>
              </a:rPr>
              <a:t>to prevent the flu?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B: No, we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 have to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n-US" altLang="zh-CN" sz="2800" dirty="0">
                <a:latin typeface="Comic Sans MS" panose="030F0702030302020204" pitchFamily="66" charset="0"/>
              </a:rPr>
              <a:t> / 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    No, we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needn’t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9640" name="Picture 8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0"/>
            <a:ext cx="1539875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WordArt 9"/>
          <p:cNvSpPr>
            <a:spLocks noChangeArrowheads="1" noChangeShapeType="1" noTextEdit="1"/>
          </p:cNvSpPr>
          <p:nvPr/>
        </p:nvSpPr>
        <p:spPr bwMode="auto">
          <a:xfrm>
            <a:off x="2339975" y="549275"/>
            <a:ext cx="40322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2857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Pair work</a:t>
            </a:r>
            <a:endParaRPr lang="zh-CN" altLang="en-US" sz="4400" b="1" kern="10" dirty="0">
              <a:ln w="2857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971550" y="2133600"/>
            <a:ext cx="1871663" cy="6096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3426" name="Picture 2" descr="tingd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792163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755650" y="260350"/>
            <a:ext cx="698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altLang="zh-CN" sz="2800" b="1" dirty="0">
                <a:latin typeface="Book Antiqua" panose="02040602050305030304" pitchFamily="18" charset="0"/>
              </a:rPr>
              <a:t>2. A. Listen to the passage and circle the symptoms that you hear.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258888" y="1916113"/>
            <a:ext cx="21463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C00CC"/>
                </a:solidFill>
                <a:latin typeface="Gungsuh" pitchFamily="18" charset="-127"/>
                <a:ea typeface="Gungsuh" pitchFamily="18" charset="-127"/>
              </a:rPr>
              <a:t>fever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C00CC"/>
                </a:solidFill>
                <a:latin typeface="Gungsuh" pitchFamily="18" charset="-127"/>
                <a:ea typeface="Gungsuh" pitchFamily="18" charset="-127"/>
              </a:rPr>
              <a:t>cough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284663" y="1989138"/>
            <a:ext cx="25923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C00CC"/>
                </a:solidFill>
                <a:latin typeface="Gungsuh" pitchFamily="18" charset="-127"/>
                <a:ea typeface="Gungsuh" pitchFamily="18" charset="-127"/>
              </a:rPr>
              <a:t>headache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C00CC"/>
                </a:solidFill>
                <a:latin typeface="Gungsuh" pitchFamily="18" charset="-127"/>
                <a:ea typeface="Gungsuh" pitchFamily="18" charset="-127"/>
              </a:rPr>
              <a:t>backache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684213" y="3933825"/>
            <a:ext cx="30956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C00CC"/>
                </a:solidFill>
                <a:latin typeface="Gungsuh" pitchFamily="18" charset="-127"/>
                <a:ea typeface="Gungsuh" pitchFamily="18" charset="-127"/>
              </a:rPr>
              <a:t>toothache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C00CC"/>
                </a:solidFill>
                <a:latin typeface="Gungsuh" pitchFamily="18" charset="-127"/>
                <a:ea typeface="Gungsuh" pitchFamily="18" charset="-127"/>
              </a:rPr>
              <a:t>stomachache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284663" y="3860800"/>
            <a:ext cx="37734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C00CC"/>
                </a:solidFill>
                <a:latin typeface="Gungsuh" pitchFamily="18" charset="-127"/>
                <a:ea typeface="Gungsuh" pitchFamily="18" charset="-127"/>
              </a:rPr>
              <a:t>sore throat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C00CC"/>
                </a:solidFill>
                <a:latin typeface="Gungsuh" pitchFamily="18" charset="-127"/>
                <a:ea typeface="Gungsuh" pitchFamily="18" charset="-127"/>
              </a:rPr>
              <a:t>sore eyes</a:t>
            </a:r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971550" y="2924175"/>
            <a:ext cx="1871663" cy="6096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4140200" y="2133600"/>
            <a:ext cx="2592388" cy="754063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9" name="Oval 15"/>
          <p:cNvSpPr>
            <a:spLocks noChangeArrowheads="1"/>
          </p:cNvSpPr>
          <p:nvPr/>
        </p:nvSpPr>
        <p:spPr bwMode="auto">
          <a:xfrm>
            <a:off x="4211638" y="3860800"/>
            <a:ext cx="2881312" cy="898525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3440" name="Picture 16" descr="001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7651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  <p:bldP spid="103437" grpId="0" animBg="1"/>
      <p:bldP spid="103438" grpId="0" animBg="1"/>
      <p:bldP spid="1034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311275" y="1484313"/>
            <a:ext cx="6481763" cy="2376487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476250"/>
            <a:ext cx="693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</a:rPr>
              <a:t>B. Listen again and check the advice you hear.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3838575" y="1481138"/>
            <a:ext cx="1389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</a:rPr>
              <a:t>Should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281238" y="1989138"/>
            <a:ext cx="50276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</a:rPr>
              <a:t>drink lots of  boiled water</a:t>
            </a:r>
          </a:p>
          <a:p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</a:rPr>
              <a:t> take some cold pills</a:t>
            </a:r>
          </a:p>
          <a:p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</a:rPr>
              <a:t> lie down and take a good rest</a:t>
            </a:r>
          </a:p>
          <a:p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</a:rPr>
              <a:t> brush your teeth twice a day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1592263" y="2405063"/>
            <a:ext cx="7921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1592263" y="2781300"/>
            <a:ext cx="7921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1592263" y="3213100"/>
            <a:ext cx="7921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1592263" y="3692525"/>
            <a:ext cx="7921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306513" y="4057650"/>
            <a:ext cx="6481762" cy="2376488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3556000" y="4054475"/>
            <a:ext cx="1824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Shouldn</a:t>
            </a:r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</a:rPr>
              <a:t>’t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2276475" y="4562475"/>
            <a:ext cx="48164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FFFFFF"/>
                </a:solidFill>
                <a:latin typeface="Arial" panose="020B0604020202020204" pitchFamily="34" charset="0"/>
              </a:rPr>
              <a:t> work on the </a:t>
            </a:r>
            <a:r>
              <a:rPr lang="zh-CN" altLang="en-US" sz="2800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zh-CN" altLang="zh-CN" sz="2800">
                <a:solidFill>
                  <a:srgbClr val="FFFFFF"/>
                </a:solidFill>
                <a:latin typeface="Arial" panose="020B0604020202020204" pitchFamily="34" charset="0"/>
              </a:rPr>
              <a:t>nternet too </a:t>
            </a:r>
            <a:r>
              <a:rPr lang="zh-CN" altLang="en-US" sz="2800">
                <a:solidFill>
                  <a:srgbClr val="FFFFFF"/>
                </a:solidFill>
                <a:latin typeface="Arial" panose="020B0604020202020204" pitchFamily="34" charset="0"/>
              </a:rPr>
              <a:t>l</a:t>
            </a:r>
            <a:r>
              <a:rPr lang="zh-CN" altLang="zh-CN" sz="2800">
                <a:solidFill>
                  <a:srgbClr val="FFFFFF"/>
                </a:solidFill>
                <a:latin typeface="Arial" panose="020B0604020202020204" pitchFamily="34" charset="0"/>
              </a:rPr>
              <a:t>ong</a:t>
            </a:r>
          </a:p>
          <a:p>
            <a:r>
              <a:rPr lang="zh-CN" altLang="zh-CN" sz="2800">
                <a:solidFill>
                  <a:srgbClr val="FFFFFF"/>
                </a:solidFill>
                <a:latin typeface="Arial" panose="020B0604020202020204" pitchFamily="34" charset="0"/>
              </a:rPr>
              <a:t> go to crowded places</a:t>
            </a:r>
          </a:p>
          <a:p>
            <a:r>
              <a:rPr lang="zh-CN" altLang="zh-CN" sz="2800">
                <a:solidFill>
                  <a:srgbClr val="FFFFFF"/>
                </a:solidFill>
                <a:latin typeface="Arial" panose="020B0604020202020204" pitchFamily="34" charset="0"/>
              </a:rPr>
              <a:t> play sports too much</a:t>
            </a:r>
          </a:p>
          <a:p>
            <a:r>
              <a:rPr lang="zh-CN" altLang="zh-CN" sz="2800">
                <a:solidFill>
                  <a:srgbClr val="FFFFFF"/>
                </a:solidFill>
                <a:latin typeface="Arial" panose="020B0604020202020204" pitchFamily="34" charset="0"/>
              </a:rPr>
              <a:t> eat hot food</a:t>
            </a:r>
            <a:endParaRPr lang="en-US" altLang="zh-CN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>
            <a:off x="1587500" y="4978400"/>
            <a:ext cx="7921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1587500" y="5354638"/>
            <a:ext cx="7921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>
            <a:off x="1587500" y="5786438"/>
            <a:ext cx="7921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1587500" y="6265863"/>
            <a:ext cx="7921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1835150" y="1916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</a:rPr>
              <a:t>√</a:t>
            </a: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1835150" y="2708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</a:rPr>
              <a:t>√</a:t>
            </a: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1692275" y="486886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</a:rPr>
              <a:t>√</a:t>
            </a:r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1692275" y="58054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</a:rPr>
              <a:t>√</a:t>
            </a:r>
          </a:p>
        </p:txBody>
      </p:sp>
      <p:pic>
        <p:nvPicPr>
          <p:cNvPr id="100374" name="Picture 22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404813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9" grpId="0"/>
      <p:bldP spid="100370" grpId="0"/>
      <p:bldP spid="100371" grpId="0"/>
      <p:bldP spid="1003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 descr="12"/>
          <p:cNvSpPr>
            <a:spLocks noChangeArrowheads="1"/>
          </p:cNvSpPr>
          <p:nvPr/>
        </p:nvSpPr>
        <p:spPr bwMode="auto">
          <a:xfrm>
            <a:off x="3203575" y="2781300"/>
            <a:ext cx="2376488" cy="1223963"/>
          </a:xfrm>
          <a:prstGeom prst="flowChartPreparation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38100" algn="ctr">
            <a:solidFill>
              <a:srgbClr val="CC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3600" b="1">
                <a:solidFill>
                  <a:srgbClr val="000066"/>
                </a:solidFill>
                <a:latin typeface="Tahoma" panose="020B0604030504040204" pitchFamily="34" charset="0"/>
              </a:rPr>
              <a:t>illnesses</a:t>
            </a:r>
          </a:p>
        </p:txBody>
      </p:sp>
      <p:sp>
        <p:nvSpPr>
          <p:cNvPr id="89091" name="AutoShape 3" descr="羊皮纸"/>
          <p:cNvSpPr/>
          <p:nvPr/>
        </p:nvSpPr>
        <p:spPr bwMode="auto">
          <a:xfrm>
            <a:off x="179388" y="908050"/>
            <a:ext cx="3097212" cy="609600"/>
          </a:xfrm>
          <a:prstGeom prst="borderCallout2">
            <a:avLst>
              <a:gd name="adj1" fmla="val 18750"/>
              <a:gd name="adj2" fmla="val 102458"/>
              <a:gd name="adj3" fmla="val 18750"/>
              <a:gd name="adj4" fmla="val 117685"/>
              <a:gd name="adj5" fmla="val 284116"/>
              <a:gd name="adj6" fmla="val 13316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zh-CN" altLang="en-US" sz="3600" b="1" dirty="0">
                <a:solidFill>
                  <a:srgbClr val="660066"/>
                </a:solidFill>
                <a:latin typeface="Tahoma" panose="020B0604030504040204" pitchFamily="34" charset="0"/>
              </a:rPr>
              <a:t>感冒 </a:t>
            </a:r>
          </a:p>
        </p:txBody>
      </p:sp>
      <p:sp>
        <p:nvSpPr>
          <p:cNvPr id="89092" name="AutoShape 4" descr="羊皮纸"/>
          <p:cNvSpPr/>
          <p:nvPr/>
        </p:nvSpPr>
        <p:spPr bwMode="auto">
          <a:xfrm>
            <a:off x="179388" y="1989138"/>
            <a:ext cx="3168650" cy="609600"/>
          </a:xfrm>
          <a:prstGeom prst="borderCallout2">
            <a:avLst>
              <a:gd name="adj1" fmla="val 18750"/>
              <a:gd name="adj2" fmla="val 102403"/>
              <a:gd name="adj3" fmla="val 18750"/>
              <a:gd name="adj4" fmla="val 115130"/>
              <a:gd name="adj5" fmla="val 119532"/>
              <a:gd name="adj6" fmla="val 12825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zh-CN" altLang="en-US" sz="3600" b="1" dirty="0">
                <a:solidFill>
                  <a:srgbClr val="660066"/>
                </a:solidFill>
                <a:latin typeface="Tahoma" panose="020B0604030504040204" pitchFamily="34" charset="0"/>
              </a:rPr>
              <a:t>发烧</a:t>
            </a:r>
          </a:p>
        </p:txBody>
      </p:sp>
      <p:sp>
        <p:nvSpPr>
          <p:cNvPr id="89093" name="AutoShape 5" descr="羊皮纸"/>
          <p:cNvSpPr/>
          <p:nvPr/>
        </p:nvSpPr>
        <p:spPr bwMode="auto">
          <a:xfrm>
            <a:off x="250825" y="4508500"/>
            <a:ext cx="3313113" cy="609600"/>
          </a:xfrm>
          <a:prstGeom prst="borderCallout2">
            <a:avLst>
              <a:gd name="adj1" fmla="val 18750"/>
              <a:gd name="adj2" fmla="val 102301"/>
              <a:gd name="adj3" fmla="val 18750"/>
              <a:gd name="adj4" fmla="val 111931"/>
              <a:gd name="adj5" fmla="val -78648"/>
              <a:gd name="adj6" fmla="val 121801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zh-CN" altLang="en-US" sz="3600" b="1" dirty="0">
                <a:solidFill>
                  <a:srgbClr val="660066"/>
                </a:solidFill>
                <a:latin typeface="Tahoma" panose="020B0604030504040204" pitchFamily="34" charset="0"/>
              </a:rPr>
              <a:t>咳嗽</a:t>
            </a:r>
          </a:p>
        </p:txBody>
      </p:sp>
      <p:sp>
        <p:nvSpPr>
          <p:cNvPr id="89094" name="AutoShape 6" descr="羊皮纸"/>
          <p:cNvSpPr/>
          <p:nvPr/>
        </p:nvSpPr>
        <p:spPr bwMode="auto">
          <a:xfrm>
            <a:off x="0" y="5949950"/>
            <a:ext cx="3924300" cy="609600"/>
          </a:xfrm>
          <a:prstGeom prst="borderCallout2">
            <a:avLst>
              <a:gd name="adj1" fmla="val 18750"/>
              <a:gd name="adj2" fmla="val 101940"/>
              <a:gd name="adj3" fmla="val 18750"/>
              <a:gd name="adj4" fmla="val 106593"/>
              <a:gd name="adj5" fmla="val -309898"/>
              <a:gd name="adj6" fmla="val 11124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zh-CN" altLang="en-US" sz="3600" b="1" dirty="0">
                <a:solidFill>
                  <a:srgbClr val="660066"/>
                </a:solidFill>
                <a:latin typeface="Tahoma" panose="020B0604030504040204" pitchFamily="34" charset="0"/>
              </a:rPr>
              <a:t>头痛</a:t>
            </a:r>
          </a:p>
        </p:txBody>
      </p:sp>
      <p:sp>
        <p:nvSpPr>
          <p:cNvPr id="89095" name="AutoShape 7" descr="羊皮纸"/>
          <p:cNvSpPr/>
          <p:nvPr/>
        </p:nvSpPr>
        <p:spPr bwMode="auto">
          <a:xfrm>
            <a:off x="5148263" y="404813"/>
            <a:ext cx="3995737" cy="609600"/>
          </a:xfrm>
          <a:prstGeom prst="borderCallout2">
            <a:avLst>
              <a:gd name="adj1" fmla="val 18750"/>
              <a:gd name="adj2" fmla="val -1907"/>
              <a:gd name="adj3" fmla="val 18750"/>
              <a:gd name="adj4" fmla="val -10727"/>
              <a:gd name="adj5" fmla="val 383074"/>
              <a:gd name="adj6" fmla="val -1954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zh-CN" altLang="en-US" sz="3600" b="1" dirty="0">
                <a:solidFill>
                  <a:srgbClr val="660066"/>
                </a:solidFill>
                <a:latin typeface="Tahoma" panose="020B0604030504040204" pitchFamily="34" charset="0"/>
              </a:rPr>
              <a:t>牙痛</a:t>
            </a:r>
          </a:p>
        </p:txBody>
      </p:sp>
      <p:sp>
        <p:nvSpPr>
          <p:cNvPr id="89096" name="AutoShape 8" descr="羊皮纸"/>
          <p:cNvSpPr/>
          <p:nvPr/>
        </p:nvSpPr>
        <p:spPr bwMode="auto">
          <a:xfrm>
            <a:off x="5292725" y="1844675"/>
            <a:ext cx="3851275" cy="609600"/>
          </a:xfrm>
          <a:prstGeom prst="borderCallout2">
            <a:avLst>
              <a:gd name="adj1" fmla="val 18750"/>
              <a:gd name="adj2" fmla="val -1977"/>
              <a:gd name="adj3" fmla="val 18750"/>
              <a:gd name="adj4" fmla="val -11255"/>
              <a:gd name="adj5" fmla="val 142190"/>
              <a:gd name="adj6" fmla="val -2056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zh-CN" altLang="en-US" sz="3600" b="1" dirty="0">
                <a:solidFill>
                  <a:srgbClr val="660066"/>
                </a:solidFill>
                <a:latin typeface="Tahoma" panose="020B0604030504040204" pitchFamily="34" charset="0"/>
              </a:rPr>
              <a:t>背痛</a:t>
            </a:r>
          </a:p>
        </p:txBody>
      </p:sp>
      <p:sp>
        <p:nvSpPr>
          <p:cNvPr id="89097" name="AutoShape 9" descr="羊皮纸"/>
          <p:cNvSpPr/>
          <p:nvPr/>
        </p:nvSpPr>
        <p:spPr bwMode="auto">
          <a:xfrm>
            <a:off x="4668838" y="4437063"/>
            <a:ext cx="4475162" cy="609600"/>
          </a:xfrm>
          <a:prstGeom prst="borderCallout2">
            <a:avLst>
              <a:gd name="adj1" fmla="val 18750"/>
              <a:gd name="adj2" fmla="val -1704"/>
              <a:gd name="adj3" fmla="val 18750"/>
              <a:gd name="adj4" fmla="val -1704"/>
              <a:gd name="adj5" fmla="val -68491"/>
              <a:gd name="adj6" fmla="val -1704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zh-CN" altLang="en-US" sz="3600" b="1" dirty="0">
                <a:solidFill>
                  <a:srgbClr val="660066"/>
                </a:solidFill>
                <a:latin typeface="Tahoma" panose="020B0604030504040204" pitchFamily="34" charset="0"/>
              </a:rPr>
              <a:t>胃痛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1116013" y="981075"/>
            <a:ext cx="2376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 have a cold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258888" y="2060575"/>
            <a:ext cx="2160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have a fever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1258888" y="45815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have a cough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1042988" y="6021388"/>
            <a:ext cx="3024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have a headache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6227763" y="476250"/>
            <a:ext cx="2916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have a toothache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6372225" y="1916113"/>
            <a:ext cx="2916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have a backache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5759450" y="4508500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have a stomachache</a:t>
            </a:r>
          </a:p>
        </p:txBody>
      </p:sp>
      <p:sp>
        <p:nvSpPr>
          <p:cNvPr id="89105" name="WordArt 17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22796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anose="03010101010201010101"/>
              </a:rPr>
              <a:t>Review</a:t>
            </a:r>
            <a:endParaRPr lang="zh-CN" altLang="en-US" b="1" kern="10" dirty="0">
              <a:ln w="19050">
                <a:solidFill>
                  <a:srgbClr val="99CCFF"/>
                </a:solidFill>
                <a:round/>
              </a:ln>
              <a:solidFill>
                <a:srgbClr val="00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 panose="03010101010201010101"/>
            </a:endParaRPr>
          </a:p>
        </p:txBody>
      </p:sp>
      <p:sp>
        <p:nvSpPr>
          <p:cNvPr id="89106" name="AutoShape 18" descr="羊皮纸"/>
          <p:cNvSpPr/>
          <p:nvPr/>
        </p:nvSpPr>
        <p:spPr bwMode="auto">
          <a:xfrm>
            <a:off x="5003800" y="5589588"/>
            <a:ext cx="3529013" cy="609600"/>
          </a:xfrm>
          <a:prstGeom prst="borderCallout2">
            <a:avLst>
              <a:gd name="adj1" fmla="val 18750"/>
              <a:gd name="adj2" fmla="val -2157"/>
              <a:gd name="adj3" fmla="val 18750"/>
              <a:gd name="adj4" fmla="val -8366"/>
              <a:gd name="adj5" fmla="val -247917"/>
              <a:gd name="adj6" fmla="val -1462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zh-CN" altLang="en-US" sz="3600" b="1" dirty="0">
                <a:solidFill>
                  <a:srgbClr val="660066"/>
                </a:solidFill>
                <a:latin typeface="Tahoma" panose="020B0604030504040204" pitchFamily="34" charset="0"/>
              </a:rPr>
              <a:t>流感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6084888" y="5661025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have the flu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/>
      <p:bldP spid="89099" grpId="0"/>
      <p:bldP spid="89100" grpId="0"/>
      <p:bldP spid="89101" grpId="0"/>
      <p:bldP spid="89102" grpId="0"/>
      <p:bldP spid="89103" grpId="0"/>
      <p:bldP spid="89104" grpId="0"/>
      <p:bldP spid="891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260350"/>
            <a:ext cx="8820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MS UI Gothic" panose="020B0600070205080204" charset="-128"/>
                <a:ea typeface="MS UI Gothic" panose="020B0600070205080204" charset="-128"/>
              </a:rPr>
              <a:t>3. Look at the pictures and write down the advice on how to prevent the flu, using </a:t>
            </a:r>
            <a:r>
              <a:rPr lang="en-US" altLang="zh-CN" sz="2800" b="1" i="1">
                <a:solidFill>
                  <a:srgbClr val="CC00CC"/>
                </a:solidFill>
                <a:latin typeface="MS UI Gothic" panose="020B0600070205080204" charset="-128"/>
                <a:ea typeface="MS UI Gothic" panose="020B0600070205080204" charset="-128"/>
              </a:rPr>
              <a:t>should, had better </a:t>
            </a:r>
            <a:r>
              <a:rPr lang="en-US" altLang="zh-CN" sz="2800" b="1">
                <a:solidFill>
                  <a:srgbClr val="CC00CC"/>
                </a:solidFill>
                <a:latin typeface="MS UI Gothic" panose="020B0600070205080204" charset="-128"/>
                <a:ea typeface="MS UI Gothic" panose="020B0600070205080204" charset="-128"/>
              </a:rPr>
              <a:t>or </a:t>
            </a:r>
            <a:r>
              <a:rPr lang="en-US" altLang="zh-CN" sz="2800" b="1" i="1">
                <a:solidFill>
                  <a:srgbClr val="CC00CC"/>
                </a:solidFill>
                <a:latin typeface="MS UI Gothic" panose="020B0600070205080204" charset="-128"/>
                <a:ea typeface="MS UI Gothic" panose="020B0600070205080204" charset="-128"/>
              </a:rPr>
              <a:t>must</a:t>
            </a:r>
            <a:r>
              <a:rPr lang="en-US" altLang="zh-CN" sz="2800" b="1">
                <a:latin typeface="MS UI Gothic" panose="020B0600070205080204" charset="-128"/>
                <a:ea typeface="MS UI Gothic" panose="020B0600070205080204" charset="-128"/>
              </a:rPr>
              <a:t>.</a:t>
            </a:r>
          </a:p>
        </p:txBody>
      </p:sp>
      <p:pic>
        <p:nvPicPr>
          <p:cNvPr id="74759" name="Picture 7" descr="8-2-2-2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628775"/>
            <a:ext cx="2320925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 descr="p42-2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557338"/>
            <a:ext cx="35274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900113" y="1628775"/>
            <a:ext cx="48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1.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4932363" y="1628775"/>
            <a:ext cx="48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2.</a:t>
            </a: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539750" y="6308725"/>
            <a:ext cx="3527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5076825" y="6308725"/>
            <a:ext cx="3598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468313" y="5229225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We </a:t>
            </a:r>
            <a:r>
              <a:rPr lang="en-US" altLang="zh-CN" sz="3200" b="1">
                <a:solidFill>
                  <a:srgbClr val="FF0000"/>
                </a:solidFill>
              </a:rPr>
              <a:t>should</a:t>
            </a:r>
            <a:r>
              <a:rPr lang="en-US" altLang="zh-CN" sz="3200" b="1"/>
              <a:t> exercise</a:t>
            </a:r>
          </a:p>
          <a:p>
            <a:r>
              <a:rPr lang="en-US" altLang="zh-CN" sz="3200" b="1"/>
              <a:t>often.</a:t>
            </a:r>
            <a:endParaRPr lang="zh-CN" altLang="en-US" sz="3200" b="1"/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4932363" y="4724400"/>
            <a:ext cx="4032250" cy="1554163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/>
              <a:t>We </a:t>
            </a:r>
            <a:r>
              <a:rPr lang="en-US" altLang="zh-CN" sz="3200" b="1">
                <a:solidFill>
                  <a:srgbClr val="FF0000"/>
                </a:solidFill>
              </a:rPr>
              <a:t>must </a:t>
            </a:r>
            <a:r>
              <a:rPr lang="en-US" altLang="zh-CN" sz="3200" b="1" i="1"/>
              <a:t>go to see</a:t>
            </a:r>
          </a:p>
          <a:p>
            <a:r>
              <a:rPr lang="en-US" altLang="zh-CN" sz="3200" b="1" i="1"/>
              <a:t>a doctor at once when we have the flu.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8" grpId="0"/>
      <p:bldP spid="747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80" name="Picture 24" descr="11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981075"/>
            <a:ext cx="3240087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6" name="Picture 10" descr="p42-2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981075"/>
            <a:ext cx="3455988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611188" y="1125538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3.</a:t>
            </a: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539750" y="6165850"/>
            <a:ext cx="31670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4859338" y="981075"/>
            <a:ext cx="48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4.</a:t>
            </a:r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4859338" y="6165850"/>
            <a:ext cx="3313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395288" y="4652963"/>
            <a:ext cx="38893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/>
              <a:t>We </a:t>
            </a:r>
            <a:r>
              <a:rPr lang="en-US" altLang="zh-CN" sz="3200" b="1">
                <a:solidFill>
                  <a:srgbClr val="FF0000"/>
                </a:solidFill>
              </a:rPr>
              <a:t>had better  </a:t>
            </a:r>
            <a:r>
              <a:rPr lang="en-US" altLang="zh-CN" sz="3200" b="1" i="1"/>
              <a:t>keep away from crowded places.</a:t>
            </a:r>
            <a:endParaRPr lang="zh-CN" altLang="en-US" sz="3200" b="1"/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4932363" y="5084763"/>
            <a:ext cx="3276600" cy="10668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We </a:t>
            </a:r>
            <a:r>
              <a:rPr lang="en-US" altLang="zh-CN" sz="3200" b="1">
                <a:solidFill>
                  <a:srgbClr val="FF0000"/>
                </a:solidFill>
              </a:rPr>
              <a:t>should </a:t>
            </a:r>
            <a:r>
              <a:rPr lang="en-US" altLang="zh-CN" sz="3200" b="1"/>
              <a:t>take a </a:t>
            </a:r>
          </a:p>
          <a:p>
            <a:r>
              <a:rPr lang="en-US" altLang="zh-CN" sz="3200" b="1"/>
              <a:t>shower often</a:t>
            </a:r>
            <a:r>
              <a:rPr lang="en-US" altLang="zh-CN" sz="3200" b="1" i="1"/>
              <a:t>.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6" grpId="0"/>
      <p:bldP spid="706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68313" y="981075"/>
            <a:ext cx="48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5.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003800" y="981075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6.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539750" y="5373688"/>
            <a:ext cx="34559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5364163" y="5445125"/>
            <a:ext cx="3168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900113" y="4365625"/>
            <a:ext cx="29384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We </a:t>
            </a:r>
            <a:r>
              <a:rPr lang="en-US" altLang="zh-CN" sz="3200" b="1">
                <a:solidFill>
                  <a:srgbClr val="FF0000"/>
                </a:solidFill>
              </a:rPr>
              <a:t>should </a:t>
            </a:r>
            <a:r>
              <a:rPr lang="en-US" altLang="zh-CN" sz="3200" b="1"/>
              <a:t>keep</a:t>
            </a:r>
          </a:p>
          <a:p>
            <a:r>
              <a:rPr lang="en-US" altLang="zh-CN" sz="3200" b="1" i="1"/>
              <a:t>the air fresh.</a:t>
            </a:r>
            <a:endParaRPr lang="zh-CN" altLang="en-US" sz="3200" b="1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5292725" y="4365625"/>
            <a:ext cx="3446463" cy="10668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/>
              <a:t>We </a:t>
            </a:r>
            <a:r>
              <a:rPr lang="en-US" altLang="zh-CN" sz="3200" b="1">
                <a:solidFill>
                  <a:srgbClr val="FF0000"/>
                </a:solidFill>
              </a:rPr>
              <a:t>should </a:t>
            </a:r>
            <a:r>
              <a:rPr lang="en-US" altLang="zh-CN" sz="3200" b="1" i="1"/>
              <a:t>change </a:t>
            </a:r>
          </a:p>
          <a:p>
            <a:r>
              <a:rPr lang="en-US" altLang="zh-CN" sz="3200" b="1" i="1"/>
              <a:t>our clothes often.</a:t>
            </a:r>
            <a:endParaRPr lang="zh-CN" altLang="en-US" sz="3200" b="1"/>
          </a:p>
        </p:txBody>
      </p:sp>
      <p:pic>
        <p:nvPicPr>
          <p:cNvPr id="71696" name="Picture 16" descr="8898 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1268413"/>
            <a:ext cx="31686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Picture 17" descr="p44-3-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341438"/>
            <a:ext cx="3024187" cy="27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  <p:bldP spid="716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drin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28797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067175" y="1557338"/>
            <a:ext cx="432117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600" b="1"/>
              <a:t>Drink a lot of water.</a:t>
            </a:r>
            <a:endParaRPr kumimoji="1" lang="zh-CN" altLang="en-US" sz="3600" b="1"/>
          </a:p>
        </p:txBody>
      </p:sp>
      <p:pic>
        <p:nvPicPr>
          <p:cNvPr id="11274" name="Picture 10" descr="foodlink_wash_hands-b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789363"/>
            <a:ext cx="331152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84213" y="4652963"/>
            <a:ext cx="3744912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600" b="1"/>
              <a:t>Wash hands often.</a:t>
            </a:r>
            <a:endParaRPr kumimoji="1" lang="zh-CN" altLang="en-US" sz="3600" b="1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706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rgbClr val="FF0000"/>
                </a:solidFill>
              </a:rPr>
              <a:t>Give more advice to prevent the flu</a:t>
            </a:r>
            <a:endParaRPr kumimoji="1"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eating a good breakf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352901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716463" y="1341438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/>
              <a:t>Eat healthy food.</a:t>
            </a:r>
            <a:endParaRPr kumimoji="1" lang="zh-CN" altLang="en-US" sz="3600" b="1"/>
          </a:p>
        </p:txBody>
      </p:sp>
      <p:pic>
        <p:nvPicPr>
          <p:cNvPr id="13320" name="Picture 8" descr="crowed%20reception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3573463"/>
            <a:ext cx="338455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84213" y="4292600"/>
            <a:ext cx="41751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600" b="1"/>
              <a:t>Don’t go to crowded places.</a:t>
            </a:r>
            <a:endParaRPr kumimoji="1" lang="zh-CN" altLang="en-US" sz="3600" b="1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activities_exerci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37433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72000" y="1484313"/>
            <a:ext cx="3671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/>
              <a:t>Do more exercise.</a:t>
            </a:r>
            <a:endParaRPr kumimoji="1" lang="zh-CN" altLang="en-US" sz="3600" b="1"/>
          </a:p>
        </p:txBody>
      </p:sp>
      <p:pic>
        <p:nvPicPr>
          <p:cNvPr id="14347" name="Picture 11" descr="windo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429000"/>
            <a:ext cx="3529013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9750" y="4508500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/>
              <a:t>Open the windows.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565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endParaRPr lang="zh-CN" altLang="en-US" sz="2800" b="1" dirty="0">
              <a:latin typeface="MS UI Gothic" panose="020B0600070205080204" charset="-128"/>
              <a:ea typeface="MS UI Gothic" panose="020B0600070205080204" charset="-128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2800" b="1" dirty="0">
                <a:latin typeface="MS UI Gothic" panose="020B0600070205080204" charset="-128"/>
                <a:ea typeface="MS UI Gothic" panose="020B0600070205080204" charset="-128"/>
              </a:rPr>
              <a:t>选择方框中的句子完成对话，其中有两项多余。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 dirty="0">
                <a:latin typeface="MS UI Gothic" panose="020B0600070205080204" charset="-128"/>
                <a:ea typeface="MS UI Gothic" panose="020B0600070205080204" charset="-128"/>
              </a:rPr>
              <a:t>A: You look pale, Dr. Li.   _________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 dirty="0">
                <a:latin typeface="MS UI Gothic" panose="020B0600070205080204" charset="-128"/>
                <a:ea typeface="MS UI Gothic" panose="020B0600070205080204" charset="-128"/>
              </a:rPr>
              <a:t>B: I only feel a little tired.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 dirty="0">
                <a:latin typeface="MS UI Gothic" panose="020B0600070205080204" charset="-128"/>
                <a:ea typeface="MS UI Gothic" panose="020B0600070205080204" charset="-128"/>
              </a:rPr>
              <a:t>A: It looks more serious than being tired.   _________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 dirty="0">
                <a:latin typeface="MS UI Gothic" panose="020B0600070205080204" charset="-128"/>
                <a:ea typeface="MS UI Gothic" panose="020B0600070205080204" charset="-128"/>
              </a:rPr>
              <a:t>B: No, thanks. Nothing serious, I think.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 dirty="0">
                <a:latin typeface="MS UI Gothic" panose="020B0600070205080204" charset="-128"/>
                <a:ea typeface="MS UI Gothic" panose="020B0600070205080204" charset="-128"/>
              </a:rPr>
              <a:t>A: __________ But you have worked for thirty-six hours without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 dirty="0">
                <a:latin typeface="MS UI Gothic" panose="020B0600070205080204" charset="-128"/>
                <a:ea typeface="MS UI Gothic" panose="020B0600070205080204" charset="-128"/>
              </a:rPr>
              <a:t>   having a rest.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 dirty="0">
                <a:latin typeface="MS UI Gothic" panose="020B0600070205080204" charset="-128"/>
                <a:ea typeface="MS UI Gothic" panose="020B0600070205080204" charset="-128"/>
              </a:rPr>
              <a:t>B: I’m a doctor. _______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 dirty="0">
                <a:latin typeface="MS UI Gothic" panose="020B0600070205080204" charset="-128"/>
                <a:ea typeface="MS UI Gothic" panose="020B0600070205080204" charset="-128"/>
              </a:rPr>
              <a:t>A:   __________</a:t>
            </a:r>
          </a:p>
        </p:txBody>
      </p:sp>
      <p:graphicFrame>
        <p:nvGraphicFramePr>
          <p:cNvPr id="104465" name="Group 17"/>
          <p:cNvGraphicFramePr>
            <a:graphicFrameLocks noGrp="1"/>
          </p:cNvGraphicFramePr>
          <p:nvPr/>
        </p:nvGraphicFramePr>
        <p:xfrm>
          <a:off x="3635375" y="4211638"/>
          <a:ext cx="5508625" cy="2651760"/>
        </p:xfrm>
        <a:graphic>
          <a:graphicData uri="http://schemas.openxmlformats.org/drawingml/2006/table">
            <a:tbl>
              <a:tblPr/>
              <a:tblGrid>
                <a:gridCol w="550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887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A. I have to save the patients.</a:t>
                      </a:r>
                    </a:p>
                    <a:p>
                      <a:pPr marL="0" marR="0" lvl="0" indent="12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B. I know SARS is spreading.</a:t>
                      </a:r>
                    </a:p>
                    <a:p>
                      <a:pPr marL="0" marR="0" lvl="0" indent="12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C. So you should care for yourself first.</a:t>
                      </a:r>
                    </a:p>
                    <a:p>
                      <a:pPr marL="0" marR="0" lvl="0" indent="12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D. And it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 my duty to save the patients.</a:t>
                      </a:r>
                    </a:p>
                    <a:p>
                      <a:pPr marL="0" marR="0" lvl="0" indent="12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E. You must be tired.</a:t>
                      </a:r>
                    </a:p>
                    <a:p>
                      <a:pPr marL="0" marR="0" lvl="0" indent="12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F. What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 the matter with you?</a:t>
                      </a:r>
                    </a:p>
                    <a:p>
                      <a:pPr marL="0" marR="0" lvl="0" indent="12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G. May I take you to the office?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4067175" y="908050"/>
            <a:ext cx="647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</a:rPr>
              <a:t>F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732588" y="2060575"/>
            <a:ext cx="647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</a:rPr>
              <a:t>G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827088" y="3213100"/>
            <a:ext cx="647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2771775" y="4365625"/>
            <a:ext cx="647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971550" y="4941888"/>
            <a:ext cx="647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104471" name="WordArt 23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23202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2857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Exercises</a:t>
            </a:r>
            <a:endParaRPr lang="zh-CN" altLang="en-US" sz="4400" b="1" kern="10" dirty="0">
              <a:ln w="2857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6" grpId="0"/>
      <p:bldP spid="104467" grpId="0"/>
      <p:bldP spid="104468" grpId="0"/>
      <p:bldP spid="104469" grpId="0"/>
      <p:bldP spid="1044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52413" y="1052513"/>
            <a:ext cx="8891587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457200" indent="-4572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3130" indent="-4559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9105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zh-CN" altLang="en-US" sz="3100" b="1" dirty="0">
                <a:ea typeface="楷体_GB2312" pitchFamily="49" charset="-122"/>
              </a:rPr>
              <a:t>你先走，我一会就赶上你。</a:t>
            </a:r>
          </a:p>
          <a:p>
            <a:r>
              <a:rPr lang="en-US" altLang="zh-CN" sz="3100" b="1" dirty="0">
                <a:ea typeface="楷体_GB2312" pitchFamily="49" charset="-122"/>
              </a:rPr>
              <a:t>    You _________, I will catch up with you in a few minutes.</a:t>
            </a:r>
          </a:p>
          <a:p>
            <a:r>
              <a:rPr lang="en-US" altLang="zh-CN" sz="3100" b="1" dirty="0">
                <a:ea typeface="楷体_GB2312" pitchFamily="49" charset="-122"/>
              </a:rPr>
              <a:t>2. </a:t>
            </a:r>
            <a:r>
              <a:rPr lang="zh-CN" altLang="en-US" sz="3100" b="1" dirty="0">
                <a:ea typeface="楷体_GB2312" pitchFamily="49" charset="-122"/>
              </a:rPr>
              <a:t>我们应该远离危险的地方。</a:t>
            </a:r>
          </a:p>
          <a:p>
            <a:r>
              <a:rPr lang="en-US" altLang="zh-CN" sz="3100" b="1" dirty="0">
                <a:ea typeface="楷体_GB2312" pitchFamily="49" charset="-122"/>
              </a:rPr>
              <a:t>    We should ________________ the dangerous places.</a:t>
            </a:r>
            <a:r>
              <a:rPr lang="zh-CN" altLang="en-US" sz="3100" b="1" dirty="0">
                <a:ea typeface="楷体_GB2312" pitchFamily="49" charset="-122"/>
              </a:rPr>
              <a:t>　</a:t>
            </a:r>
          </a:p>
          <a:p>
            <a:r>
              <a:rPr lang="en-US" altLang="zh-CN" sz="3100" b="1" dirty="0">
                <a:ea typeface="楷体_GB2312" pitchFamily="49" charset="-122"/>
              </a:rPr>
              <a:t>3. </a:t>
            </a:r>
            <a:r>
              <a:rPr lang="zh-CN" altLang="en-US" sz="3100" b="1" dirty="0">
                <a:ea typeface="楷体_GB2312" pitchFamily="49" charset="-122"/>
              </a:rPr>
              <a:t>小敏每天在家都帮助妈妈做扫除。</a:t>
            </a:r>
          </a:p>
          <a:p>
            <a:r>
              <a:rPr lang="en-US" altLang="zh-CN" sz="3100" b="1" dirty="0">
                <a:ea typeface="楷体_GB2312" pitchFamily="49" charset="-122"/>
              </a:rPr>
              <a:t>    Xiao Min helps her mother ______________ </a:t>
            </a:r>
          </a:p>
          <a:p>
            <a:r>
              <a:rPr lang="en-US" altLang="zh-CN" sz="3100" b="1" dirty="0">
                <a:ea typeface="楷体_GB2312" pitchFamily="49" charset="-122"/>
              </a:rPr>
              <a:t>    _________ at home every day. </a:t>
            </a:r>
          </a:p>
          <a:p>
            <a:r>
              <a:rPr lang="en-US" altLang="zh-CN" sz="3100" b="1" dirty="0">
                <a:ea typeface="楷体_GB2312" pitchFamily="49" charset="-122"/>
              </a:rPr>
              <a:t>4. </a:t>
            </a:r>
            <a:r>
              <a:rPr lang="zh-CN" altLang="en-US" sz="3100" b="1" dirty="0">
                <a:ea typeface="楷体_GB2312" pitchFamily="49" charset="-122"/>
              </a:rPr>
              <a:t>这封信一直都在我的口袋里。</a:t>
            </a:r>
          </a:p>
          <a:p>
            <a:r>
              <a:rPr lang="en-US" altLang="zh-CN" sz="3100" b="1" dirty="0">
                <a:ea typeface="楷体_GB2312" pitchFamily="49" charset="-122"/>
              </a:rPr>
              <a:t>    The letter is in my pocket _____________.</a:t>
            </a:r>
            <a:endParaRPr lang="zh-CN" altLang="en-US" sz="3100" b="1" dirty="0">
              <a:ea typeface="楷体_GB2312" pitchFamily="49" charset="-122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595438" y="1501775"/>
            <a:ext cx="36004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</a:rPr>
              <a:t>go ahead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841625" y="2862263"/>
            <a:ext cx="31686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</a:rPr>
              <a:t>keep away from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5722938" y="4200525"/>
            <a:ext cx="48958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</a:rPr>
              <a:t>do some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338763" y="5641975"/>
            <a:ext cx="23034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</a:rPr>
              <a:t>all the time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730250" y="4651375"/>
            <a:ext cx="48974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</a:rPr>
              <a:t>cleaning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971550" y="260350"/>
            <a:ext cx="304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/>
              <a:t>完成下列句子。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/>
      <p:bldP spid="115716" grpId="0"/>
      <p:bldP spid="115717" grpId="0"/>
      <p:bldP spid="115718" grpId="0"/>
      <p:bldP spid="1157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90513" y="1179513"/>
            <a:ext cx="86010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457200" indent="-4572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3130" indent="-4559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9105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 dirty="0">
                <a:ea typeface="楷体_GB2312" pitchFamily="49" charset="-122"/>
              </a:rPr>
              <a:t>5. The good news __________ (</a:t>
            </a:r>
            <a:r>
              <a:rPr lang="zh-CN" altLang="en-US" sz="3100" b="1" dirty="0">
                <a:ea typeface="楷体_GB2312" pitchFamily="49" charset="-122"/>
              </a:rPr>
              <a:t>传播</a:t>
            </a:r>
            <a:r>
              <a:rPr lang="en-US" altLang="zh-CN" sz="3100" b="1" dirty="0">
                <a:ea typeface="楷体_GB2312" pitchFamily="49" charset="-122"/>
              </a:rPr>
              <a:t>) fast. We are very happy to hear it.</a:t>
            </a:r>
          </a:p>
          <a:p>
            <a:r>
              <a:rPr lang="en-US" altLang="zh-CN" sz="3100" b="1" dirty="0">
                <a:ea typeface="楷体_GB2312" pitchFamily="49" charset="-122"/>
              </a:rPr>
              <a:t>6.  – Where is Doctor Chen?</a:t>
            </a:r>
          </a:p>
          <a:p>
            <a:r>
              <a:rPr lang="en-US" altLang="zh-CN" sz="3100" b="1" dirty="0">
                <a:ea typeface="楷体_GB2312" pitchFamily="49" charset="-122"/>
              </a:rPr>
              <a:t>     –</a:t>
            </a:r>
            <a:r>
              <a:rPr lang="en-US" altLang="zh-CN" sz="3100" dirty="0">
                <a:ea typeface="楷体_GB2312" pitchFamily="49" charset="-122"/>
              </a:rPr>
              <a:t> </a:t>
            </a:r>
            <a:r>
              <a:rPr lang="en-US" altLang="zh-CN" sz="3100" b="1" dirty="0">
                <a:ea typeface="楷体_GB2312" pitchFamily="49" charset="-122"/>
              </a:rPr>
              <a:t>He is __________ (</a:t>
            </a:r>
            <a:r>
              <a:rPr lang="zh-CN" altLang="en-US" sz="3100" b="1" dirty="0">
                <a:ea typeface="楷体_GB2312" pitchFamily="49" charset="-122"/>
              </a:rPr>
              <a:t>检查</a:t>
            </a:r>
            <a:r>
              <a:rPr lang="en-US" altLang="zh-CN" sz="3100" b="1" dirty="0">
                <a:ea typeface="楷体_GB2312" pitchFamily="49" charset="-122"/>
              </a:rPr>
              <a:t>) a sick baby.</a:t>
            </a:r>
          </a:p>
          <a:p>
            <a:r>
              <a:rPr lang="en-US" altLang="zh-CN" sz="3100" b="1" dirty="0">
                <a:ea typeface="楷体_GB2312" pitchFamily="49" charset="-122"/>
              </a:rPr>
              <a:t>7. A young man jumped into the river to ______ (</a:t>
            </a:r>
            <a:r>
              <a:rPr lang="zh-CN" altLang="en-US" sz="3100" b="1" dirty="0">
                <a:ea typeface="楷体_GB2312" pitchFamily="49" charset="-122"/>
              </a:rPr>
              <a:t>挽救</a:t>
            </a:r>
            <a:r>
              <a:rPr lang="en-US" altLang="zh-CN" sz="3100" b="1" dirty="0">
                <a:ea typeface="楷体_GB2312" pitchFamily="49" charset="-122"/>
              </a:rPr>
              <a:t>) the child in the water.</a:t>
            </a:r>
          </a:p>
          <a:p>
            <a:r>
              <a:rPr lang="en-US" altLang="zh-CN" sz="3100" b="1" dirty="0">
                <a:ea typeface="楷体_GB2312" pitchFamily="49" charset="-122"/>
              </a:rPr>
              <a:t>8. – Can you find Mr. Li in the photo?</a:t>
            </a:r>
          </a:p>
          <a:p>
            <a:r>
              <a:rPr lang="en-US" altLang="zh-CN" sz="3100" b="1" dirty="0">
                <a:ea typeface="楷体_GB2312" pitchFamily="49" charset="-122"/>
              </a:rPr>
              <a:t>    – Yes. He is sitting ________ (</a:t>
            </a:r>
            <a:r>
              <a:rPr lang="zh-CN" altLang="en-US" sz="3100" b="1" dirty="0">
                <a:ea typeface="楷体_GB2312" pitchFamily="49" charset="-122"/>
              </a:rPr>
              <a:t>在</a:t>
            </a:r>
            <a:r>
              <a:rPr lang="en-US" altLang="zh-CN" sz="3100" b="1" dirty="0">
                <a:latin typeface="宋体" panose="02010600030101010101" pitchFamily="2" charset="-122"/>
              </a:rPr>
              <a:t>……</a:t>
            </a:r>
            <a:r>
              <a:rPr lang="zh-CN" altLang="en-US" sz="3100" b="1" dirty="0">
                <a:ea typeface="楷体_GB2312" pitchFamily="49" charset="-122"/>
              </a:rPr>
              <a:t>中间</a:t>
            </a:r>
            <a:r>
              <a:rPr lang="en-US" altLang="zh-CN" sz="3100" b="1" dirty="0">
                <a:ea typeface="楷体_GB2312" pitchFamily="49" charset="-122"/>
              </a:rPr>
              <a:t>) </a:t>
            </a:r>
          </a:p>
          <a:p>
            <a:r>
              <a:rPr lang="en-US" altLang="zh-CN" sz="3100" b="1" dirty="0">
                <a:ea typeface="楷体_GB2312" pitchFamily="49" charset="-122"/>
              </a:rPr>
              <a:t>       his students.</a:t>
            </a:r>
          </a:p>
          <a:p>
            <a:r>
              <a:rPr lang="en-US" altLang="zh-CN" sz="3100" b="1" dirty="0">
                <a:ea typeface="楷体_GB2312" pitchFamily="49" charset="-122"/>
              </a:rPr>
              <a:t>9. The doctor is very kind. He is always </a:t>
            </a:r>
          </a:p>
          <a:p>
            <a:r>
              <a:rPr lang="en-US" altLang="zh-CN" sz="3100" b="1" dirty="0">
                <a:ea typeface="楷体_GB2312" pitchFamily="49" charset="-122"/>
              </a:rPr>
              <a:t>    friendly to his __________ (</a:t>
            </a:r>
            <a:r>
              <a:rPr lang="zh-CN" altLang="en-US" sz="3100" b="1" dirty="0">
                <a:ea typeface="楷体_GB2312" pitchFamily="49" charset="-122"/>
              </a:rPr>
              <a:t>病人</a:t>
            </a:r>
            <a:r>
              <a:rPr lang="en-US" altLang="zh-CN" sz="3100" b="1" dirty="0">
                <a:ea typeface="楷体_GB2312" pitchFamily="49" charset="-122"/>
              </a:rPr>
              <a:t>).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706813" y="1179513"/>
            <a:ext cx="21605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</a:rPr>
              <a:t>spreads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2173288" y="2528888"/>
            <a:ext cx="2663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</a:rPr>
              <a:t>examining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7548563" y="3070225"/>
            <a:ext cx="12255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</a:rPr>
              <a:t>save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092575" y="4330700"/>
            <a:ext cx="19431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</a:rPr>
              <a:t>among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3516313" y="5768975"/>
            <a:ext cx="24495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</a:rPr>
              <a:t>patients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0" grpId="0"/>
      <p:bldP spid="116741" grpId="0"/>
      <p:bldP spid="116742" grpId="0"/>
      <p:bldP spid="116743" grpId="0"/>
      <p:bldP spid="1167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52413" y="404813"/>
            <a:ext cx="8607425" cy="596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342900" indent="-3429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800100" indent="-3429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257300" indent="-344805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14500" indent="-3429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170430" indent="-3416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27630" indent="-34163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084830" indent="-34163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42030" indent="-34163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999230" indent="-34163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333399"/>
                </a:solidFill>
                <a:ea typeface="楷体_GB2312" pitchFamily="49" charset="-122"/>
              </a:rPr>
              <a:t>根据句意和首字母提示写出单词。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ea typeface="楷体_GB2312" pitchFamily="49" charset="-122"/>
              </a:rPr>
              <a:t>1. H_____ up, or we’ll be late for school.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ea typeface="楷体_GB2312" pitchFamily="49" charset="-122"/>
              </a:rPr>
              <a:t>2. We must do e_______ every day to keep healthy.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ea typeface="楷体_GB2312" pitchFamily="49" charset="-122"/>
              </a:rPr>
              <a:t>3. – Do you have any q________?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ea typeface="楷体_GB2312" pitchFamily="49" charset="-122"/>
              </a:rPr>
              <a:t>   - Yes. But I will ask them after class.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ea typeface="楷体_GB2312" pitchFamily="49" charset="-122"/>
              </a:rPr>
              <a:t>4. After he walked out of the train station, he saw his father standing a _____ the crowd at once.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ea typeface="楷体_GB2312" pitchFamily="49" charset="-122"/>
              </a:rPr>
              <a:t>5. The bad news s_______ quickly. 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116013" y="1052513"/>
            <a:ext cx="134461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urry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487738" y="1628775"/>
            <a:ext cx="17557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xercise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833938" y="2808288"/>
            <a:ext cx="213677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uestions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299200" y="4600575"/>
            <a:ext cx="208915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mong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875088" y="5778500"/>
            <a:ext cx="194468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preads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/>
      <p:bldP spid="117764" grpId="0"/>
      <p:bldP spid="117765" grpId="0"/>
      <p:bldP spid="117766" grpId="0"/>
      <p:bldP spid="1177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604250" cy="863600"/>
          </a:xfrm>
          <a:noFill/>
        </p:spPr>
        <p:txBody>
          <a:bodyPr/>
          <a:lstStyle/>
          <a:p>
            <a:pPr algn="l"/>
            <a:r>
              <a:rPr lang="en-US" altLang="zh-CN" sz="3600" b="1" i="1" dirty="0"/>
              <a:t>What should we do to </a:t>
            </a:r>
            <a:r>
              <a:rPr lang="en-US" altLang="zh-CN" sz="3600" b="1" i="1" dirty="0">
                <a:solidFill>
                  <a:schemeClr val="hlink"/>
                </a:solidFill>
              </a:rPr>
              <a:t>prevent</a:t>
            </a:r>
            <a:r>
              <a:rPr lang="en-US" altLang="zh-CN" sz="3600" b="1" i="1" dirty="0"/>
              <a:t> the illnesses?</a:t>
            </a:r>
          </a:p>
        </p:txBody>
      </p:sp>
      <p:sp>
        <p:nvSpPr>
          <p:cNvPr id="96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71550" y="5229225"/>
            <a:ext cx="6697663" cy="6477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We </a:t>
            </a:r>
            <a:r>
              <a:rPr lang="en-US" altLang="zh-CN" b="1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should</a:t>
            </a:r>
            <a:r>
              <a:rPr lang="zh-CN" altLang="en-US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zh-CN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do exercise to </a:t>
            </a:r>
            <a:r>
              <a:rPr lang="en-US" altLang="zh-CN" b="1" i="1" dirty="0">
                <a:solidFill>
                  <a:srgbClr val="660066"/>
                </a:solidFill>
                <a:latin typeface="Franklin Gothic Medium" panose="020B0603020102020204" pitchFamily="34" charset="0"/>
              </a:rPr>
              <a:t>build us up.</a:t>
            </a:r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41814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Ask and answer</a:t>
            </a:r>
            <a:endParaRPr lang="zh-CN" altLang="en-US" sz="4800" b="1" kern="10" dirty="0">
              <a:ln w="19050">
                <a:solidFill>
                  <a:srgbClr val="99CCFF"/>
                </a:solidFill>
                <a:rou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96262" name="AutoShape 6"/>
          <p:cNvSpPr/>
          <p:nvPr/>
        </p:nvSpPr>
        <p:spPr bwMode="auto">
          <a:xfrm>
            <a:off x="6735763" y="1946275"/>
            <a:ext cx="1724025" cy="690563"/>
          </a:xfrm>
          <a:prstGeom prst="borderCallout2">
            <a:avLst>
              <a:gd name="adj1" fmla="val 16551"/>
              <a:gd name="adj2" fmla="val -4421"/>
              <a:gd name="adj3" fmla="val 16551"/>
              <a:gd name="adj4" fmla="val -45398"/>
              <a:gd name="adj5" fmla="val -56324"/>
              <a:gd name="adj6" fmla="val -87935"/>
            </a:avLst>
          </a:prstGeom>
          <a:solidFill>
            <a:srgbClr val="FFFFFF"/>
          </a:solidFill>
          <a:ln w="38100">
            <a:solidFill>
              <a:srgbClr val="9900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b="1"/>
              <a:t>预防</a:t>
            </a:r>
          </a:p>
        </p:txBody>
      </p:sp>
      <p:pic>
        <p:nvPicPr>
          <p:cNvPr id="96264" name="Picture 8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2133600"/>
            <a:ext cx="3887787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5" name="AutoShape 9"/>
          <p:cNvSpPr/>
          <p:nvPr/>
        </p:nvSpPr>
        <p:spPr bwMode="auto">
          <a:xfrm>
            <a:off x="3708400" y="5949950"/>
            <a:ext cx="2582863" cy="690563"/>
          </a:xfrm>
          <a:prstGeom prst="borderCallout2">
            <a:avLst>
              <a:gd name="adj1" fmla="val 16551"/>
              <a:gd name="adj2" fmla="val 102949"/>
              <a:gd name="adj3" fmla="val 16551"/>
              <a:gd name="adj4" fmla="val 107069"/>
              <a:gd name="adj5" fmla="val -33102"/>
              <a:gd name="adj6" fmla="val 111370"/>
            </a:avLst>
          </a:prstGeom>
          <a:solidFill>
            <a:srgbClr val="FFFFFF"/>
          </a:solidFill>
          <a:ln w="38100">
            <a:solidFill>
              <a:srgbClr val="9900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/>
              <a:t>使身体强壮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2" grpId="0" animBg="1"/>
      <p:bldP spid="962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495300" y="457200"/>
            <a:ext cx="8685213" cy="636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342900" indent="-3429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800100" indent="-3429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257300" indent="-344805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14500" indent="-34290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170430" indent="-3416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27630" indent="-34163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084830" indent="-34163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42030" indent="-34163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999230" indent="-341630"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en-US" sz="2900" b="1" dirty="0">
                <a:solidFill>
                  <a:srgbClr val="333399"/>
                </a:solidFill>
                <a:ea typeface="楷体_GB2312" pitchFamily="49" charset="-122"/>
              </a:rPr>
              <a:t>将下面的对话排好顺序：</a:t>
            </a:r>
          </a:p>
          <a:p>
            <a:pPr>
              <a:lnSpc>
                <a:spcPct val="115000"/>
              </a:lnSpc>
              <a:buFontTx/>
              <a:buAutoNum type="alphaUcPeriod"/>
            </a:pPr>
            <a:r>
              <a:rPr lang="en-US" altLang="zh-CN" sz="2900" b="1" dirty="0">
                <a:ea typeface="楷体_GB2312" pitchFamily="49" charset="-122"/>
              </a:rPr>
              <a:t> I have a bad cold. I’m afraid I can’t go to work.</a:t>
            </a:r>
          </a:p>
          <a:p>
            <a:pPr>
              <a:lnSpc>
                <a:spcPct val="115000"/>
              </a:lnSpc>
            </a:pPr>
            <a:r>
              <a:rPr lang="en-US" altLang="zh-CN" sz="2900" b="1" dirty="0">
                <a:ea typeface="楷体_GB2312" pitchFamily="49" charset="-122"/>
              </a:rPr>
              <a:t>B. I think so. I’m tired easily. What do you think I should do?</a:t>
            </a:r>
          </a:p>
          <a:p>
            <a:pPr>
              <a:lnSpc>
                <a:spcPct val="115000"/>
              </a:lnSpc>
            </a:pPr>
            <a:r>
              <a:rPr lang="en-US" altLang="zh-CN" sz="2900" b="1" dirty="0">
                <a:ea typeface="楷体_GB2312" pitchFamily="49" charset="-122"/>
              </a:rPr>
              <a:t>C. Hello! Mike. </a:t>
            </a:r>
          </a:p>
          <a:p>
            <a:pPr>
              <a:lnSpc>
                <a:spcPct val="115000"/>
              </a:lnSpc>
            </a:pPr>
            <a:r>
              <a:rPr lang="en-US" altLang="zh-CN" sz="2900" b="1" dirty="0">
                <a:ea typeface="楷体_GB2312" pitchFamily="49" charset="-122"/>
              </a:rPr>
              <a:t>D. You’d better go to see a doctor, and you should stay in bed and rest for several days.</a:t>
            </a:r>
          </a:p>
          <a:p>
            <a:r>
              <a:rPr lang="en-US" altLang="zh-CN" sz="2900" b="1" dirty="0">
                <a:ea typeface="楷体_GB2312" pitchFamily="49" charset="-122"/>
              </a:rPr>
              <a:t>E. Hello! John. You look pale. What’s the matter?    </a:t>
            </a:r>
          </a:p>
          <a:p>
            <a:r>
              <a:rPr lang="en-US" altLang="zh-CN" sz="2900" b="1" dirty="0">
                <a:ea typeface="楷体_GB2312" pitchFamily="49" charset="-122"/>
              </a:rPr>
              <a:t>F. See you! </a:t>
            </a:r>
          </a:p>
          <a:p>
            <a:r>
              <a:rPr lang="en-US" altLang="zh-CN" sz="2900" b="1" dirty="0">
                <a:ea typeface="楷体_GB2312" pitchFamily="49" charset="-122"/>
              </a:rPr>
              <a:t>G. Well, I think you should do more exercise. It   </a:t>
            </a:r>
          </a:p>
          <a:p>
            <a:r>
              <a:rPr lang="en-US" altLang="zh-CN" sz="2900" b="1" dirty="0">
                <a:ea typeface="楷体_GB2312" pitchFamily="49" charset="-122"/>
              </a:rPr>
              <a:t>    can build you up. I keep running every morning. </a:t>
            </a:r>
          </a:p>
          <a:p>
            <a:r>
              <a:rPr lang="en-US" altLang="zh-CN" sz="2900" b="1" dirty="0">
                <a:ea typeface="楷体_GB2312" pitchFamily="49" charset="-122"/>
              </a:rPr>
              <a:t>    Do you like to join me</a:t>
            </a:r>
            <a:r>
              <a:rPr lang="en-US" altLang="zh-CN" sz="2900" b="1" dirty="0" smtClean="0">
                <a:ea typeface="楷体_GB2312" pitchFamily="49" charset="-122"/>
              </a:rPr>
              <a:t>? </a:t>
            </a:r>
            <a:endParaRPr lang="en-US" altLang="zh-CN" sz="2900" b="1" dirty="0">
              <a:ea typeface="楷体_GB2312" pitchFamily="49" charset="-122"/>
            </a:endParaRPr>
          </a:p>
          <a:p>
            <a:r>
              <a:rPr lang="en-US" altLang="zh-CN" sz="2900" b="1" dirty="0">
                <a:ea typeface="楷体_GB2312" pitchFamily="49" charset="-122"/>
              </a:rPr>
              <a:t>H. Yes, I’d like to. See you tomorrow morning.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07950" y="2438400"/>
            <a:ext cx="4333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07950" y="3824288"/>
            <a:ext cx="433388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07950" y="998538"/>
            <a:ext cx="433388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07950" y="2922588"/>
            <a:ext cx="433388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107950" y="1482725"/>
            <a:ext cx="4333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107950" y="4689475"/>
            <a:ext cx="4333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07950" y="5949950"/>
            <a:ext cx="4333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07950" y="4238625"/>
            <a:ext cx="4333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/>
      <p:bldP spid="118788" grpId="0"/>
      <p:bldP spid="118789" grpId="0"/>
      <p:bldP spid="118790" grpId="0"/>
      <p:bldP spid="118791" grpId="0"/>
      <p:bldP spid="118792" grpId="0"/>
      <p:bldP spid="118793" grpId="0"/>
      <p:bldP spid="1187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2771775" y="836613"/>
            <a:ext cx="33829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summary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258888" y="1700213"/>
            <a:ext cx="7345362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Georgia" panose="02040502050405020303" pitchFamily="18" charset="0"/>
              </a:rPr>
              <a:t>1.We know how to prevent the flu.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Georgia" panose="02040502050405020303" pitchFamily="18" charset="0"/>
              </a:rPr>
              <a:t>2.We can use </a:t>
            </a:r>
            <a:r>
              <a:rPr kumimoji="1" lang="en-US" altLang="zh-CN" sz="3200" b="1" i="1" dirty="0">
                <a:latin typeface="Georgia" panose="02040502050405020303" pitchFamily="18" charset="0"/>
              </a:rPr>
              <a:t>must/had better/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 i="1" dirty="0">
                <a:latin typeface="Georgia" panose="02040502050405020303" pitchFamily="18" charset="0"/>
              </a:rPr>
              <a:t>    should</a:t>
            </a:r>
            <a:r>
              <a:rPr kumimoji="1" lang="en-US" altLang="zh-CN" sz="3200" b="1" dirty="0">
                <a:latin typeface="Georgia" panose="02040502050405020303" pitchFamily="18" charset="0"/>
              </a:rPr>
              <a:t> to give advice.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5"/>
          <p:cNvSpPr>
            <a:spLocks noChangeArrowheads="1" noChangeShapeType="1" noTextEdit="1"/>
          </p:cNvSpPr>
          <p:nvPr/>
        </p:nvSpPr>
        <p:spPr bwMode="auto">
          <a:xfrm>
            <a:off x="2627313" y="1844675"/>
            <a:ext cx="3887787" cy="1011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28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44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195513" y="3357563"/>
            <a:ext cx="496887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zh-CN" altLang="en-US" sz="3600" b="1" dirty="0"/>
              <a:t>写一篇小短文来说明如何预防流感。</a:t>
            </a:r>
            <a:endParaRPr kumimoji="1" lang="zh-CN" altLang="en-GB" sz="36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zh-CN" altLang="en-GB" sz="3600" b="1" dirty="0"/>
              <a:t>背诵</a:t>
            </a:r>
            <a:r>
              <a:rPr kumimoji="1" lang="en-GB" altLang="zh-CN" sz="3600" b="1" dirty="0"/>
              <a:t>1a</a:t>
            </a:r>
            <a:r>
              <a:rPr kumimoji="1" lang="zh-CN" altLang="en-GB" sz="3600" b="1" dirty="0" smtClean="0"/>
              <a:t>。 </a:t>
            </a:r>
            <a:endParaRPr kumimoji="1"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820150" cy="863600"/>
          </a:xfrm>
          <a:noFill/>
        </p:spPr>
        <p:txBody>
          <a:bodyPr/>
          <a:lstStyle/>
          <a:p>
            <a:pPr algn="l"/>
            <a:r>
              <a:rPr lang="en-US" altLang="zh-CN" sz="3600" b="1" i="1" dirty="0"/>
              <a:t>What should we do to </a:t>
            </a:r>
            <a:r>
              <a:rPr lang="en-US" altLang="zh-CN" sz="3600" b="1" i="1" dirty="0">
                <a:solidFill>
                  <a:schemeClr val="hlink"/>
                </a:solidFill>
              </a:rPr>
              <a:t>prevent</a:t>
            </a:r>
            <a:r>
              <a:rPr lang="en-US" altLang="zh-CN" sz="3600" b="1" i="1" dirty="0"/>
              <a:t> the illnesses?</a:t>
            </a:r>
          </a:p>
        </p:txBody>
      </p:sp>
      <p:sp>
        <p:nvSpPr>
          <p:cNvPr id="98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042988" y="5013325"/>
            <a:ext cx="5545137" cy="10795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We </a:t>
            </a:r>
            <a:r>
              <a:rPr lang="en-US" altLang="zh-CN" b="1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had better</a:t>
            </a:r>
            <a:r>
              <a:rPr lang="zh-CN" altLang="en-US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zh-CN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eat more fruit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and vegetables.</a:t>
            </a:r>
          </a:p>
        </p:txBody>
      </p:sp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611560" y="548680"/>
            <a:ext cx="3995738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Ask and answer</a:t>
            </a:r>
            <a:endParaRPr lang="zh-CN" altLang="en-US" sz="4800" b="1" kern="10" dirty="0">
              <a:ln w="19050">
                <a:solidFill>
                  <a:srgbClr val="99CCFF"/>
                </a:solidFill>
                <a:rou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  <p:pic>
        <p:nvPicPr>
          <p:cNvPr id="98312" name="Picture 8" descr="2786001_113110475000_2"/>
          <p:cNvPicPr>
            <a:picLocks noChangeAspect="1" noChangeArrowheads="1"/>
          </p:cNvPicPr>
          <p:nvPr/>
        </p:nvPicPr>
        <p:blipFill>
          <a:blip r:embed="rId3" cstate="email"/>
          <a:srcRect r="-391"/>
          <a:stretch>
            <a:fillRect/>
          </a:stretch>
        </p:blipFill>
        <p:spPr bwMode="auto">
          <a:xfrm>
            <a:off x="2195513" y="1844675"/>
            <a:ext cx="424815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8-p38-2b-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1773238"/>
            <a:ext cx="360045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600" b="1" i="1" dirty="0">
                <a:solidFill>
                  <a:schemeClr val="tx2"/>
                </a:solidFill>
              </a:rPr>
              <a:t>What should we do to </a:t>
            </a:r>
            <a:r>
              <a:rPr lang="en-US" altLang="zh-CN" sz="3600" b="1" i="1" dirty="0">
                <a:solidFill>
                  <a:schemeClr val="hlink"/>
                </a:solidFill>
              </a:rPr>
              <a:t>prevent</a:t>
            </a:r>
            <a:r>
              <a:rPr lang="en-US" altLang="zh-CN" sz="3600" b="1" i="1" dirty="0">
                <a:solidFill>
                  <a:schemeClr val="tx2"/>
                </a:solidFill>
              </a:rPr>
              <a:t> the illnesses?</a:t>
            </a:r>
          </a:p>
        </p:txBody>
      </p:sp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995738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Ask and answer</a:t>
            </a:r>
            <a:endParaRPr lang="zh-CN" altLang="en-US" sz="4800" b="1" kern="10">
              <a:ln w="19050">
                <a:solidFill>
                  <a:srgbClr val="99CCFF"/>
                </a:solidFill>
                <a:rou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331913" y="5445125"/>
            <a:ext cx="55451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altLang="zh-CN" sz="3200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We </a:t>
            </a:r>
            <a:r>
              <a:rPr lang="en-US" altLang="zh-CN" sz="3200" b="1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shouldn’t</a:t>
            </a:r>
            <a:r>
              <a:rPr lang="zh-CN" altLang="en-US" sz="3200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zh-CN" sz="3200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spit everywhere.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8675688" cy="863600"/>
          </a:xfrm>
          <a:noFill/>
        </p:spPr>
        <p:txBody>
          <a:bodyPr/>
          <a:lstStyle/>
          <a:p>
            <a:pPr algn="l"/>
            <a:r>
              <a:rPr lang="en-US" altLang="zh-CN" sz="3600" b="1" i="1"/>
              <a:t>What should we do to </a:t>
            </a:r>
            <a:r>
              <a:rPr lang="en-US" altLang="zh-CN" sz="3600" b="1" i="1">
                <a:solidFill>
                  <a:schemeClr val="hlink"/>
                </a:solidFill>
              </a:rPr>
              <a:t>prevent</a:t>
            </a:r>
            <a:r>
              <a:rPr lang="en-US" altLang="zh-CN" sz="3600" b="1" i="1"/>
              <a:t> the illnesses?</a:t>
            </a:r>
          </a:p>
        </p:txBody>
      </p:sp>
      <p:sp>
        <p:nvSpPr>
          <p:cNvPr id="66565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1258888" y="5157788"/>
            <a:ext cx="6048375" cy="1152525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We </a:t>
            </a:r>
            <a:r>
              <a:rPr lang="en-US" altLang="zh-CN" b="1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must</a:t>
            </a:r>
            <a:r>
              <a:rPr lang="en-US" altLang="zh-CN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keep our rooms clean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and  the air fresh.</a:t>
            </a:r>
          </a:p>
        </p:txBody>
      </p:sp>
      <p:pic>
        <p:nvPicPr>
          <p:cNvPr id="66567" name="Picture 7" descr="8-p38-2b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989138"/>
            <a:ext cx="4105275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8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85127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Ask and answer</a:t>
            </a:r>
            <a:endParaRPr lang="zh-CN" altLang="en-US" sz="4800" b="1" kern="10">
              <a:ln w="19050">
                <a:solidFill>
                  <a:srgbClr val="99CCFF"/>
                </a:solidFill>
                <a:rou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u=1580678920,3116969991&amp;fm=0&amp;gp=4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989138"/>
            <a:ext cx="4968875" cy="2833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331913" y="5157788"/>
            <a:ext cx="61198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altLang="zh-CN" sz="3200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We </a:t>
            </a:r>
            <a:r>
              <a:rPr lang="en-US" altLang="zh-CN" sz="3200" b="1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mustn’t</a:t>
            </a:r>
            <a:r>
              <a:rPr lang="en-US" altLang="zh-CN" sz="3200" b="1" i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keep fingernails long.</a:t>
            </a:r>
            <a:endParaRPr lang="zh-CN" altLang="en-US" sz="3200" b="1" i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908050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600" b="1" i="1">
                <a:solidFill>
                  <a:schemeClr val="tx2"/>
                </a:solidFill>
              </a:rPr>
              <a:t>What should we do to </a:t>
            </a:r>
            <a:r>
              <a:rPr lang="en-US" altLang="zh-CN" sz="3600" b="1" i="1">
                <a:solidFill>
                  <a:schemeClr val="hlink"/>
                </a:solidFill>
              </a:rPr>
              <a:t>prevent</a:t>
            </a:r>
            <a:r>
              <a:rPr lang="en-US" altLang="zh-CN" sz="3600" b="1" i="1">
                <a:solidFill>
                  <a:schemeClr val="tx2"/>
                </a:solidFill>
              </a:rPr>
              <a:t> the illnesses?</a:t>
            </a:r>
          </a:p>
        </p:txBody>
      </p:sp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85127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Ask and answer</a:t>
            </a:r>
            <a:endParaRPr lang="zh-CN" altLang="en-US" sz="4800" b="1" kern="10">
              <a:ln w="19050">
                <a:solidFill>
                  <a:srgbClr val="99CCFF"/>
                </a:solidFill>
                <a:rou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do exerci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489075"/>
            <a:ext cx="2403475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9" name="Picture 3" descr="wash h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1838"/>
            <a:ext cx="2403475" cy="15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throw litter abou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5013325"/>
            <a:ext cx="2403475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700338" y="1644650"/>
            <a:ext cx="590391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chemeClr val="tx2"/>
                </a:solidFill>
              </a:rPr>
              <a:t>We should do morning exercises.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700338" y="3395663"/>
            <a:ext cx="6227762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chemeClr val="tx2"/>
                </a:solidFill>
              </a:rPr>
              <a:t>We should wash our hands before meals.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628900" y="5227638"/>
            <a:ext cx="5849938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chemeClr val="tx2"/>
                </a:solidFill>
              </a:rPr>
              <a:t>We must not throw litter about.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914400" y="222250"/>
            <a:ext cx="74676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333399"/>
                </a:solidFill>
                <a:latin typeface="Arial" panose="020B0604020202020204" pitchFamily="34" charset="0"/>
              </a:rPr>
              <a:t>What should we do to have healthy living habits?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22" grpId="0"/>
      <p:bldP spid="1116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img_highfe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52513"/>
            <a:ext cx="24495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563938" y="1700213"/>
            <a:ext cx="4464050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chemeClr val="tx2"/>
                </a:solidFill>
              </a:rPr>
              <a:t>high fever (&gt;38°C) </a:t>
            </a:r>
            <a:endParaRPr lang="zh-CN" altLang="en-US" sz="3600" b="1">
              <a:solidFill>
                <a:schemeClr val="tx2"/>
              </a:solidFill>
            </a:endParaRPr>
          </a:p>
        </p:txBody>
      </p:sp>
      <p:pic>
        <p:nvPicPr>
          <p:cNvPr id="112644" name="Picture 4" descr="img_drycou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24313"/>
            <a:ext cx="25923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563938" y="4581525"/>
            <a:ext cx="3241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chemeClr val="tx2"/>
                </a:solidFill>
              </a:rPr>
              <a:t>dry cough </a:t>
            </a:r>
            <a:endParaRPr lang="zh-CN" altLang="en-US" sz="3600" b="1">
              <a:solidFill>
                <a:schemeClr val="tx2"/>
              </a:solidFill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684213" y="260350"/>
            <a:ext cx="83518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333399"/>
                </a:solidFill>
                <a:latin typeface="Arial" panose="020B0604020202020204" pitchFamily="34" charset="0"/>
              </a:rPr>
              <a:t>What are the symptoms of the flu?</a:t>
            </a:r>
            <a:endParaRPr lang="zh-CN" altLang="en-US" sz="36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5" grpId="0"/>
      <p:bldP spid="112646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FF3300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</Words>
  <Application>Microsoft Office PowerPoint</Application>
  <PresentationFormat>全屏显示(4:3)</PresentationFormat>
  <Paragraphs>249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3" baseType="lpstr">
      <vt:lpstr>Gulim</vt:lpstr>
      <vt:lpstr>Gungsuh</vt:lpstr>
      <vt:lpstr>MS UI Gothic</vt:lpstr>
      <vt:lpstr>楷体_GB2312</vt:lpstr>
      <vt:lpstr>宋体</vt:lpstr>
      <vt:lpstr>微软雅黑</vt:lpstr>
      <vt:lpstr>Arial</vt:lpstr>
      <vt:lpstr>Arial Black</vt:lpstr>
      <vt:lpstr>Arial Narrow</vt:lpstr>
      <vt:lpstr>Book Antiqua</vt:lpstr>
      <vt:lpstr>Calibri</vt:lpstr>
      <vt:lpstr>Comic Sans MS</vt:lpstr>
      <vt:lpstr>Franklin Gothic Medium</vt:lpstr>
      <vt:lpstr>Georgia</vt:lpstr>
      <vt:lpstr>Monotype Corsiva</vt:lpstr>
      <vt:lpstr>Palatino Linotype</vt:lpstr>
      <vt:lpstr>Tahoma</vt:lpstr>
      <vt:lpstr>Times New Roman</vt:lpstr>
      <vt:lpstr>Wingdings</vt:lpstr>
      <vt:lpstr>Wingdings 2</vt:lpstr>
      <vt:lpstr>WWW.2PPT.COM
</vt:lpstr>
      <vt:lpstr>PowerPoint 演示文稿</vt:lpstr>
      <vt:lpstr>PowerPoint 演示文稿</vt:lpstr>
      <vt:lpstr>What should we do to prevent the illnesses?</vt:lpstr>
      <vt:lpstr>What should we do to prevent the illnesses?</vt:lpstr>
      <vt:lpstr>PowerPoint 演示文稿</vt:lpstr>
      <vt:lpstr>What should we do to prevent the illnesses?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2113-01-01T00:00:00Z</dcterms:created>
  <dcterms:modified xsi:type="dcterms:W3CDTF">2023-01-16T18:03:09Z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AD127BB884F143718DA06B80783C9238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