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99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/>
    <p:restoredTop sz="94660"/>
  </p:normalViewPr>
  <p:slideViewPr>
    <p:cSldViewPr showGuides="1">
      <p:cViewPr>
        <p:scale>
          <a:sx n="100" d="100"/>
          <a:sy n="100" d="100"/>
        </p:scale>
        <p:origin x="-366" y="-264"/>
      </p:cViewPr>
      <p:guideLst>
        <p:guide orient="horz" pos="2160"/>
        <p:guide pos="29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8053-ABE3-4CC4-A308-C8F7512FE8E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D335D-97A3-4201-88F9-4CA78EAE2F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335D-97A3-4201-88F9-4CA78EAE2F2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1279525"/>
            <a:ext cx="4603750" cy="3452813"/>
          </a:xfrm>
          <a:ln>
            <a:solidFill>
              <a:srgbClr val="000000"/>
            </a:solidFill>
            <a:miter/>
          </a:ln>
        </p:spPr>
      </p:sp>
      <p:sp>
        <p:nvSpPr>
          <p:cNvPr id="44034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84390" tIns="42195" rIns="84390" bIns="42195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1279525"/>
            <a:ext cx="4603750" cy="3452813"/>
          </a:xfrm>
          <a:ln>
            <a:solidFill>
              <a:srgbClr val="000000"/>
            </a:solidFill>
            <a:miter/>
          </a:ln>
        </p:spPr>
      </p:sp>
      <p:sp>
        <p:nvSpPr>
          <p:cNvPr id="46082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84390" tIns="42195" rIns="84390" bIns="42195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&#20864;&#25945;%20&#19971;&#19979;%20unit4%20&#35838;&#20214;%20&#65288;&#35201;&#36716;&#25104;1+1&#26684;&#24335;&#65289;\Lesson%2024\L24&#35838;&#25991;&#26391;&#35835;.mp3" TargetMode="External"/><Relationship Id="rId1" Type="http://schemas.microsoft.com/office/2007/relationships/media" Target="file:///C:\Documents%20and%20Settings\Administrator\&#26700;&#38754;\&#20864;&#25945;%20&#19971;&#19979;%20unit4%20&#35838;&#20214;%20&#65288;&#35201;&#36716;&#25104;1+1&#26684;&#24335;&#65289;\Lesson%2024\L24&#35838;&#25991;&#26391;&#35835;.mp3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20864;&#25945;%20&#19971;&#19979;%20unit4%20&#35838;&#20214;%20&#65288;&#35201;&#36716;&#25104;1+1&#26684;&#24335;&#65289;\Lesson%2024\L24-No.1.mp3" TargetMode="External"/><Relationship Id="rId1" Type="http://schemas.microsoft.com/office/2007/relationships/media" Target="file:///C:\Documents%20and%20Settings\Administrator\&#26700;&#38754;\&#20864;&#25945;%20&#19971;&#19979;%20unit4%20&#35838;&#20214;%20&#65288;&#35201;&#36716;&#25104;1+1&#26684;&#24335;&#65289;\Lesson%2024\L24-No.1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33"/>
          <p:cNvSpPr txBox="1"/>
          <p:nvPr/>
        </p:nvSpPr>
        <p:spPr>
          <a:xfrm>
            <a:off x="4597400" y="457200"/>
            <a:ext cx="419735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七年级英语（</a:t>
            </a:r>
            <a:r>
              <a:rPr lang="en-US" altLang="zh-CN" sz="2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JJ</a:t>
            </a:r>
            <a:r>
              <a:rPr lang="zh-CN" altLang="en-US" sz="2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下</a:t>
            </a:r>
            <a:r>
              <a:rPr lang="zh-CN" altLang="en-US" sz="2400" b="1" dirty="0" smtClean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）教</a:t>
            </a:r>
            <a:r>
              <a:rPr lang="zh-CN" altLang="en-US" sz="2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学课件</a:t>
            </a:r>
          </a:p>
        </p:txBody>
      </p:sp>
      <p:sp>
        <p:nvSpPr>
          <p:cNvPr id="5122" name="Text Box 11"/>
          <p:cNvSpPr txBox="1"/>
          <p:nvPr/>
        </p:nvSpPr>
        <p:spPr>
          <a:xfrm>
            <a:off x="-10886" y="2514600"/>
            <a:ext cx="9154886" cy="1067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How </a:t>
            </a:r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Was </a:t>
            </a:r>
            <a:r>
              <a:rPr lang="en-US" altLang="zh-CN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Your</a:t>
            </a:r>
            <a:r>
              <a:rPr lang="zh-CN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Weekend</a:t>
            </a:r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sp>
        <p:nvSpPr>
          <p:cNvPr id="5" name="矩形 4"/>
          <p:cNvSpPr/>
          <p:nvPr/>
        </p:nvSpPr>
        <p:spPr>
          <a:xfrm>
            <a:off x="2919311" y="54102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9"/>
          <p:cNvSpPr/>
          <p:nvPr/>
        </p:nvSpPr>
        <p:spPr>
          <a:xfrm>
            <a:off x="890700" y="1600200"/>
            <a:ext cx="735171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Unit4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After-School Activities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77660" y="3189605"/>
            <a:ext cx="2242820" cy="3073400"/>
          </a:xfrm>
          <a:prstGeom prst="rect">
            <a:avLst/>
          </a:prstGeom>
        </p:spPr>
      </p:pic>
      <p:sp>
        <p:nvSpPr>
          <p:cNvPr id="96265" name="圆角矩形标注 96264"/>
          <p:cNvSpPr/>
          <p:nvPr/>
        </p:nvSpPr>
        <p:spPr>
          <a:xfrm>
            <a:off x="513715" y="877570"/>
            <a:ext cx="3709670" cy="1356360"/>
          </a:xfrm>
          <a:prstGeom prst="wedgeRoundRectCallout">
            <a:avLst>
              <a:gd name="adj1" fmla="val -13830"/>
              <a:gd name="adj2" fmla="val 104447"/>
              <a:gd name="adj3" fmla="val 16667"/>
            </a:avLst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  <p:sp>
        <p:nvSpPr>
          <p:cNvPr id="96266" name="文本框 96265"/>
          <p:cNvSpPr txBox="1"/>
          <p:nvPr/>
        </p:nvSpPr>
        <p:spPr>
          <a:xfrm>
            <a:off x="513715" y="863600"/>
            <a:ext cx="371030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What  are you going to do tomorrow?</a:t>
            </a:r>
            <a:endParaRPr lang="en-US" altLang="zh-CN" sz="2800" b="1" i="0" dirty="0">
              <a:solidFill>
                <a:srgbClr val="0000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67" name="圆角矩形标注 96266"/>
          <p:cNvSpPr/>
          <p:nvPr/>
        </p:nvSpPr>
        <p:spPr>
          <a:xfrm>
            <a:off x="4439920" y="888365"/>
            <a:ext cx="4261485" cy="1846580"/>
          </a:xfrm>
          <a:prstGeom prst="wedgeRoundRectCallout">
            <a:avLst>
              <a:gd name="adj1" fmla="val 24564"/>
              <a:gd name="adj2" fmla="val 76616"/>
              <a:gd name="adj3" fmla="val 16667"/>
            </a:avLst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  <p:sp>
        <p:nvSpPr>
          <p:cNvPr id="96275" name="矩形 96274"/>
          <p:cNvSpPr/>
          <p:nvPr/>
        </p:nvSpPr>
        <p:spPr>
          <a:xfrm>
            <a:off x="4545965" y="888365"/>
            <a:ext cx="4479290" cy="18357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0" dirty="0">
                <a:solidFill>
                  <a:srgbClr val="F245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lang="en-US" altLang="zh-CN" sz="2800" b="1" dirty="0">
                <a:solidFill>
                  <a:srgbClr val="F24528"/>
                </a:solidFill>
                <a:latin typeface="Times New Roman" panose="02020603050405020304" pitchFamily="18" charset="0"/>
                <a:sym typeface="+mn-ea"/>
              </a:rPr>
              <a:t>going to draw some pictures in the painting house</a:t>
            </a:r>
            <a:r>
              <a:rPr lang="en-US" altLang="zh-CN" sz="2800" b="1" i="0" dirty="0">
                <a:solidFill>
                  <a:srgbClr val="F245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65" y="3004820"/>
            <a:ext cx="2049145" cy="3258185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2519045" y="3040380"/>
            <a:ext cx="3627755" cy="1006475"/>
          </a:xfrm>
          <a:prstGeom prst="wedgeRoundRectCallout">
            <a:avLst>
              <a:gd name="adj1" fmla="val 75328"/>
              <a:gd name="adj2" fmla="val 41671"/>
              <a:gd name="adj3" fmla="val 16667"/>
            </a:avLst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23185" y="3040380"/>
            <a:ext cx="35058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rgbClr val="DB21DD"/>
                </a:solidFill>
                <a:latin typeface="Times New Roman" panose="02020603050405020304" pitchFamily="18" charset="0"/>
                <a:sym typeface="+mn-ea"/>
              </a:rPr>
              <a:t>What  are you going to do tomorrow?</a:t>
            </a:r>
            <a:endParaRPr lang="en-US" altLang="zh-CN" sz="2800" b="1" i="0" dirty="0">
              <a:solidFill>
                <a:srgbClr val="DB21D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414905" y="4798695"/>
            <a:ext cx="3930650" cy="1383030"/>
          </a:xfrm>
          <a:prstGeom prst="wedgeRoundRectCallout">
            <a:avLst>
              <a:gd name="adj1" fmla="val -58336"/>
              <a:gd name="adj2" fmla="val -92102"/>
              <a:gd name="adj3" fmla="val 16667"/>
            </a:avLst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14905" y="4798695"/>
            <a:ext cx="340741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lvl="0" indent="-34290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am going to learn</a:t>
            </a:r>
          </a:p>
          <a:p>
            <a:pPr marL="342900" lvl="0" indent="-34290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swimming. I joined </a:t>
            </a:r>
          </a:p>
          <a:p>
            <a:pPr marL="342900" lvl="0" indent="-34290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club last week.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5" grpId="0" bldLvl="0" animBg="1"/>
      <p:bldP spid="96266" grpId="0"/>
      <p:bldP spid="96267" grpId="0" animBg="1"/>
      <p:bldP spid="96275" grpId="0"/>
      <p:bldP spid="6" grpId="0" animBg="1"/>
      <p:bldP spid="7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"/>
          <p:cNvSpPr txBox="1"/>
          <p:nvPr/>
        </p:nvSpPr>
        <p:spPr>
          <a:xfrm>
            <a:off x="1776095" y="395288"/>
            <a:ext cx="61087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400" b="1" dirty="0">
                <a:solidFill>
                  <a:srgbClr val="DB21D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Words and expressions</a:t>
            </a:r>
          </a:p>
        </p:txBody>
      </p:sp>
      <p:sp>
        <p:nvSpPr>
          <p:cNvPr id="5124" name="Text Box 5"/>
          <p:cNvSpPr txBox="1"/>
          <p:nvPr/>
        </p:nvSpPr>
        <p:spPr>
          <a:xfrm>
            <a:off x="774065" y="1163955"/>
            <a:ext cx="3570288" cy="540575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yummy</a:t>
            </a:r>
          </a:p>
          <a:p>
            <a:pPr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everybody</a:t>
            </a:r>
          </a:p>
          <a:p>
            <a:pPr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宋体" panose="02010600030101010101" pitchFamily="2" charset="-122"/>
              </a:rPr>
              <a:t>climb a mountain</a:t>
            </a:r>
          </a:p>
          <a:p>
            <a:pPr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宋体" panose="02010600030101010101" pitchFamily="2" charset="-122"/>
              </a:rPr>
              <a:t> take a bus</a:t>
            </a:r>
          </a:p>
          <a:p>
            <a:pPr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宋体" panose="02010600030101010101" pitchFamily="2" charset="-122"/>
              </a:rPr>
              <a:t> be away from</a:t>
            </a:r>
          </a:p>
          <a:p>
            <a:pPr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宋体" panose="02010600030101010101" pitchFamily="2" charset="-122"/>
              </a:rPr>
              <a:t>sing songs</a:t>
            </a:r>
          </a:p>
          <a:p>
            <a:pPr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宋体" panose="02010600030101010101" pitchFamily="2" charset="-122"/>
              </a:rPr>
              <a:t>on the bus</a:t>
            </a:r>
          </a:p>
          <a:p>
            <a:pPr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宋体" panose="02010600030101010101" pitchFamily="2" charset="-122"/>
              </a:rPr>
              <a:t>write back     </a:t>
            </a:r>
          </a:p>
        </p:txBody>
      </p:sp>
      <p:sp>
        <p:nvSpPr>
          <p:cNvPr id="2" name="Text Box 5"/>
          <p:cNvSpPr txBox="1"/>
          <p:nvPr/>
        </p:nvSpPr>
        <p:spPr>
          <a:xfrm>
            <a:off x="4449445" y="1163955"/>
            <a:ext cx="4198938" cy="5405755"/>
          </a:xfrm>
          <a:prstGeom prst="rect">
            <a:avLst/>
          </a:prstGeom>
          <a:solidFill>
            <a:srgbClr val="C4E59D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latin typeface="Times New Roman" panose="02020603050405020304" pitchFamily="18" charset="0"/>
                <a:ea typeface="楷体_GB2312" panose="02010609030101010101" pitchFamily="49" charset="-122"/>
                <a:sym typeface="宋体" panose="02010600030101010101" pitchFamily="2" charset="-122"/>
              </a:rPr>
              <a:t>好吃的；美味的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latin typeface="Times New Roman" panose="02020603050405020304" pitchFamily="18" charset="0"/>
                <a:ea typeface="楷体_GB2312" panose="02010609030101010101" pitchFamily="49" charset="-122"/>
                <a:sym typeface="宋体" panose="02010600030101010101" pitchFamily="2" charset="-122"/>
              </a:rPr>
              <a:t>每人；人人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latin typeface="Times New Roman" panose="02020603050405020304" pitchFamily="18" charset="0"/>
                <a:ea typeface="楷体_GB2312" panose="02010609030101010101" pitchFamily="49" charset="-122"/>
                <a:sym typeface="宋体" panose="02010600030101010101" pitchFamily="2" charset="-122"/>
              </a:rPr>
              <a:t>爬山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latin typeface="Times New Roman" panose="02020603050405020304" pitchFamily="18" charset="0"/>
                <a:ea typeface="楷体_GB2312" panose="02010609030101010101" pitchFamily="49" charset="-122"/>
                <a:sym typeface="宋体" panose="02010600030101010101" pitchFamily="2" charset="-122"/>
              </a:rPr>
              <a:t>乘公交车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latin typeface="Times New Roman" panose="02020603050405020304" pitchFamily="18" charset="0"/>
                <a:ea typeface="楷体_GB2312" panose="02010609030101010101" pitchFamily="49" charset="-122"/>
                <a:sym typeface="宋体" panose="02010600030101010101" pitchFamily="2" charset="-122"/>
              </a:rPr>
              <a:t>远离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latin typeface="Times New Roman" panose="02020603050405020304" pitchFamily="18" charset="0"/>
                <a:ea typeface="楷体_GB2312" panose="02010609030101010101" pitchFamily="49" charset="-122"/>
                <a:sym typeface="宋体" panose="02010600030101010101" pitchFamily="2" charset="-122"/>
              </a:rPr>
              <a:t>唱歌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latin typeface="Times New Roman" panose="02020603050405020304" pitchFamily="18" charset="0"/>
                <a:ea typeface="楷体_GB2312" panose="02010609030101010101" pitchFamily="49" charset="-122"/>
                <a:sym typeface="宋体" panose="02010600030101010101" pitchFamily="2" charset="-122"/>
              </a:rPr>
              <a:t>在公交车上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latin typeface="Times New Roman" panose="02020603050405020304" pitchFamily="18" charset="0"/>
                <a:ea typeface="楷体_GB2312" panose="02010609030101010101" pitchFamily="49" charset="-122"/>
                <a:sym typeface="宋体" panose="02010600030101010101" pitchFamily="2" charset="-122"/>
              </a:rPr>
              <a:t>回信；回复  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5"/>
          <p:cNvSpPr txBox="1"/>
          <p:nvPr/>
        </p:nvSpPr>
        <p:spPr>
          <a:xfrm>
            <a:off x="696913" y="752475"/>
            <a:ext cx="3568700" cy="560324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r">
              <a:lnSpc>
                <a:spcPct val="16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stay still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r">
              <a:lnSpc>
                <a:spcPct val="16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in a hurry</a:t>
            </a:r>
          </a:p>
          <a:p>
            <a:pPr algn="r">
              <a:lnSpc>
                <a:spcPct val="16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have plans for...</a:t>
            </a:r>
          </a:p>
          <a:p>
            <a:pPr algn="r">
              <a:lnSpc>
                <a:spcPct val="16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stay home</a:t>
            </a:r>
          </a:p>
          <a:p>
            <a:pPr algn="r">
              <a:lnSpc>
                <a:spcPct val="16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surf the Internet</a:t>
            </a:r>
          </a:p>
          <a:p>
            <a:pPr algn="r">
              <a:lnSpc>
                <a:spcPct val="16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help sb. with </a:t>
            </a:r>
          </a:p>
          <a:p>
            <a:pPr algn="r">
              <a:lnSpc>
                <a:spcPct val="16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join sb.</a:t>
            </a:r>
            <a:r>
              <a:rPr lang="zh-CN" altLang="zh-CN" sz="3200" b="1" dirty="0">
                <a:latin typeface="Times New Roman" panose="02020603050405020304" pitchFamily="18" charset="0"/>
                <a:ea typeface="楷体_GB2312" panose="02010609030101010101" pitchFamily="49" charset="-122"/>
                <a:sym typeface="宋体" panose="02010600030101010101" pitchFamily="2" charset="-122"/>
              </a:rPr>
              <a:t>   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" name="Text Box 5"/>
          <p:cNvSpPr txBox="1"/>
          <p:nvPr/>
        </p:nvSpPr>
        <p:spPr>
          <a:xfrm>
            <a:off x="4384993" y="752475"/>
            <a:ext cx="4197350" cy="5603240"/>
          </a:xfrm>
          <a:prstGeom prst="rect">
            <a:avLst/>
          </a:prstGeom>
          <a:solidFill>
            <a:srgbClr val="C4E59D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静止不动</a:t>
            </a:r>
          </a:p>
          <a:p>
            <a:pPr>
              <a:lnSpc>
                <a:spcPct val="160000"/>
              </a:lnSpc>
            </a:pP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匆忙</a:t>
            </a:r>
          </a:p>
          <a:p>
            <a:pPr>
              <a:lnSpc>
                <a:spcPct val="160000"/>
              </a:lnSpc>
            </a:pPr>
            <a:r>
              <a:rPr lang="zh-CN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对于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……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的计划</a:t>
            </a:r>
          </a:p>
          <a:p>
            <a:pPr>
              <a:lnSpc>
                <a:spcPct val="160000"/>
              </a:lnSpc>
            </a:pPr>
            <a:r>
              <a:rPr lang="zh-CN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待在家</a:t>
            </a:r>
          </a:p>
          <a:p>
            <a:pPr>
              <a:lnSpc>
                <a:spcPct val="160000"/>
              </a:lnSpc>
            </a:pPr>
            <a:r>
              <a:rPr lang="zh-CN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上网</a:t>
            </a:r>
          </a:p>
          <a:p>
            <a:pPr>
              <a:lnSpc>
                <a:spcPct val="160000"/>
              </a:lnSpc>
            </a:pPr>
            <a:r>
              <a:rPr lang="zh-CN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帮忙（做）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……</a:t>
            </a:r>
          </a:p>
          <a:p>
            <a:pPr>
              <a:lnSpc>
                <a:spcPct val="16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楷体_GB2312" panose="02010609030101010101" pitchFamily="49" charset="-122"/>
                <a:sym typeface="宋体" panose="02010600030101010101" pitchFamily="2" charset="-122"/>
              </a:rPr>
              <a:t>加入某人的活动</a:t>
            </a:r>
            <a:r>
              <a:rPr lang="zh-CN" altLang="zh-CN" sz="3200" b="1" dirty="0">
                <a:latin typeface="Times New Roman" panose="02020603050405020304" pitchFamily="18" charset="0"/>
                <a:ea typeface="楷体_GB2312" panose="02010609030101010101" pitchFamily="49" charset="-122"/>
                <a:sym typeface="宋体" panose="02010600030101010101" pitchFamily="2" charset="-122"/>
              </a:rPr>
              <a:t>           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/>
          <p:cNvSpPr txBox="1"/>
          <p:nvPr/>
        </p:nvSpPr>
        <p:spPr>
          <a:xfrm>
            <a:off x="2681288" y="474663"/>
            <a:ext cx="6118225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Presentation</a:t>
            </a:r>
          </a:p>
        </p:txBody>
      </p:sp>
      <p:sp>
        <p:nvSpPr>
          <p:cNvPr id="23553" name="Text Box 2"/>
          <p:cNvSpPr txBox="1"/>
          <p:nvPr/>
        </p:nvSpPr>
        <p:spPr>
          <a:xfrm>
            <a:off x="321945" y="1828800"/>
            <a:ext cx="8500745" cy="3903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Hey Li Ming,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How are you? How was your weekend?</a:t>
            </a:r>
            <a:endParaRPr lang="en-US" altLang="zh-CN" sz="2400" b="1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had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great weekend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!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Guess what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! I can make donuts myself now. My mum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taught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me on Saturday. Jenny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came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over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and helped us. It 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was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lot of work, but it 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was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fun. Fresh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home-made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donuts are so delicious. Yummy!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Next weekend, I am going to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climb the mountain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! </a:t>
            </a:r>
            <a:endParaRPr lang="en-US" altLang="zh-CN" sz="2400" b="1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L24课文朗读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59195" y="62420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3"/>
          <p:cNvSpPr txBox="1"/>
          <p:nvPr/>
        </p:nvSpPr>
        <p:spPr>
          <a:xfrm>
            <a:off x="405765" y="598805"/>
            <a:ext cx="8332470" cy="59067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 will go with my parents, 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cousins,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aunt and uncle. 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Mountain climbing is so fun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.We are going to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take a bus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there.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It`s three hours away from my house.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 are going to sing songs and play games on the bus. I’m so excited! My uncle is going to bring his camera and I am going to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bring some donuts for everybody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Did you have a good weekend? What are you going to do next weekend?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Write back soon,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Danny</a:t>
            </a:r>
          </a:p>
        </p:txBody>
      </p:sp>
      <p:pic>
        <p:nvPicPr>
          <p:cNvPr id="101386" name="图片 101385" descr="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278880" y="4631690"/>
            <a:ext cx="1864995" cy="18738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157699"/>
          <p:cNvSpPr txBox="1"/>
          <p:nvPr/>
        </p:nvSpPr>
        <p:spPr>
          <a:xfrm>
            <a:off x="243840" y="584835"/>
            <a:ext cx="8612505" cy="1383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phrases into English.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在课文中找出对应的短语。</a:t>
            </a:r>
          </a:p>
        </p:txBody>
      </p:sp>
      <p:sp>
        <p:nvSpPr>
          <p:cNvPr id="8195" name="文本框 157700"/>
          <p:cNvSpPr txBox="1"/>
          <p:nvPr/>
        </p:nvSpPr>
        <p:spPr>
          <a:xfrm>
            <a:off x="243840" y="2153920"/>
            <a:ext cx="4171950" cy="39693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 eaLnBrk="1" hangingPunct="1">
              <a:lnSpc>
                <a:spcPct val="150000"/>
              </a:lnSpc>
            </a:pPr>
            <a:r>
              <a:rPr lang="zh-CN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周末玩得愉快</a:t>
            </a:r>
          </a:p>
          <a:p>
            <a:pPr marL="342900" indent="-342900" algn="l" eaLnBrk="1" hangingPunct="1">
              <a:lnSpc>
                <a:spcPct val="150000"/>
              </a:lnSpc>
            </a:pPr>
            <a:r>
              <a:rPr lang="zh-CN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乘公共汽车</a:t>
            </a:r>
          </a:p>
          <a:p>
            <a:pPr marL="342900" indent="-342900" algn="l" eaLnBrk="1" hangingPunct="1">
              <a:lnSpc>
                <a:spcPct val="150000"/>
              </a:lnSpc>
            </a:pPr>
            <a:r>
              <a:rPr lang="zh-CN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爬山</a:t>
            </a:r>
            <a:r>
              <a:rPr lang="en-US" altLang="zh-CN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名词短语</a:t>
            </a:r>
            <a:r>
              <a:rPr lang="en-US" altLang="zh-CN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 eaLnBrk="1" hangingPunct="1">
              <a:lnSpc>
                <a:spcPct val="150000"/>
              </a:lnSpc>
            </a:pPr>
            <a:r>
              <a:rPr lang="zh-CN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离</a:t>
            </a:r>
            <a:r>
              <a:rPr lang="en-US" altLang="zh-CN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有三个小时的距离</a:t>
            </a:r>
          </a:p>
          <a:p>
            <a:pPr marL="342900" indent="-342900" algn="l" eaLnBrk="1" hangingPunct="1">
              <a:lnSpc>
                <a:spcPct val="150000"/>
              </a:lnSpc>
            </a:pPr>
            <a:r>
              <a:rPr lang="zh-CN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给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</a:t>
            </a:r>
            <a:r>
              <a:rPr lang="zh-CN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带面包圈</a:t>
            </a:r>
          </a:p>
          <a:p>
            <a:pPr marL="342900" indent="-342900" algn="l" eaLnBrk="1" hangingPunct="1">
              <a:lnSpc>
                <a:spcPct val="150000"/>
              </a:lnSpc>
            </a:pPr>
            <a:r>
              <a:rPr lang="zh-CN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和父母一起去</a:t>
            </a:r>
          </a:p>
        </p:txBody>
      </p:sp>
      <p:sp>
        <p:nvSpPr>
          <p:cNvPr id="157702" name="文本框 157701"/>
          <p:cNvSpPr txBox="1"/>
          <p:nvPr/>
        </p:nvSpPr>
        <p:spPr>
          <a:xfrm>
            <a:off x="4486275" y="2153920"/>
            <a:ext cx="4369435" cy="39693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i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great/good weekend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i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a bus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i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climb a mountain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i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hours away from... bring some donuts for ...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i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with my parents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charRg st="54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7702">
                                            <p:txEl>
                                              <p:charRg st="54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7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9"/>
          <p:cNvSpPr txBox="1"/>
          <p:nvPr/>
        </p:nvSpPr>
        <p:spPr>
          <a:xfrm>
            <a:off x="1136015" y="1162050"/>
            <a:ext cx="7430135" cy="156718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square" lIns="91413" tIns="45708" rIns="91413" bIns="45708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Listen and match the pictures with the questions.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0845" y="1162050"/>
            <a:ext cx="725170" cy="710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3200" strike="noStrike" noProof="1"/>
              <a:t>1</a:t>
            </a:r>
          </a:p>
        </p:txBody>
      </p:sp>
      <p:sp>
        <p:nvSpPr>
          <p:cNvPr id="18435" name="矩形 62467"/>
          <p:cNvSpPr>
            <a:spLocks noTextEdit="1"/>
          </p:cNvSpPr>
          <p:nvPr/>
        </p:nvSpPr>
        <p:spPr>
          <a:xfrm>
            <a:off x="2754630" y="575945"/>
            <a:ext cx="3634105" cy="46863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0"/>
                <a:gd name="adj2" fmla="val 0"/>
              </a:avLst>
            </a:prstTxWarp>
            <a:normAutofit fontScale="82500" lnSpcReduction="20000"/>
          </a:bodyPr>
          <a:lstStyle/>
          <a:p>
            <a:pPr algn="ctr"/>
            <a:r>
              <a:rPr lang="zh-CN" altLang="en-US" sz="3600" b="1" i="1" dirty="0">
                <a:ln w="12700" cap="flat" cmpd="sng">
                  <a:solidFill>
                    <a:srgbClr val="FF66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Let's Do It!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781800" y="473075"/>
            <a:ext cx="814705" cy="688975"/>
          </a:xfrm>
          <a:prstGeom prst="rect">
            <a:avLst/>
          </a:prstGeom>
        </p:spPr>
      </p:pic>
      <p:sp>
        <p:nvSpPr>
          <p:cNvPr id="12294" name="Rectangle 7"/>
          <p:cNvSpPr/>
          <p:nvPr/>
        </p:nvSpPr>
        <p:spPr>
          <a:xfrm>
            <a:off x="1136015" y="2994025"/>
            <a:ext cx="3168650" cy="1008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Danny do last weekend?</a:t>
            </a:r>
            <a:endParaRPr lang="en-US" altLang="zh-CN" sz="2800" b="1" dirty="0">
              <a:solidFill>
                <a:srgbClr val="66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5" name="Rectangle 8"/>
          <p:cNvSpPr/>
          <p:nvPr/>
        </p:nvSpPr>
        <p:spPr>
          <a:xfrm>
            <a:off x="4749800" y="2993708"/>
            <a:ext cx="3816350" cy="1008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Danny going to do next weekend?</a:t>
            </a:r>
            <a:endParaRPr lang="en-US" altLang="zh-CN" sz="2800" b="1" dirty="0">
              <a:solidFill>
                <a:srgbClr val="66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6" name="Picture 9" descr="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785" y="5013325"/>
            <a:ext cx="8064500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6" name="Line 10"/>
          <p:cNvSpPr/>
          <p:nvPr/>
        </p:nvSpPr>
        <p:spPr>
          <a:xfrm>
            <a:off x="2450465" y="3933825"/>
            <a:ext cx="2771775" cy="120840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5787" name="Line 11"/>
          <p:cNvSpPr/>
          <p:nvPr/>
        </p:nvSpPr>
        <p:spPr>
          <a:xfrm flipH="1">
            <a:off x="2449830" y="4062095"/>
            <a:ext cx="3168650" cy="10795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" name="L24-No.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47025" y="143637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37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57348"/>
          <p:cNvSpPr/>
          <p:nvPr/>
        </p:nvSpPr>
        <p:spPr>
          <a:xfrm>
            <a:off x="891540" y="692150"/>
            <a:ext cx="7633970" cy="856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lIns="118508" tIns="59255" rIns="118508" bIns="59255" anchor="t">
            <a:spAutoFit/>
          </a:bodyPr>
          <a:lstStyle/>
          <a:p>
            <a:pPr marL="0" lvl="0" indent="0" eaLnBrk="1" fontAlgn="base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zh-CN" sz="32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Read the lesson and answer the questions.</a:t>
            </a:r>
          </a:p>
        </p:txBody>
      </p:sp>
      <p:sp>
        <p:nvSpPr>
          <p:cNvPr id="3" name="椭圆 2"/>
          <p:cNvSpPr/>
          <p:nvPr/>
        </p:nvSpPr>
        <p:spPr>
          <a:xfrm>
            <a:off x="234633" y="812800"/>
            <a:ext cx="655638" cy="61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3200" strike="noStrike" noProof="1"/>
              <a:t>2</a:t>
            </a:r>
          </a:p>
        </p:txBody>
      </p:sp>
      <p:sp>
        <p:nvSpPr>
          <p:cNvPr id="52227" name="Rectangle 3"/>
          <p:cNvSpPr/>
          <p:nvPr/>
        </p:nvSpPr>
        <p:spPr>
          <a:xfrm>
            <a:off x="890905" y="1787525"/>
            <a:ext cx="7704455" cy="46335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09600" lvl="0" indent="-609600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sym typeface="+mn-ea"/>
              </a:rPr>
              <a:t>1. Who taught Danny to make donuts?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marL="609600" lvl="0" indent="-609600" eaLnBrk="1" hangingPunct="1">
              <a:lnSpc>
                <a:spcPct val="100000"/>
              </a:lnSpc>
              <a:buNone/>
            </a:pPr>
            <a:endParaRPr lang="en-US" altLang="zh-CN" sz="2800" b="1" dirty="0">
              <a:solidFill>
                <a:schemeClr val="tx1"/>
              </a:solidFill>
            </a:endParaRPr>
          </a:p>
          <a:p>
            <a:pPr marL="609600" lvl="0" indent="-609600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sym typeface="+mn-ea"/>
              </a:rPr>
              <a:t>2. What does Danny think of home-made donuts?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marL="609600" lvl="0" indent="-609600" eaLnBrk="1" hangingPunct="1">
              <a:lnSpc>
                <a:spcPct val="100000"/>
              </a:lnSpc>
              <a:buNone/>
            </a:pPr>
            <a:endParaRPr lang="en-US" altLang="zh-CN" sz="2800" b="1" dirty="0">
              <a:solidFill>
                <a:schemeClr val="tx1"/>
              </a:solidFill>
            </a:endParaRPr>
          </a:p>
          <a:p>
            <a:pPr marL="609600" lvl="0" indent="-609600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sym typeface="+mn-ea"/>
              </a:rPr>
              <a:t>3. How is Danny going to the mountain? 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marL="609600" lvl="0" indent="-609600" eaLnBrk="1" hangingPunct="1">
              <a:lnSpc>
                <a:spcPct val="100000"/>
              </a:lnSpc>
              <a:buNone/>
            </a:pPr>
            <a:endParaRPr lang="en-US" altLang="zh-CN" sz="2800" b="1" dirty="0">
              <a:solidFill>
                <a:schemeClr val="tx1"/>
              </a:solidFill>
            </a:endParaRPr>
          </a:p>
          <a:p>
            <a:pPr marL="609600" lvl="0" indent="-609600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sym typeface="+mn-ea"/>
              </a:rPr>
              <a:t>4. How far is the mountain from Danny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’</a:t>
            </a:r>
            <a:r>
              <a:rPr lang="en-US" altLang="zh-CN" sz="2800" b="1" dirty="0">
                <a:solidFill>
                  <a:schemeClr val="tx1"/>
                </a:solidFill>
                <a:sym typeface="+mn-ea"/>
              </a:rPr>
              <a:t>s house?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 Box 8"/>
          <p:cNvSpPr txBox="1"/>
          <p:nvPr/>
        </p:nvSpPr>
        <p:spPr>
          <a:xfrm>
            <a:off x="1394143" y="2397125"/>
            <a:ext cx="57610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mum.</a:t>
            </a:r>
          </a:p>
        </p:txBody>
      </p:sp>
      <p:sp>
        <p:nvSpPr>
          <p:cNvPr id="6" name="Text Box 8"/>
          <p:cNvSpPr txBox="1"/>
          <p:nvPr/>
        </p:nvSpPr>
        <p:spPr>
          <a:xfrm>
            <a:off x="1394143" y="3344545"/>
            <a:ext cx="72009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so delicious.</a:t>
            </a:r>
          </a:p>
        </p:txBody>
      </p:sp>
      <p:sp>
        <p:nvSpPr>
          <p:cNvPr id="7" name="Text Box 8"/>
          <p:cNvSpPr txBox="1"/>
          <p:nvPr/>
        </p:nvSpPr>
        <p:spPr>
          <a:xfrm>
            <a:off x="1394143" y="4373245"/>
            <a:ext cx="741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a bus there.</a:t>
            </a:r>
          </a:p>
        </p:txBody>
      </p:sp>
      <p:sp>
        <p:nvSpPr>
          <p:cNvPr id="8" name="Text Box 8"/>
          <p:cNvSpPr txBox="1"/>
          <p:nvPr/>
        </p:nvSpPr>
        <p:spPr>
          <a:xfrm>
            <a:off x="1240473" y="5395278"/>
            <a:ext cx="7416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three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away from his house.</a:t>
            </a:r>
          </a:p>
        </p:txBody>
      </p:sp>
      <p:sp>
        <p:nvSpPr>
          <p:cNvPr id="11" name="Rectangle 3"/>
          <p:cNvSpPr/>
          <p:nvPr/>
        </p:nvSpPr>
        <p:spPr>
          <a:xfrm>
            <a:off x="698249" y="1905000"/>
            <a:ext cx="7952740" cy="46335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09600" lvl="0" indent="-609600" eaLnBrk="1" hangingPunct="1">
              <a:buNone/>
            </a:pPr>
            <a:r>
              <a:rPr lang="en-US" altLang="zh-C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What is Danny going to bring for everybody?</a:t>
            </a:r>
          </a:p>
        </p:txBody>
      </p:sp>
      <p:sp>
        <p:nvSpPr>
          <p:cNvPr id="12" name="Text Box 8"/>
          <p:cNvSpPr txBox="1"/>
          <p:nvPr/>
        </p:nvSpPr>
        <p:spPr>
          <a:xfrm>
            <a:off x="1303020" y="2397125"/>
            <a:ext cx="741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Some donuts.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" grpId="0"/>
      <p:bldP spid="7" grpId="0"/>
      <p:bldP spid="8" grpId="0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23"/>
          <p:cNvSpPr txBox="1"/>
          <p:nvPr/>
        </p:nvSpPr>
        <p:spPr>
          <a:xfrm>
            <a:off x="1266825" y="720725"/>
            <a:ext cx="7562850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Fill in the blanks with the words in the box.</a:t>
            </a:r>
            <a:endParaRPr lang="en-US" altLang="zh-CN" b="1" strike="noStrike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04190" y="720725"/>
            <a:ext cx="762635" cy="745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4400" strike="noStrike" noProof="1"/>
              <a:t>3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068070" y="1896846"/>
            <a:ext cx="6985000" cy="549275"/>
          </a:xfrm>
          <a:prstGeom prst="rect">
            <a:avLst/>
          </a:prstGeom>
          <a:gradFill rotWithShape="1">
            <a:gsLst>
              <a:gs pos="0">
                <a:srgbClr val="008000">
                  <a:alpha val="50000"/>
                </a:srgbClr>
              </a:gs>
              <a:gs pos="50000">
                <a:srgbClr val="FFFFFF"/>
              </a:gs>
              <a:gs pos="100000">
                <a:srgbClr val="008000"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000" b="1" kern="1200" cap="none" spc="0" normalizeH="0" baseline="0" noProof="0" dirty="0" smtClean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take   fresh    climb    bring    everybody</a:t>
            </a:r>
          </a:p>
        </p:txBody>
      </p:sp>
      <p:sp>
        <p:nvSpPr>
          <p:cNvPr id="83973" name="Text Box 5"/>
          <p:cNvSpPr txBox="1"/>
          <p:nvPr/>
        </p:nvSpPr>
        <p:spPr>
          <a:xfrm>
            <a:off x="304483" y="2812733"/>
            <a:ext cx="8534400" cy="3749675"/>
          </a:xfrm>
          <a:prstGeom prst="rect">
            <a:avLst/>
          </a:prstGeom>
          <a:solidFill>
            <a:srgbClr val="FF0066">
              <a:alpha val="10196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AutoNum type="arabicPeriod"/>
            </a:pP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____________ is here. Let’s begin our class.</a:t>
            </a:r>
          </a:p>
          <a:p>
            <a:pPr marL="342900" indent="-342900" eaLnBrk="1" hangingPunct="1">
              <a:buAutoNum type="arabicPeriod"/>
            </a:pP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 have a cake for the party, but can you _______ some drinks?</a:t>
            </a:r>
          </a:p>
          <a:p>
            <a:pPr marL="342900" indent="-342900" eaLnBrk="1" hangingPunct="1">
              <a:buAutoNum type="arabicPeriod"/>
            </a:pP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air is very clean and _______ after the rain.</a:t>
            </a:r>
          </a:p>
          <a:p>
            <a:pPr marL="342900" indent="-342900" eaLnBrk="1" hangingPunct="1">
              <a:buAutoNum type="arabicPeriod"/>
            </a:pP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 can _______ the tree and pick some apples for you.</a:t>
            </a:r>
          </a:p>
          <a:p>
            <a:pPr marL="342900" indent="-342900" eaLnBrk="1" hangingPunct="1">
              <a:buAutoNum type="arabicPeriod"/>
            </a:pP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They are going to _______ a ship to Dalian for their holiday next week.</a:t>
            </a:r>
          </a:p>
        </p:txBody>
      </p:sp>
      <p:sp>
        <p:nvSpPr>
          <p:cNvPr id="83974" name="Rectangle 6"/>
          <p:cNvSpPr/>
          <p:nvPr/>
        </p:nvSpPr>
        <p:spPr>
          <a:xfrm>
            <a:off x="829325" y="2832404"/>
            <a:ext cx="1980029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3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verybody</a:t>
            </a:r>
            <a:endParaRPr lang="en-US" altLang="zh-CN" sz="30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5" name="Rectangle 7"/>
          <p:cNvSpPr/>
          <p:nvPr/>
        </p:nvSpPr>
        <p:spPr>
          <a:xfrm>
            <a:off x="4992370" y="4206558"/>
            <a:ext cx="1009650" cy="54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fresh</a:t>
            </a:r>
          </a:p>
        </p:txBody>
      </p:sp>
      <p:sp>
        <p:nvSpPr>
          <p:cNvPr id="83976" name="Rectangle 8"/>
          <p:cNvSpPr/>
          <p:nvPr/>
        </p:nvSpPr>
        <p:spPr>
          <a:xfrm>
            <a:off x="7186295" y="3271520"/>
            <a:ext cx="1073150" cy="54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bring</a:t>
            </a:r>
          </a:p>
        </p:txBody>
      </p:sp>
      <p:sp>
        <p:nvSpPr>
          <p:cNvPr id="83977" name="Rectangle 9"/>
          <p:cNvSpPr/>
          <p:nvPr/>
        </p:nvSpPr>
        <p:spPr>
          <a:xfrm>
            <a:off x="1752283" y="4652645"/>
            <a:ext cx="1095375" cy="54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climb</a:t>
            </a:r>
          </a:p>
        </p:txBody>
      </p:sp>
      <p:sp>
        <p:nvSpPr>
          <p:cNvPr id="83978" name="Rectangle 10"/>
          <p:cNvSpPr/>
          <p:nvPr/>
        </p:nvSpPr>
        <p:spPr>
          <a:xfrm>
            <a:off x="3893820" y="5530533"/>
            <a:ext cx="882650" cy="54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take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ldLvl="0" animBg="1"/>
      <p:bldP spid="83973" grpId="0" bldLvl="0" animBg="1"/>
      <p:bldP spid="83974" grpId="0"/>
      <p:bldP spid="83975" grpId="0"/>
      <p:bldP spid="83976" grpId="0"/>
      <p:bldP spid="83977" grpId="0"/>
      <p:bldP spid="839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矩形 102402"/>
          <p:cNvSpPr/>
          <p:nvPr/>
        </p:nvSpPr>
        <p:spPr>
          <a:xfrm>
            <a:off x="1224280" y="2465388"/>
            <a:ext cx="7628172" cy="3784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Work in groups. What did you do last weekend? What are you going to do next weekend? Interview your group </a:t>
            </a:r>
            <a:r>
              <a:rPr lang="en-US" altLang="zh-CN" sz="3200" b="1" dirty="0" smtClean="0">
                <a:latin typeface="Times New Roman" panose="02020603050405020304" pitchFamily="18" charset="0"/>
                <a:sym typeface="+mn-ea"/>
              </a:rPr>
              <a:t>members </a:t>
            </a: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and fill in the table. Then </a:t>
            </a:r>
            <a:r>
              <a:rPr lang="en-US" altLang="zh-CN" sz="3200" b="1" dirty="0" smtClean="0">
                <a:latin typeface="Times New Roman" panose="02020603050405020304" pitchFamily="18" charset="0"/>
                <a:sym typeface="+mn-ea"/>
              </a:rPr>
              <a:t>present </a:t>
            </a: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it to the class.</a:t>
            </a:r>
            <a:endParaRPr lang="en-US" altLang="zh-CN" sz="3200" b="1" strike="noStrike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1746" name="Picture 12" descr="BAN_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905" y="462280"/>
            <a:ext cx="6595745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图片 102411" descr="67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1338" y="584200"/>
            <a:ext cx="1619250" cy="158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椭圆 3"/>
          <p:cNvSpPr/>
          <p:nvPr/>
        </p:nvSpPr>
        <p:spPr>
          <a:xfrm>
            <a:off x="399415" y="2465705"/>
            <a:ext cx="661988" cy="688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50000"/>
              </a:lnSpc>
            </a:pPr>
            <a:r>
              <a:rPr lang="en-US" altLang="zh-CN" sz="3200" strike="noStrike" noProof="1"/>
              <a:t>4</a:t>
            </a:r>
          </a:p>
        </p:txBody>
      </p:sp>
      <p:sp>
        <p:nvSpPr>
          <p:cNvPr id="12" name="Text Box 8"/>
          <p:cNvSpPr txBox="1"/>
          <p:nvPr/>
        </p:nvSpPr>
        <p:spPr>
          <a:xfrm>
            <a:off x="2470785" y="961390"/>
            <a:ext cx="332549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4000" b="1" dirty="0">
                <a:solidFill>
                  <a:srgbClr val="FF0000"/>
                </a:solidFill>
              </a:rPr>
              <a:t>Pair work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ldLvl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8"/>
          <p:cNvSpPr txBox="1"/>
          <p:nvPr/>
        </p:nvSpPr>
        <p:spPr>
          <a:xfrm>
            <a:off x="2035969" y="798830"/>
            <a:ext cx="5072062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Learning Targets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9250" y="1676400"/>
            <a:ext cx="8445500" cy="44579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Key words &amp; phrases: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yummy, everybody, climb a mountain, take a bus,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be away from, sing songs, on the bus, write back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Key sentences: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How was your weekend?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I can make donuts myself now.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Next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weekend, I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am going to climb a mountain！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 We are going to take a bus there.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23050" y="252730"/>
            <a:ext cx="1931035" cy="17926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/>
          <p:nvPr/>
        </p:nvSpPr>
        <p:spPr>
          <a:xfrm>
            <a:off x="611188" y="1844675"/>
            <a:ext cx="7993062" cy="1520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hangingPunct="1">
              <a:lnSpc>
                <a:spcPct val="130000"/>
              </a:lnSpc>
            </a:pPr>
            <a:endParaRPr lang="en-US" altLang="zh-CN" sz="3600" b="1" dirty="0"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5280" name="Group 48"/>
          <p:cNvGraphicFramePr>
            <a:graphicFrameLocks noGrp="1"/>
          </p:cNvGraphicFramePr>
          <p:nvPr/>
        </p:nvGraphicFramePr>
        <p:xfrm>
          <a:off x="185531" y="935741"/>
          <a:ext cx="8746436" cy="5431001"/>
        </p:xfrm>
        <a:graphic>
          <a:graphicData uri="http://schemas.openxmlformats.org/drawingml/2006/table">
            <a:tbl>
              <a:tblPr/>
              <a:tblGrid>
                <a:gridCol w="118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9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0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8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0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What did you do last weekend?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Was it fun?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What are you going to do next weekend?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Will it be fun?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Linda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 visited my grandparents.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I’m going to see a doctor.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1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5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79490" y="211455"/>
            <a:ext cx="1246505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1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60170" y="231140"/>
            <a:ext cx="1416685" cy="1416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Text Box 5"/>
          <p:cNvSpPr txBox="1"/>
          <p:nvPr/>
        </p:nvSpPr>
        <p:spPr>
          <a:xfrm>
            <a:off x="525054" y="1497330"/>
            <a:ext cx="8072120" cy="583565"/>
          </a:xfrm>
          <a:prstGeom prst="rect">
            <a:avLst/>
          </a:prstGeom>
          <a:noFill/>
          <a:ln w="38100" cap="rnd" cmpd="sng">
            <a:solidFill>
              <a:srgbClr val="FF7C80"/>
            </a:solidFill>
            <a:prstDash val="sysDot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fontAlgn="base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3200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一般过去时态</a:t>
            </a:r>
            <a:endParaRPr lang="en-US" altLang="zh-CN" sz="3200" b="1" strike="noStrike" noProof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253" name="文本框 1"/>
          <p:cNvSpPr txBox="1"/>
          <p:nvPr/>
        </p:nvSpPr>
        <p:spPr>
          <a:xfrm>
            <a:off x="3357563" y="554673"/>
            <a:ext cx="4805362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Grammar</a:t>
            </a:r>
          </a:p>
        </p:txBody>
      </p:sp>
      <p:sp>
        <p:nvSpPr>
          <p:cNvPr id="2" name="Text Box 5"/>
          <p:cNvSpPr txBox="1"/>
          <p:nvPr/>
        </p:nvSpPr>
        <p:spPr>
          <a:xfrm>
            <a:off x="535940" y="2621021"/>
            <a:ext cx="8072120" cy="1134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rnd" cmpd="sng">
            <a:solidFill>
              <a:srgbClr val="FF7C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fontAlgn="base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一般过去时表示过去发生的动作或存在的状态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通常与过去的时间状语如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yesterday, last week/ month /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year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等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连用。</a:t>
            </a:r>
            <a:endParaRPr lang="en-US" altLang="zh-CN" sz="2400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535940" y="4215765"/>
            <a:ext cx="8072120" cy="2099549"/>
          </a:xfrm>
          <a:prstGeom prst="rect">
            <a:avLst/>
          </a:prstGeom>
          <a:solidFill>
            <a:srgbClr val="B3E3F8"/>
          </a:solidFill>
          <a:ln w="38100" cap="rnd" cmpd="sng">
            <a:solidFill>
              <a:srgbClr val="FF7C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fontAlgn="base" hangingPunct="1">
              <a:lnSpc>
                <a:spcPct val="135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zh-CN" sz="2400" b="1" strike="noStrike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例：How was your </a:t>
            </a:r>
            <a:r>
              <a:rPr lang="en-US" altLang="zh-CN" sz="2400" b="1" strike="noStrike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trip last </a:t>
            </a:r>
            <a:r>
              <a:rPr lang="zh-CN" sz="2400" b="1" strike="noStrike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weekend？ 你上周末的旅行怎么样？</a:t>
            </a:r>
          </a:p>
          <a:p>
            <a:pPr marL="0" lvl="0" indent="0" algn="l" eaLnBrk="1" fontAlgn="base" hangingPunct="1">
              <a:lnSpc>
                <a:spcPct val="135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altLang="zh-CN" sz="2400" b="1" strike="noStrike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did some homework and housework  last night. </a:t>
            </a:r>
            <a:r>
              <a:rPr lang="zh-CN" altLang="en-US" sz="2400" b="1" strike="noStrike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昨晚我做了点作业和家务。</a:t>
            </a:r>
            <a:endParaRPr lang="zh-CN" sz="2400" b="1" strike="noStrike" noProof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BAN_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45" y="527685"/>
            <a:ext cx="5065395" cy="692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619" name="Rectangle 3"/>
          <p:cNvSpPr/>
          <p:nvPr/>
        </p:nvSpPr>
        <p:spPr>
          <a:xfrm>
            <a:off x="3779838" y="620713"/>
            <a:ext cx="1800225" cy="504825"/>
          </a:xfrm>
          <a:prstGeom prst="rect">
            <a:avLst/>
          </a:prstGeom>
          <a:solidFill>
            <a:srgbClr val="FFFFCC"/>
          </a:solidFill>
          <a:ln w="9525">
            <a:noFill/>
          </a:ln>
          <a:effectLst>
            <a:outerShdw sy="50000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zh-CN" altLang="en-US" sz="3200" b="1" dirty="0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知识结构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836420" y="1532255"/>
            <a:ext cx="1817688" cy="457200"/>
            <a:chOff x="1564" y="960"/>
            <a:chExt cx="1145" cy="288"/>
          </a:xfrm>
        </p:grpSpPr>
        <p:sp>
          <p:nvSpPr>
            <p:cNvPr id="20501" name="AutoShape 5" descr="花束">
              <a:hlinkClick r:id="rId3" action="ppaction://hlinksldjump"/>
            </p:cNvPr>
            <p:cNvSpPr/>
            <p:nvPr/>
          </p:nvSpPr>
          <p:spPr>
            <a:xfrm>
              <a:off x="1564" y="960"/>
              <a:ext cx="636" cy="288"/>
            </a:xfrm>
            <a:prstGeom prst="flowChartTerminator">
              <a:avLst/>
            </a:prstGeom>
            <a:blipFill rotWithShape="0">
              <a:blip r:embed="rId4"/>
            </a:blip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rgbClr val="6537F9"/>
                  </a:solidFill>
                  <a:latin typeface="Times New Roman" panose="02020603050405020304" pitchFamily="18" charset="0"/>
                </a:rPr>
                <a:t>构成</a:t>
              </a:r>
            </a:p>
          </p:txBody>
        </p:sp>
        <p:sp>
          <p:nvSpPr>
            <p:cNvPr id="20502" name="AutoShape 6"/>
            <p:cNvSpPr/>
            <p:nvPr/>
          </p:nvSpPr>
          <p:spPr>
            <a:xfrm>
              <a:off x="2256" y="1019"/>
              <a:ext cx="453" cy="170"/>
            </a:xfrm>
            <a:prstGeom prst="rightArrow">
              <a:avLst>
                <a:gd name="adj1" fmla="val 50000"/>
                <a:gd name="adj2" fmla="val 6661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1811020" y="3369945"/>
            <a:ext cx="1754188" cy="457200"/>
            <a:chOff x="1564" y="1968"/>
            <a:chExt cx="1105" cy="288"/>
          </a:xfrm>
        </p:grpSpPr>
        <p:sp>
          <p:nvSpPr>
            <p:cNvPr id="20499" name="AutoShape 8" descr="花束">
              <a:hlinkClick r:id="rId5" action="ppaction://hlinksldjump"/>
            </p:cNvPr>
            <p:cNvSpPr/>
            <p:nvPr/>
          </p:nvSpPr>
          <p:spPr>
            <a:xfrm>
              <a:off x="1564" y="1968"/>
              <a:ext cx="652" cy="288"/>
            </a:xfrm>
            <a:prstGeom prst="flowChartTerminator">
              <a:avLst/>
            </a:prstGeom>
            <a:blipFill rotWithShape="0">
              <a:blip r:embed="rId4"/>
            </a:blip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rgbClr val="6537F9"/>
                  </a:solidFill>
                  <a:latin typeface="Times New Roman" panose="02020603050405020304" pitchFamily="18" charset="0"/>
                </a:rPr>
                <a:t>用法</a:t>
              </a:r>
            </a:p>
          </p:txBody>
        </p:sp>
        <p:sp>
          <p:nvSpPr>
            <p:cNvPr id="20500" name="AutoShape 9"/>
            <p:cNvSpPr/>
            <p:nvPr/>
          </p:nvSpPr>
          <p:spPr>
            <a:xfrm>
              <a:off x="2216" y="2027"/>
              <a:ext cx="453" cy="170"/>
            </a:xfrm>
            <a:prstGeom prst="rightArrow">
              <a:avLst>
                <a:gd name="adj1" fmla="val 50000"/>
                <a:gd name="adj2" fmla="val 6661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1936433" y="4924743"/>
            <a:ext cx="1628775" cy="539750"/>
            <a:chOff x="1443" y="3487"/>
            <a:chExt cx="1026" cy="340"/>
          </a:xfrm>
        </p:grpSpPr>
        <p:sp>
          <p:nvSpPr>
            <p:cNvPr id="20497" name="AutoShape 11" descr="花束">
              <a:hlinkClick r:id="rId5" action="ppaction://hlinksldjump"/>
            </p:cNvPr>
            <p:cNvSpPr/>
            <p:nvPr/>
          </p:nvSpPr>
          <p:spPr>
            <a:xfrm>
              <a:off x="1443" y="3487"/>
              <a:ext cx="573" cy="340"/>
            </a:xfrm>
            <a:prstGeom prst="flowChartTerminator">
              <a:avLst/>
            </a:prstGeom>
            <a:blipFill rotWithShape="0">
              <a:blip r:embed="rId4"/>
            </a:blip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rgbClr val="6537F9"/>
                  </a:solidFill>
                  <a:latin typeface="Times New Roman" panose="02020603050405020304" pitchFamily="18" charset="0"/>
                </a:rPr>
                <a:t>句式</a:t>
              </a:r>
            </a:p>
          </p:txBody>
        </p:sp>
        <p:sp>
          <p:nvSpPr>
            <p:cNvPr id="20498" name="AutoShape 12"/>
            <p:cNvSpPr/>
            <p:nvPr/>
          </p:nvSpPr>
          <p:spPr>
            <a:xfrm>
              <a:off x="2016" y="3543"/>
              <a:ext cx="453" cy="229"/>
            </a:xfrm>
            <a:prstGeom prst="rightArrow">
              <a:avLst>
                <a:gd name="adj1" fmla="val 50000"/>
                <a:gd name="adj2" fmla="val 6661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</p:grpSp>
      <p:sp>
        <p:nvSpPr>
          <p:cNvPr id="111629" name="Rectangle 13"/>
          <p:cNvSpPr/>
          <p:nvPr/>
        </p:nvSpPr>
        <p:spPr>
          <a:xfrm>
            <a:off x="3655060" y="1532255"/>
            <a:ext cx="5079365" cy="53340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仿宋_GB2312" panose="02010609030101010101" charset="-122"/>
                <a:ea typeface="仿宋_GB2312" panose="02010609030101010101" charset="-122"/>
              </a:rPr>
              <a:t>动词的过去式</a:t>
            </a:r>
          </a:p>
        </p:txBody>
      </p:sp>
      <p:sp>
        <p:nvSpPr>
          <p:cNvPr id="111630" name="Rectangle 14"/>
          <p:cNvSpPr/>
          <p:nvPr/>
        </p:nvSpPr>
        <p:spPr>
          <a:xfrm>
            <a:off x="3654425" y="2241550"/>
            <a:ext cx="5080000" cy="180022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1. </a:t>
            </a:r>
            <a:r>
              <a:rPr lang="zh-CN" altLang="en-US" sz="2400" b="1" dirty="0">
                <a:solidFill>
                  <a:schemeClr val="tx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表示过去某个时间发生的动作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 或存在的状态。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2. </a:t>
            </a:r>
            <a:r>
              <a:rPr lang="zh-CN" altLang="en-US" sz="2400" b="1" dirty="0">
                <a:solidFill>
                  <a:schemeClr val="tx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表示过去经常或反复发生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 的动作。</a:t>
            </a:r>
          </a:p>
        </p:txBody>
      </p:sp>
      <p:sp>
        <p:nvSpPr>
          <p:cNvPr id="111631" name="Rectangle 15"/>
          <p:cNvSpPr/>
          <p:nvPr/>
        </p:nvSpPr>
        <p:spPr>
          <a:xfrm>
            <a:off x="3655060" y="4210685"/>
            <a:ext cx="5160010" cy="201612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l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dirty="0">
                <a:latin typeface="Times New Roman" panose="02020603050405020304" pitchFamily="18" charset="0"/>
                <a:sym typeface="+mn-ea"/>
              </a:rPr>
              <a:t>陈述句：</a:t>
            </a: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He was at home yesterday.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dirty="0">
                <a:latin typeface="Times New Roman" panose="02020603050405020304" pitchFamily="18" charset="0"/>
                <a:sym typeface="+mn-ea"/>
              </a:rPr>
              <a:t>否定句：</a:t>
            </a: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He wasn’t at home yesterday.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dirty="0">
                <a:latin typeface="Times New Roman" panose="02020603050405020304" pitchFamily="18" charset="0"/>
                <a:sym typeface="+mn-ea"/>
              </a:rPr>
              <a:t>疑问句：</a:t>
            </a: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Was he at home yesterday?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                Yes, he was./No ,he wasn’t.</a:t>
            </a:r>
            <a:endParaRPr lang="en-US" altLang="zh-CN" sz="2400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" name="Group 17"/>
          <p:cNvGrpSpPr/>
          <p:nvPr/>
        </p:nvGrpSpPr>
        <p:grpSpPr>
          <a:xfrm>
            <a:off x="347664" y="1733233"/>
            <a:ext cx="1671637" cy="3460750"/>
            <a:chOff x="-1285" y="963"/>
            <a:chExt cx="1053" cy="2180"/>
          </a:xfrm>
        </p:grpSpPr>
        <p:sp>
          <p:nvSpPr>
            <p:cNvPr id="20492" name="Rectangle 18"/>
            <p:cNvSpPr/>
            <p:nvPr/>
          </p:nvSpPr>
          <p:spPr>
            <a:xfrm>
              <a:off x="-1285" y="1661"/>
              <a:ext cx="826" cy="5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l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</a:rPr>
                <a:t>一般</a:t>
              </a:r>
            </a:p>
            <a:p>
              <a:pPr marL="0" lvl="0" indent="0" algn="l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</a:rPr>
                <a:t>过去时</a:t>
              </a:r>
            </a:p>
          </p:txBody>
        </p:sp>
        <p:sp>
          <p:nvSpPr>
            <p:cNvPr id="20493" name="Line 19"/>
            <p:cNvSpPr/>
            <p:nvPr/>
          </p:nvSpPr>
          <p:spPr>
            <a:xfrm>
              <a:off x="-459" y="963"/>
              <a:ext cx="1" cy="218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4" name="Line 20"/>
            <p:cNvSpPr/>
            <p:nvPr/>
          </p:nvSpPr>
          <p:spPr>
            <a:xfrm>
              <a:off x="-511" y="975"/>
              <a:ext cx="22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5" name="Line 21"/>
            <p:cNvSpPr/>
            <p:nvPr/>
          </p:nvSpPr>
          <p:spPr>
            <a:xfrm>
              <a:off x="-459" y="2138"/>
              <a:ext cx="22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6" name="Line 22"/>
            <p:cNvSpPr/>
            <p:nvPr/>
          </p:nvSpPr>
          <p:spPr>
            <a:xfrm>
              <a:off x="-459" y="3143"/>
              <a:ext cx="22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ldLvl="0" animBg="1"/>
      <p:bldP spid="111629" grpId="0" bldLvl="0" animBg="1"/>
      <p:bldP spid="111630" grpId="0" bldLvl="0" animBg="1"/>
      <p:bldP spid="11163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/>
          <p:nvPr/>
        </p:nvSpPr>
        <p:spPr>
          <a:xfrm>
            <a:off x="628650" y="660400"/>
            <a:ext cx="8072120" cy="521970"/>
          </a:xfrm>
          <a:prstGeom prst="rect">
            <a:avLst/>
          </a:prstGeom>
          <a:noFill/>
          <a:ln w="38100" cap="rnd" cmpd="sng">
            <a:solidFill>
              <a:srgbClr val="FF7C80"/>
            </a:solidFill>
            <a:prstDash val="sysDot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fontAlgn="base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zh-CN" b="1" strike="noStrike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zh-CN" altLang="en-US" b="1" strike="noStrike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动词变为一般过去式的常见变化</a:t>
            </a:r>
            <a:endParaRPr lang="zh-CN" altLang="en-US" sz="3200" b="1" strike="noStrike" noProof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 Box 5"/>
          <p:cNvSpPr txBox="1"/>
          <p:nvPr/>
        </p:nvSpPr>
        <p:spPr>
          <a:xfrm>
            <a:off x="628650" y="1403985"/>
            <a:ext cx="8072120" cy="583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rnd" cmpd="sng">
            <a:solidFill>
              <a:srgbClr val="FF7C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fontAlgn="base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3200" b="1" strike="noStrike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zh-CN" altLang="en-US" sz="3200" b="1" dirty="0">
                <a:solidFill>
                  <a:srgbClr val="6600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动词</a:t>
            </a:r>
            <a:r>
              <a:rPr lang="en-US" altLang="zh-CN" sz="3200" b="1" dirty="0">
                <a:solidFill>
                  <a:srgbClr val="6600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be</a:t>
            </a:r>
            <a:r>
              <a:rPr lang="zh-CN" altLang="en-US" sz="3200" b="1" dirty="0">
                <a:solidFill>
                  <a:srgbClr val="6600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的变化：</a:t>
            </a:r>
            <a:endParaRPr lang="en-US" sz="3200" b="1" strike="noStrike" noProof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628650" y="2310130"/>
            <a:ext cx="8072120" cy="4181475"/>
          </a:xfrm>
          <a:prstGeom prst="rect">
            <a:avLst/>
          </a:prstGeom>
          <a:noFill/>
          <a:ln w="38100" cap="rnd" cmpd="sng">
            <a:solidFill>
              <a:srgbClr val="FF7C80"/>
            </a:solidFill>
            <a:prstDash val="sysDot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B3E3F8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fontAlgn="base" hangingPunct="1">
              <a:lnSpc>
                <a:spcPct val="135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D43E7E"/>
                </a:solidFill>
                <a:latin typeface="Times New Roman" panose="02020603050405020304" pitchFamily="18" charset="0"/>
                <a:sym typeface="+mn-ea"/>
              </a:rPr>
              <a:t>am /is → was           are → were</a:t>
            </a:r>
            <a:endParaRPr lang="en-US" altLang="zh-CN" b="1" dirty="0">
              <a:latin typeface="Times New Roman" panose="02020603050405020304" pitchFamily="18" charset="0"/>
              <a:sym typeface="+mn-ea"/>
            </a:endParaRPr>
          </a:p>
          <a:p>
            <a:pPr marL="0" lvl="0" indent="0" algn="l" eaLnBrk="1" fontAlgn="base" hangingPunct="1">
              <a:lnSpc>
                <a:spcPct val="135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zh-CN" altLang="en-US" b="1" strike="noStrike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例：① </a:t>
            </a:r>
            <a:r>
              <a:rPr lang="en-US" altLang="zh-CN" b="1" strike="noStrike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am a little girl.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我是一个小女孩。</a:t>
            </a:r>
            <a:endParaRPr lang="en-US" altLang="zh-CN" b="1" strike="noStrike" noProof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eaLnBrk="1" fontAlgn="base" hangingPunct="1">
              <a:lnSpc>
                <a:spcPct val="135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altLang="zh-CN" b="1" dirty="0">
                <a:latin typeface="Times New Roman" panose="02020603050405020304" pitchFamily="18" charset="0"/>
                <a:sym typeface="+mn-ea"/>
              </a:rPr>
              <a:t>→ I was a little girl ten years ago. </a:t>
            </a:r>
            <a:r>
              <a:rPr lang="zh-CN" altLang="en-US" b="1" dirty="0">
                <a:latin typeface="Times New Roman" panose="02020603050405020304" pitchFamily="18" charset="0"/>
                <a:sym typeface="+mn-ea"/>
              </a:rPr>
              <a:t>十年前我是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一个小女孩。（</a:t>
            </a:r>
            <a:r>
              <a:rPr lang="zh-CN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现在不是了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</a:p>
          <a:p>
            <a:pPr marL="0" lvl="0" indent="0" algn="l" eaLnBrk="1" fontAlgn="base" hangingPunct="1">
              <a:lnSpc>
                <a:spcPct val="135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②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You are the best student.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你是最优秀的学生。</a:t>
            </a:r>
            <a:r>
              <a:rPr lang="en-US" altLang="zh-CN" b="1" dirty="0">
                <a:latin typeface="Times New Roman" panose="02020603050405020304" pitchFamily="18" charset="0"/>
                <a:sym typeface="+mn-ea"/>
              </a:rPr>
              <a:t>→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You were the best student before.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你以前是最优秀的学生。（</a:t>
            </a:r>
            <a:r>
              <a:rPr lang="zh-CN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现在不是了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b="1" strike="noStrike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>
          <a:xfrm>
            <a:off x="628650" y="822960"/>
            <a:ext cx="8072120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rnd" cmpd="sng">
            <a:solidFill>
              <a:srgbClr val="FF7C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fontAlgn="base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3200" b="1" strike="noStrike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zh-CN" altLang="en-US" sz="3200" b="1" dirty="0">
                <a:solidFill>
                  <a:srgbClr val="6600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助动词</a:t>
            </a:r>
            <a:r>
              <a:rPr lang="en-US" altLang="zh-CN" sz="3200" b="1" dirty="0">
                <a:solidFill>
                  <a:srgbClr val="6600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do</a:t>
            </a:r>
            <a:r>
              <a:rPr lang="zh-CN" altLang="en-US" sz="3200" b="1" dirty="0">
                <a:solidFill>
                  <a:srgbClr val="6600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的变化：</a:t>
            </a:r>
            <a:endParaRPr lang="en-US" sz="3200" b="1" strike="noStrike" noProof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576580" y="1833245"/>
            <a:ext cx="8176260" cy="4615815"/>
          </a:xfrm>
          <a:prstGeom prst="rect">
            <a:avLst/>
          </a:prstGeom>
          <a:noFill/>
          <a:ln w="38100" cap="rnd" cmpd="sng">
            <a:solidFill>
              <a:srgbClr val="FF7C80"/>
            </a:solidFill>
            <a:prstDash val="sysDot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B3E3F8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DE689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do/does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→</a:t>
            </a:r>
            <a:r>
              <a:rPr lang="en-US" altLang="zh-CN" b="1" dirty="0">
                <a:solidFill>
                  <a:srgbClr val="DE689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did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过去时中助动词</a:t>
            </a:r>
            <a:r>
              <a:rPr lang="zh-CN" altLang="en-US" b="1" dirty="0">
                <a:solidFill>
                  <a:srgbClr val="DE689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没有人称和数的变化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例：① </a:t>
            </a:r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you play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soccer everyday?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你每天都踢足球吗？</a:t>
            </a:r>
            <a:r>
              <a:rPr lang="en-US" altLang="zh-CN" b="1" dirty="0">
                <a:latin typeface="Times New Roman" panose="02020603050405020304" pitchFamily="18" charset="0"/>
                <a:sym typeface="+mn-ea"/>
              </a:rPr>
              <a:t>→ </a:t>
            </a:r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Did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you play soccer yesterday?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你昨天踢足球了吗？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② </a:t>
            </a:r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Does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he often cook dinner for you?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他经常给你做饭吗？</a:t>
            </a:r>
            <a:r>
              <a:rPr lang="en-US" altLang="zh-CN" b="1" dirty="0">
                <a:latin typeface="Times New Roman" panose="02020603050405020304" pitchFamily="18" charset="0"/>
                <a:sym typeface="+mn-ea"/>
              </a:rPr>
              <a:t>→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Did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cook dinner last Friday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  <a:r>
              <a:rPr lang="zh-CN" altLang="en-US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他上周五给你做饭了吗？</a:t>
            </a:r>
            <a:r>
              <a:rPr lang="zh-CN" altLang="en-US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en-US" b="1" strike="noStrike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>
          <a:xfrm>
            <a:off x="628650" y="822960"/>
            <a:ext cx="8072120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rnd" cmpd="sng">
            <a:solidFill>
              <a:srgbClr val="FF7C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fontAlgn="base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3200" b="1" strike="noStrike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lang="zh-CN" altLang="en-US" sz="3200" b="1" dirty="0">
                <a:solidFill>
                  <a:srgbClr val="6600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实义动词的变化（一）：</a:t>
            </a:r>
            <a:endParaRPr lang="en-US" sz="3200" b="1" strike="noStrike" noProof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576580" y="1833245"/>
            <a:ext cx="8176260" cy="4744085"/>
          </a:xfrm>
          <a:prstGeom prst="rect">
            <a:avLst/>
          </a:prstGeom>
          <a:noFill/>
          <a:ln w="38100" cap="rnd" cmpd="sng">
            <a:solidFill>
              <a:srgbClr val="FF7C80"/>
            </a:solidFill>
            <a:prstDash val="sysDot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B3E3F8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实义动词分规则变化和不规则变化。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）规则变化：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lang="zh-CN" altLang="en-US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u="sng" strike="noStrike" noProof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b="1" u="sng" strike="noStrike" noProof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一般情况下在动词后加 </a:t>
            </a: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-ed</a:t>
            </a:r>
            <a:r>
              <a:rPr lang="zh-CN" altLang="en-US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如：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play—play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isit—visit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walk—walk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clean—clean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；work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—work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watch—watch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 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ea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1" strike="noStrike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例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：She often help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us in those days. 那些天她总是帮助我们。</a:t>
            </a:r>
          </a:p>
          <a:p>
            <a:pPr marL="0" indent="0" ea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worked five hours yesterday.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昨天我工作了五小时。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/>
          <p:nvPr/>
        </p:nvSpPr>
        <p:spPr>
          <a:xfrm>
            <a:off x="483870" y="693420"/>
            <a:ext cx="8176260" cy="5841365"/>
          </a:xfrm>
          <a:prstGeom prst="rect">
            <a:avLst/>
          </a:prstGeom>
          <a:noFill/>
          <a:ln w="38100" cap="rnd" cmpd="sng">
            <a:solidFill>
              <a:srgbClr val="FF7C80"/>
            </a:solidFill>
            <a:prstDash val="sysDot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B3E3F8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）规则变化：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lang="en-US" b="1" u="sng" strike="noStrike" noProof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b="1" u="sng" strike="noStrike" noProof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b="1" u="sng" dirty="0">
                <a:solidFill>
                  <a:srgbClr val="00B050"/>
                </a:solidFill>
                <a:sym typeface="+mn-ea"/>
              </a:rPr>
              <a:t>以不发音的 </a:t>
            </a:r>
            <a:r>
              <a:rPr lang="en-US" altLang="zh-CN" b="1" u="sng" dirty="0">
                <a:solidFill>
                  <a:srgbClr val="FF0000"/>
                </a:solidFill>
                <a:sym typeface="+mn-ea"/>
              </a:rPr>
              <a:t>e</a:t>
            </a:r>
            <a:r>
              <a:rPr lang="en-US" altLang="zh-CN" b="1" u="sng" dirty="0">
                <a:solidFill>
                  <a:srgbClr val="00B050"/>
                </a:solidFill>
                <a:sym typeface="+mn-ea"/>
              </a:rPr>
              <a:t> </a:t>
            </a:r>
            <a:r>
              <a:rPr lang="zh-CN" altLang="en-US" b="1" u="sng" dirty="0">
                <a:solidFill>
                  <a:srgbClr val="00B050"/>
                </a:solidFill>
                <a:sym typeface="+mn-ea"/>
              </a:rPr>
              <a:t>结尾的词，在词尾加</a:t>
            </a:r>
            <a:r>
              <a:rPr lang="en-US" altLang="zh-CN" b="1" u="sng" dirty="0">
                <a:solidFill>
                  <a:srgbClr val="FF0000"/>
                </a:solidFill>
                <a:sym typeface="+mn-ea"/>
              </a:rPr>
              <a:t>-d</a:t>
            </a:r>
            <a:r>
              <a:rPr lang="zh-CN" altLang="en-US" b="1" u="sng" dirty="0">
                <a:solidFill>
                  <a:srgbClr val="00B050"/>
                </a:solidFill>
                <a:sym typeface="+mn-ea"/>
              </a:rPr>
              <a:t>。</a:t>
            </a:r>
            <a:endParaRPr lang="zh-CN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note—not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live—live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use—use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move—move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 like—lik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; dance—danc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　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name—nam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 love—love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dirty="0">
              <a:solidFill>
                <a:srgbClr val="FF3300"/>
              </a:solidFill>
            </a:endParaRP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b="1" strike="noStrike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例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：She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moved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a new town last year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去年她搬去了一个新的小镇。</a:t>
            </a:r>
          </a:p>
          <a:p>
            <a:pPr marL="0" indent="0" ea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danced with my friends at the party happily yesterday.  </a:t>
            </a:r>
          </a:p>
          <a:p>
            <a:pPr marL="0" indent="0" ea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昨天我和朋友们在聚会上愉快地舞蹈。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/>
          <p:nvPr/>
        </p:nvSpPr>
        <p:spPr>
          <a:xfrm>
            <a:off x="483870" y="693420"/>
            <a:ext cx="8176260" cy="5841365"/>
          </a:xfrm>
          <a:prstGeom prst="rect">
            <a:avLst/>
          </a:prstGeom>
          <a:noFill/>
          <a:ln w="38100" cap="rnd" cmpd="sng">
            <a:solidFill>
              <a:srgbClr val="FF7C80"/>
            </a:solidFill>
            <a:prstDash val="sysDot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B3E3F8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）规则变化：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lang="en-US" b="1" u="sng" strike="noStrike" noProof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b="1" u="sng" strike="noStrike" noProof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b="1" u="sng" dirty="0">
                <a:solidFill>
                  <a:srgbClr val="00B050"/>
                </a:solidFill>
                <a:latin typeface="Times New Roman" panose="02020603050405020304" pitchFamily="18" charset="0"/>
                <a:sym typeface="+mn-ea"/>
              </a:rPr>
              <a:t>以一个元音加一个辅音字母结尾的重读闭音节结尾的单词，要先双写这个辅音字母，再加</a:t>
            </a:r>
            <a:r>
              <a:rPr lang="en-US" altLang="zh-CN" b="1" u="sng" dirty="0">
                <a:solidFill>
                  <a:srgbClr val="00B050"/>
                </a:solidFill>
                <a:latin typeface="Times New Roman" panose="02020603050405020304" pitchFamily="18" charset="0"/>
                <a:sym typeface="+mn-ea"/>
              </a:rPr>
              <a:t>-ed</a:t>
            </a:r>
            <a:r>
              <a:rPr lang="zh-CN" altLang="en-US" b="1" u="sng" dirty="0">
                <a:solidFill>
                  <a:srgbClr val="00B050"/>
                </a:solidFill>
                <a:sym typeface="+mn-ea"/>
              </a:rPr>
              <a:t>。</a:t>
            </a:r>
            <a:endParaRPr lang="zh-CN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zh-CN" b="1" dirty="0">
                <a:latin typeface="Times New Roman" panose="02020603050405020304" pitchFamily="18" charset="0"/>
                <a:sym typeface="+mn-ea"/>
              </a:rPr>
              <a:t>stop—stop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sym typeface="+mn-ea"/>
              </a:rPr>
              <a:t>ped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 </a:t>
            </a:r>
            <a:r>
              <a:rPr lang="en-US" altLang="zh-CN" b="1" dirty="0">
                <a:latin typeface="Times New Roman" panose="02020603050405020304" pitchFamily="18" charset="0"/>
                <a:sym typeface="+mn-ea"/>
              </a:rPr>
              <a:t>drop—drop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sym typeface="+mn-ea"/>
              </a:rPr>
              <a:t>ped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zh-CN" b="1" dirty="0">
                <a:latin typeface="Times New Roman" panose="02020603050405020304" pitchFamily="18" charset="0"/>
                <a:sym typeface="+mn-ea"/>
              </a:rPr>
              <a:t>plan—plan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sym typeface="+mn-ea"/>
              </a:rPr>
              <a:t>ned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shop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shop</a:t>
            </a:r>
            <a:r>
              <a:rPr lang="en-US" altLang="zh-CN" b="1" dirty="0">
                <a:solidFill>
                  <a:srgbClr val="F245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en-US" b="1" dirty="0">
                <a:solidFill>
                  <a:srgbClr val="F245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travel—travel</a:t>
            </a:r>
            <a:r>
              <a:rPr lang="en-US" altLang="zh-CN" b="1" dirty="0">
                <a:solidFill>
                  <a:srgbClr val="F245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endParaRPr lang="en-US" altLang="zh-CN" dirty="0">
              <a:solidFill>
                <a:srgbClr val="FF3300"/>
              </a:solidFill>
            </a:endParaRP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b="1" strike="noStrike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例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：She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stop</a:t>
            </a:r>
            <a:r>
              <a:rPr lang="en-US" b="1" dirty="0">
                <a:solidFill>
                  <a:srgbClr val="F245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crying suddenly.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她突然不哭了。</a:t>
            </a: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shop</a:t>
            </a:r>
            <a:r>
              <a:rPr lang="en-US" altLang="zh-CN" b="1" dirty="0">
                <a:solidFill>
                  <a:srgbClr val="F245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en-US" b="1" dirty="0">
                <a:solidFill>
                  <a:srgbClr val="F245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 the supermaket yesterday morning and I bought some eggs and vegetables.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昨天早上我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去超市购物，买了一些鸡蛋和蔬菜。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/>
          <p:nvPr/>
        </p:nvSpPr>
        <p:spPr>
          <a:xfrm>
            <a:off x="483870" y="693420"/>
            <a:ext cx="8176260" cy="5863590"/>
          </a:xfrm>
          <a:prstGeom prst="rect">
            <a:avLst/>
          </a:prstGeom>
          <a:noFill/>
          <a:ln w="38100" cap="rnd" cmpd="sng">
            <a:solidFill>
              <a:srgbClr val="FF7C80"/>
            </a:solidFill>
            <a:prstDash val="sysDot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B3E3F8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）规则变化：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lang="en-US" b="1" u="sng" strike="noStrike" noProof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b="1" u="sng" strike="noStrike" noProof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b="1" u="sng" dirty="0">
                <a:solidFill>
                  <a:srgbClr val="00B050"/>
                </a:solidFill>
                <a:sym typeface="+mn-ea"/>
              </a:rPr>
              <a:t>以辅音字母加</a:t>
            </a:r>
            <a:r>
              <a:rPr lang="en-US" altLang="zh-CN" b="1" u="sng" dirty="0">
                <a:solidFill>
                  <a:srgbClr val="00B050"/>
                </a:solidFill>
                <a:sym typeface="+mn-ea"/>
              </a:rPr>
              <a:t>y</a:t>
            </a:r>
            <a:r>
              <a:rPr lang="zh-CN" altLang="en-US" b="1" u="sng" dirty="0">
                <a:solidFill>
                  <a:srgbClr val="00B050"/>
                </a:solidFill>
                <a:sym typeface="+mn-ea"/>
              </a:rPr>
              <a:t>结尾的单词</a:t>
            </a:r>
            <a:r>
              <a:rPr lang="en-US" altLang="zh-CN" b="1" u="sng" dirty="0">
                <a:solidFill>
                  <a:srgbClr val="00B050"/>
                </a:solidFill>
                <a:sym typeface="+mn-ea"/>
              </a:rPr>
              <a:t>, </a:t>
            </a:r>
            <a:r>
              <a:rPr lang="zh-CN" altLang="en-US" b="1" u="sng" dirty="0">
                <a:solidFill>
                  <a:srgbClr val="00B050"/>
                </a:solidFill>
                <a:sym typeface="+mn-ea"/>
              </a:rPr>
              <a:t>先改</a:t>
            </a:r>
            <a:r>
              <a:rPr lang="en-US" altLang="zh-CN" b="1" u="sng" dirty="0">
                <a:solidFill>
                  <a:srgbClr val="00B050"/>
                </a:solidFill>
                <a:sym typeface="+mn-ea"/>
              </a:rPr>
              <a:t>y</a:t>
            </a:r>
            <a:r>
              <a:rPr lang="zh-CN" altLang="en-US" b="1" u="sng" dirty="0">
                <a:solidFill>
                  <a:srgbClr val="00B050"/>
                </a:solidFill>
                <a:sym typeface="+mn-ea"/>
              </a:rPr>
              <a:t>为</a:t>
            </a:r>
            <a:r>
              <a:rPr lang="en-US" altLang="zh-CN" b="1" u="sng" dirty="0">
                <a:solidFill>
                  <a:srgbClr val="00B050"/>
                </a:solidFill>
                <a:sym typeface="+mn-ea"/>
              </a:rPr>
              <a:t>i, </a:t>
            </a:r>
            <a:r>
              <a:rPr lang="zh-CN" altLang="en-US" b="1" u="sng" dirty="0">
                <a:solidFill>
                  <a:srgbClr val="00B050"/>
                </a:solidFill>
                <a:sym typeface="+mn-ea"/>
              </a:rPr>
              <a:t>再加</a:t>
            </a:r>
            <a:r>
              <a:rPr lang="en-US" altLang="zh-CN" b="1" u="sng" dirty="0">
                <a:solidFill>
                  <a:srgbClr val="00B050"/>
                </a:solidFill>
                <a:sym typeface="+mn-ea"/>
              </a:rPr>
              <a:t>-ed</a:t>
            </a:r>
            <a:r>
              <a:rPr lang="zh-CN" altLang="en-US" b="1" u="sng" dirty="0">
                <a:solidFill>
                  <a:srgbClr val="00B050"/>
                </a:solidFill>
                <a:sym typeface="+mn-ea"/>
              </a:rPr>
              <a:t>。</a:t>
            </a:r>
            <a:endParaRPr lang="zh-CN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study—stud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ied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carry—carr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ied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zh-CN" b="1" dirty="0">
                <a:latin typeface="Times New Roman" panose="02020603050405020304" pitchFamily="18" charset="0"/>
                <a:sym typeface="+mn-ea"/>
              </a:rPr>
              <a:t>hurry—hurr</a:t>
            </a:r>
            <a:r>
              <a:rPr lang="en-US" altLang="zh-CN" b="1" dirty="0">
                <a:solidFill>
                  <a:srgbClr val="F24528"/>
                </a:solidFill>
                <a:latin typeface="Times New Roman" panose="02020603050405020304" pitchFamily="18" charset="0"/>
                <a:sym typeface="+mn-ea"/>
              </a:rPr>
              <a:t>ied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 </a:t>
            </a:r>
            <a:r>
              <a:rPr lang="en-US" altLang="zh-CN" b="1" dirty="0">
                <a:latin typeface="Times New Roman" panose="02020603050405020304" pitchFamily="18" charset="0"/>
                <a:sym typeface="+mn-ea"/>
              </a:rPr>
              <a:t>marry—marr</a:t>
            </a:r>
            <a:r>
              <a:rPr lang="en-US" altLang="zh-CN" b="1" dirty="0">
                <a:solidFill>
                  <a:srgbClr val="F24528"/>
                </a:solidFill>
                <a:latin typeface="Times New Roman" panose="02020603050405020304" pitchFamily="18" charset="0"/>
                <a:sym typeface="+mn-ea"/>
              </a:rPr>
              <a:t>i</a:t>
            </a:r>
            <a:r>
              <a:rPr lang="zh-CN" altLang="en-US" b="1" dirty="0">
                <a:solidFill>
                  <a:srgbClr val="F245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</a:t>
            </a:r>
            <a:endParaRPr lang="en-US" altLang="zh-CN" dirty="0">
              <a:solidFill>
                <a:srgbClr val="FF3300"/>
              </a:solidFill>
            </a:endParaRP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b="1" strike="noStrike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例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Jack and I stud</a:t>
            </a:r>
            <a:r>
              <a:rPr lang="en-US" altLang="zh-CN" b="1" dirty="0">
                <a:solidFill>
                  <a:srgbClr val="F245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ied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 Sunshine School five years ago.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五年前，我和杰克在阳光学校读书。</a:t>
            </a: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hurr</a:t>
            </a:r>
            <a:r>
              <a:rPr lang="en-US" altLang="zh-CN" b="1" dirty="0">
                <a:solidFill>
                  <a:srgbClr val="F245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ied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 the airport but found the flight was cancelled.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我赶去机场，却发现航班被取消了。</a:t>
            </a: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My mother marr</a:t>
            </a:r>
            <a:r>
              <a:rPr lang="en-US" altLang="zh-CN" b="1" dirty="0">
                <a:solidFill>
                  <a:srgbClr val="F245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ied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 my father twenty years ago.</a:t>
            </a: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我妈妈二十年前嫁给了我的爸爸。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>
          <a:xfrm>
            <a:off x="628650" y="822960"/>
            <a:ext cx="8072120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rnd" cmpd="sng">
            <a:solidFill>
              <a:srgbClr val="FF7C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fontAlgn="base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3200" b="1" strike="noStrike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lang="zh-CN" altLang="en-US" sz="3200" b="1" dirty="0">
                <a:solidFill>
                  <a:srgbClr val="6600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实义动词的变化（二）：</a:t>
            </a:r>
            <a:endParaRPr lang="en-US" sz="3200" b="1" strike="noStrike" noProof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576580" y="1833245"/>
            <a:ext cx="8176260" cy="4744085"/>
          </a:xfrm>
          <a:prstGeom prst="rect">
            <a:avLst/>
          </a:prstGeom>
          <a:noFill/>
          <a:ln w="38100" cap="rnd" cmpd="sng">
            <a:solidFill>
              <a:srgbClr val="FF7C80"/>
            </a:solidFill>
            <a:prstDash val="sysDot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B3E3F8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）不规则变化：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lang="zh-CN" altLang="en-US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beat-beat</a:t>
            </a:r>
            <a:r>
              <a:rPr lang="zh-CN"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become </a:t>
            </a:r>
            <a:r>
              <a:rPr lang="en-US" b="1" u="sng" strike="noStrike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b="1" u="sng" strike="noStrike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became</a:t>
            </a:r>
            <a:r>
              <a:rPr lang="zh-CN"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begin-began</a:t>
            </a: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cost--cost</a:t>
            </a:r>
            <a:r>
              <a:rPr lang="zh-CN"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cut-cut</a:t>
            </a: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do/does--did</a:t>
            </a:r>
            <a:r>
              <a:rPr lang="zh-CN"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draw--drew</a:t>
            </a:r>
            <a:r>
              <a:rPr lang="zh-CN"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dream-dreamt</a:t>
            </a: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get--got</a:t>
            </a:r>
            <a:r>
              <a:rPr lang="zh-CN"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give--gave</a:t>
            </a:r>
            <a:r>
              <a:rPr lang="zh-CN"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go--went</a:t>
            </a: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have--had</a:t>
            </a:r>
            <a:r>
              <a:rPr lang="zh-CN"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hear--heard</a:t>
            </a:r>
            <a:r>
              <a:rPr lang="zh-CN"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hold--held </a:t>
            </a: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meet--met</a:t>
            </a:r>
            <a:r>
              <a:rPr lang="zh-CN"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pay-paid</a:t>
            </a:r>
            <a:r>
              <a:rPr lang="zh-CN"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put--put </a:t>
            </a: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None/>
            </a:pPr>
            <a:r>
              <a:rPr lang="en-US" b="1" u="sng" strike="noStrike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b="1" u="sng" strike="noStrike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ay-</a:t>
            </a:r>
            <a:r>
              <a:rPr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-said</a:t>
            </a:r>
            <a:r>
              <a:rPr lang="zh-CN"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see--saw</a:t>
            </a:r>
            <a:r>
              <a:rPr lang="zh-CN"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sell-sold </a:t>
            </a:r>
            <a:r>
              <a:rPr lang="zh-CN" b="1" u="sng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r>
              <a:rPr lang="zh-CN" b="1" u="sng" strike="noStrike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b="1" u="sng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/>
          <p:nvPr/>
        </p:nvSpPr>
        <p:spPr>
          <a:xfrm>
            <a:off x="349250" y="990600"/>
            <a:ext cx="84455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5. We are going to sing songs and play games on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 bus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6. My uncle is going to bring his camera and I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am going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to bring some donuts for everybody.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7. Will it be fun?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640000">
            <a:off x="7592695" y="2646680"/>
            <a:ext cx="993140" cy="1256030"/>
          </a:xfrm>
          <a:prstGeom prst="rect">
            <a:avLst/>
          </a:prstGeom>
        </p:spPr>
      </p:pic>
      <p:pic>
        <p:nvPicPr>
          <p:cNvPr id="1027" name="Picture 11" descr="老师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0350" y="3961130"/>
            <a:ext cx="2924810" cy="2778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65" name="圆角矩形标注 96264"/>
          <p:cNvSpPr/>
          <p:nvPr/>
        </p:nvSpPr>
        <p:spPr>
          <a:xfrm>
            <a:off x="3392254" y="4532244"/>
            <a:ext cx="4466286" cy="1179444"/>
          </a:xfrm>
          <a:prstGeom prst="wedgeRoundRectCallout">
            <a:avLst>
              <a:gd name="adj1" fmla="val -83023"/>
              <a:gd name="adj2" fmla="val 2576"/>
              <a:gd name="adj3" fmla="val 16667"/>
            </a:avLst>
          </a:prstGeom>
          <a:solidFill>
            <a:srgbClr val="B1FEBA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  <p:sp>
        <p:nvSpPr>
          <p:cNvPr id="96266" name="文本框 96265"/>
          <p:cNvSpPr txBox="1"/>
          <p:nvPr/>
        </p:nvSpPr>
        <p:spPr>
          <a:xfrm>
            <a:off x="3803373" y="4454526"/>
            <a:ext cx="3551583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2800" b="1" i="0" dirty="0">
                <a:solidFill>
                  <a:srgbClr val="00008E"/>
                </a:solidFill>
                <a:latin typeface="Times New Roman" panose="02020603050405020304" pitchFamily="18" charset="0"/>
              </a:rPr>
              <a:t>Let’s have a look at some pictures and have a talk first!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5" grpId="0" bldLvl="0" animBg="1"/>
      <p:bldP spid="96265" grpId="1" animBg="1"/>
      <p:bldP spid="9626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/>
          </p:cNvSpPr>
          <p:nvPr>
            <p:ph type="title"/>
          </p:nvPr>
        </p:nvSpPr>
        <p:spPr>
          <a:xfrm>
            <a:off x="405709" y="1356940"/>
            <a:ext cx="8147685" cy="54737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ctr"/>
          <a:lstStyle/>
          <a:p>
            <a:pPr eaLnBrk="1" hangingPunct="1">
              <a:lnSpc>
                <a:spcPct val="1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they do last weekend?</a:t>
            </a:r>
          </a:p>
        </p:txBody>
      </p:sp>
      <p:sp>
        <p:nvSpPr>
          <p:cNvPr id="126979" name="Rectangle 3"/>
          <p:cNvSpPr>
            <a:spLocks noGrp="1"/>
          </p:cNvSpPr>
          <p:nvPr>
            <p:ph idx="1"/>
          </p:nvPr>
        </p:nvSpPr>
        <p:spPr>
          <a:xfrm>
            <a:off x="815174" y="2485639"/>
            <a:ext cx="2174875" cy="546100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soccer</a:t>
            </a:r>
          </a:p>
        </p:txBody>
      </p:sp>
      <p:pic>
        <p:nvPicPr>
          <p:cNvPr id="126980" name="Picture 4" descr="play soccer01"/>
          <p:cNvPicPr>
            <a:picLocks noGrp="1" noChangeAspect="1"/>
          </p:cNvPicPr>
          <p:nvPr>
            <p:ph type="clipArt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602163" y="3135313"/>
            <a:ext cx="4541837" cy="3086100"/>
          </a:xfrm>
        </p:spPr>
      </p:pic>
      <p:sp>
        <p:nvSpPr>
          <p:cNvPr id="126982" name="AutoShape 6"/>
          <p:cNvSpPr/>
          <p:nvPr/>
        </p:nvSpPr>
        <p:spPr>
          <a:xfrm>
            <a:off x="1605115" y="3482312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983" name="Text Box 7"/>
          <p:cNvSpPr txBox="1"/>
          <p:nvPr/>
        </p:nvSpPr>
        <p:spPr>
          <a:xfrm>
            <a:off x="219710" y="5400040"/>
            <a:ext cx="40354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play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altLang="zh-CN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soccer last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weekend!</a:t>
            </a:r>
          </a:p>
        </p:txBody>
      </p:sp>
      <p:sp>
        <p:nvSpPr>
          <p:cNvPr id="126984" name="Text Box 8"/>
          <p:cNvSpPr txBox="1"/>
          <p:nvPr/>
        </p:nvSpPr>
        <p:spPr>
          <a:xfrm>
            <a:off x="843032" y="4585583"/>
            <a:ext cx="2228215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soccer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bldLvl="0" animBg="1"/>
      <p:bldP spid="126979" grpId="0" build="p"/>
      <p:bldP spid="126982" grpId="0" bldLvl="0" animBg="1"/>
      <p:bldP spid="126983" grpId="0"/>
      <p:bldP spid="126984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/>
          </p:cNvSpPr>
          <p:nvPr>
            <p:ph type="title"/>
          </p:nvPr>
        </p:nvSpPr>
        <p:spPr>
          <a:xfrm>
            <a:off x="498475" y="782955"/>
            <a:ext cx="8147685" cy="54737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zh-CN" sz="2800" b="1" dirty="0">
                <a:solidFill>
                  <a:srgbClr val="003399"/>
                </a:solidFill>
                <a:latin typeface="Times New Roman" panose="02020603050405020304" pitchFamily="18" charset="0"/>
                <a:sym typeface="+mn-ea"/>
              </a:rPr>
              <a:t>What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did</a:t>
            </a:r>
            <a:r>
              <a:rPr lang="en-US" altLang="zh-CN" sz="2800" b="1" dirty="0">
                <a:solidFill>
                  <a:srgbClr val="003399"/>
                </a:solidFill>
                <a:latin typeface="Times New Roman" panose="02020603050405020304" pitchFamily="18" charset="0"/>
                <a:sym typeface="+mn-ea"/>
              </a:rPr>
              <a:t> she do last weekend?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979" name="Rectangle 3"/>
          <p:cNvSpPr>
            <a:spLocks noGrp="1"/>
          </p:cNvSpPr>
          <p:nvPr>
            <p:ph idx="1"/>
          </p:nvPr>
        </p:nvSpPr>
        <p:spPr>
          <a:xfrm>
            <a:off x="498475" y="1635125"/>
            <a:ext cx="3081655" cy="546100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anchor="t">
            <a:noAutofit/>
          </a:bodyPr>
          <a:lstStyle/>
          <a:p>
            <a:pPr eaLnBrk="1" hangingPunct="1">
              <a:buNone/>
            </a:pP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go </a:t>
            </a:r>
            <a:r>
              <a:rPr lang="en-US" altLang="zh-CN" sz="3200" b="1" dirty="0">
                <a:solidFill>
                  <a:srgbClr val="000000"/>
                </a:solidFill>
                <a:sym typeface="+mn-ea"/>
              </a:rPr>
              <a:t>to the park</a:t>
            </a:r>
            <a:endParaRPr lang="en-US" altLang="zh-CN" sz="3200" b="1" dirty="0">
              <a:solidFill>
                <a:srgbClr val="000000"/>
              </a:solidFill>
            </a:endParaRPr>
          </a:p>
          <a:p>
            <a:pPr eaLnBrk="1" hangingPunct="1">
              <a:buNone/>
            </a:pP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9028" name="Picture 4" descr="32days01"/>
          <p:cNvPicPr>
            <a:picLocks noGrp="1" noChangeAspect="1"/>
          </p:cNvPicPr>
          <p:nvPr>
            <p:ph type="clipArt" sz="half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811713" y="1558925"/>
            <a:ext cx="4332287" cy="3811588"/>
          </a:xfrm>
        </p:spPr>
      </p:pic>
      <p:sp>
        <p:nvSpPr>
          <p:cNvPr id="126982" name="AutoShape 6"/>
          <p:cNvSpPr/>
          <p:nvPr/>
        </p:nvSpPr>
        <p:spPr>
          <a:xfrm>
            <a:off x="1564005" y="2277110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983" name="Text Box 7"/>
          <p:cNvSpPr txBox="1"/>
          <p:nvPr/>
        </p:nvSpPr>
        <p:spPr>
          <a:xfrm>
            <a:off x="21590" y="3986530"/>
            <a:ext cx="403542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i="1" dirty="0">
                <a:solidFill>
                  <a:srgbClr val="990099"/>
                </a:solidFill>
                <a:latin typeface="Times New Roman" panose="02020603050405020304" pitchFamily="18" charset="0"/>
                <a:sym typeface="+mn-ea"/>
              </a:rPr>
              <a:t>She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went </a:t>
            </a:r>
            <a:r>
              <a:rPr lang="en-US" altLang="zh-CN" sz="2800" b="1" i="1" dirty="0">
                <a:solidFill>
                  <a:srgbClr val="990099"/>
                </a:solidFill>
                <a:latin typeface="Times New Roman" panose="02020603050405020304" pitchFamily="18" charset="0"/>
                <a:sym typeface="+mn-ea"/>
              </a:rPr>
              <a:t>to the park</a:t>
            </a:r>
            <a:endParaRPr lang="en-US" altLang="zh-CN" sz="2800" b="1" i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i="1" dirty="0">
                <a:solidFill>
                  <a:srgbClr val="990099"/>
                </a:solidFill>
                <a:latin typeface="Times New Roman" panose="02020603050405020304" pitchFamily="18" charset="0"/>
                <a:sym typeface="+mn-ea"/>
              </a:rPr>
              <a:t>last weekend!</a:t>
            </a:r>
            <a:endParaRPr lang="en-US" altLang="zh-CN" sz="2800" b="1" i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984" name="Text Box 8"/>
          <p:cNvSpPr txBox="1"/>
          <p:nvPr/>
        </p:nvSpPr>
        <p:spPr>
          <a:xfrm>
            <a:off x="498475" y="3134995"/>
            <a:ext cx="3081655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黑体" panose="02010609060101010101" charset="-122"/>
                <a:cs typeface="+mn-lt"/>
                <a:sym typeface="+mn-ea"/>
              </a:rPr>
              <a:t>went </a:t>
            </a:r>
            <a:r>
              <a:rPr lang="en-US" altLang="zh-CN" sz="2800" b="1" dirty="0">
                <a:solidFill>
                  <a:srgbClr val="000000"/>
                </a:solidFill>
                <a:ea typeface="黑体" panose="02010609060101010101" charset="-122"/>
                <a:cs typeface="+mn-lt"/>
                <a:sym typeface="+mn-ea"/>
              </a:rPr>
              <a:t>to the park</a:t>
            </a:r>
            <a:endParaRPr lang="en-US" altLang="zh-CN" sz="2800" b="1" dirty="0">
              <a:solidFill>
                <a:srgbClr val="000000"/>
              </a:solidFill>
              <a:ea typeface="黑体" panose="02010609060101010101" charset="-122"/>
              <a:cs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45" y="5525135"/>
            <a:ext cx="4125595" cy="10026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rcRect l="5094"/>
          <a:stretch>
            <a:fillRect/>
          </a:stretch>
        </p:blipFill>
        <p:spPr>
          <a:xfrm>
            <a:off x="4339590" y="5454015"/>
            <a:ext cx="4203065" cy="10737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bldLvl="0" animBg="1"/>
      <p:bldP spid="126979" grpId="0" build="p"/>
      <p:bldP spid="126982" grpId="0" bldLvl="0" animBg="1"/>
      <p:bldP spid="126983" grpId="0"/>
      <p:bldP spid="126984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/>
          <p:nvPr/>
        </p:nvSpPr>
        <p:spPr>
          <a:xfrm>
            <a:off x="3522028" y="2993708"/>
            <a:ext cx="32188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went</a:t>
            </a:r>
            <a:r>
              <a:rPr lang="en-US" altLang="zh-CN" b="1" dirty="0">
                <a:latin typeface="Times New Roman" panose="02020603050405020304" pitchFamily="18" charset="0"/>
              </a:rPr>
              <a:t> to the beach</a:t>
            </a:r>
            <a:endParaRPr lang="en-US" altLang="zh-CN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9" name="Text Box 5"/>
          <p:cNvSpPr txBox="1"/>
          <p:nvPr/>
        </p:nvSpPr>
        <p:spPr>
          <a:xfrm>
            <a:off x="3384550" y="5521325"/>
            <a:ext cx="441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studied</a:t>
            </a:r>
            <a:r>
              <a:rPr lang="en-US" altLang="zh-CN" b="1" dirty="0">
                <a:latin typeface="Times New Roman" panose="02020603050405020304" pitchFamily="18" charset="0"/>
              </a:rPr>
              <a:t> in the library</a:t>
            </a:r>
          </a:p>
        </p:txBody>
      </p:sp>
      <p:pic>
        <p:nvPicPr>
          <p:cNvPr id="28677" name="Picture 7" descr="yuq-5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" y="3865880"/>
            <a:ext cx="2895600" cy="238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8" descr="go to the beach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8610" y="1282065"/>
            <a:ext cx="2895600" cy="2388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34" name="Text Box 10"/>
          <p:cNvSpPr txBox="1"/>
          <p:nvPr/>
        </p:nvSpPr>
        <p:spPr>
          <a:xfrm>
            <a:off x="3686810" y="1433830"/>
            <a:ext cx="27901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go to the beach</a:t>
            </a:r>
            <a:endParaRPr lang="en-US" altLang="zh-CN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36" name="Text Box 12"/>
          <p:cNvSpPr txBox="1"/>
          <p:nvPr/>
        </p:nvSpPr>
        <p:spPr>
          <a:xfrm>
            <a:off x="3384233" y="3955733"/>
            <a:ext cx="441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study in the library</a:t>
            </a:r>
          </a:p>
        </p:txBody>
      </p:sp>
      <p:sp>
        <p:nvSpPr>
          <p:cNvPr id="103437" name="Text Box 13" descr="再生纸"/>
          <p:cNvSpPr txBox="1"/>
          <p:nvPr/>
        </p:nvSpPr>
        <p:spPr>
          <a:xfrm>
            <a:off x="6741002" y="2195513"/>
            <a:ext cx="16948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GB" altLang="zh-C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go</a:t>
            </a:r>
            <a:r>
              <a:rPr lang="en-GB" altLang="zh-CN" b="1" dirty="0">
                <a:latin typeface="Times New Roman" panose="02020603050405020304" pitchFamily="18" charset="0"/>
              </a:rPr>
              <a:t>--</a:t>
            </a:r>
            <a:r>
              <a:rPr lang="en-GB" altLang="zh-C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went</a:t>
            </a:r>
            <a:endParaRPr lang="en-US" altLang="zh-CN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78" name="Rectangle 2"/>
          <p:cNvSpPr>
            <a:spLocks noGrp="1"/>
          </p:cNvSpPr>
          <p:nvPr/>
        </p:nvSpPr>
        <p:spPr>
          <a:xfrm>
            <a:off x="2299970" y="539750"/>
            <a:ext cx="5229225" cy="5473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lnSpc>
                <a:spcPct val="100000"/>
              </a:lnSpc>
            </a:pPr>
            <a:r>
              <a:rPr lang="en-US" altLang="zh-CN" sz="2800" b="1" dirty="0">
                <a:solidFill>
                  <a:srgbClr val="003399"/>
                </a:solidFill>
                <a:latin typeface="Times New Roman" panose="02020603050405020304" pitchFamily="18" charset="0"/>
                <a:sym typeface="+mn-ea"/>
              </a:rPr>
              <a:t>What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did</a:t>
            </a:r>
            <a:r>
              <a:rPr lang="en-US" altLang="zh-CN" sz="2800" b="1" dirty="0">
                <a:solidFill>
                  <a:srgbClr val="003399"/>
                </a:solidFill>
                <a:latin typeface="Times New Roman" panose="02020603050405020304" pitchFamily="18" charset="0"/>
                <a:sym typeface="+mn-ea"/>
              </a:rPr>
              <a:t> he do last weekend?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982" name="AutoShape 6"/>
          <p:cNvSpPr/>
          <p:nvPr/>
        </p:nvSpPr>
        <p:spPr>
          <a:xfrm>
            <a:off x="4929505" y="2106930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3" descr="再生纸"/>
          <p:cNvSpPr txBox="1"/>
          <p:nvPr/>
        </p:nvSpPr>
        <p:spPr>
          <a:xfrm>
            <a:off x="6162040" y="4654550"/>
            <a:ext cx="27597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  <a:sym typeface="+mn-ea"/>
              </a:rPr>
              <a:t>study</a:t>
            </a:r>
            <a:r>
              <a:rPr lang="en-GB" altLang="zh-CN" b="1" dirty="0">
                <a:latin typeface="Times New Roman" panose="02020603050405020304" pitchFamily="18" charset="0"/>
              </a:rPr>
              <a:t>--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sym typeface="+mn-ea"/>
              </a:rPr>
              <a:t>studied</a:t>
            </a:r>
            <a:endParaRPr lang="en-US" altLang="zh-CN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AutoShape 6"/>
          <p:cNvSpPr/>
          <p:nvPr/>
        </p:nvSpPr>
        <p:spPr>
          <a:xfrm>
            <a:off x="4929505" y="4654550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  <p:bldP spid="103429" grpId="0"/>
      <p:bldP spid="103434" grpId="0"/>
      <p:bldP spid="103436" grpId="0"/>
      <p:bldP spid="103437" grpId="0"/>
      <p:bldP spid="126982" grpId="0" bldLvl="0" animBg="1"/>
      <p:bldP spid="2" grpId="0"/>
      <p:bldP spid="3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53252"/>
          <p:cNvSpPr/>
          <p:nvPr/>
        </p:nvSpPr>
        <p:spPr>
          <a:xfrm>
            <a:off x="488950" y="1035685"/>
            <a:ext cx="8569325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How was your weekend？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88950" y="2133600"/>
            <a:ext cx="8310563" cy="35309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fontAlgn="base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是疑问副词，意为“怎样”，它引</a:t>
            </a:r>
            <a:r>
              <a:rPr lang="zh-CN"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导的</a:t>
            </a:r>
            <a:r>
              <a:rPr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特殊疑问句常用来对</a:t>
            </a:r>
            <a:r>
              <a:rPr sz="2400" u="sng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意见、打算、程度、方式、手段</a:t>
            </a:r>
            <a:r>
              <a:rPr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等进行提问。常用短语：how much 多少 (询问价钱或者不可数名词的数量)；how many 多少 (询问可数名词的数量)；how long 多长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对时间、长度提问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；how far 多远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对距离提问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indent="0" fontAlgn="base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：How do you usually go to </a:t>
            </a:r>
            <a:r>
              <a:rPr lang="en-US"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？你通常是怎样去上</a:t>
            </a:r>
            <a:r>
              <a:rPr lang="zh-CN"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学</a:t>
            </a:r>
            <a:r>
              <a:rPr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的？</a:t>
            </a:r>
          </a:p>
        </p:txBody>
      </p:sp>
      <p:sp>
        <p:nvSpPr>
          <p:cNvPr id="32771" name="文本框 1"/>
          <p:cNvSpPr txBox="1"/>
          <p:nvPr/>
        </p:nvSpPr>
        <p:spPr>
          <a:xfrm>
            <a:off x="2532063" y="465138"/>
            <a:ext cx="4805362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Language points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53252"/>
          <p:cNvSpPr/>
          <p:nvPr/>
        </p:nvSpPr>
        <p:spPr>
          <a:xfrm>
            <a:off x="536575" y="504825"/>
            <a:ext cx="8569325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We are going to take a bus there.</a:t>
            </a:r>
          </a:p>
        </p:txBody>
      </p:sp>
      <p:sp>
        <p:nvSpPr>
          <p:cNvPr id="33794" name="矩形 53252"/>
          <p:cNvSpPr/>
          <p:nvPr/>
        </p:nvSpPr>
        <p:spPr>
          <a:xfrm>
            <a:off x="536575" y="1447800"/>
            <a:ext cx="8267700" cy="474508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take a bus</a:t>
            </a:r>
            <a:r>
              <a:rPr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乘公共汽车，</a:t>
            </a:r>
            <a:r>
              <a:rPr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相当于“by＋交通工具名词”。</a:t>
            </a:r>
            <a:r>
              <a:rPr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表示“乘坐某种交通工具”用“take＋冠词＋交通工具名词”，这个结构类似的用法还有：take a cab/taxi 坐出租车；take the subway 坐地铁。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：He took the subway to the </a:t>
            </a: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train </a:t>
            </a:r>
            <a:r>
              <a:rPr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station. 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He </a:t>
            </a: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went</a:t>
            </a:r>
            <a:r>
              <a:rPr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to the </a:t>
            </a: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train </a:t>
            </a:r>
            <a:r>
              <a:rPr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station </a:t>
            </a: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by </a:t>
            </a:r>
            <a:r>
              <a:rPr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subway. 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他乘地铁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去</a:t>
            </a:r>
            <a:r>
              <a:rPr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了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火</a:t>
            </a:r>
            <a:r>
              <a:rPr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车站。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Don't take the taxi at the airport. It's too expensive.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别在机场打车。太贵了。</a:t>
            </a:r>
          </a:p>
        </p:txBody>
      </p:sp>
    </p:spTree>
  </p:cSld>
  <p:clrMapOvr>
    <a:masterClrMapping/>
  </p:clrMapOvr>
  <p:transition>
    <p:whee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53252"/>
          <p:cNvSpPr/>
          <p:nvPr/>
        </p:nvSpPr>
        <p:spPr>
          <a:xfrm>
            <a:off x="536575" y="584518"/>
            <a:ext cx="82645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 We are going to sing songs and play games on the</a:t>
            </a:r>
          </a:p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bus.</a:t>
            </a:r>
          </a:p>
        </p:txBody>
      </p:sp>
      <p:sp>
        <p:nvSpPr>
          <p:cNvPr id="35842" name="矩形 53252"/>
          <p:cNvSpPr/>
          <p:nvPr/>
        </p:nvSpPr>
        <p:spPr>
          <a:xfrm>
            <a:off x="533115" y="1828800"/>
            <a:ext cx="8266113" cy="35262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 the bus  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在公共汽车上。“on＋冠词/名词所有格/形容词性物主代词＋交通工具”，表示“在某种交通工具上”，也可以用来表示“乘坐某种交通工具”，这样的交通工具一般是指 plane、train 等大型交通工具或者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bike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（自行车）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【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拓展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】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当表示乘坐 taxi、car 等小型交通工具的时候，一般用“in＋冠词/名词所有格/形容词性物主代词＋交通工具”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结构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：He </a:t>
            </a: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went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to work in </a:t>
            </a: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her car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 他坐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她的车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去上班。</a:t>
            </a:r>
          </a:p>
        </p:txBody>
      </p:sp>
    </p:spTree>
  </p:cSld>
  <p:clrMapOvr>
    <a:masterClrMapping/>
  </p:clrMapOvr>
  <p:transition>
    <p:whee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53252"/>
          <p:cNvSpPr/>
          <p:nvPr/>
        </p:nvSpPr>
        <p:spPr>
          <a:xfrm>
            <a:off x="477520" y="643890"/>
            <a:ext cx="818896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 My uncle is going to bring his camera and I am</a:t>
            </a:r>
          </a:p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going to bring some donuts for everybody.</a:t>
            </a:r>
          </a:p>
        </p:txBody>
      </p:sp>
      <p:sp>
        <p:nvSpPr>
          <p:cNvPr id="37890" name="矩形 53252"/>
          <p:cNvSpPr/>
          <p:nvPr/>
        </p:nvSpPr>
        <p:spPr>
          <a:xfrm>
            <a:off x="560704" y="1981200"/>
            <a:ext cx="8354696" cy="345325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bring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带来。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例：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Bring your camera to school. 把你的相机带到学校来。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【辨析】bring与take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①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bring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是指把人或物从别处带到说话人所在地。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You should b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ring your </a:t>
            </a: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homework today.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你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今天应该把作业拿来。</a:t>
            </a:r>
            <a:endParaRPr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②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take</a:t>
            </a: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是指把人或物从说话人所在地带到别处。如：Please take the book to the library.请把这本书带到图书馆去。</a:t>
            </a:r>
          </a:p>
        </p:txBody>
      </p:sp>
    </p:spTree>
  </p:cSld>
  <p:clrMapOvr>
    <a:masterClrMapping/>
  </p:clrMapOvr>
  <p:transition>
    <p:whee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占位符 50178"/>
          <p:cNvSpPr>
            <a:spLocks noGrp="1"/>
          </p:cNvSpPr>
          <p:nvPr/>
        </p:nvSpPr>
        <p:spPr>
          <a:xfrm>
            <a:off x="478155" y="1608455"/>
            <a:ext cx="8189595" cy="489966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18515" tIns="59258" rIns="118515" bIns="59258" anchor="t"/>
          <a:lstStyle/>
          <a:p>
            <a:pPr algn="just"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Please ________ these cookies to your brother.</a:t>
            </a:r>
          </a:p>
          <a:p>
            <a:pPr algn="just"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A．take　	B．bring　</a:t>
            </a:r>
          </a:p>
          <a:p>
            <a:pPr algn="just"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C．get　	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D．fetch</a:t>
            </a:r>
          </a:p>
          <a:p>
            <a:pPr algn="just"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—Does your father go to work by______ </a:t>
            </a:r>
          </a:p>
          <a:p>
            <a:pPr algn="just"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car every day?</a:t>
            </a:r>
          </a:p>
          <a:p>
            <a:pPr algn="just"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—No，he sometimes takes ________ bus. </a:t>
            </a:r>
          </a:p>
          <a:p>
            <a:pPr algn="just">
              <a:lnSpc>
                <a:spcPct val="13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A．a；the　	B．the；a 　</a:t>
            </a:r>
          </a:p>
          <a:p>
            <a:pPr algn="just">
              <a:lnSpc>
                <a:spcPct val="13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C．\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　	D．a；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\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3011" name="文本框 53256"/>
          <p:cNvSpPr txBox="1"/>
          <p:nvPr/>
        </p:nvSpPr>
        <p:spPr>
          <a:xfrm>
            <a:off x="478155" y="1023938"/>
            <a:ext cx="5992813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一、单项选择。</a:t>
            </a:r>
          </a:p>
        </p:txBody>
      </p:sp>
      <p:sp>
        <p:nvSpPr>
          <p:cNvPr id="43013" name="文本框 1"/>
          <p:cNvSpPr txBox="1"/>
          <p:nvPr/>
        </p:nvSpPr>
        <p:spPr>
          <a:xfrm>
            <a:off x="2940050" y="376555"/>
            <a:ext cx="480377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400" b="1" dirty="0" smtClean="0">
                <a:solidFill>
                  <a:srgbClr val="F31B9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Exercises</a:t>
            </a:r>
            <a:endParaRPr lang="en-US" altLang="zh-CN" sz="4400" b="1" dirty="0">
              <a:solidFill>
                <a:srgbClr val="F31B9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4220" y="2113280"/>
            <a:ext cx="633095" cy="693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4220" y="5814695"/>
            <a:ext cx="633095" cy="6934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占位符 50178"/>
          <p:cNvSpPr>
            <a:spLocks noGrp="1"/>
          </p:cNvSpPr>
          <p:nvPr/>
        </p:nvSpPr>
        <p:spPr>
          <a:xfrm>
            <a:off x="549910" y="578485"/>
            <a:ext cx="8204200" cy="590105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18515" tIns="59258" rIns="118515" bIns="59258" anchor="t"/>
          <a:lstStyle/>
          <a:p>
            <a:pPr algn="just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—Do you know _____ Ann goes to work </a:t>
            </a:r>
          </a:p>
          <a:p>
            <a:pPr algn="just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every day?</a:t>
            </a:r>
          </a:p>
          <a:p>
            <a:pPr algn="just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—Usually by underground. (2017·安徽)</a:t>
            </a:r>
          </a:p>
          <a:p>
            <a:pPr algn="just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A．why　	B．how　</a:t>
            </a:r>
          </a:p>
          <a:p>
            <a:pPr algn="just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C．when　	D．whether</a:t>
            </a:r>
          </a:p>
          <a:p>
            <a:pPr algn="just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— ________ did you work out the problem in</a:t>
            </a:r>
          </a:p>
          <a:p>
            <a:pPr algn="just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       such a short time?</a:t>
            </a:r>
          </a:p>
          <a:p>
            <a:pPr algn="just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  — With Mr.Li's help. </a:t>
            </a:r>
          </a:p>
          <a:p>
            <a:pPr algn="just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  A．When　B．Where    C．How　D．Which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57550" y="2586990"/>
            <a:ext cx="633095" cy="693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0425" y="5786120"/>
            <a:ext cx="633095" cy="6934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/>
          <p:nvPr/>
        </p:nvSpPr>
        <p:spPr>
          <a:xfrm>
            <a:off x="526415" y="1443355"/>
            <a:ext cx="8301038" cy="5262245"/>
          </a:xfrm>
          <a:prstGeom prst="rect">
            <a:avLst/>
          </a:prstGeom>
          <a:solidFill>
            <a:schemeClr val="bg1">
              <a:alpha val="39998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1. That little girl said to her mother, “I can look after________ (I) now, Mum.”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2. We are so ________ (excite) to pass the exam.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3. What about _______ (climb) the mountain with us?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4. The children are singing and dancing ______ </a:t>
            </a:r>
          </a:p>
          <a:p>
            <a:pPr marL="457200" indent="-457200"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(happy) in the park.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5. Everybody looked happy when they heard the </a:t>
            </a:r>
          </a:p>
          <a:p>
            <a:pPr marL="457200" indent="-457200"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________ (excite) news.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7284" name="Rectangle 4"/>
          <p:cNvSpPr/>
          <p:nvPr/>
        </p:nvSpPr>
        <p:spPr>
          <a:xfrm>
            <a:off x="421640" y="864235"/>
            <a:ext cx="794067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solidFill>
                  <a:srgbClr val="00008E"/>
                </a:solidFill>
                <a:latin typeface="仿宋_GB2312" panose="02010609030101010101" charset="-122"/>
                <a:ea typeface="仿宋_GB2312" panose="02010609030101010101" charset="-122"/>
              </a:rPr>
              <a:t>二、根据句意，用所给词的适当形式填空。</a:t>
            </a:r>
            <a:endParaRPr lang="en-US" altLang="en-US" sz="3200" b="1" dirty="0">
              <a:solidFill>
                <a:srgbClr val="00008E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  <p:sp>
        <p:nvSpPr>
          <p:cNvPr id="91141" name="Text Box 5"/>
          <p:cNvSpPr txBox="1"/>
          <p:nvPr/>
        </p:nvSpPr>
        <p:spPr>
          <a:xfrm>
            <a:off x="1774825" y="2058035"/>
            <a:ext cx="19431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myself</a:t>
            </a:r>
          </a:p>
        </p:txBody>
      </p:sp>
      <p:sp>
        <p:nvSpPr>
          <p:cNvPr id="91142" name="Text Box 6"/>
          <p:cNvSpPr txBox="1"/>
          <p:nvPr/>
        </p:nvSpPr>
        <p:spPr>
          <a:xfrm>
            <a:off x="2597785" y="2795270"/>
            <a:ext cx="2016125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excited </a:t>
            </a:r>
          </a:p>
        </p:txBody>
      </p:sp>
      <p:sp>
        <p:nvSpPr>
          <p:cNvPr id="91143" name="Text Box 7"/>
          <p:cNvSpPr txBox="1"/>
          <p:nvPr/>
        </p:nvSpPr>
        <p:spPr>
          <a:xfrm>
            <a:off x="2597468" y="3437573"/>
            <a:ext cx="1728787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climbing </a:t>
            </a:r>
          </a:p>
        </p:txBody>
      </p:sp>
      <p:sp>
        <p:nvSpPr>
          <p:cNvPr id="91144" name="Text Box 8"/>
          <p:cNvSpPr txBox="1"/>
          <p:nvPr/>
        </p:nvSpPr>
        <p:spPr>
          <a:xfrm>
            <a:off x="6628130" y="3970973"/>
            <a:ext cx="2087563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happily</a:t>
            </a:r>
          </a:p>
        </p:txBody>
      </p:sp>
      <p:sp>
        <p:nvSpPr>
          <p:cNvPr id="91145" name="Text Box 9"/>
          <p:cNvSpPr txBox="1"/>
          <p:nvPr/>
        </p:nvSpPr>
        <p:spPr>
          <a:xfrm>
            <a:off x="1080770" y="5968365"/>
            <a:ext cx="1944688" cy="6612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exciting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ldLvl="0" animBg="1"/>
      <p:bldP spid="97284" grpId="0"/>
      <p:bldP spid="91141" grpId="0"/>
      <p:bldP spid="91142" grpId="0"/>
      <p:bldP spid="91143" grpId="0"/>
      <p:bldP spid="91144" grpId="0"/>
      <p:bldP spid="91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96261" descr="20071214105112552_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76575" y="4650105"/>
            <a:ext cx="1363980" cy="1840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96263" descr="1442199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60145" y="4231005"/>
            <a:ext cx="1383030" cy="239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65" name="圆角矩形标注 96264"/>
          <p:cNvSpPr/>
          <p:nvPr/>
        </p:nvSpPr>
        <p:spPr>
          <a:xfrm>
            <a:off x="339725" y="2340610"/>
            <a:ext cx="3024505" cy="1890395"/>
          </a:xfrm>
          <a:prstGeom prst="wedgeRoundRectCallout">
            <a:avLst>
              <a:gd name="adj1" fmla="val -16950"/>
              <a:gd name="adj2" fmla="val 6823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  <p:sp>
        <p:nvSpPr>
          <p:cNvPr id="96266" name="文本框 96265"/>
          <p:cNvSpPr txBox="1"/>
          <p:nvPr/>
        </p:nvSpPr>
        <p:spPr>
          <a:xfrm>
            <a:off x="339725" y="2501265"/>
            <a:ext cx="273685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 b="1" i="0" dirty="0">
                <a:solidFill>
                  <a:srgbClr val="00008E"/>
                </a:solidFill>
                <a:latin typeface="Times New Roman" panose="02020603050405020304" pitchFamily="18" charset="0"/>
              </a:rPr>
              <a:t>What did Lily do this  Sunday?</a:t>
            </a:r>
          </a:p>
        </p:txBody>
      </p:sp>
      <p:sp>
        <p:nvSpPr>
          <p:cNvPr id="96267" name="圆角矩形标注 96266"/>
          <p:cNvSpPr/>
          <p:nvPr/>
        </p:nvSpPr>
        <p:spPr>
          <a:xfrm>
            <a:off x="3429000" y="2263140"/>
            <a:ext cx="2792730" cy="2218690"/>
          </a:xfrm>
          <a:prstGeom prst="wedgeRoundRectCallout">
            <a:avLst>
              <a:gd name="adj1" fmla="val 1400"/>
              <a:gd name="adj2" fmla="val 8285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  <p:sp>
        <p:nvSpPr>
          <p:cNvPr id="96268" name="文本框 96267"/>
          <p:cNvSpPr txBox="1"/>
          <p:nvPr/>
        </p:nvSpPr>
        <p:spPr>
          <a:xfrm>
            <a:off x="3461082" y="2538755"/>
            <a:ext cx="26225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b="1" i="0" dirty="0">
                <a:latin typeface="Times New Roman" panose="02020603050405020304" pitchFamily="18" charset="0"/>
              </a:rPr>
              <a:t>She ______</a:t>
            </a: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__</a:t>
            </a:r>
            <a:r>
              <a:rPr lang="en-US" altLang="zh-CN" sz="3200" b="1" i="0" dirty="0">
                <a:latin typeface="Times New Roman" panose="02020603050405020304" pitchFamily="18" charset="0"/>
              </a:rPr>
              <a:t>__</a:t>
            </a: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__</a:t>
            </a:r>
            <a:endParaRPr lang="en-US" altLang="zh-CN" sz="3200" b="1" i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3200" b="1" i="0" dirty="0">
                <a:latin typeface="Times New Roman" panose="02020603050405020304" pitchFamily="18" charset="0"/>
              </a:rPr>
              <a:t>___</a:t>
            </a: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________</a:t>
            </a:r>
            <a:r>
              <a:rPr lang="en-US" altLang="zh-CN" sz="3200" b="1" i="0" dirty="0">
                <a:latin typeface="Times New Roman" panose="02020603050405020304" pitchFamily="18" charset="0"/>
              </a:rPr>
              <a:t>_.</a:t>
            </a:r>
          </a:p>
        </p:txBody>
      </p:sp>
      <p:sp>
        <p:nvSpPr>
          <p:cNvPr id="96275" name="矩形 96274"/>
          <p:cNvSpPr/>
          <p:nvPr/>
        </p:nvSpPr>
        <p:spPr>
          <a:xfrm>
            <a:off x="3463967" y="2751593"/>
            <a:ext cx="3228382" cy="14219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learnt to make </a:t>
            </a:r>
          </a:p>
          <a:p>
            <a:pPr algn="l" ea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donuts</a:t>
            </a:r>
          </a:p>
        </p:txBody>
      </p:sp>
      <p:sp>
        <p:nvSpPr>
          <p:cNvPr id="15372" name="矩形 96277"/>
          <p:cNvSpPr/>
          <p:nvPr/>
        </p:nvSpPr>
        <p:spPr>
          <a:xfrm>
            <a:off x="491491" y="1152525"/>
            <a:ext cx="25830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3200" b="1" i="0" dirty="0">
                <a:solidFill>
                  <a:srgbClr val="CC00CC"/>
                </a:solidFill>
                <a:latin typeface="Times New Roman" panose="02020603050405020304" pitchFamily="18" charset="0"/>
              </a:rPr>
              <a:t>Look and say</a:t>
            </a:r>
          </a:p>
        </p:txBody>
      </p:sp>
      <p:sp>
        <p:nvSpPr>
          <p:cNvPr id="8196" name="TextBox 7"/>
          <p:cNvSpPr txBox="1"/>
          <p:nvPr/>
        </p:nvSpPr>
        <p:spPr>
          <a:xfrm>
            <a:off x="1548765" y="383858"/>
            <a:ext cx="6046788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Lead in</a:t>
            </a:r>
          </a:p>
        </p:txBody>
      </p:sp>
      <p:pic>
        <p:nvPicPr>
          <p:cNvPr id="6147" name="Picture 26" descr="2011111209542023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287135" y="4509770"/>
            <a:ext cx="238125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34" descr="5acefeabhc20488d892e1&amp;69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286500" y="2567940"/>
            <a:ext cx="2381885" cy="189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36" descr="5acefeabhc2048ee688a9&amp;690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285865" y="716280"/>
            <a:ext cx="2381885" cy="1782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5" grpId="0" animBg="1"/>
      <p:bldP spid="96266" grpId="0"/>
      <p:bldP spid="96267" grpId="0" animBg="1"/>
      <p:bldP spid="96268" grpId="0"/>
      <p:bldP spid="96275" grpId="0"/>
      <p:bldP spid="1537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文本框 74753"/>
          <p:cNvSpPr txBox="1"/>
          <p:nvPr/>
        </p:nvSpPr>
        <p:spPr>
          <a:xfrm>
            <a:off x="483636" y="1597025"/>
            <a:ext cx="8584164" cy="5260975"/>
          </a:xfrm>
          <a:prstGeom prst="rect">
            <a:avLst/>
          </a:prstGeom>
          <a:noFill/>
          <a:ln w="9525">
            <a:noFill/>
          </a:ln>
        </p:spPr>
        <p:txBody>
          <a:bodyPr wrap="square" lIns="91435" tIns="45717" rIns="91435" bIns="45717" anchor="t">
            <a:spAutoFit/>
          </a:bodyPr>
          <a:lstStyle/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1. She had a great weekend last week. （改为否定句）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  She ______ ______ a great weekend last week.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2. They wanted to </a:t>
            </a:r>
            <a:r>
              <a:rPr lang="en-US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join the swimming club in the city center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. （对划线部分提问）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 ______ did they ______ to ______?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3. He is going to bring </a:t>
            </a:r>
            <a:r>
              <a:rPr lang="en-US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some apples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for everybody. 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（对划线部分提问）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______ ______ he going to bring for everybody?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8130" name="文本框 53256"/>
          <p:cNvSpPr txBox="1"/>
          <p:nvPr/>
        </p:nvSpPr>
        <p:spPr>
          <a:xfrm>
            <a:off x="523392" y="914400"/>
            <a:ext cx="76422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三、按要求进行句型转换。</a:t>
            </a:r>
          </a:p>
        </p:txBody>
      </p:sp>
      <p:sp>
        <p:nvSpPr>
          <p:cNvPr id="92165" name="Text Box 5"/>
          <p:cNvSpPr txBox="1"/>
          <p:nvPr/>
        </p:nvSpPr>
        <p:spPr>
          <a:xfrm>
            <a:off x="1698447" y="2324182"/>
            <a:ext cx="12255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didn’t</a:t>
            </a:r>
          </a:p>
        </p:txBody>
      </p:sp>
      <p:sp>
        <p:nvSpPr>
          <p:cNvPr id="92171" name="Text Box 11"/>
          <p:cNvSpPr txBox="1"/>
          <p:nvPr/>
        </p:nvSpPr>
        <p:spPr>
          <a:xfrm>
            <a:off x="999338" y="4278465"/>
            <a:ext cx="12255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What</a:t>
            </a:r>
          </a:p>
        </p:txBody>
      </p:sp>
      <p:sp>
        <p:nvSpPr>
          <p:cNvPr id="92172" name="Text Box 12"/>
          <p:cNvSpPr txBox="1"/>
          <p:nvPr/>
        </p:nvSpPr>
        <p:spPr>
          <a:xfrm>
            <a:off x="3379305" y="4306955"/>
            <a:ext cx="12156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want</a:t>
            </a:r>
          </a:p>
        </p:txBody>
      </p:sp>
      <p:sp>
        <p:nvSpPr>
          <p:cNvPr id="92173" name="Text Box 13"/>
          <p:cNvSpPr txBox="1"/>
          <p:nvPr/>
        </p:nvSpPr>
        <p:spPr>
          <a:xfrm>
            <a:off x="5070490" y="4344725"/>
            <a:ext cx="12255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do</a:t>
            </a:r>
          </a:p>
        </p:txBody>
      </p:sp>
      <p:sp>
        <p:nvSpPr>
          <p:cNvPr id="92166" name="Text Box 6"/>
          <p:cNvSpPr txBox="1"/>
          <p:nvPr/>
        </p:nvSpPr>
        <p:spPr>
          <a:xfrm>
            <a:off x="3007345" y="2284427"/>
            <a:ext cx="10080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have</a:t>
            </a:r>
          </a:p>
        </p:txBody>
      </p:sp>
      <p:sp>
        <p:nvSpPr>
          <p:cNvPr id="93187" name="Text Box 3"/>
          <p:cNvSpPr txBox="1"/>
          <p:nvPr/>
        </p:nvSpPr>
        <p:spPr>
          <a:xfrm>
            <a:off x="910976" y="6173071"/>
            <a:ext cx="14398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What</a:t>
            </a:r>
          </a:p>
        </p:txBody>
      </p:sp>
      <p:sp>
        <p:nvSpPr>
          <p:cNvPr id="93188" name="Text Box 4"/>
          <p:cNvSpPr txBox="1"/>
          <p:nvPr/>
        </p:nvSpPr>
        <p:spPr>
          <a:xfrm>
            <a:off x="2289935" y="6173070"/>
            <a:ext cx="10795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is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  <p:bldP spid="92171" grpId="0"/>
      <p:bldP spid="92172" grpId="0"/>
      <p:bldP spid="92173" grpId="0"/>
      <p:bldP spid="92166" grpId="0"/>
      <p:bldP spid="93187" grpId="0"/>
      <p:bldP spid="9318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文本框 74753"/>
          <p:cNvSpPr txBox="1"/>
          <p:nvPr/>
        </p:nvSpPr>
        <p:spPr>
          <a:xfrm>
            <a:off x="457518" y="914400"/>
            <a:ext cx="8437562" cy="4358110"/>
          </a:xfrm>
          <a:prstGeom prst="rect">
            <a:avLst/>
          </a:prstGeom>
          <a:noFill/>
          <a:ln w="9525">
            <a:noFill/>
          </a:ln>
        </p:spPr>
        <p:txBody>
          <a:bodyPr wrap="square" lIns="91435" tIns="45717" rIns="91435" bIns="45717" anchor="t">
            <a:spAutoFit/>
          </a:bodyPr>
          <a:lstStyle/>
          <a:p>
            <a:pPr marL="457200" indent="-4572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4. They are going to do some cleaning tomorrow.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（改为一般疑问句）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____ ______ going to do ______ cleaning tomorrow?</a:t>
            </a:r>
          </a:p>
          <a:p>
            <a:pPr marL="342900" indent="-342900"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—____________________________?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（写出问句）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—I had a great weekend. 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6.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It’s</a:t>
            </a:r>
            <a:r>
              <a:rPr lang="en-US" altLang="zh-CN" sz="2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about five kilometers away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from here.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（对画线部分提问）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______  ______  _______  _______ from here?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3194" name="Text Box 10"/>
          <p:cNvSpPr txBox="1"/>
          <p:nvPr/>
        </p:nvSpPr>
        <p:spPr>
          <a:xfrm>
            <a:off x="625490" y="1987149"/>
            <a:ext cx="9350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Are</a:t>
            </a:r>
          </a:p>
        </p:txBody>
      </p:sp>
      <p:sp>
        <p:nvSpPr>
          <p:cNvPr id="93195" name="Text Box 11"/>
          <p:cNvSpPr txBox="1"/>
          <p:nvPr/>
        </p:nvSpPr>
        <p:spPr>
          <a:xfrm>
            <a:off x="1511106" y="2000402"/>
            <a:ext cx="10810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they</a:t>
            </a:r>
          </a:p>
        </p:txBody>
      </p:sp>
      <p:sp>
        <p:nvSpPr>
          <p:cNvPr id="93196" name="Text Box 12"/>
          <p:cNvSpPr txBox="1"/>
          <p:nvPr/>
        </p:nvSpPr>
        <p:spPr>
          <a:xfrm>
            <a:off x="4788535" y="1973897"/>
            <a:ext cx="863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any</a:t>
            </a:r>
          </a:p>
        </p:txBody>
      </p:sp>
      <p:sp>
        <p:nvSpPr>
          <p:cNvPr id="37900" name="Text Box 12"/>
          <p:cNvSpPr txBox="1"/>
          <p:nvPr/>
        </p:nvSpPr>
        <p:spPr>
          <a:xfrm>
            <a:off x="965835" y="4691090"/>
            <a:ext cx="21551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How       far  </a:t>
            </a:r>
          </a:p>
        </p:txBody>
      </p:sp>
      <p:sp>
        <p:nvSpPr>
          <p:cNvPr id="37908" name="Rectangle 20"/>
          <p:cNvSpPr/>
          <p:nvPr/>
        </p:nvSpPr>
        <p:spPr>
          <a:xfrm>
            <a:off x="3532091" y="4651333"/>
            <a:ext cx="2457892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             it</a:t>
            </a:r>
          </a:p>
        </p:txBody>
      </p:sp>
      <p:sp>
        <p:nvSpPr>
          <p:cNvPr id="37910" name="Text Box 22"/>
          <p:cNvSpPr txBox="1"/>
          <p:nvPr/>
        </p:nvSpPr>
        <p:spPr>
          <a:xfrm>
            <a:off x="1435100" y="2495867"/>
            <a:ext cx="43973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How  was  your  weekend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4" grpId="0"/>
      <p:bldP spid="93195" grpId="0"/>
      <p:bldP spid="93196" grpId="0"/>
      <p:bldP spid="37900" grpId="0"/>
      <p:bldP spid="37908" grpId="0"/>
      <p:bldP spid="379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文本框 1"/>
          <p:cNvSpPr txBox="1"/>
          <p:nvPr/>
        </p:nvSpPr>
        <p:spPr>
          <a:xfrm>
            <a:off x="3007075" y="228600"/>
            <a:ext cx="480377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Summary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9600" y="1219200"/>
            <a:ext cx="8227695" cy="52933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语法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1.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学习了一般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过去时；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学习了动词过去式的变化规则。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日常交际用语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did you /your friend/he/she/they do last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weekend?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—How was your weekend?  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—It was great!/ It was OK./ It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was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fantastic.</a:t>
            </a: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— It was not good./ It was terrible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29400" y="420688"/>
            <a:ext cx="1840230" cy="1804035"/>
          </a:xfrm>
          <a:prstGeom prst="rect">
            <a:avLst/>
          </a:prstGeom>
        </p:spPr>
      </p:pic>
      <p:pic>
        <p:nvPicPr>
          <p:cNvPr id="53251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945" y="420688"/>
            <a:ext cx="2265363" cy="2265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Text Box 5"/>
          <p:cNvSpPr txBox="1"/>
          <p:nvPr/>
        </p:nvSpPr>
        <p:spPr>
          <a:xfrm>
            <a:off x="735329" y="2438400"/>
            <a:ext cx="7820025" cy="38369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ap="rnd" cmpd="sng">
            <a:solidFill>
              <a:srgbClr val="FF7C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    1.Finish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the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exercises in Activity Book.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    2.Preview the new words and expressions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        of Unit 5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. 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    3.Try to write about your activities of last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        weekend and your plan for the next weekend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.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3253" name="文本框 1"/>
          <p:cNvSpPr txBox="1"/>
          <p:nvPr/>
        </p:nvSpPr>
        <p:spPr>
          <a:xfrm>
            <a:off x="2819400" y="1153477"/>
            <a:ext cx="4805362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Homework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圆角矩形标注 248835"/>
          <p:cNvSpPr/>
          <p:nvPr/>
        </p:nvSpPr>
        <p:spPr>
          <a:xfrm>
            <a:off x="408940" y="709930"/>
            <a:ext cx="3024505" cy="2222500"/>
          </a:xfrm>
          <a:prstGeom prst="wedgeRoundRectCallout">
            <a:avLst>
              <a:gd name="adj1" fmla="val 304"/>
              <a:gd name="adj2" fmla="val 7708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zh-CN" sz="1800" i="0" dirty="0">
              <a:latin typeface="Arial" panose="020B0604020202020204" pitchFamily="34" charset="0"/>
            </a:endParaRPr>
          </a:p>
        </p:txBody>
      </p:sp>
      <p:pic>
        <p:nvPicPr>
          <p:cNvPr id="16386" name="图片 248833" descr="20071214105112552_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05785" y="3815715"/>
            <a:ext cx="1637030" cy="254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248834" descr="1442199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08990" y="3618865"/>
            <a:ext cx="1650365" cy="29375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8838" name="圆角矩形标注 248837"/>
          <p:cNvSpPr/>
          <p:nvPr/>
        </p:nvSpPr>
        <p:spPr>
          <a:xfrm>
            <a:off x="4970780" y="4047490"/>
            <a:ext cx="3784600" cy="2064385"/>
          </a:xfrm>
          <a:prstGeom prst="wedgeRoundRectCallout">
            <a:avLst>
              <a:gd name="adj1" fmla="val -64364"/>
              <a:gd name="adj2" fmla="val -5313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endParaRPr lang="zh-CN" altLang="zh-CN" sz="1800" i="0" dirty="0">
              <a:latin typeface="Arial" panose="020B0604020202020204" pitchFamily="34" charset="0"/>
            </a:endParaRPr>
          </a:p>
        </p:txBody>
      </p:sp>
      <p:sp>
        <p:nvSpPr>
          <p:cNvPr id="96266" name="文本框 96265"/>
          <p:cNvSpPr txBox="1"/>
          <p:nvPr/>
        </p:nvSpPr>
        <p:spPr>
          <a:xfrm>
            <a:off x="552450" y="790575"/>
            <a:ext cx="273685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 b="1" i="0" dirty="0">
                <a:solidFill>
                  <a:srgbClr val="00008E"/>
                </a:solidFill>
                <a:latin typeface="Times New Roman" panose="02020603050405020304" pitchFamily="18" charset="0"/>
              </a:rPr>
              <a:t>What did Rosa do this  weekend?</a:t>
            </a:r>
          </a:p>
          <a:p>
            <a:pPr algn="ctr" eaLnBrk="1" hangingPunct="1"/>
            <a:r>
              <a:rPr lang="en-US" altLang="zh-CN" sz="3200" b="1" i="0" dirty="0">
                <a:solidFill>
                  <a:srgbClr val="00008E"/>
                </a:solidFill>
                <a:latin typeface="Times New Roman" panose="02020603050405020304" pitchFamily="18" charset="0"/>
              </a:rPr>
              <a:t>And where?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48810" y="471170"/>
            <a:ext cx="3841750" cy="3239770"/>
          </a:xfrm>
          <a:prstGeom prst="rect">
            <a:avLst/>
          </a:prstGeom>
        </p:spPr>
      </p:pic>
      <p:sp>
        <p:nvSpPr>
          <p:cNvPr id="96268" name="文本框 96267"/>
          <p:cNvSpPr txBox="1"/>
          <p:nvPr/>
        </p:nvSpPr>
        <p:spPr>
          <a:xfrm>
            <a:off x="5104130" y="4295140"/>
            <a:ext cx="351726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b="1" i="0" dirty="0">
                <a:solidFill>
                  <a:srgbClr val="F24528"/>
                </a:solidFill>
                <a:latin typeface="Times New Roman" panose="02020603050405020304" pitchFamily="18" charset="0"/>
              </a:rPr>
              <a:t>She went to Hubei, and she climbed a </a:t>
            </a:r>
            <a:r>
              <a:rPr lang="en-US" altLang="zh-CN" sz="3200" b="1" i="0" dirty="0" smtClean="0">
                <a:solidFill>
                  <a:srgbClr val="F24528"/>
                </a:solidFill>
                <a:latin typeface="Times New Roman" panose="02020603050405020304" pitchFamily="18" charset="0"/>
              </a:rPr>
              <a:t>mountain </a:t>
            </a:r>
            <a:r>
              <a:rPr lang="en-US" altLang="zh-CN" sz="3200" b="1" i="0" dirty="0">
                <a:solidFill>
                  <a:srgbClr val="F24528"/>
                </a:solidFill>
                <a:latin typeface="Times New Roman" panose="02020603050405020304" pitchFamily="18" charset="0"/>
              </a:rPr>
              <a:t>there.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 animBg="1"/>
      <p:bldP spid="248838" grpId="0" animBg="1"/>
      <p:bldP spid="96266" grpId="0"/>
      <p:bldP spid="962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50881" descr="20071214105112552_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24325" y="3932555"/>
            <a:ext cx="1224915" cy="2338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图片 250882" descr="1442199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41295" y="3702050"/>
            <a:ext cx="1383030" cy="2799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0884" name="圆角矩形标注 250883"/>
          <p:cNvSpPr/>
          <p:nvPr/>
        </p:nvSpPr>
        <p:spPr>
          <a:xfrm>
            <a:off x="323850" y="3471545"/>
            <a:ext cx="2319020" cy="1979295"/>
          </a:xfrm>
          <a:prstGeom prst="wedgeRoundRectCallout">
            <a:avLst>
              <a:gd name="adj1" fmla="val 59884"/>
              <a:gd name="adj2" fmla="val -14998"/>
              <a:gd name="adj3" fmla="val 16667"/>
            </a:avLst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  <p:sp>
        <p:nvSpPr>
          <p:cNvPr id="250885" name="文本框 250884"/>
          <p:cNvSpPr txBox="1"/>
          <p:nvPr/>
        </p:nvSpPr>
        <p:spPr>
          <a:xfrm>
            <a:off x="323850" y="3615690"/>
            <a:ext cx="231838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3200" b="1" i="0" dirty="0">
                <a:latin typeface="Times New Roman" panose="02020603050405020304" pitchFamily="18" charset="0"/>
              </a:rPr>
              <a:t>What </a:t>
            </a:r>
            <a:r>
              <a:rPr lang="en-US" altLang="zh-CN" sz="3200" b="1" i="0" dirty="0">
                <a:solidFill>
                  <a:srgbClr val="3333FF"/>
                </a:solidFill>
                <a:latin typeface="Times New Roman" panose="02020603050405020304" pitchFamily="18" charset="0"/>
              </a:rPr>
              <a:t>did</a:t>
            </a:r>
            <a:r>
              <a:rPr lang="en-US" altLang="zh-CN" sz="3200" b="1" i="0" dirty="0">
                <a:latin typeface="Times New Roman" panose="02020603050405020304" pitchFamily="18" charset="0"/>
              </a:rPr>
              <a:t> Jenny and Danny do ?</a:t>
            </a:r>
          </a:p>
        </p:txBody>
      </p:sp>
      <p:sp>
        <p:nvSpPr>
          <p:cNvPr id="250886" name="圆角矩形标注 250885"/>
          <p:cNvSpPr/>
          <p:nvPr/>
        </p:nvSpPr>
        <p:spPr>
          <a:xfrm>
            <a:off x="5471160" y="3350895"/>
            <a:ext cx="3308350" cy="2275205"/>
          </a:xfrm>
          <a:prstGeom prst="wedgeRoundRectCallout">
            <a:avLst>
              <a:gd name="adj1" fmla="val -48517"/>
              <a:gd name="adj2" fmla="val 7216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  <p:sp>
        <p:nvSpPr>
          <p:cNvPr id="250889" name="矩形 250888"/>
          <p:cNvSpPr/>
          <p:nvPr/>
        </p:nvSpPr>
        <p:spPr>
          <a:xfrm>
            <a:off x="5484412" y="3455311"/>
            <a:ext cx="3308350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made cakes with their mother. The cakes </a:t>
            </a:r>
            <a:r>
              <a:rPr lang="en-US" altLang="zh-CN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tasted delicious. 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46650" y="542290"/>
            <a:ext cx="3067050" cy="26650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71930" y="542290"/>
            <a:ext cx="3343275" cy="266573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4" grpId="0" bldLvl="0" animBg="1"/>
      <p:bldP spid="250885" grpId="0"/>
      <p:bldP spid="250886" grpId="0" bldLvl="0" animBg="1"/>
      <p:bldP spid="2508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/>
          <p:nvPr/>
        </p:nvSpPr>
        <p:spPr>
          <a:xfrm>
            <a:off x="459740" y="1647190"/>
            <a:ext cx="8178165" cy="21247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What do you usually do on weekends?</a:t>
            </a:r>
          </a:p>
          <a:p>
            <a:pPr marL="342900" lvl="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What did you do yesterday? </a:t>
            </a:r>
          </a:p>
          <a:p>
            <a:pPr marL="342900" lvl="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W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hat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are you going to do tomorrow? </a:t>
            </a:r>
          </a:p>
        </p:txBody>
      </p:sp>
      <p:grpSp>
        <p:nvGrpSpPr>
          <p:cNvPr id="9219" name="组合 1"/>
          <p:cNvGrpSpPr/>
          <p:nvPr/>
        </p:nvGrpSpPr>
        <p:grpSpPr>
          <a:xfrm>
            <a:off x="380365" y="600710"/>
            <a:ext cx="8382000" cy="988695"/>
            <a:chOff x="179388" y="447675"/>
            <a:chExt cx="8079821" cy="604838"/>
          </a:xfrm>
        </p:grpSpPr>
        <p:sp>
          <p:nvSpPr>
            <p:cNvPr id="9222" name="椭圆 5"/>
            <p:cNvSpPr/>
            <p:nvPr/>
          </p:nvSpPr>
          <p:spPr>
            <a:xfrm>
              <a:off x="179388" y="447675"/>
              <a:ext cx="2808287" cy="604838"/>
            </a:xfrm>
            <a:prstGeom prst="ellipse">
              <a:avLst/>
            </a:prstGeom>
            <a:gradFill rotWithShape="1">
              <a:gsLst>
                <a:gs pos="0">
                  <a:srgbClr val="F4D121"/>
                </a:gs>
                <a:gs pos="100000">
                  <a:srgbClr val="D2AA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2576614" y="895218"/>
              <a:ext cx="5682595" cy="16587"/>
            </a:xfrm>
            <a:prstGeom prst="line">
              <a:avLst/>
            </a:prstGeom>
            <a:ln w="57150">
              <a:gradFill flip="none" rotWithShape="1">
                <a:gsLst>
                  <a:gs pos="0">
                    <a:srgbClr val="EAC112"/>
                  </a:gs>
                  <a:gs pos="16000">
                    <a:srgbClr val="87C620"/>
                  </a:gs>
                  <a:gs pos="77000">
                    <a:srgbClr val="EFD22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0" name="文本框 1"/>
          <p:cNvSpPr txBox="1"/>
          <p:nvPr/>
        </p:nvSpPr>
        <p:spPr>
          <a:xfrm>
            <a:off x="784860" y="729298"/>
            <a:ext cx="4103688" cy="7308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Free Talk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9740" y="3953510"/>
            <a:ext cx="3613785" cy="2560955"/>
          </a:xfrm>
          <a:prstGeom prst="rect">
            <a:avLst/>
          </a:prstGeom>
        </p:spPr>
      </p:pic>
      <p:sp>
        <p:nvSpPr>
          <p:cNvPr id="250886" name="圆角矩形标注 250885"/>
          <p:cNvSpPr/>
          <p:nvPr/>
        </p:nvSpPr>
        <p:spPr>
          <a:xfrm>
            <a:off x="4229100" y="3952875"/>
            <a:ext cx="4533265" cy="2561590"/>
          </a:xfrm>
          <a:prstGeom prst="wedgeRoundRectCallout">
            <a:avLst>
              <a:gd name="adj1" fmla="val 49846"/>
              <a:gd name="adj2" fmla="val -1569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400" b="1" i="0" dirty="0">
                <a:latin typeface="Arial" panose="020B0604020202020204" pitchFamily="34" charset="0"/>
              </a:rPr>
              <a:t>① </a:t>
            </a:r>
            <a:r>
              <a:rPr lang="en-US" altLang="zh-CN" sz="2400" b="1" i="0" dirty="0">
                <a:latin typeface="Arial" panose="020B0604020202020204" pitchFamily="34" charset="0"/>
              </a:rPr>
              <a:t>I often / sometimes / usually / seldom do...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2400" b="1" i="0" dirty="0">
                <a:latin typeface="Arial" panose="020B0604020202020204" pitchFamily="34" charset="0"/>
              </a:rPr>
              <a:t>② </a:t>
            </a:r>
            <a:r>
              <a:rPr lang="en-US" altLang="zh-CN" sz="2400" b="1" i="0" dirty="0">
                <a:latin typeface="Arial" panose="020B0604020202020204" pitchFamily="34" charset="0"/>
              </a:rPr>
              <a:t>I did /... yesterday / ...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2400" b="1" i="0" dirty="0">
                <a:latin typeface="Arial" panose="020B0604020202020204" pitchFamily="34" charset="0"/>
              </a:rPr>
              <a:t>③ </a:t>
            </a:r>
            <a:r>
              <a:rPr lang="en-US" altLang="zh-CN" sz="2400" b="1" i="0" dirty="0">
                <a:latin typeface="Arial" panose="020B0604020202020204" pitchFamily="34" charset="0"/>
              </a:rPr>
              <a:t>I am going to do </a:t>
            </a:r>
            <a:r>
              <a:rPr lang="en-US" altLang="zh-CN" sz="2400" b="1" dirty="0">
                <a:latin typeface="Arial" panose="020B0604020202020204" pitchFamily="34" charset="0"/>
                <a:sym typeface="+mn-ea"/>
              </a:rPr>
              <a:t>/</a:t>
            </a:r>
            <a:r>
              <a:rPr lang="en-US" altLang="zh-CN" sz="2400" b="1" i="0" dirty="0">
                <a:latin typeface="Arial" panose="020B0604020202020204" pitchFamily="34" charset="0"/>
              </a:rPr>
              <a:t>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89090" y="3376930"/>
            <a:ext cx="2242820" cy="3073400"/>
          </a:xfrm>
          <a:prstGeom prst="rect">
            <a:avLst/>
          </a:prstGeom>
        </p:spPr>
      </p:pic>
      <p:sp>
        <p:nvSpPr>
          <p:cNvPr id="96265" name="圆角矩形标注 96264"/>
          <p:cNvSpPr/>
          <p:nvPr/>
        </p:nvSpPr>
        <p:spPr>
          <a:xfrm>
            <a:off x="513715" y="877570"/>
            <a:ext cx="3709670" cy="1356360"/>
          </a:xfrm>
          <a:prstGeom prst="wedgeRoundRectCallout">
            <a:avLst>
              <a:gd name="adj1" fmla="val -3166"/>
              <a:gd name="adj2" fmla="val 82986"/>
              <a:gd name="adj3" fmla="val 16667"/>
            </a:avLst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  <p:sp>
        <p:nvSpPr>
          <p:cNvPr id="96266" name="文本框 96265"/>
          <p:cNvSpPr txBox="1"/>
          <p:nvPr/>
        </p:nvSpPr>
        <p:spPr>
          <a:xfrm>
            <a:off x="615315" y="863600"/>
            <a:ext cx="360807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What do you usually do on weekends?</a:t>
            </a:r>
            <a:endParaRPr lang="en-US" altLang="zh-CN" sz="2800" b="1" i="0" dirty="0">
              <a:solidFill>
                <a:srgbClr val="0000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67" name="圆角矩形标注 96266"/>
          <p:cNvSpPr/>
          <p:nvPr/>
        </p:nvSpPr>
        <p:spPr>
          <a:xfrm>
            <a:off x="4439920" y="877570"/>
            <a:ext cx="4261485" cy="1481317"/>
          </a:xfrm>
          <a:prstGeom prst="wedgeRoundRectCallout">
            <a:avLst>
              <a:gd name="adj1" fmla="val 10125"/>
              <a:gd name="adj2" fmla="val 87152"/>
              <a:gd name="adj3" fmla="val 16667"/>
            </a:avLst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  <p:sp>
        <p:nvSpPr>
          <p:cNvPr id="96275" name="矩形 96274"/>
          <p:cNvSpPr/>
          <p:nvPr/>
        </p:nvSpPr>
        <p:spPr>
          <a:xfrm>
            <a:off x="4671695" y="907415"/>
            <a:ext cx="4260215" cy="12557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often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my homework at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home. </a:t>
            </a:r>
            <a:endParaRPr lang="en-US" altLang="zh-CN" sz="2800" b="1" i="0" dirty="0">
              <a:solidFill>
                <a:srgbClr val="F245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1200" y="2865755"/>
            <a:ext cx="1728470" cy="3305810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2637790" y="2865755"/>
            <a:ext cx="3169920" cy="1356995"/>
          </a:xfrm>
          <a:prstGeom prst="wedgeRoundRectCallout">
            <a:avLst>
              <a:gd name="adj1" fmla="val -59440"/>
              <a:gd name="adj2" fmla="val 14315"/>
              <a:gd name="adj3" fmla="val 16667"/>
            </a:avLst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37790" y="2865755"/>
            <a:ext cx="30734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What else do you</a:t>
            </a:r>
          </a:p>
          <a:p>
            <a:pPr marL="342900" lvl="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 do?</a:t>
            </a:r>
            <a:endParaRPr lang="en-US" altLang="zh-CN" sz="2800" b="1" i="0" dirty="0">
              <a:solidFill>
                <a:srgbClr val="0000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546350" y="4454525"/>
            <a:ext cx="3709670" cy="1717040"/>
          </a:xfrm>
          <a:prstGeom prst="wedgeRoundRectCallout">
            <a:avLst>
              <a:gd name="adj1" fmla="val 61383"/>
              <a:gd name="adj2" fmla="val -63646"/>
              <a:gd name="adj3" fmla="val 16667"/>
            </a:avLst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37790" y="4620895"/>
            <a:ext cx="352679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sometimes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take a walk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with my father in the park.</a:t>
            </a:r>
            <a:endParaRPr lang="en-US" altLang="zh-CN" sz="2800" b="1" i="0" dirty="0">
              <a:solidFill>
                <a:srgbClr val="F2452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5" grpId="0" animBg="1"/>
      <p:bldP spid="96266" grpId="0"/>
      <p:bldP spid="96267" grpId="0" animBg="1"/>
      <p:bldP spid="96275" grpId="0"/>
      <p:bldP spid="6" grpId="0" animBg="1"/>
      <p:bldP spid="7" grpId="0"/>
      <p:bldP spid="7" grpId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77660" y="3189605"/>
            <a:ext cx="2242820" cy="3073400"/>
          </a:xfrm>
          <a:prstGeom prst="rect">
            <a:avLst/>
          </a:prstGeom>
        </p:spPr>
      </p:pic>
      <p:sp>
        <p:nvSpPr>
          <p:cNvPr id="96265" name="圆角矩形标注 96264"/>
          <p:cNvSpPr/>
          <p:nvPr/>
        </p:nvSpPr>
        <p:spPr>
          <a:xfrm>
            <a:off x="513715" y="877570"/>
            <a:ext cx="3709670" cy="1356360"/>
          </a:xfrm>
          <a:prstGeom prst="wedgeRoundRectCallout">
            <a:avLst>
              <a:gd name="adj1" fmla="val -13830"/>
              <a:gd name="adj2" fmla="val 104447"/>
              <a:gd name="adj3" fmla="val 16667"/>
            </a:avLst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  <p:sp>
        <p:nvSpPr>
          <p:cNvPr id="96266" name="文本框 96265"/>
          <p:cNvSpPr txBox="1"/>
          <p:nvPr/>
        </p:nvSpPr>
        <p:spPr>
          <a:xfrm>
            <a:off x="831850" y="863600"/>
            <a:ext cx="289877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What did you do yesterday? </a:t>
            </a:r>
            <a:endParaRPr lang="en-US" altLang="zh-CN" sz="2800" b="1" i="0" dirty="0">
              <a:solidFill>
                <a:srgbClr val="0000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67" name="圆角矩形标注 96266"/>
          <p:cNvSpPr/>
          <p:nvPr/>
        </p:nvSpPr>
        <p:spPr>
          <a:xfrm>
            <a:off x="4439920" y="877570"/>
            <a:ext cx="4261485" cy="1356995"/>
          </a:xfrm>
          <a:prstGeom prst="wedgeRoundRectCallout">
            <a:avLst>
              <a:gd name="adj1" fmla="val 25115"/>
              <a:gd name="adj2" fmla="val 116261"/>
              <a:gd name="adj3" fmla="val 16667"/>
            </a:avLst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  <p:sp>
        <p:nvSpPr>
          <p:cNvPr id="96275" name="矩形 96274"/>
          <p:cNvSpPr/>
          <p:nvPr/>
        </p:nvSpPr>
        <p:spPr>
          <a:xfrm>
            <a:off x="4439920" y="979805"/>
            <a:ext cx="4260215" cy="1254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0" dirty="0">
                <a:solidFill>
                  <a:srgbClr val="F245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played volleyball with my sister and brother.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65" y="3004820"/>
            <a:ext cx="2049145" cy="3258185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2819400" y="2482850"/>
            <a:ext cx="3627755" cy="2122170"/>
          </a:xfrm>
          <a:prstGeom prst="wedgeRoundRectCallout">
            <a:avLst>
              <a:gd name="adj1" fmla="val 64110"/>
              <a:gd name="adj2" fmla="val 9365"/>
              <a:gd name="adj3" fmla="val 16667"/>
            </a:avLst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41320" y="2528570"/>
            <a:ext cx="350583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rgbClr val="DB21DD"/>
                </a:solidFill>
                <a:latin typeface="Times New Roman" panose="02020603050405020304" pitchFamily="18" charset="0"/>
                <a:sym typeface="+mn-ea"/>
              </a:rPr>
              <a:t>What did you </a:t>
            </a:r>
            <a:r>
              <a:rPr lang="en-US" altLang="zh-CN" sz="2800" b="1" dirty="0" smtClean="0">
                <a:solidFill>
                  <a:srgbClr val="DB21DD"/>
                </a:solidFill>
                <a:latin typeface="Times New Roman" panose="02020603050405020304" pitchFamily="18" charset="0"/>
                <a:sym typeface="+mn-ea"/>
              </a:rPr>
              <a:t>do</a:t>
            </a:r>
          </a:p>
          <a:p>
            <a:pPr marL="342900" lvl="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 smtClean="0">
                <a:solidFill>
                  <a:srgbClr val="DB21DD"/>
                </a:solidFill>
                <a:latin typeface="Times New Roman" panose="02020603050405020304" pitchFamily="18" charset="0"/>
                <a:sym typeface="+mn-ea"/>
              </a:rPr>
              <a:t>yesterday</a:t>
            </a:r>
            <a:r>
              <a:rPr lang="en-US" altLang="zh-CN" sz="2800" b="1" dirty="0">
                <a:solidFill>
                  <a:srgbClr val="DB21DD"/>
                </a:solidFill>
                <a:latin typeface="Times New Roman" panose="02020603050405020304" pitchFamily="18" charset="0"/>
                <a:sym typeface="+mn-ea"/>
              </a:rPr>
              <a:t>? Did </a:t>
            </a:r>
            <a:r>
              <a:rPr lang="en-US" altLang="zh-CN" sz="2800" b="1" dirty="0" smtClean="0">
                <a:solidFill>
                  <a:srgbClr val="DB21DD"/>
                </a:solidFill>
                <a:latin typeface="Times New Roman" panose="02020603050405020304" pitchFamily="18" charset="0"/>
                <a:sym typeface="+mn-ea"/>
              </a:rPr>
              <a:t>you</a:t>
            </a:r>
          </a:p>
          <a:p>
            <a:pPr marL="342900" lvl="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 smtClean="0">
                <a:solidFill>
                  <a:srgbClr val="DB21DD"/>
                </a:solidFill>
                <a:latin typeface="Times New Roman" panose="02020603050405020304" pitchFamily="18" charset="0"/>
                <a:sym typeface="+mn-ea"/>
              </a:rPr>
              <a:t>do </a:t>
            </a:r>
            <a:r>
              <a:rPr lang="en-US" altLang="zh-CN" sz="2800" b="1" dirty="0">
                <a:solidFill>
                  <a:srgbClr val="DB21DD"/>
                </a:solidFill>
                <a:latin typeface="Times New Roman" panose="02020603050405020304" pitchFamily="18" charset="0"/>
                <a:sym typeface="+mn-ea"/>
              </a:rPr>
              <a:t>any sports?</a:t>
            </a:r>
            <a:endParaRPr lang="en-US" altLang="zh-CN" sz="2800" b="1" i="0" dirty="0">
              <a:solidFill>
                <a:srgbClr val="DB21D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219325" y="4879975"/>
            <a:ext cx="4314190" cy="1383030"/>
          </a:xfrm>
          <a:prstGeom prst="wedgeRoundRectCallout">
            <a:avLst>
              <a:gd name="adj1" fmla="val -58336"/>
              <a:gd name="adj2" fmla="val -92102"/>
              <a:gd name="adj3" fmla="val 16667"/>
            </a:avLst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19325" y="4879975"/>
            <a:ext cx="422783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No. I just </a:t>
            </a:r>
            <a:r>
              <a:rPr lang="en-US" altLang="zh-CN" sz="2800" b="1" i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stayed </a:t>
            </a:r>
            <a:r>
              <a:rPr lang="en-US" altLang="zh-CN" sz="28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 home and watched </a:t>
            </a:r>
            <a:r>
              <a:rPr lang="en-US" altLang="zh-CN" sz="2800" b="1" i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TV</a:t>
            </a:r>
            <a:r>
              <a:rPr lang="en-US" altLang="zh-CN" sz="28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5" grpId="0" animBg="1"/>
      <p:bldP spid="96266" grpId="0"/>
      <p:bldP spid="96267" grpId="0" animBg="1"/>
      <p:bldP spid="96275" grpId="0"/>
      <p:bldP spid="6" grpId="0" animBg="1"/>
      <p:bldP spid="7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WWW.2PPT.COM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主题51</Template>
  <TotalTime>0</TotalTime>
  <Words>2543</Words>
  <Application>Microsoft Office PowerPoint</Application>
  <PresentationFormat>全屏显示(4:3)</PresentationFormat>
  <Paragraphs>336</Paragraphs>
  <Slides>43</Slides>
  <Notes>4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7" baseType="lpstr">
      <vt:lpstr>方正姚体</vt:lpstr>
      <vt:lpstr>仿宋_GB2312</vt:lpstr>
      <vt:lpstr>黑体</vt:lpstr>
      <vt:lpstr>华文细黑</vt:lpstr>
      <vt:lpstr>华文新魏</vt:lpstr>
      <vt:lpstr>楷体_GB2312</vt:lpstr>
      <vt:lpstr>宋体</vt:lpstr>
      <vt:lpstr>微软雅黑</vt:lpstr>
      <vt:lpstr>Arial</vt:lpstr>
      <vt:lpstr>Calibri</vt:lpstr>
      <vt:lpstr>Symbol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 did they do last weekend?</vt:lpstr>
      <vt:lpstr>What did she do last weekend?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2018-05-17T01:32:00Z</dcterms:created>
  <dcterms:modified xsi:type="dcterms:W3CDTF">2023-01-16T18:03:21Z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2052-11.1.0.11294</vt:lpwstr>
  </property>
  <property fmtid="{D5CDD505-2E9C-101B-9397-08002B2CF9AE}" pid="4" name="ICV">
    <vt:lpwstr>357401449FE947C5985328A693E24A01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