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800000"/>
    <a:srgbClr val="003399"/>
    <a:srgbClr val="996600"/>
    <a:srgbClr val="FFFF00"/>
    <a:srgbClr val="0000CC"/>
    <a:srgbClr val="FF33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4319"/>
        <p:guide pos="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25029F7-45AD-4CC4-9A41-1200BDE0D3C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F1392D1-7D05-420F-8F74-2024D0211297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92D1-7D05-420F-8F74-2024D0211297}" type="slidenum">
              <a:rPr lang="zh-CN" alt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08A0-44C3-4C5E-906B-7BF748F21C1F}" type="slidenum">
              <a:rPr lang="zh-CN" altLang="en-US" smtClean="0"/>
              <a:t>‹#›</a:t>
            </a:fld>
            <a:endParaRPr lang="en-US" altLang="zh-CN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A3E3-126F-4353-BD60-0B2D99DA560B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3AF-9707-44F6-BEF5-10B75848A41D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5AD0-3F14-49C0-8F9B-40071E796907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08A0-44C3-4C5E-906B-7BF748F21C1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F17D-7C1D-47FD-80BD-52F6A00A79FA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943-131C-4BD9-B07A-AC8D46E06F37}" type="slidenum">
              <a:rPr lang="zh-CN" altLang="en-US" smtClean="0"/>
              <a:t>‹#›</a:t>
            </a:fld>
            <a:endParaRPr lang="en-US" altLang="zh-CN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C24-EAD1-4519-AD08-5B1281C87F88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FCE7-1D32-41E8-A0C2-8E7779F54611}" type="slidenum">
              <a:rPr lang="zh-CN" altLang="en-US" smtClean="0"/>
              <a:t>‹#›</a:t>
            </a:fld>
            <a:endParaRPr lang="en-US" altLang="zh-CN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1B43-49B5-4E63-B79A-2AF8089DB18C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BED9-B7E6-4274-91B7-3527193B4AE6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82A5-4F9F-4681-B15D-442E4CC24757}" type="slidenum">
              <a:rPr lang="zh-CN" altLang="en-US" smtClean="0"/>
              <a:t>‹#›</a:t>
            </a:fld>
            <a:endParaRPr lang="en-US" altLang="zh-CN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8DFE220-8614-43F3-9A7D-8215BCF519F8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19.GIF"/><Relationship Id="rId4" Type="http://schemas.openxmlformats.org/officeDocument/2006/relationships/image" Target="../media/image22.jpeg"/><Relationship Id="rId9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hyperlink" Target="360Downloads/&#19977;&#35282;&#24418;.gsp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6858000" y="64008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>
              <a:solidFill>
                <a:schemeClr val="accent2"/>
              </a:solidFill>
            </a:endParaRPr>
          </a:p>
        </p:txBody>
      </p:sp>
      <p:sp>
        <p:nvSpPr>
          <p:cNvPr id="446470" name="WordArt 6"/>
          <p:cNvSpPr>
            <a:spLocks noChangeArrowheads="1" noChangeShapeType="1"/>
          </p:cNvSpPr>
          <p:nvPr/>
        </p:nvSpPr>
        <p:spPr bwMode="auto">
          <a:xfrm>
            <a:off x="1849921" y="2564904"/>
            <a:ext cx="5372125" cy="13388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dist="35921" dir="2700000" algn="ctr" rotWithShape="0">
                    <a:schemeClr val="tx2">
                      <a:alpha val="78999"/>
                    </a:schemeClr>
                  </a:outerShdw>
                </a:effectLst>
                <a:latin typeface="汉仪大宋简" pitchFamily="49" charset="-122"/>
                <a:ea typeface="汉仪大宋简" pitchFamily="49" charset="-122"/>
              </a:rPr>
              <a:t>图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dist="35921" dir="2700000" algn="ctr" rotWithShape="0">
                    <a:schemeClr val="tx2">
                      <a:alpha val="78999"/>
                    </a:schemeClr>
                  </a:outerShdw>
                </a:effectLst>
                <a:latin typeface="汉仪大宋简" pitchFamily="49" charset="-122"/>
                <a:ea typeface="汉仪大宋简" pitchFamily="49" charset="-122"/>
              </a:rPr>
              <a:t>形的平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dist="35921" dir="2700000" algn="ctr" rotWithShape="0">
                    <a:schemeClr val="tx2">
                      <a:alpha val="78999"/>
                    </a:schemeClr>
                  </a:outerShdw>
                </a:effectLst>
                <a:latin typeface="汉仪大宋简" pitchFamily="49" charset="-122"/>
                <a:ea typeface="汉仪大宋简" pitchFamily="49" charset="-122"/>
              </a:rPr>
              <a:t>移</a:t>
            </a:r>
            <a:endParaRPr lang="zh-CN" altLang="en-US" sz="4000" b="1" dirty="0">
              <a:solidFill>
                <a:srgbClr val="FF0000"/>
              </a:solidFill>
              <a:effectLst>
                <a:outerShdw dist="35921" dir="2700000" algn="ctr" rotWithShape="0">
                  <a:schemeClr val="tx2">
                    <a:alpha val="78999"/>
                  </a:schemeClr>
                </a:outerShdw>
              </a:effectLst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446471" name="Text Box 7"/>
          <p:cNvSpPr txBox="1">
            <a:spLocks noChangeArrowheads="1"/>
          </p:cNvSpPr>
          <p:nvPr/>
        </p:nvSpPr>
        <p:spPr bwMode="auto">
          <a:xfrm>
            <a:off x="827584" y="980728"/>
            <a:ext cx="741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dirty="0">
                <a:solidFill>
                  <a:srgbClr val="FF0000"/>
                </a:solidFill>
                <a:ea typeface="黑体" panose="02010609060101010101" pitchFamily="49" charset="-122"/>
              </a:rPr>
              <a:t>第十一章：图形的平移与旋转</a:t>
            </a:r>
          </a:p>
        </p:txBody>
      </p:sp>
      <p:sp>
        <p:nvSpPr>
          <p:cNvPr id="10" name="矩形 9"/>
          <p:cNvSpPr/>
          <p:nvPr/>
        </p:nvSpPr>
        <p:spPr>
          <a:xfrm>
            <a:off x="2654982" y="551723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Text Box 2"/>
          <p:cNvSpPr txBox="1">
            <a:spLocks noChangeArrowheads="1"/>
          </p:cNvSpPr>
          <p:nvPr/>
        </p:nvSpPr>
        <p:spPr bwMode="auto">
          <a:xfrm>
            <a:off x="323850" y="692150"/>
            <a:ext cx="75247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如图，△</a:t>
            </a:r>
            <a:r>
              <a:rPr lang="en-US" altLang="zh-CN" sz="32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ABC</a:t>
            </a:r>
            <a:r>
              <a:rPr lang="zh-CN" altLang="en-US" sz="32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经平移到</a:t>
            </a:r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△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CEF</a:t>
            </a:r>
            <a:r>
              <a:rPr lang="zh-CN" altLang="en-US" sz="32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的位置，它的平移方向是</a:t>
            </a:r>
            <a:r>
              <a:rPr lang="en-US" altLang="zh-CN" sz="32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_____________,</a:t>
            </a:r>
            <a:r>
              <a:rPr lang="zh-CN" altLang="en-US" sz="32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平移距离是线段</a:t>
            </a:r>
            <a:r>
              <a:rPr lang="en-US" altLang="zh-CN" sz="32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______</a:t>
            </a:r>
            <a:r>
              <a:rPr lang="zh-CN" altLang="en-US" sz="32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的长度</a:t>
            </a:r>
          </a:p>
        </p:txBody>
      </p:sp>
      <p:grpSp>
        <p:nvGrpSpPr>
          <p:cNvPr id="456707" name="Group 3"/>
          <p:cNvGrpSpPr/>
          <p:nvPr/>
        </p:nvGrpSpPr>
        <p:grpSpPr bwMode="auto">
          <a:xfrm>
            <a:off x="1979613" y="3286125"/>
            <a:ext cx="3657600" cy="1539875"/>
            <a:chOff x="0" y="0"/>
            <a:chExt cx="2304" cy="970"/>
          </a:xfrm>
        </p:grpSpPr>
        <p:grpSp>
          <p:nvGrpSpPr>
            <p:cNvPr id="456708" name="Group 4"/>
            <p:cNvGrpSpPr/>
            <p:nvPr/>
          </p:nvGrpSpPr>
          <p:grpSpPr bwMode="auto">
            <a:xfrm>
              <a:off x="192" y="202"/>
              <a:ext cx="1824" cy="528"/>
              <a:chOff x="0" y="0"/>
              <a:chExt cx="1824" cy="528"/>
            </a:xfrm>
          </p:grpSpPr>
          <p:sp>
            <p:nvSpPr>
              <p:cNvPr id="456709" name="Line 5"/>
              <p:cNvSpPr>
                <a:spLocks noChangeShapeType="1"/>
              </p:cNvSpPr>
              <p:nvPr/>
            </p:nvSpPr>
            <p:spPr bwMode="auto">
              <a:xfrm>
                <a:off x="0" y="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56710" name="Line 6"/>
              <p:cNvSpPr>
                <a:spLocks noChangeShapeType="1"/>
              </p:cNvSpPr>
              <p:nvPr/>
            </p:nvSpPr>
            <p:spPr bwMode="auto">
              <a:xfrm flipH="1">
                <a:off x="384" y="0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56711" name="Line 7"/>
              <p:cNvSpPr>
                <a:spLocks noChangeShapeType="1"/>
              </p:cNvSpPr>
              <p:nvPr/>
            </p:nvSpPr>
            <p:spPr bwMode="auto">
              <a:xfrm flipH="1" flipV="1">
                <a:off x="0" y="0"/>
                <a:ext cx="384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56712" name="Line 8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56713" name="Line 9"/>
              <p:cNvSpPr>
                <a:spLocks noChangeShapeType="1"/>
              </p:cNvSpPr>
              <p:nvPr/>
            </p:nvSpPr>
            <p:spPr bwMode="auto">
              <a:xfrm flipH="1">
                <a:off x="1296" y="0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56714" name="Line 10"/>
              <p:cNvSpPr>
                <a:spLocks noChangeShapeType="1"/>
              </p:cNvSpPr>
              <p:nvPr/>
            </p:nvSpPr>
            <p:spPr bwMode="auto">
              <a:xfrm flipH="1" flipV="1">
                <a:off x="912" y="0"/>
                <a:ext cx="384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56715" name="Line 11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56716" name="Text Box 12"/>
            <p:cNvSpPr txBox="1">
              <a:spLocks noChangeArrowheads="1"/>
            </p:cNvSpPr>
            <p:nvPr/>
          </p:nvSpPr>
          <p:spPr bwMode="auto">
            <a:xfrm>
              <a:off x="1008" y="0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</a:rPr>
                <a:t>C</a:t>
              </a:r>
            </a:p>
          </p:txBody>
        </p:sp>
        <p:sp>
          <p:nvSpPr>
            <p:cNvPr id="456717" name="Text Box 13"/>
            <p:cNvSpPr txBox="1">
              <a:spLocks noChangeArrowheads="1"/>
            </p:cNvSpPr>
            <p:nvPr/>
          </p:nvSpPr>
          <p:spPr bwMode="auto">
            <a:xfrm>
              <a:off x="0" y="48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</a:rPr>
                <a:t>A</a:t>
              </a:r>
            </a:p>
          </p:txBody>
        </p:sp>
        <p:sp>
          <p:nvSpPr>
            <p:cNvPr id="456718" name="Text Box 14"/>
            <p:cNvSpPr txBox="1">
              <a:spLocks noChangeArrowheads="1"/>
            </p:cNvSpPr>
            <p:nvPr/>
          </p:nvSpPr>
          <p:spPr bwMode="auto">
            <a:xfrm>
              <a:off x="432" y="720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</a:rPr>
                <a:t>B</a:t>
              </a:r>
            </a:p>
          </p:txBody>
        </p:sp>
        <p:sp>
          <p:nvSpPr>
            <p:cNvPr id="456719" name="Text Box 15"/>
            <p:cNvSpPr txBox="1">
              <a:spLocks noChangeArrowheads="1"/>
            </p:cNvSpPr>
            <p:nvPr/>
          </p:nvSpPr>
          <p:spPr bwMode="auto">
            <a:xfrm>
              <a:off x="2016" y="48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</a:rPr>
                <a:t>F</a:t>
              </a:r>
            </a:p>
          </p:txBody>
        </p:sp>
        <p:sp>
          <p:nvSpPr>
            <p:cNvPr id="456720" name="Text Box 16"/>
            <p:cNvSpPr txBox="1">
              <a:spLocks noChangeArrowheads="1"/>
            </p:cNvSpPr>
            <p:nvPr/>
          </p:nvSpPr>
          <p:spPr bwMode="auto">
            <a:xfrm>
              <a:off x="1392" y="720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</a:rPr>
                <a:t>E</a:t>
              </a:r>
            </a:p>
          </p:txBody>
        </p:sp>
      </p:grpSp>
      <p:pic>
        <p:nvPicPr>
          <p:cNvPr id="456721" name="Picture 17" descr="Glob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0"/>
            <a:ext cx="446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6722" name="Rectangle 18"/>
          <p:cNvSpPr>
            <a:spLocks noChangeArrowheads="1"/>
          </p:cNvSpPr>
          <p:nvPr/>
        </p:nvSpPr>
        <p:spPr bwMode="auto">
          <a:xfrm>
            <a:off x="1403350" y="2349500"/>
            <a:ext cx="771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AC</a:t>
            </a:r>
          </a:p>
        </p:txBody>
      </p:sp>
      <p:sp>
        <p:nvSpPr>
          <p:cNvPr id="456723" name="Rectangle 19"/>
          <p:cNvSpPr>
            <a:spLocks noChangeArrowheads="1"/>
          </p:cNvSpPr>
          <p:nvPr/>
        </p:nvSpPr>
        <p:spPr bwMode="auto">
          <a:xfrm>
            <a:off x="2844800" y="1546225"/>
            <a:ext cx="28114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射线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AC</a:t>
            </a:r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的方向</a:t>
            </a:r>
          </a:p>
        </p:txBody>
      </p:sp>
      <p:sp>
        <p:nvSpPr>
          <p:cNvPr id="456724" name="Rectangle 20"/>
          <p:cNvSpPr>
            <a:spLocks noChangeArrowheads="1"/>
          </p:cNvSpPr>
          <p:nvPr/>
        </p:nvSpPr>
        <p:spPr bwMode="auto">
          <a:xfrm>
            <a:off x="4572000" y="836613"/>
            <a:ext cx="309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3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5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5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22" grpId="0" autoUpdateAnimBg="0"/>
      <p:bldP spid="45672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1879600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30241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30241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7733" name="Line 5"/>
          <p:cNvSpPr>
            <a:spLocks noChangeShapeType="1"/>
          </p:cNvSpPr>
          <p:nvPr/>
        </p:nvSpPr>
        <p:spPr bwMode="auto">
          <a:xfrm>
            <a:off x="4716463" y="1125538"/>
            <a:ext cx="0" cy="2808287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7734" name="Text Box 6"/>
          <p:cNvSpPr txBox="1">
            <a:spLocks noChangeArrowheads="1"/>
          </p:cNvSpPr>
          <p:nvPr/>
        </p:nvSpPr>
        <p:spPr bwMode="auto">
          <a:xfrm>
            <a:off x="6227763" y="692150"/>
            <a:ext cx="576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i="1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457735" name="Text Box 7"/>
          <p:cNvSpPr txBox="1">
            <a:spLocks noChangeArrowheads="1"/>
          </p:cNvSpPr>
          <p:nvPr/>
        </p:nvSpPr>
        <p:spPr bwMode="auto">
          <a:xfrm>
            <a:off x="3276600" y="476250"/>
            <a:ext cx="1008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i="1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457736" name="Text Box 8"/>
          <p:cNvSpPr txBox="1">
            <a:spLocks noChangeArrowheads="1"/>
          </p:cNvSpPr>
          <p:nvPr/>
        </p:nvSpPr>
        <p:spPr bwMode="auto">
          <a:xfrm>
            <a:off x="3203575" y="2708275"/>
            <a:ext cx="865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i="1">
                <a:latin typeface="Calibri" panose="020F0502020204030204" pitchFamily="34" charset="0"/>
              </a:rPr>
              <a:t>C</a:t>
            </a:r>
          </a:p>
        </p:txBody>
      </p:sp>
      <p:pic>
        <p:nvPicPr>
          <p:cNvPr id="45773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3502025"/>
            <a:ext cx="863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73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7563"/>
            <a:ext cx="6477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73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734050"/>
            <a:ext cx="5762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7740" name="Group 12"/>
          <p:cNvGrpSpPr/>
          <p:nvPr/>
        </p:nvGrpSpPr>
        <p:grpSpPr bwMode="auto">
          <a:xfrm>
            <a:off x="-179388" y="-169863"/>
            <a:ext cx="3275013" cy="1093788"/>
            <a:chOff x="0" y="0"/>
            <a:chExt cx="2063" cy="690"/>
          </a:xfrm>
        </p:grpSpPr>
        <p:pic>
          <p:nvPicPr>
            <p:cNvPr id="45774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3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7742" name="Text Box 14"/>
            <p:cNvSpPr txBox="1">
              <a:spLocks noChangeArrowheads="1"/>
            </p:cNvSpPr>
            <p:nvPr/>
          </p:nvSpPr>
          <p:spPr bwMode="auto">
            <a:xfrm>
              <a:off x="657" y="272"/>
              <a:ext cx="140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zh-CN" altLang="en-US" sz="2800" b="1">
                  <a:solidFill>
                    <a:srgbClr val="00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性质探究</a:t>
              </a:r>
            </a:p>
          </p:txBody>
        </p:sp>
      </p:grpSp>
      <p:sp>
        <p:nvSpPr>
          <p:cNvPr id="457743" name="Text Box 15"/>
          <p:cNvSpPr txBox="1">
            <a:spLocks noChangeArrowheads="1"/>
          </p:cNvSpPr>
          <p:nvPr/>
        </p:nvSpPr>
        <p:spPr bwMode="auto">
          <a:xfrm>
            <a:off x="3779838" y="5518150"/>
            <a:ext cx="5472112" cy="118745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/>
              <a:t>结论：一个图形和它经过平移所得的图形中，对应线段平行（或在同一条直线上）且相等，对应角相等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64662E-6 L 0.00018 0.420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45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5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5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3" grpId="0" animBg="1"/>
      <p:bldP spid="457743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82" name="Picture 30" descr="dog4">
            <a:hlinkClick r:id="rId2" action="ppaction://hlinksldjump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3888" y="115888"/>
            <a:ext cx="703262" cy="63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8754" name="Rectangle 2"/>
          <p:cNvSpPr>
            <a:spLocks noGrp="1" noChangeAspect="1" noChangeArrowheads="1"/>
          </p:cNvSpPr>
          <p:nvPr>
            <p:ph idx="1"/>
          </p:nvPr>
        </p:nvSpPr>
        <p:spPr>
          <a:xfrm>
            <a:off x="0" y="1341438"/>
            <a:ext cx="9144000" cy="6108700"/>
          </a:xfrm>
        </p:spPr>
        <p:txBody>
          <a:bodyPr/>
          <a:lstStyle/>
          <a:p>
            <a:r>
              <a:rPr lang="en-US" sz="3600" b="1" dirty="0">
                <a:solidFill>
                  <a:schemeClr val="hlin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 sz="3600" b="1" dirty="0">
                <a:solidFill>
                  <a:schemeClr val="hlin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RT</a:t>
            </a:r>
            <a:r>
              <a:rPr lang="zh-CN" altLang="en-US" sz="36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△</a:t>
            </a:r>
            <a:r>
              <a:rPr lang="zh-CN" altLang="en-US" sz="3600" b="1" dirty="0">
                <a:solidFill>
                  <a:schemeClr val="hlin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ABC沿</a:t>
            </a:r>
            <a:r>
              <a:rPr lang="zh-CN" altLang="en-US" sz="36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直线向BC右平移得到△</a:t>
            </a:r>
            <a:r>
              <a:rPr lang="en-US" sz="36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DEF</a:t>
            </a:r>
            <a:r>
              <a:rPr lang="zh-CN" altLang="en-US" sz="36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，下列结论中错误的是（    ）</a:t>
            </a:r>
          </a:p>
          <a:p>
            <a:pPr marL="0" indent="0">
              <a:buNone/>
            </a:pPr>
            <a:r>
              <a:rPr lang="zh-CN" altLang="en-US" sz="3600" b="1" dirty="0" smtClean="0">
                <a:solidFill>
                  <a:srgbClr val="0000FF"/>
                </a:solidFill>
              </a:rPr>
              <a:t>Ａ</a:t>
            </a:r>
            <a:r>
              <a:rPr lang="zh-CN" altLang="en-US" sz="3600" b="1" dirty="0">
                <a:solidFill>
                  <a:srgbClr val="0000FF"/>
                </a:solidFill>
              </a:rPr>
              <a:t>． </a:t>
            </a:r>
            <a:r>
              <a:rPr lang="zh-CN" altLang="en-US" sz="36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△</a:t>
            </a:r>
            <a:r>
              <a:rPr lang="en-US" sz="36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ABC</a:t>
            </a:r>
            <a:r>
              <a:rPr lang="en-US" sz="3600" b="1" dirty="0">
                <a:solidFill>
                  <a:srgbClr val="0000FF"/>
                </a:solidFill>
              </a:rPr>
              <a:t> ≌ </a:t>
            </a:r>
            <a:r>
              <a:rPr lang="en-US" sz="36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△DEF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		       </a:t>
            </a:r>
          </a:p>
          <a:p>
            <a:pPr marL="0" indent="0">
              <a:buNone/>
            </a:pPr>
            <a:r>
              <a:rPr lang="zh-CN" altLang="en-US" dirty="0" smtClean="0">
                <a:solidFill>
                  <a:srgbClr val="0000FF"/>
                </a:solidFill>
              </a:rPr>
              <a:t>Ｂ</a:t>
            </a:r>
            <a:r>
              <a:rPr lang="zh-CN" altLang="en-US" dirty="0">
                <a:solidFill>
                  <a:srgbClr val="0000FF"/>
                </a:solidFill>
              </a:rPr>
              <a:t>．</a:t>
            </a:r>
            <a:r>
              <a:rPr lang="zh-CN" altLang="en-US" sz="3600" b="1" dirty="0">
                <a:solidFill>
                  <a:srgbClr val="0000FF"/>
                </a:solidFill>
              </a:rPr>
              <a:t>∠ </a:t>
            </a:r>
            <a:r>
              <a:rPr lang="en-US" sz="36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DEF=90°</a:t>
            </a:r>
            <a:endParaRPr lang="en-US" sz="3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0000FF"/>
                </a:solidFill>
              </a:rPr>
              <a:t>Ｃ</a:t>
            </a:r>
            <a:r>
              <a:rPr lang="zh-CN" altLang="en-US" dirty="0">
                <a:solidFill>
                  <a:srgbClr val="0000FF"/>
                </a:solidFill>
              </a:rPr>
              <a:t>．</a:t>
            </a:r>
            <a:r>
              <a:rPr lang="en-US" sz="36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/>
              <a:t>∥</a:t>
            </a:r>
            <a:r>
              <a:rPr lang="en-US" sz="36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DF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zh-CN" altLang="en-US" sz="3600" b="1" dirty="0">
                <a:solidFill>
                  <a:srgbClr val="0000FF"/>
                </a:solidFill>
              </a:rPr>
              <a:t>且AC=DF</a:t>
            </a:r>
            <a:r>
              <a:rPr lang="en-US" dirty="0">
                <a:solidFill>
                  <a:srgbClr val="0000FF"/>
                </a:solidFill>
              </a:rPr>
              <a:t>		</a:t>
            </a:r>
          </a:p>
          <a:p>
            <a:pPr marL="0" indent="0">
              <a:buNone/>
            </a:pPr>
            <a:r>
              <a:rPr lang="zh-CN" altLang="en-US" dirty="0" smtClean="0">
                <a:solidFill>
                  <a:srgbClr val="0000FF"/>
                </a:solidFill>
              </a:rPr>
              <a:t>Ｄ</a:t>
            </a:r>
            <a:r>
              <a:rPr lang="zh-CN" altLang="en-US" dirty="0">
                <a:solidFill>
                  <a:srgbClr val="0000FF"/>
                </a:solidFill>
              </a:rPr>
              <a:t>．</a:t>
            </a:r>
            <a:r>
              <a:rPr lang="en-US" sz="5400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EC=CF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458755" name="Group 3"/>
          <p:cNvGrpSpPr/>
          <p:nvPr/>
        </p:nvGrpSpPr>
        <p:grpSpPr bwMode="auto">
          <a:xfrm>
            <a:off x="179388" y="0"/>
            <a:ext cx="2447925" cy="1066800"/>
            <a:chOff x="0" y="0"/>
            <a:chExt cx="1135" cy="672"/>
          </a:xfrm>
        </p:grpSpPr>
        <p:sp>
          <p:nvSpPr>
            <p:cNvPr id="458756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1089" cy="672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8757" name="Text Box 5"/>
            <p:cNvSpPr txBox="1">
              <a:spLocks noChangeArrowheads="1"/>
            </p:cNvSpPr>
            <p:nvPr/>
          </p:nvSpPr>
          <p:spPr bwMode="auto">
            <a:xfrm>
              <a:off x="91" y="90"/>
              <a:ext cx="10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b="1">
                  <a:solidFill>
                    <a:srgbClr val="FFFFFF"/>
                  </a:solidFill>
                </a:rPr>
                <a:t>   练习</a:t>
              </a:r>
            </a:p>
          </p:txBody>
        </p:sp>
      </p:grpSp>
      <p:grpSp>
        <p:nvGrpSpPr>
          <p:cNvPr id="458758" name="Group 6"/>
          <p:cNvGrpSpPr/>
          <p:nvPr/>
        </p:nvGrpSpPr>
        <p:grpSpPr bwMode="auto">
          <a:xfrm>
            <a:off x="4714875" y="3417888"/>
            <a:ext cx="3960813" cy="2387600"/>
            <a:chOff x="0" y="0"/>
            <a:chExt cx="2495" cy="1504"/>
          </a:xfrm>
        </p:grpSpPr>
        <p:grpSp>
          <p:nvGrpSpPr>
            <p:cNvPr id="458759" name="Group 7"/>
            <p:cNvGrpSpPr/>
            <p:nvPr/>
          </p:nvGrpSpPr>
          <p:grpSpPr bwMode="auto">
            <a:xfrm>
              <a:off x="0" y="360"/>
              <a:ext cx="2371" cy="787"/>
              <a:chOff x="0" y="0"/>
              <a:chExt cx="2371" cy="787"/>
            </a:xfrm>
          </p:grpSpPr>
          <p:grpSp>
            <p:nvGrpSpPr>
              <p:cNvPr id="458760" name="Group 8"/>
              <p:cNvGrpSpPr/>
              <p:nvPr/>
            </p:nvGrpSpPr>
            <p:grpSpPr bwMode="auto">
              <a:xfrm>
                <a:off x="0" y="3"/>
                <a:ext cx="2371" cy="781"/>
                <a:chOff x="0" y="0"/>
                <a:chExt cx="2371" cy="781"/>
              </a:xfrm>
            </p:grpSpPr>
            <p:sp>
              <p:nvSpPr>
                <p:cNvPr id="45876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0" y="149"/>
                  <a:ext cx="190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zh-CN" altLang="en-US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MS UI Gothic" panose="020B0600070205080204" pitchFamily="34" charset="-128"/>
                    <a:sym typeface="Wingdings" panose="05000000000000000000" pitchFamily="2" charset="2"/>
                  </a:endParaRPr>
                </a:p>
              </p:txBody>
            </p:sp>
            <p:sp>
              <p:nvSpPr>
                <p:cNvPr id="458762" name="Line 10"/>
                <p:cNvSpPr>
                  <a:spLocks noChangeShapeType="1"/>
                </p:cNvSpPr>
                <p:nvPr/>
              </p:nvSpPr>
              <p:spPr bwMode="auto">
                <a:xfrm>
                  <a:off x="894" y="0"/>
                  <a:ext cx="1477" cy="78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8763" name="Group 11"/>
              <p:cNvGrpSpPr/>
              <p:nvPr/>
            </p:nvGrpSpPr>
            <p:grpSpPr bwMode="auto">
              <a:xfrm>
                <a:off x="136" y="0"/>
                <a:ext cx="2229" cy="787"/>
                <a:chOff x="0" y="0"/>
                <a:chExt cx="2229" cy="787"/>
              </a:xfrm>
            </p:grpSpPr>
            <p:sp>
              <p:nvSpPr>
                <p:cNvPr id="458764" name="Line 12"/>
                <p:cNvSpPr>
                  <a:spLocks noChangeShapeType="1"/>
                </p:cNvSpPr>
                <p:nvPr/>
              </p:nvSpPr>
              <p:spPr bwMode="auto">
                <a:xfrm>
                  <a:off x="6" y="784"/>
                  <a:ext cx="1466" cy="3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8765" name="Line 13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466" cy="78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8766" name="Line 14"/>
                <p:cNvSpPr>
                  <a:spLocks noChangeShapeType="1"/>
                </p:cNvSpPr>
                <p:nvPr/>
              </p:nvSpPr>
              <p:spPr bwMode="auto">
                <a:xfrm>
                  <a:off x="6" y="3"/>
                  <a:ext cx="0" cy="78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8767" name="Line 15"/>
                <p:cNvSpPr>
                  <a:spLocks noChangeShapeType="1"/>
                </p:cNvSpPr>
                <p:nvPr/>
              </p:nvSpPr>
              <p:spPr bwMode="auto">
                <a:xfrm>
                  <a:off x="752" y="784"/>
                  <a:ext cx="1477" cy="3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8768" name="Line 16"/>
                <p:cNvSpPr>
                  <a:spLocks noChangeShapeType="1"/>
                </p:cNvSpPr>
                <p:nvPr/>
              </p:nvSpPr>
              <p:spPr bwMode="auto">
                <a:xfrm>
                  <a:off x="771" y="0"/>
                  <a:ext cx="1" cy="78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58769" name="Group 17"/>
            <p:cNvGrpSpPr/>
            <p:nvPr/>
          </p:nvGrpSpPr>
          <p:grpSpPr bwMode="auto">
            <a:xfrm>
              <a:off x="0" y="0"/>
              <a:ext cx="2495" cy="1504"/>
              <a:chOff x="0" y="0"/>
              <a:chExt cx="2495" cy="1504"/>
            </a:xfrm>
          </p:grpSpPr>
          <p:sp>
            <p:nvSpPr>
              <p:cNvPr id="458770" name="Rectangle 18"/>
              <p:cNvSpPr>
                <a:spLocks noChangeArrowheads="1"/>
              </p:cNvSpPr>
              <p:nvPr/>
            </p:nvSpPr>
            <p:spPr bwMode="auto">
              <a:xfrm>
                <a:off x="2350" y="1144"/>
                <a:ext cx="145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just" eaLnBrk="0" hangingPunct="0"/>
                <a:r>
                  <a:rPr lang="en-US" sz="3600" b="1">
                    <a:solidFill>
                      <a:srgbClr val="0000FF"/>
                    </a:solidFill>
                    <a:latin typeface="宋体" panose="02010600030101010101" pitchFamily="2" charset="-122"/>
                    <a:sym typeface="Wingdings" panose="05000000000000000000" pitchFamily="2" charset="2"/>
                  </a:rPr>
                  <a:t>F</a:t>
                </a:r>
                <a:endParaRPr lang="en-US" sz="36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MS UI Gothic" panose="020B0600070205080204" pitchFamily="34" charset="-128"/>
                  <a:sym typeface="Wingdings" panose="05000000000000000000" pitchFamily="2" charset="2"/>
                </a:endParaRPr>
              </a:p>
            </p:txBody>
          </p:sp>
          <p:sp>
            <p:nvSpPr>
              <p:cNvPr id="458771" name="Rectangle 19"/>
              <p:cNvSpPr>
                <a:spLocks noChangeArrowheads="1"/>
              </p:cNvSpPr>
              <p:nvPr/>
            </p:nvSpPr>
            <p:spPr bwMode="auto">
              <a:xfrm>
                <a:off x="865" y="1144"/>
                <a:ext cx="145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just" eaLnBrk="0" hangingPunct="0"/>
                <a:r>
                  <a:rPr lang="en-US" sz="3600" b="1">
                    <a:solidFill>
                      <a:srgbClr val="0000FF"/>
                    </a:solidFill>
                    <a:latin typeface="宋体" panose="02010600030101010101" pitchFamily="2" charset="-122"/>
                    <a:sym typeface="Wingdings" panose="05000000000000000000" pitchFamily="2" charset="2"/>
                  </a:rPr>
                  <a:t>E</a:t>
                </a:r>
                <a:endParaRPr lang="en-US" sz="36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MS UI Gothic" panose="020B0600070205080204" pitchFamily="34" charset="-128"/>
                  <a:sym typeface="Wingdings" panose="05000000000000000000" pitchFamily="2" charset="2"/>
                </a:endParaRPr>
              </a:p>
            </p:txBody>
          </p:sp>
          <p:sp>
            <p:nvSpPr>
              <p:cNvPr id="458772" name="Rectangle 20"/>
              <p:cNvSpPr>
                <a:spLocks noChangeArrowheads="1"/>
              </p:cNvSpPr>
              <p:nvPr/>
            </p:nvSpPr>
            <p:spPr bwMode="auto">
              <a:xfrm>
                <a:off x="854" y="0"/>
                <a:ext cx="145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just" eaLnBrk="0" hangingPunct="0"/>
                <a:r>
                  <a:rPr lang="en-US" sz="3600" b="1">
                    <a:solidFill>
                      <a:srgbClr val="0000FF"/>
                    </a:solidFill>
                    <a:latin typeface="宋体" panose="02010600030101010101" pitchFamily="2" charset="-122"/>
                    <a:sym typeface="Wingdings" panose="05000000000000000000" pitchFamily="2" charset="2"/>
                  </a:rPr>
                  <a:t>D</a:t>
                </a:r>
                <a:endParaRPr lang="en-US" sz="36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MS UI Gothic" panose="020B0600070205080204" pitchFamily="34" charset="-128"/>
                  <a:sym typeface="Wingdings" panose="05000000000000000000" pitchFamily="2" charset="2"/>
                </a:endParaRPr>
              </a:p>
            </p:txBody>
          </p:sp>
          <p:sp>
            <p:nvSpPr>
              <p:cNvPr id="458773" name="Rectangle 21"/>
              <p:cNvSpPr>
                <a:spLocks noChangeArrowheads="1"/>
              </p:cNvSpPr>
              <p:nvPr/>
            </p:nvSpPr>
            <p:spPr bwMode="auto">
              <a:xfrm>
                <a:off x="1588" y="1158"/>
                <a:ext cx="145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just" eaLnBrk="0" hangingPunct="0"/>
                <a:r>
                  <a:rPr lang="en-US" sz="3600" b="1">
                    <a:solidFill>
                      <a:srgbClr val="0000FF"/>
                    </a:solidFill>
                    <a:latin typeface="宋体" panose="02010600030101010101" pitchFamily="2" charset="-122"/>
                    <a:sym typeface="Wingdings" panose="05000000000000000000" pitchFamily="2" charset="2"/>
                  </a:rPr>
                  <a:t>C</a:t>
                </a:r>
                <a:endParaRPr lang="en-US" sz="36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MS UI Gothic" panose="020B0600070205080204" pitchFamily="34" charset="-128"/>
                  <a:sym typeface="Wingdings" panose="05000000000000000000" pitchFamily="2" charset="2"/>
                </a:endParaRPr>
              </a:p>
            </p:txBody>
          </p:sp>
          <p:sp>
            <p:nvSpPr>
              <p:cNvPr id="458774" name="Rectangle 22"/>
              <p:cNvSpPr>
                <a:spLocks noChangeArrowheads="1"/>
              </p:cNvSpPr>
              <p:nvPr/>
            </p:nvSpPr>
            <p:spPr bwMode="auto">
              <a:xfrm>
                <a:off x="0" y="1117"/>
                <a:ext cx="145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just" eaLnBrk="0" hangingPunct="0"/>
                <a:r>
                  <a:rPr lang="en-US" sz="3600" b="1">
                    <a:solidFill>
                      <a:srgbClr val="0000FF"/>
                    </a:solidFill>
                    <a:latin typeface="宋体" panose="02010600030101010101" pitchFamily="2" charset="-122"/>
                    <a:sym typeface="Wingdings" panose="05000000000000000000" pitchFamily="2" charset="2"/>
                  </a:rPr>
                  <a:t>B</a:t>
                </a:r>
                <a:endParaRPr lang="en-US" sz="36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MS UI Gothic" panose="020B0600070205080204" pitchFamily="34" charset="-128"/>
                  <a:sym typeface="Wingdings" panose="05000000000000000000" pitchFamily="2" charset="2"/>
                </a:endParaRPr>
              </a:p>
            </p:txBody>
          </p:sp>
          <p:sp>
            <p:nvSpPr>
              <p:cNvPr id="458775" name="Rectangle 23"/>
              <p:cNvSpPr>
                <a:spLocks noChangeArrowheads="1"/>
              </p:cNvSpPr>
              <p:nvPr/>
            </p:nvSpPr>
            <p:spPr bwMode="auto">
              <a:xfrm>
                <a:off x="0" y="28"/>
                <a:ext cx="185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just" eaLnBrk="0" hangingPunct="0"/>
                <a:r>
                  <a:rPr lang="en-US" sz="3600" b="1">
                    <a:solidFill>
                      <a:srgbClr val="0000FF"/>
                    </a:solidFill>
                    <a:latin typeface="宋体" panose="02010600030101010101" pitchFamily="2" charset="-122"/>
                    <a:sym typeface="Wingdings" panose="05000000000000000000" pitchFamily="2" charset="2"/>
                  </a:rPr>
                  <a:t>A</a:t>
                </a:r>
                <a:endParaRPr lang="en-US" sz="36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MS UI Gothic" panose="020B0600070205080204" pitchFamily="34" charset="-128"/>
                  <a:sym typeface="Wingdings" panose="05000000000000000000" pitchFamily="2" charset="2"/>
                </a:endParaRPr>
              </a:p>
            </p:txBody>
          </p:sp>
        </p:grpSp>
      </p:grpSp>
      <p:sp>
        <p:nvSpPr>
          <p:cNvPr id="458776" name="Rectangle 24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5877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5877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5877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5878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58781" name="Text Box 29"/>
          <p:cNvSpPr txBox="1">
            <a:spLocks noChangeArrowheads="1"/>
          </p:cNvSpPr>
          <p:nvPr/>
        </p:nvSpPr>
        <p:spPr bwMode="auto">
          <a:xfrm>
            <a:off x="5076056" y="1988840"/>
            <a:ext cx="86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Ｄ</a:t>
            </a:r>
            <a:r>
              <a:rPr lang="zh-CN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8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8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8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Line 2"/>
          <p:cNvSpPr>
            <a:spLocks noChangeShapeType="1"/>
          </p:cNvSpPr>
          <p:nvPr/>
        </p:nvSpPr>
        <p:spPr bwMode="auto">
          <a:xfrm>
            <a:off x="2771874" y="392725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59779" name="Group 3"/>
          <p:cNvGrpSpPr/>
          <p:nvPr/>
        </p:nvGrpSpPr>
        <p:grpSpPr bwMode="auto">
          <a:xfrm>
            <a:off x="1152624" y="3135089"/>
            <a:ext cx="5435600" cy="2668587"/>
            <a:chOff x="0" y="0"/>
            <a:chExt cx="3424" cy="1681"/>
          </a:xfrm>
        </p:grpSpPr>
        <p:grpSp>
          <p:nvGrpSpPr>
            <p:cNvPr id="459780" name="Group 4"/>
            <p:cNvGrpSpPr/>
            <p:nvPr/>
          </p:nvGrpSpPr>
          <p:grpSpPr bwMode="auto">
            <a:xfrm>
              <a:off x="0" y="0"/>
              <a:ext cx="3424" cy="1681"/>
              <a:chOff x="0" y="0"/>
              <a:chExt cx="3424" cy="1681"/>
            </a:xfrm>
          </p:grpSpPr>
          <p:grpSp>
            <p:nvGrpSpPr>
              <p:cNvPr id="459781" name="Group 5"/>
              <p:cNvGrpSpPr/>
              <p:nvPr/>
            </p:nvGrpSpPr>
            <p:grpSpPr bwMode="auto">
              <a:xfrm>
                <a:off x="0" y="0"/>
                <a:ext cx="3424" cy="1633"/>
                <a:chOff x="0" y="0"/>
                <a:chExt cx="3424" cy="1633"/>
              </a:xfrm>
            </p:grpSpPr>
            <p:grpSp>
              <p:nvGrpSpPr>
                <p:cNvPr id="459782" name="Group 6"/>
                <p:cNvGrpSpPr/>
                <p:nvPr/>
              </p:nvGrpSpPr>
              <p:grpSpPr bwMode="auto">
                <a:xfrm>
                  <a:off x="0" y="0"/>
                  <a:ext cx="3424" cy="1633"/>
                  <a:chOff x="0" y="0"/>
                  <a:chExt cx="3424" cy="1633"/>
                </a:xfrm>
              </p:grpSpPr>
              <p:sp>
                <p:nvSpPr>
                  <p:cNvPr id="459783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424" cy="1633"/>
                  </a:xfrm>
                  <a:prstGeom prst="parallelogram">
                    <a:avLst>
                      <a:gd name="adj" fmla="val 52419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59784" name="Group 8"/>
                  <p:cNvGrpSpPr/>
                  <p:nvPr/>
                </p:nvGrpSpPr>
                <p:grpSpPr bwMode="auto">
                  <a:xfrm>
                    <a:off x="567" y="408"/>
                    <a:ext cx="1406" cy="635"/>
                    <a:chOff x="0" y="0"/>
                    <a:chExt cx="1769" cy="544"/>
                  </a:xfrm>
                </p:grpSpPr>
                <p:sp>
                  <p:nvSpPr>
                    <p:cNvPr id="459785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544"/>
                      <a:ext cx="1769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9786" name="Line 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0" y="0"/>
                      <a:ext cx="408" cy="5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9787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" y="0"/>
                      <a:ext cx="1361" cy="5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459788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701" y="1088"/>
                  <a:ext cx="1134" cy="5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59789" name="Text Box 13"/>
              <p:cNvSpPr txBox="1">
                <a:spLocks noChangeArrowheads="1"/>
              </p:cNvSpPr>
              <p:nvPr/>
            </p:nvSpPr>
            <p:spPr bwMode="auto">
              <a:xfrm>
                <a:off x="771" y="182"/>
                <a:ext cx="3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33CC"/>
                    </a:solidFill>
                    <a:latin typeface="Verdana" panose="020B0604030504040204" pitchFamily="34" charset="0"/>
                  </a:rPr>
                  <a:t>C</a:t>
                </a:r>
              </a:p>
            </p:txBody>
          </p:sp>
          <p:sp>
            <p:nvSpPr>
              <p:cNvPr id="459790" name="Text Box 14"/>
              <p:cNvSpPr txBox="1">
                <a:spLocks noChangeArrowheads="1"/>
              </p:cNvSpPr>
              <p:nvPr/>
            </p:nvSpPr>
            <p:spPr bwMode="auto">
              <a:xfrm>
                <a:off x="318" y="1044"/>
                <a:ext cx="4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33CC"/>
                    </a:solidFill>
                  </a:rPr>
                  <a:t>A</a:t>
                </a:r>
              </a:p>
            </p:txBody>
          </p:sp>
          <p:sp>
            <p:nvSpPr>
              <p:cNvPr id="459791" name="Text Box 15"/>
              <p:cNvSpPr txBox="1">
                <a:spLocks noChangeArrowheads="1"/>
              </p:cNvSpPr>
              <p:nvPr/>
            </p:nvSpPr>
            <p:spPr bwMode="auto">
              <a:xfrm>
                <a:off x="1497" y="1044"/>
                <a:ext cx="36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rgbClr val="0033CC"/>
                    </a:solidFill>
                  </a:rPr>
                  <a:t>B</a:t>
                </a:r>
              </a:p>
            </p:txBody>
          </p:sp>
          <p:sp>
            <p:nvSpPr>
              <p:cNvPr id="459792" name="Text Box 16"/>
              <p:cNvSpPr txBox="1">
                <a:spLocks noChangeArrowheads="1"/>
              </p:cNvSpPr>
              <p:nvPr/>
            </p:nvSpPr>
            <p:spPr bwMode="auto">
              <a:xfrm>
                <a:off x="2177" y="1316"/>
                <a:ext cx="49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rgbClr val="CC00CC"/>
                    </a:solidFill>
                  </a:rPr>
                  <a:t>L</a:t>
                </a:r>
              </a:p>
            </p:txBody>
          </p:sp>
        </p:grpSp>
        <p:sp>
          <p:nvSpPr>
            <p:cNvPr id="459793" name="Text Box 17"/>
            <p:cNvSpPr txBox="1">
              <a:spLocks noChangeArrowheads="1"/>
            </p:cNvSpPr>
            <p:nvPr/>
          </p:nvSpPr>
          <p:spPr bwMode="auto">
            <a:xfrm>
              <a:off x="2290" y="1316"/>
              <a:ext cx="8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200">
                <a:solidFill>
                  <a:srgbClr val="CC00CC"/>
                </a:solidFill>
              </a:endParaRPr>
            </a:p>
          </p:txBody>
        </p:sp>
        <p:sp>
          <p:nvSpPr>
            <p:cNvPr id="459794" name="Text Box 18"/>
            <p:cNvSpPr txBox="1">
              <a:spLocks noChangeArrowheads="1"/>
            </p:cNvSpPr>
            <p:nvPr/>
          </p:nvSpPr>
          <p:spPr bwMode="auto">
            <a:xfrm>
              <a:off x="1655" y="1043"/>
              <a:ext cx="1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>
                <a:solidFill>
                  <a:srgbClr val="0033CC"/>
                </a:solidFill>
              </a:endParaRPr>
            </a:p>
          </p:txBody>
        </p:sp>
        <p:sp>
          <p:nvSpPr>
            <p:cNvPr id="459795" name="Text Box 19"/>
            <p:cNvSpPr txBox="1">
              <a:spLocks noChangeArrowheads="1"/>
            </p:cNvSpPr>
            <p:nvPr/>
          </p:nvSpPr>
          <p:spPr bwMode="auto">
            <a:xfrm>
              <a:off x="431" y="1043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>
                <a:solidFill>
                  <a:srgbClr val="0033CC"/>
                </a:solidFill>
              </a:endParaRPr>
            </a:p>
          </p:txBody>
        </p:sp>
        <p:sp>
          <p:nvSpPr>
            <p:cNvPr id="459796" name="Text Box 20"/>
            <p:cNvSpPr txBox="1">
              <a:spLocks noChangeArrowheads="1"/>
            </p:cNvSpPr>
            <p:nvPr/>
          </p:nvSpPr>
          <p:spPr bwMode="auto">
            <a:xfrm>
              <a:off x="930" y="182"/>
              <a:ext cx="12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>
                <a:solidFill>
                  <a:srgbClr val="0033CC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459797" name="Group 21"/>
          <p:cNvGrpSpPr/>
          <p:nvPr/>
        </p:nvGrpSpPr>
        <p:grpSpPr bwMode="auto">
          <a:xfrm>
            <a:off x="1152624" y="3135089"/>
            <a:ext cx="5435600" cy="2670175"/>
            <a:chOff x="0" y="0"/>
            <a:chExt cx="3424" cy="1682"/>
          </a:xfrm>
        </p:grpSpPr>
        <p:sp>
          <p:nvSpPr>
            <p:cNvPr id="459798" name="Text Box 22"/>
            <p:cNvSpPr txBox="1">
              <a:spLocks noChangeArrowheads="1"/>
            </p:cNvSpPr>
            <p:nvPr/>
          </p:nvSpPr>
          <p:spPr bwMode="auto">
            <a:xfrm>
              <a:off x="2292" y="1317"/>
              <a:ext cx="8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CC00CC"/>
                  </a:solidFill>
                </a:rPr>
                <a:t>(L`)</a:t>
              </a:r>
            </a:p>
          </p:txBody>
        </p:sp>
        <p:sp>
          <p:nvSpPr>
            <p:cNvPr id="459799" name="Text Box 23"/>
            <p:cNvSpPr txBox="1">
              <a:spLocks noChangeArrowheads="1"/>
            </p:cNvSpPr>
            <p:nvPr/>
          </p:nvSpPr>
          <p:spPr bwMode="auto">
            <a:xfrm>
              <a:off x="1657" y="1044"/>
              <a:ext cx="1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33CC"/>
                  </a:solidFill>
                </a:rPr>
                <a:t>(B`)</a:t>
              </a:r>
            </a:p>
          </p:txBody>
        </p:sp>
        <p:sp>
          <p:nvSpPr>
            <p:cNvPr id="459800" name="Text Box 24"/>
            <p:cNvSpPr txBox="1">
              <a:spLocks noChangeArrowheads="1"/>
            </p:cNvSpPr>
            <p:nvPr/>
          </p:nvSpPr>
          <p:spPr bwMode="auto">
            <a:xfrm>
              <a:off x="432" y="1044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33CC"/>
                  </a:solidFill>
                </a:rPr>
                <a:t>（</a:t>
              </a:r>
              <a:r>
                <a:rPr lang="en-US" sz="2000" b="1">
                  <a:solidFill>
                    <a:srgbClr val="0033CC"/>
                  </a:solidFill>
                </a:rPr>
                <a:t>A`</a:t>
              </a:r>
              <a:r>
                <a:rPr lang="zh-CN" altLang="en-US" sz="2000" b="1">
                  <a:solidFill>
                    <a:srgbClr val="0033CC"/>
                  </a:solidFill>
                </a:rPr>
                <a:t>）</a:t>
              </a:r>
              <a:endParaRPr lang="en-US" sz="2000" b="1">
                <a:solidFill>
                  <a:srgbClr val="0033CC"/>
                </a:solidFill>
              </a:endParaRPr>
            </a:p>
          </p:txBody>
        </p:sp>
        <p:grpSp>
          <p:nvGrpSpPr>
            <p:cNvPr id="459801" name="Group 25"/>
            <p:cNvGrpSpPr/>
            <p:nvPr/>
          </p:nvGrpSpPr>
          <p:grpSpPr bwMode="auto">
            <a:xfrm>
              <a:off x="0" y="0"/>
              <a:ext cx="3424" cy="1633"/>
              <a:chOff x="0" y="0"/>
              <a:chExt cx="3424" cy="1633"/>
            </a:xfrm>
          </p:grpSpPr>
          <p:grpSp>
            <p:nvGrpSpPr>
              <p:cNvPr id="459802" name="Group 26"/>
              <p:cNvGrpSpPr/>
              <p:nvPr/>
            </p:nvGrpSpPr>
            <p:grpSpPr bwMode="auto">
              <a:xfrm>
                <a:off x="0" y="0"/>
                <a:ext cx="3424" cy="1633"/>
                <a:chOff x="0" y="0"/>
                <a:chExt cx="3424" cy="1633"/>
              </a:xfrm>
            </p:grpSpPr>
            <p:sp>
              <p:nvSpPr>
                <p:cNvPr id="459803" name="AutoShape 2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424" cy="1633"/>
                </a:xfrm>
                <a:prstGeom prst="parallelogram">
                  <a:avLst>
                    <a:gd name="adj" fmla="val 52419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59804" name="Group 28"/>
                <p:cNvGrpSpPr/>
                <p:nvPr/>
              </p:nvGrpSpPr>
              <p:grpSpPr bwMode="auto">
                <a:xfrm>
                  <a:off x="567" y="408"/>
                  <a:ext cx="1406" cy="635"/>
                  <a:chOff x="0" y="0"/>
                  <a:chExt cx="1769" cy="544"/>
                </a:xfrm>
              </p:grpSpPr>
              <p:sp>
                <p:nvSpPr>
                  <p:cNvPr id="45980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0" y="544"/>
                    <a:ext cx="17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9806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408" cy="5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980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08" y="0"/>
                    <a:ext cx="1361" cy="5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59808" name="Line 32"/>
              <p:cNvSpPr>
                <a:spLocks noChangeShapeType="1"/>
              </p:cNvSpPr>
              <p:nvPr/>
            </p:nvSpPr>
            <p:spPr bwMode="auto">
              <a:xfrm flipV="1">
                <a:off x="1701" y="1088"/>
                <a:ext cx="1134" cy="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59809" name="Text Box 33"/>
            <p:cNvSpPr txBox="1">
              <a:spLocks noChangeArrowheads="1"/>
            </p:cNvSpPr>
            <p:nvPr/>
          </p:nvSpPr>
          <p:spPr bwMode="auto">
            <a:xfrm>
              <a:off x="930" y="182"/>
              <a:ext cx="12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  <a:latin typeface="Verdana" panose="020B0604030504040204" pitchFamily="34" charset="0"/>
                </a:rPr>
                <a:t>(C`)</a:t>
              </a:r>
            </a:p>
          </p:txBody>
        </p:sp>
      </p:grpSp>
      <p:sp>
        <p:nvSpPr>
          <p:cNvPr id="459810" name="Text Box 34"/>
          <p:cNvSpPr txBox="1">
            <a:spLocks noChangeArrowheads="1"/>
          </p:cNvSpPr>
          <p:nvPr/>
        </p:nvSpPr>
        <p:spPr bwMode="auto">
          <a:xfrm>
            <a:off x="250825" y="1052736"/>
            <a:ext cx="8610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）如图，在纸上任意画出⊿</a:t>
            </a:r>
            <a:r>
              <a:rPr 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ABC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和直线</a:t>
            </a:r>
            <a:r>
              <a:rPr 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L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，再蒙上一张透明纸，在透明纸上画出与⊿</a:t>
            </a:r>
            <a:r>
              <a:rPr 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ABC 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重合的⊿</a:t>
            </a:r>
            <a:r>
              <a:rPr 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A`B`C`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和与直线</a:t>
            </a:r>
            <a:r>
              <a:rPr 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L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重合的直线</a:t>
            </a:r>
            <a:r>
              <a:rPr 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L`.</a:t>
            </a:r>
          </a:p>
        </p:txBody>
      </p:sp>
      <p:sp>
        <p:nvSpPr>
          <p:cNvPr id="459811" name="WordArt 35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1655763" cy="792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400" b="1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实验与探究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AutoShape 2"/>
          <p:cNvSpPr>
            <a:spLocks noChangeArrowheads="1"/>
          </p:cNvSpPr>
          <p:nvPr/>
        </p:nvSpPr>
        <p:spPr bwMode="auto">
          <a:xfrm>
            <a:off x="2702322" y="4221163"/>
            <a:ext cx="1439862" cy="1439862"/>
          </a:xfrm>
          <a:prstGeom prst="rtTriangle">
            <a:avLst/>
          </a:prstGeom>
          <a:solidFill>
            <a:schemeClr val="bg1"/>
          </a:solidFill>
          <a:ln w="38100">
            <a:solidFill>
              <a:srgbClr val="FF3300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803" name="AutoShape 3"/>
          <p:cNvSpPr>
            <a:spLocks noChangeArrowheads="1"/>
          </p:cNvSpPr>
          <p:nvPr/>
        </p:nvSpPr>
        <p:spPr bwMode="auto">
          <a:xfrm>
            <a:off x="2702322" y="4221163"/>
            <a:ext cx="1439862" cy="1439862"/>
          </a:xfrm>
          <a:prstGeom prst="rtTriangle">
            <a:avLst/>
          </a:prstGeom>
          <a:solidFill>
            <a:srgbClr val="FF0000"/>
          </a:solidFill>
          <a:ln w="38100">
            <a:solidFill>
              <a:srgbClr val="FF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804" name="Line 4"/>
          <p:cNvSpPr>
            <a:spLocks noChangeShapeType="1"/>
          </p:cNvSpPr>
          <p:nvPr/>
        </p:nvSpPr>
        <p:spPr bwMode="auto">
          <a:xfrm flipV="1">
            <a:off x="2629297" y="2781300"/>
            <a:ext cx="2881312" cy="9350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805" name="Line 5"/>
          <p:cNvSpPr>
            <a:spLocks noChangeShapeType="1"/>
          </p:cNvSpPr>
          <p:nvPr/>
        </p:nvSpPr>
        <p:spPr bwMode="auto">
          <a:xfrm flipV="1">
            <a:off x="2700734" y="3213100"/>
            <a:ext cx="2952750" cy="1008063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806" name="Line 6"/>
          <p:cNvSpPr>
            <a:spLocks noChangeShapeType="1"/>
          </p:cNvSpPr>
          <p:nvPr/>
        </p:nvSpPr>
        <p:spPr bwMode="auto">
          <a:xfrm flipV="1">
            <a:off x="4213622" y="4652963"/>
            <a:ext cx="2952750" cy="1008062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807" name="Line 7"/>
          <p:cNvSpPr>
            <a:spLocks noChangeShapeType="1"/>
          </p:cNvSpPr>
          <p:nvPr/>
        </p:nvSpPr>
        <p:spPr bwMode="auto">
          <a:xfrm flipV="1">
            <a:off x="2700734" y="4652963"/>
            <a:ext cx="2952750" cy="1008062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808" name="AutoShape 8"/>
          <p:cNvSpPr>
            <a:spLocks noChangeArrowheads="1"/>
          </p:cNvSpPr>
          <p:nvPr/>
        </p:nvSpPr>
        <p:spPr bwMode="auto">
          <a:xfrm>
            <a:off x="5655072" y="3213100"/>
            <a:ext cx="1439862" cy="1439863"/>
          </a:xfrm>
          <a:prstGeom prst="rtTriangle">
            <a:avLst/>
          </a:prstGeom>
          <a:noFill/>
          <a:ln w="28575">
            <a:solidFill>
              <a:srgbClr val="FF3300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809" name="Text Box 9"/>
          <p:cNvSpPr txBox="1">
            <a:spLocks noChangeArrowheads="1"/>
          </p:cNvSpPr>
          <p:nvPr/>
        </p:nvSpPr>
        <p:spPr bwMode="auto">
          <a:xfrm>
            <a:off x="1116409" y="5373688"/>
            <a:ext cx="1511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33CC"/>
                </a:solidFill>
              </a:rPr>
              <a:t>A</a:t>
            </a:r>
            <a:r>
              <a:rPr lang="zh-CN" altLang="en-US" sz="3200">
                <a:solidFill>
                  <a:srgbClr val="0033CC"/>
                </a:solidFill>
              </a:rPr>
              <a:t>（</a:t>
            </a:r>
            <a:r>
              <a:rPr lang="en-US" sz="3200">
                <a:solidFill>
                  <a:srgbClr val="0033CC"/>
                </a:solidFill>
              </a:rPr>
              <a:t>A`</a:t>
            </a:r>
            <a:r>
              <a:rPr lang="zh-CN" altLang="en-US" sz="3200">
                <a:solidFill>
                  <a:srgbClr val="0033CC"/>
                </a:solidFill>
              </a:rPr>
              <a:t>）</a:t>
            </a:r>
            <a:endParaRPr lang="en-US" sz="3200">
              <a:solidFill>
                <a:srgbClr val="0033CC"/>
              </a:solidFill>
            </a:endParaRPr>
          </a:p>
        </p:txBody>
      </p:sp>
      <p:sp>
        <p:nvSpPr>
          <p:cNvPr id="460810" name="Text Box 10"/>
          <p:cNvSpPr txBox="1">
            <a:spLocks noChangeArrowheads="1"/>
          </p:cNvSpPr>
          <p:nvPr/>
        </p:nvSpPr>
        <p:spPr bwMode="auto">
          <a:xfrm>
            <a:off x="5726509" y="2852738"/>
            <a:ext cx="719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33CC"/>
                </a:solidFill>
              </a:rPr>
              <a:t>C`</a:t>
            </a:r>
          </a:p>
        </p:txBody>
      </p:sp>
      <p:sp>
        <p:nvSpPr>
          <p:cNvPr id="460811" name="Text Box 11"/>
          <p:cNvSpPr txBox="1">
            <a:spLocks noChangeArrowheads="1"/>
          </p:cNvSpPr>
          <p:nvPr/>
        </p:nvSpPr>
        <p:spPr bwMode="auto">
          <a:xfrm>
            <a:off x="5150247" y="4221163"/>
            <a:ext cx="719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33CC"/>
                </a:solidFill>
              </a:rPr>
              <a:t>A`</a:t>
            </a:r>
          </a:p>
        </p:txBody>
      </p:sp>
      <p:sp>
        <p:nvSpPr>
          <p:cNvPr id="460812" name="Text Box 12"/>
          <p:cNvSpPr txBox="1">
            <a:spLocks noChangeArrowheads="1"/>
          </p:cNvSpPr>
          <p:nvPr/>
        </p:nvSpPr>
        <p:spPr bwMode="auto">
          <a:xfrm>
            <a:off x="7309247" y="4365625"/>
            <a:ext cx="719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33CC"/>
                </a:solidFill>
              </a:rPr>
              <a:t>B`</a:t>
            </a:r>
          </a:p>
        </p:txBody>
      </p:sp>
      <p:sp>
        <p:nvSpPr>
          <p:cNvPr id="460813" name="Text Box 13"/>
          <p:cNvSpPr txBox="1">
            <a:spLocks noChangeArrowheads="1"/>
          </p:cNvSpPr>
          <p:nvPr/>
        </p:nvSpPr>
        <p:spPr bwMode="auto">
          <a:xfrm>
            <a:off x="3350022" y="2205038"/>
            <a:ext cx="1798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00CC"/>
                </a:solidFill>
              </a:rPr>
              <a:t>L(L`)</a:t>
            </a:r>
          </a:p>
        </p:txBody>
      </p:sp>
      <p:sp>
        <p:nvSpPr>
          <p:cNvPr id="460814" name="Text Box 14"/>
          <p:cNvSpPr txBox="1">
            <a:spLocks noChangeArrowheads="1"/>
          </p:cNvSpPr>
          <p:nvPr/>
        </p:nvSpPr>
        <p:spPr bwMode="auto">
          <a:xfrm>
            <a:off x="3421459" y="5805488"/>
            <a:ext cx="1871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33CC"/>
                </a:solidFill>
              </a:rPr>
              <a:t>B(B`)</a:t>
            </a:r>
          </a:p>
        </p:txBody>
      </p:sp>
      <p:sp>
        <p:nvSpPr>
          <p:cNvPr id="460815" name="Text Box 15"/>
          <p:cNvSpPr txBox="1">
            <a:spLocks noChangeArrowheads="1"/>
          </p:cNvSpPr>
          <p:nvPr/>
        </p:nvSpPr>
        <p:spPr bwMode="auto">
          <a:xfrm>
            <a:off x="1116409" y="3860800"/>
            <a:ext cx="2016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Verdana" panose="020B0604030504040204" pitchFamily="34" charset="0"/>
              </a:rPr>
              <a:t>C(C`)</a:t>
            </a:r>
          </a:p>
        </p:txBody>
      </p:sp>
      <p:sp>
        <p:nvSpPr>
          <p:cNvPr id="460816" name="Line 16"/>
          <p:cNvSpPr>
            <a:spLocks noChangeShapeType="1"/>
          </p:cNvSpPr>
          <p:nvPr/>
        </p:nvSpPr>
        <p:spPr bwMode="auto">
          <a:xfrm flipV="1">
            <a:off x="2629297" y="2781300"/>
            <a:ext cx="2881312" cy="9350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817" name="Text Box 17"/>
          <p:cNvSpPr txBox="1">
            <a:spLocks noChangeArrowheads="1"/>
          </p:cNvSpPr>
          <p:nvPr/>
        </p:nvSpPr>
        <p:spPr bwMode="auto">
          <a:xfrm>
            <a:off x="7345363" y="1268413"/>
            <a:ext cx="1798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00CC"/>
                </a:solidFill>
              </a:rPr>
              <a:t>L`</a:t>
            </a:r>
          </a:p>
        </p:txBody>
      </p:sp>
      <p:sp>
        <p:nvSpPr>
          <p:cNvPr id="460818" name="Rectangle 18"/>
          <p:cNvSpPr>
            <a:spLocks noChangeArrowheads="1"/>
          </p:cNvSpPr>
          <p:nvPr/>
        </p:nvSpPr>
        <p:spPr bwMode="auto">
          <a:xfrm>
            <a:off x="219596" y="1125538"/>
            <a:ext cx="734536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平移的两要素：</a:t>
            </a:r>
          </a:p>
          <a:p>
            <a:r>
              <a:rPr lang="zh-CN" altLang="en-US" sz="3200" b="1">
                <a:solidFill>
                  <a:srgbClr val="FF0000"/>
                </a:solidFill>
              </a:rPr>
              <a:t> </a:t>
            </a:r>
            <a:r>
              <a:rPr lang="zh-CN" altLang="en-US" sz="3200" b="1"/>
              <a:t>图形平移后的位置由平移的</a:t>
            </a:r>
            <a:r>
              <a:rPr lang="zh-CN" altLang="en-US" sz="3200" b="1">
                <a:solidFill>
                  <a:srgbClr val="FF0000"/>
                </a:solidFill>
              </a:rPr>
              <a:t>方向</a:t>
            </a:r>
            <a:r>
              <a:rPr lang="zh-CN" altLang="en-US" sz="3200" b="1"/>
              <a:t>与平移的</a:t>
            </a:r>
            <a:r>
              <a:rPr lang="zh-CN" altLang="en-US" sz="3200" b="1">
                <a:solidFill>
                  <a:srgbClr val="FF0000"/>
                </a:solidFill>
              </a:rPr>
              <a:t>距离</a:t>
            </a:r>
            <a:r>
              <a:rPr lang="zh-CN" altLang="en-US" sz="3200" b="1"/>
              <a:t>确定。</a:t>
            </a:r>
          </a:p>
        </p:txBody>
      </p:sp>
      <p:grpSp>
        <p:nvGrpSpPr>
          <p:cNvPr id="460819" name="Group 19"/>
          <p:cNvGrpSpPr/>
          <p:nvPr/>
        </p:nvGrpSpPr>
        <p:grpSpPr bwMode="auto">
          <a:xfrm>
            <a:off x="-179388" y="-169863"/>
            <a:ext cx="3384551" cy="1093788"/>
            <a:chOff x="0" y="0"/>
            <a:chExt cx="2132" cy="690"/>
          </a:xfrm>
        </p:grpSpPr>
        <p:pic>
          <p:nvPicPr>
            <p:cNvPr id="460820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3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60821" name="Text Box 21"/>
            <p:cNvSpPr txBox="1">
              <a:spLocks noChangeArrowheads="1"/>
            </p:cNvSpPr>
            <p:nvPr/>
          </p:nvSpPr>
          <p:spPr bwMode="auto">
            <a:xfrm>
              <a:off x="726" y="350"/>
              <a:ext cx="140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实验与探究</a:t>
              </a:r>
            </a:p>
          </p:txBody>
        </p:sp>
      </p:grpSp>
      <p:sp>
        <p:nvSpPr>
          <p:cNvPr id="460822" name="Text Box 22"/>
          <p:cNvSpPr txBox="1">
            <a:spLocks noChangeArrowheads="1"/>
          </p:cNvSpPr>
          <p:nvPr/>
        </p:nvSpPr>
        <p:spPr bwMode="auto">
          <a:xfrm>
            <a:off x="3506787" y="351631"/>
            <a:ext cx="3886200" cy="52322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hlink"/>
                </a:solidFill>
                <a:ea typeface="黑体" panose="02010609060101010101" pitchFamily="49" charset="-122"/>
              </a:rPr>
              <a:t>平移后的位置的确定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2.96296E-6 L 0.47256 -0.20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46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4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5723E-6 L 0.32291 -0.1468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animBg="1"/>
      <p:bldP spid="460805" grpId="0" animBg="1"/>
      <p:bldP spid="460806" grpId="0" animBg="1"/>
      <p:bldP spid="460807" grpId="0" animBg="1"/>
      <p:bldP spid="460816" grpId="0" animBg="1"/>
      <p:bldP spid="460817" grpId="0" autoUpdateAnimBg="0"/>
      <p:bldP spid="46081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" y="1066800"/>
            <a:ext cx="8316913" cy="898525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</a:t>
            </a:r>
            <a:r>
              <a:rPr lang="en-US" sz="4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 sz="4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下列汽车标志哪些是利用</a:t>
            </a:r>
            <a:r>
              <a:rPr lang="zh-CN" altLang="en-US" sz="4000" dirty="0">
                <a:solidFill>
                  <a:srgbClr val="CC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平移</a:t>
            </a:r>
            <a:r>
              <a:rPr lang="zh-CN" altLang="en-US" sz="4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/>
            </a:r>
            <a:br>
              <a:rPr lang="zh-CN" altLang="en-US" sz="4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</a:br>
            <a:r>
              <a:rPr lang="zh-CN" altLang="en-US" sz="4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设计的？</a:t>
            </a:r>
            <a:r>
              <a:rPr lang="en-US" sz="4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CN" altLang="en-US" sz="4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不考虑颜色</a:t>
            </a:r>
            <a:r>
              <a:rPr lang="en-US" sz="4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</a:p>
        </p:txBody>
      </p:sp>
      <p:pic>
        <p:nvPicPr>
          <p:cNvPr id="461827" name="Picture 3" descr="qiche1_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437063"/>
            <a:ext cx="194468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828" name="Picture 4" descr="qiche1_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56904"/>
            <a:ext cx="15843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829" name="Picture 5" descr="qiche1_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4508500"/>
            <a:ext cx="18542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830" name="Picture 6" descr="qiche2_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61667"/>
            <a:ext cx="1655762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831" name="Picture 7" descr="qiche2_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283892"/>
            <a:ext cx="17272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832" name="Picture 8" descr="qiche2_1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437063"/>
            <a:ext cx="1355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833" name="Picture 9" descr="qiche2_19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50567"/>
            <a:ext cx="17287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34" name="Text Box 10"/>
          <p:cNvSpPr txBox="1">
            <a:spLocks noChangeArrowheads="1"/>
          </p:cNvSpPr>
          <p:nvPr/>
        </p:nvSpPr>
        <p:spPr bwMode="auto">
          <a:xfrm>
            <a:off x="755650" y="3845992"/>
            <a:ext cx="1152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（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1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）</a:t>
            </a:r>
          </a:p>
        </p:txBody>
      </p:sp>
      <p:sp>
        <p:nvSpPr>
          <p:cNvPr id="461835" name="Text Box 11"/>
          <p:cNvSpPr txBox="1">
            <a:spLocks noChangeArrowheads="1"/>
          </p:cNvSpPr>
          <p:nvPr/>
        </p:nvSpPr>
        <p:spPr bwMode="auto">
          <a:xfrm>
            <a:off x="4067175" y="6021388"/>
            <a:ext cx="1225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（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6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）</a:t>
            </a:r>
          </a:p>
        </p:txBody>
      </p:sp>
      <p:sp>
        <p:nvSpPr>
          <p:cNvPr id="461836" name="Text Box 12"/>
          <p:cNvSpPr txBox="1">
            <a:spLocks noChangeArrowheads="1"/>
          </p:cNvSpPr>
          <p:nvPr/>
        </p:nvSpPr>
        <p:spPr bwMode="auto">
          <a:xfrm>
            <a:off x="1546225" y="6092825"/>
            <a:ext cx="1296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（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5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）</a:t>
            </a:r>
          </a:p>
        </p:txBody>
      </p:sp>
      <p:sp>
        <p:nvSpPr>
          <p:cNvPr id="461837" name="Text Box 13"/>
          <p:cNvSpPr txBox="1">
            <a:spLocks noChangeArrowheads="1"/>
          </p:cNvSpPr>
          <p:nvPr/>
        </p:nvSpPr>
        <p:spPr bwMode="auto">
          <a:xfrm>
            <a:off x="7740650" y="3830117"/>
            <a:ext cx="1152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（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4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）</a:t>
            </a:r>
          </a:p>
        </p:txBody>
      </p:sp>
      <p:sp>
        <p:nvSpPr>
          <p:cNvPr id="461838" name="Text Box 14"/>
          <p:cNvSpPr txBox="1">
            <a:spLocks noChangeArrowheads="1"/>
          </p:cNvSpPr>
          <p:nvPr/>
        </p:nvSpPr>
        <p:spPr bwMode="auto">
          <a:xfrm>
            <a:off x="5364163" y="3830117"/>
            <a:ext cx="1223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（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3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）</a:t>
            </a:r>
          </a:p>
        </p:txBody>
      </p:sp>
      <p:sp>
        <p:nvSpPr>
          <p:cNvPr id="461839" name="Text Box 15"/>
          <p:cNvSpPr txBox="1">
            <a:spLocks noChangeArrowheads="1"/>
          </p:cNvSpPr>
          <p:nvPr/>
        </p:nvSpPr>
        <p:spPr bwMode="auto">
          <a:xfrm>
            <a:off x="2843213" y="3845992"/>
            <a:ext cx="1223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（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2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）</a:t>
            </a:r>
          </a:p>
        </p:txBody>
      </p:sp>
      <p:sp>
        <p:nvSpPr>
          <p:cNvPr id="461840" name="Text Box 16"/>
          <p:cNvSpPr txBox="1">
            <a:spLocks noChangeArrowheads="1"/>
          </p:cNvSpPr>
          <p:nvPr/>
        </p:nvSpPr>
        <p:spPr bwMode="auto">
          <a:xfrm>
            <a:off x="6443663" y="5949950"/>
            <a:ext cx="1223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（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7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）</a:t>
            </a:r>
          </a:p>
        </p:txBody>
      </p:sp>
      <p:grpSp>
        <p:nvGrpSpPr>
          <p:cNvPr id="461841" name="Group 17"/>
          <p:cNvGrpSpPr/>
          <p:nvPr/>
        </p:nvGrpSpPr>
        <p:grpSpPr bwMode="auto">
          <a:xfrm>
            <a:off x="99227" y="0"/>
            <a:ext cx="2447925" cy="1066800"/>
            <a:chOff x="0" y="0"/>
            <a:chExt cx="1135" cy="672"/>
          </a:xfrm>
        </p:grpSpPr>
        <p:sp>
          <p:nvSpPr>
            <p:cNvPr id="461842" name="AutoShape 18"/>
            <p:cNvSpPr>
              <a:spLocks noChangeArrowheads="1"/>
            </p:cNvSpPr>
            <p:nvPr/>
          </p:nvSpPr>
          <p:spPr bwMode="auto">
            <a:xfrm>
              <a:off x="0" y="0"/>
              <a:ext cx="1089" cy="672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843" name="Text Box 19"/>
            <p:cNvSpPr txBox="1">
              <a:spLocks noChangeArrowheads="1"/>
            </p:cNvSpPr>
            <p:nvPr/>
          </p:nvSpPr>
          <p:spPr bwMode="auto">
            <a:xfrm>
              <a:off x="91" y="90"/>
              <a:ext cx="10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b="1" dirty="0">
                  <a:solidFill>
                    <a:srgbClr val="FFFFFF"/>
                  </a:solidFill>
                </a:rPr>
                <a:t>   练习</a:t>
              </a:r>
            </a:p>
          </p:txBody>
        </p:sp>
      </p:grpSp>
      <p:grpSp>
        <p:nvGrpSpPr>
          <p:cNvPr id="461844" name="Group 20"/>
          <p:cNvGrpSpPr/>
          <p:nvPr/>
        </p:nvGrpSpPr>
        <p:grpSpPr bwMode="auto">
          <a:xfrm>
            <a:off x="1169988" y="3657600"/>
            <a:ext cx="7745412" cy="3114675"/>
            <a:chOff x="0" y="0"/>
            <a:chExt cx="4945" cy="1984"/>
          </a:xfrm>
        </p:grpSpPr>
        <p:sp>
          <p:nvSpPr>
            <p:cNvPr id="461845" name="Text Box 21"/>
            <p:cNvSpPr txBox="1">
              <a:spLocks noChangeArrowheads="1"/>
            </p:cNvSpPr>
            <p:nvPr/>
          </p:nvSpPr>
          <p:spPr bwMode="auto">
            <a:xfrm>
              <a:off x="0" y="5"/>
              <a:ext cx="726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48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sym typeface="Wingdings" panose="05000000000000000000" pitchFamily="2" charset="2"/>
                </a:rPr>
                <a:t>√</a:t>
              </a:r>
              <a:r>
                <a:rPr lang="zh-CN" altLang="en-US" sz="48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UI Gothic" panose="020B0600070205080204" pitchFamily="34" charset="-128"/>
                  <a:sym typeface="Wingdings" panose="05000000000000000000" pitchFamily="2" charset="2"/>
                </a:rPr>
                <a:t> </a:t>
              </a:r>
            </a:p>
          </p:txBody>
        </p:sp>
        <p:sp>
          <p:nvSpPr>
            <p:cNvPr id="461846" name="Text Box 22"/>
            <p:cNvSpPr txBox="1">
              <a:spLocks noChangeArrowheads="1"/>
            </p:cNvSpPr>
            <p:nvPr/>
          </p:nvSpPr>
          <p:spPr bwMode="auto">
            <a:xfrm>
              <a:off x="474" y="1459"/>
              <a:ext cx="726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48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sym typeface="Wingdings" panose="05000000000000000000" pitchFamily="2" charset="2"/>
                </a:rPr>
                <a:t>√</a:t>
              </a:r>
              <a:r>
                <a:rPr lang="zh-CN" altLang="en-US" sz="48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UI Gothic" panose="020B0600070205080204" pitchFamily="34" charset="-128"/>
                  <a:sym typeface="Wingdings" panose="05000000000000000000" pitchFamily="2" charset="2"/>
                </a:rPr>
                <a:t> </a:t>
              </a:r>
            </a:p>
          </p:txBody>
        </p:sp>
        <p:sp>
          <p:nvSpPr>
            <p:cNvPr id="461847" name="Text Box 23"/>
            <p:cNvSpPr txBox="1">
              <a:spLocks noChangeArrowheads="1"/>
            </p:cNvSpPr>
            <p:nvPr/>
          </p:nvSpPr>
          <p:spPr bwMode="auto">
            <a:xfrm>
              <a:off x="4401" y="0"/>
              <a:ext cx="544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4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sym typeface="Wingdings" panose="05000000000000000000" pitchFamily="2" charset="2"/>
                </a:rPr>
                <a:t>√</a:t>
              </a:r>
              <a:r>
                <a:rPr lang="zh-CN" altLang="en-US" sz="4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UI Gothic" panose="020B0600070205080204" pitchFamily="34" charset="-128"/>
                  <a:sym typeface="Wingdings" panose="05000000000000000000" pitchFamily="2" charset="2"/>
                </a:rPr>
                <a:t> </a:t>
              </a:r>
            </a:p>
          </p:txBody>
        </p:sp>
      </p:grpSp>
      <p:pic>
        <p:nvPicPr>
          <p:cNvPr id="461848" name="Picture 24" descr="dog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88913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AutoShape 2"/>
          <p:cNvSpPr>
            <a:spLocks noChangeArrowheads="1"/>
          </p:cNvSpPr>
          <p:nvPr/>
        </p:nvSpPr>
        <p:spPr bwMode="auto">
          <a:xfrm>
            <a:off x="1403350" y="3500438"/>
            <a:ext cx="2808288" cy="2808287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62851" name="AutoShape 3"/>
          <p:cNvSpPr>
            <a:spLocks noChangeArrowheads="1"/>
          </p:cNvSpPr>
          <p:nvPr/>
        </p:nvSpPr>
        <p:spPr bwMode="auto">
          <a:xfrm>
            <a:off x="2771775" y="2349500"/>
            <a:ext cx="3384550" cy="3095625"/>
          </a:xfrm>
          <a:prstGeom prst="hexagon">
            <a:avLst>
              <a:gd name="adj" fmla="val 27333"/>
              <a:gd name="vf" fmla="val 115470"/>
            </a:avLst>
          </a:prstGeom>
          <a:noFill/>
          <a:ln w="38100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62852" name="Line 4"/>
          <p:cNvSpPr>
            <a:spLocks noChangeShapeType="1"/>
          </p:cNvSpPr>
          <p:nvPr/>
        </p:nvSpPr>
        <p:spPr bwMode="auto">
          <a:xfrm>
            <a:off x="3635375" y="2349500"/>
            <a:ext cx="1657350" cy="3095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2853" name="Line 5"/>
          <p:cNvSpPr>
            <a:spLocks noChangeShapeType="1"/>
          </p:cNvSpPr>
          <p:nvPr/>
        </p:nvSpPr>
        <p:spPr bwMode="auto">
          <a:xfrm flipH="1">
            <a:off x="3635375" y="2349500"/>
            <a:ext cx="1657350" cy="3095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2854" name="Line 6"/>
          <p:cNvSpPr>
            <a:spLocks noChangeShapeType="1"/>
          </p:cNvSpPr>
          <p:nvPr/>
        </p:nvSpPr>
        <p:spPr bwMode="auto">
          <a:xfrm flipV="1">
            <a:off x="2771775" y="3867150"/>
            <a:ext cx="3359150" cy="666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2855" name="Text Box 7"/>
          <p:cNvSpPr txBox="1">
            <a:spLocks noChangeArrowheads="1"/>
          </p:cNvSpPr>
          <p:nvPr/>
        </p:nvSpPr>
        <p:spPr bwMode="auto">
          <a:xfrm>
            <a:off x="2339975" y="3644900"/>
            <a:ext cx="503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F</a:t>
            </a:r>
          </a:p>
        </p:txBody>
      </p:sp>
      <p:sp>
        <p:nvSpPr>
          <p:cNvPr id="462856" name="Text Box 8"/>
          <p:cNvSpPr txBox="1">
            <a:spLocks noChangeArrowheads="1"/>
          </p:cNvSpPr>
          <p:nvPr/>
        </p:nvSpPr>
        <p:spPr bwMode="auto">
          <a:xfrm>
            <a:off x="3276600" y="5373688"/>
            <a:ext cx="503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E</a:t>
            </a:r>
          </a:p>
        </p:txBody>
      </p:sp>
      <p:sp>
        <p:nvSpPr>
          <p:cNvPr id="462857" name="Text Box 9"/>
          <p:cNvSpPr txBox="1">
            <a:spLocks noChangeArrowheads="1"/>
          </p:cNvSpPr>
          <p:nvPr/>
        </p:nvSpPr>
        <p:spPr bwMode="auto">
          <a:xfrm>
            <a:off x="5076825" y="5373688"/>
            <a:ext cx="503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D</a:t>
            </a:r>
          </a:p>
        </p:txBody>
      </p:sp>
      <p:sp>
        <p:nvSpPr>
          <p:cNvPr id="462858" name="Text Box 10"/>
          <p:cNvSpPr txBox="1">
            <a:spLocks noChangeArrowheads="1"/>
          </p:cNvSpPr>
          <p:nvPr/>
        </p:nvSpPr>
        <p:spPr bwMode="auto">
          <a:xfrm>
            <a:off x="5219700" y="1844675"/>
            <a:ext cx="503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B</a:t>
            </a:r>
          </a:p>
        </p:txBody>
      </p:sp>
      <p:sp>
        <p:nvSpPr>
          <p:cNvPr id="462859" name="Text Box 11"/>
          <p:cNvSpPr txBox="1">
            <a:spLocks noChangeArrowheads="1"/>
          </p:cNvSpPr>
          <p:nvPr/>
        </p:nvSpPr>
        <p:spPr bwMode="auto">
          <a:xfrm>
            <a:off x="6156325" y="3716338"/>
            <a:ext cx="503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C</a:t>
            </a:r>
          </a:p>
        </p:txBody>
      </p:sp>
      <p:sp>
        <p:nvSpPr>
          <p:cNvPr id="462860" name="Text Box 12"/>
          <p:cNvSpPr txBox="1">
            <a:spLocks noChangeArrowheads="1"/>
          </p:cNvSpPr>
          <p:nvPr/>
        </p:nvSpPr>
        <p:spPr bwMode="auto">
          <a:xfrm>
            <a:off x="3348038" y="1844675"/>
            <a:ext cx="503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A</a:t>
            </a:r>
          </a:p>
        </p:txBody>
      </p:sp>
      <p:sp>
        <p:nvSpPr>
          <p:cNvPr id="462861" name="AutoShape 13"/>
          <p:cNvSpPr>
            <a:spLocks noChangeArrowheads="1"/>
          </p:cNvSpPr>
          <p:nvPr/>
        </p:nvSpPr>
        <p:spPr bwMode="auto">
          <a:xfrm>
            <a:off x="3635375" y="2349500"/>
            <a:ext cx="1657350" cy="1511300"/>
          </a:xfrm>
          <a:prstGeom prst="flowChartMerge">
            <a:avLst/>
          </a:prstGeom>
          <a:solidFill>
            <a:srgbClr val="E5BA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62862" name="Text Box 14"/>
          <p:cNvSpPr txBox="1">
            <a:spLocks noChangeArrowheads="1"/>
          </p:cNvSpPr>
          <p:nvPr/>
        </p:nvSpPr>
        <p:spPr bwMode="auto">
          <a:xfrm>
            <a:off x="4211638" y="3213100"/>
            <a:ext cx="503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anose="020B0600070205080204" pitchFamily="34" charset="-128"/>
                <a:sym typeface="Wingdings" panose="05000000000000000000" pitchFamily="2" charset="2"/>
              </a:rPr>
              <a:t>O</a:t>
            </a:r>
          </a:p>
        </p:txBody>
      </p:sp>
      <p:grpSp>
        <p:nvGrpSpPr>
          <p:cNvPr id="462863" name="Group 15"/>
          <p:cNvGrpSpPr/>
          <p:nvPr/>
        </p:nvGrpSpPr>
        <p:grpSpPr bwMode="auto">
          <a:xfrm>
            <a:off x="2771775" y="3414713"/>
            <a:ext cx="3057525" cy="2030412"/>
            <a:chOff x="0" y="0"/>
            <a:chExt cx="1926" cy="1279"/>
          </a:xfrm>
        </p:grpSpPr>
        <p:sp>
          <p:nvSpPr>
            <p:cNvPr id="462864" name="AutoShape 16"/>
            <p:cNvSpPr>
              <a:spLocks noChangeArrowheads="1"/>
            </p:cNvSpPr>
            <p:nvPr/>
          </p:nvSpPr>
          <p:spPr bwMode="auto">
            <a:xfrm>
              <a:off x="0" y="327"/>
              <a:ext cx="1043" cy="952"/>
            </a:xfrm>
            <a:prstGeom prst="flowChartMerge">
              <a:avLst/>
            </a:prstGeom>
            <a:solidFill>
              <a:srgbClr val="E5BA0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2865" name="AutoShape 17"/>
            <p:cNvSpPr>
              <a:spLocks noChangeArrowheads="1"/>
            </p:cNvSpPr>
            <p:nvPr/>
          </p:nvSpPr>
          <p:spPr bwMode="auto">
            <a:xfrm rot="7189824" flipH="1">
              <a:off x="920" y="73"/>
              <a:ext cx="1080" cy="925"/>
            </a:xfrm>
            <a:prstGeom prst="flowChartMerge">
              <a:avLst/>
            </a:prstGeom>
            <a:solidFill>
              <a:srgbClr val="E5BA0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462866" name="Text Box 18"/>
          <p:cNvSpPr txBox="1">
            <a:spLocks noChangeArrowheads="1"/>
          </p:cNvSpPr>
          <p:nvPr/>
        </p:nvSpPr>
        <p:spPr bwMode="auto">
          <a:xfrm>
            <a:off x="0" y="1109663"/>
            <a:ext cx="8893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Wingdings" panose="05000000000000000000" pitchFamily="2" charset="2"/>
              </a:rPr>
              <a:t>   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Wingdings" panose="05000000000000000000" pitchFamily="2" charset="2"/>
              </a:rPr>
              <a:t>3.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Wingdings" panose="05000000000000000000" pitchFamily="2" charset="2"/>
              </a:rPr>
              <a:t>下图中哪些三角形是由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△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Wingdings" panose="05000000000000000000" pitchFamily="2" charset="2"/>
              </a:rPr>
              <a:t>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Wingdings" panose="05000000000000000000" pitchFamily="2" charset="2"/>
              </a:rPr>
              <a:t>AOB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Wingdings" panose="05000000000000000000" pitchFamily="2" charset="2"/>
              </a:rPr>
              <a:t>经过平移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Wingdings" panose="05000000000000000000" pitchFamily="2" charset="2"/>
              </a:rPr>
              <a:t>      得到的？</a:t>
            </a:r>
          </a:p>
        </p:txBody>
      </p:sp>
      <p:grpSp>
        <p:nvGrpSpPr>
          <p:cNvPr id="462867" name="Group 19"/>
          <p:cNvGrpSpPr/>
          <p:nvPr/>
        </p:nvGrpSpPr>
        <p:grpSpPr bwMode="auto">
          <a:xfrm>
            <a:off x="179388" y="0"/>
            <a:ext cx="2447925" cy="1066800"/>
            <a:chOff x="0" y="0"/>
            <a:chExt cx="1135" cy="672"/>
          </a:xfrm>
        </p:grpSpPr>
        <p:sp>
          <p:nvSpPr>
            <p:cNvPr id="462868" name="AutoShape 20"/>
            <p:cNvSpPr>
              <a:spLocks noChangeArrowheads="1"/>
            </p:cNvSpPr>
            <p:nvPr/>
          </p:nvSpPr>
          <p:spPr bwMode="auto">
            <a:xfrm>
              <a:off x="0" y="0"/>
              <a:ext cx="1089" cy="672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2869" name="Text Box 21"/>
            <p:cNvSpPr txBox="1">
              <a:spLocks noChangeArrowheads="1"/>
            </p:cNvSpPr>
            <p:nvPr/>
          </p:nvSpPr>
          <p:spPr bwMode="auto">
            <a:xfrm>
              <a:off x="91" y="90"/>
              <a:ext cx="10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b="1">
                  <a:solidFill>
                    <a:srgbClr val="FFFFFF"/>
                  </a:solidFill>
                </a:rPr>
                <a:t>   练习</a:t>
              </a:r>
            </a:p>
          </p:txBody>
        </p:sp>
      </p:grpSp>
      <p:pic>
        <p:nvPicPr>
          <p:cNvPr id="462870" name="Picture 22" descr="dog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88913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6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Line 2"/>
          <p:cNvSpPr>
            <a:spLocks noChangeShapeType="1"/>
          </p:cNvSpPr>
          <p:nvPr/>
        </p:nvSpPr>
        <p:spPr bwMode="auto">
          <a:xfrm>
            <a:off x="1619250" y="36449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63875" name="Group 3"/>
          <p:cNvGrpSpPr/>
          <p:nvPr/>
        </p:nvGrpSpPr>
        <p:grpSpPr bwMode="auto">
          <a:xfrm>
            <a:off x="0" y="2852738"/>
            <a:ext cx="5435600" cy="2668587"/>
            <a:chOff x="0" y="0"/>
            <a:chExt cx="3424" cy="1681"/>
          </a:xfrm>
        </p:grpSpPr>
        <p:grpSp>
          <p:nvGrpSpPr>
            <p:cNvPr id="463876" name="Group 4"/>
            <p:cNvGrpSpPr/>
            <p:nvPr/>
          </p:nvGrpSpPr>
          <p:grpSpPr bwMode="auto">
            <a:xfrm>
              <a:off x="0" y="0"/>
              <a:ext cx="3424" cy="1681"/>
              <a:chOff x="0" y="0"/>
              <a:chExt cx="3424" cy="1681"/>
            </a:xfrm>
          </p:grpSpPr>
          <p:grpSp>
            <p:nvGrpSpPr>
              <p:cNvPr id="463877" name="Group 5"/>
              <p:cNvGrpSpPr/>
              <p:nvPr/>
            </p:nvGrpSpPr>
            <p:grpSpPr bwMode="auto">
              <a:xfrm>
                <a:off x="0" y="0"/>
                <a:ext cx="3424" cy="1633"/>
                <a:chOff x="0" y="0"/>
                <a:chExt cx="3424" cy="1633"/>
              </a:xfrm>
            </p:grpSpPr>
            <p:grpSp>
              <p:nvGrpSpPr>
                <p:cNvPr id="463878" name="Group 6"/>
                <p:cNvGrpSpPr/>
                <p:nvPr/>
              </p:nvGrpSpPr>
              <p:grpSpPr bwMode="auto">
                <a:xfrm>
                  <a:off x="0" y="0"/>
                  <a:ext cx="3424" cy="1633"/>
                  <a:chOff x="0" y="0"/>
                  <a:chExt cx="3424" cy="1633"/>
                </a:xfrm>
              </p:grpSpPr>
              <p:sp>
                <p:nvSpPr>
                  <p:cNvPr id="463879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424" cy="1633"/>
                  </a:xfrm>
                  <a:prstGeom prst="parallelogram">
                    <a:avLst>
                      <a:gd name="adj" fmla="val 52419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63880" name="Group 8"/>
                  <p:cNvGrpSpPr/>
                  <p:nvPr/>
                </p:nvGrpSpPr>
                <p:grpSpPr bwMode="auto">
                  <a:xfrm>
                    <a:off x="567" y="408"/>
                    <a:ext cx="1406" cy="635"/>
                    <a:chOff x="0" y="0"/>
                    <a:chExt cx="1769" cy="544"/>
                  </a:xfrm>
                </p:grpSpPr>
                <p:sp>
                  <p:nvSpPr>
                    <p:cNvPr id="463881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544"/>
                      <a:ext cx="1769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3882" name="Line 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0" y="0"/>
                      <a:ext cx="408" cy="5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3883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" y="0"/>
                      <a:ext cx="1361" cy="5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46388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701" y="1088"/>
                  <a:ext cx="1134" cy="5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63885" name="Text Box 13"/>
              <p:cNvSpPr txBox="1">
                <a:spLocks noChangeArrowheads="1"/>
              </p:cNvSpPr>
              <p:nvPr/>
            </p:nvSpPr>
            <p:spPr bwMode="auto">
              <a:xfrm>
                <a:off x="771" y="182"/>
                <a:ext cx="3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33CC"/>
                    </a:solidFill>
                    <a:latin typeface="Verdana" panose="020B0604030504040204" pitchFamily="34" charset="0"/>
                  </a:rPr>
                  <a:t>C</a:t>
                </a:r>
              </a:p>
            </p:txBody>
          </p:sp>
          <p:sp>
            <p:nvSpPr>
              <p:cNvPr id="463886" name="Text Box 14"/>
              <p:cNvSpPr txBox="1">
                <a:spLocks noChangeArrowheads="1"/>
              </p:cNvSpPr>
              <p:nvPr/>
            </p:nvSpPr>
            <p:spPr bwMode="auto">
              <a:xfrm>
                <a:off x="318" y="1044"/>
                <a:ext cx="4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33CC"/>
                    </a:solidFill>
                  </a:rPr>
                  <a:t>A</a:t>
                </a:r>
              </a:p>
            </p:txBody>
          </p:sp>
          <p:sp>
            <p:nvSpPr>
              <p:cNvPr id="463887" name="Text Box 15"/>
              <p:cNvSpPr txBox="1">
                <a:spLocks noChangeArrowheads="1"/>
              </p:cNvSpPr>
              <p:nvPr/>
            </p:nvSpPr>
            <p:spPr bwMode="auto">
              <a:xfrm>
                <a:off x="1497" y="1044"/>
                <a:ext cx="36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rgbClr val="0033CC"/>
                    </a:solidFill>
                  </a:rPr>
                  <a:t>B</a:t>
                </a:r>
              </a:p>
            </p:txBody>
          </p:sp>
          <p:sp>
            <p:nvSpPr>
              <p:cNvPr id="463888" name="Text Box 16"/>
              <p:cNvSpPr txBox="1">
                <a:spLocks noChangeArrowheads="1"/>
              </p:cNvSpPr>
              <p:nvPr/>
            </p:nvSpPr>
            <p:spPr bwMode="auto">
              <a:xfrm>
                <a:off x="2177" y="1316"/>
                <a:ext cx="49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rgbClr val="CC00CC"/>
                    </a:solidFill>
                  </a:rPr>
                  <a:t>L</a:t>
                </a:r>
              </a:p>
            </p:txBody>
          </p:sp>
        </p:grpSp>
        <p:sp>
          <p:nvSpPr>
            <p:cNvPr id="463889" name="Text Box 17"/>
            <p:cNvSpPr txBox="1">
              <a:spLocks noChangeArrowheads="1"/>
            </p:cNvSpPr>
            <p:nvPr/>
          </p:nvSpPr>
          <p:spPr bwMode="auto">
            <a:xfrm>
              <a:off x="2290" y="1316"/>
              <a:ext cx="8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200">
                <a:solidFill>
                  <a:srgbClr val="CC00CC"/>
                </a:solidFill>
              </a:endParaRPr>
            </a:p>
          </p:txBody>
        </p:sp>
        <p:sp>
          <p:nvSpPr>
            <p:cNvPr id="463890" name="Text Box 18"/>
            <p:cNvSpPr txBox="1">
              <a:spLocks noChangeArrowheads="1"/>
            </p:cNvSpPr>
            <p:nvPr/>
          </p:nvSpPr>
          <p:spPr bwMode="auto">
            <a:xfrm>
              <a:off x="1655" y="1043"/>
              <a:ext cx="1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>
                <a:solidFill>
                  <a:srgbClr val="0033CC"/>
                </a:solidFill>
              </a:endParaRPr>
            </a:p>
          </p:txBody>
        </p:sp>
        <p:sp>
          <p:nvSpPr>
            <p:cNvPr id="463891" name="Text Box 19"/>
            <p:cNvSpPr txBox="1">
              <a:spLocks noChangeArrowheads="1"/>
            </p:cNvSpPr>
            <p:nvPr/>
          </p:nvSpPr>
          <p:spPr bwMode="auto">
            <a:xfrm>
              <a:off x="431" y="1043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>
                <a:solidFill>
                  <a:srgbClr val="0033CC"/>
                </a:solidFill>
              </a:endParaRPr>
            </a:p>
          </p:txBody>
        </p:sp>
        <p:sp>
          <p:nvSpPr>
            <p:cNvPr id="463892" name="Text Box 20"/>
            <p:cNvSpPr txBox="1">
              <a:spLocks noChangeArrowheads="1"/>
            </p:cNvSpPr>
            <p:nvPr/>
          </p:nvSpPr>
          <p:spPr bwMode="auto">
            <a:xfrm>
              <a:off x="930" y="182"/>
              <a:ext cx="12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>
                <a:solidFill>
                  <a:srgbClr val="0033CC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463893" name="Group 21"/>
          <p:cNvGrpSpPr/>
          <p:nvPr/>
        </p:nvGrpSpPr>
        <p:grpSpPr bwMode="auto">
          <a:xfrm>
            <a:off x="0" y="2852738"/>
            <a:ext cx="5435600" cy="2670175"/>
            <a:chOff x="0" y="0"/>
            <a:chExt cx="3424" cy="1682"/>
          </a:xfrm>
        </p:grpSpPr>
        <p:sp>
          <p:nvSpPr>
            <p:cNvPr id="463894" name="Text Box 22"/>
            <p:cNvSpPr txBox="1">
              <a:spLocks noChangeArrowheads="1"/>
            </p:cNvSpPr>
            <p:nvPr/>
          </p:nvSpPr>
          <p:spPr bwMode="auto">
            <a:xfrm>
              <a:off x="2292" y="1317"/>
              <a:ext cx="8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CC00CC"/>
                  </a:solidFill>
                </a:rPr>
                <a:t>(L`)</a:t>
              </a:r>
            </a:p>
          </p:txBody>
        </p:sp>
        <p:sp>
          <p:nvSpPr>
            <p:cNvPr id="463895" name="Text Box 23"/>
            <p:cNvSpPr txBox="1">
              <a:spLocks noChangeArrowheads="1"/>
            </p:cNvSpPr>
            <p:nvPr/>
          </p:nvSpPr>
          <p:spPr bwMode="auto">
            <a:xfrm>
              <a:off x="1657" y="1044"/>
              <a:ext cx="1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33CC"/>
                  </a:solidFill>
                </a:rPr>
                <a:t>(B`)</a:t>
              </a:r>
            </a:p>
          </p:txBody>
        </p:sp>
        <p:sp>
          <p:nvSpPr>
            <p:cNvPr id="463896" name="Text Box 24"/>
            <p:cNvSpPr txBox="1">
              <a:spLocks noChangeArrowheads="1"/>
            </p:cNvSpPr>
            <p:nvPr/>
          </p:nvSpPr>
          <p:spPr bwMode="auto">
            <a:xfrm>
              <a:off x="432" y="1044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33CC"/>
                  </a:solidFill>
                </a:rPr>
                <a:t>（</a:t>
              </a:r>
              <a:r>
                <a:rPr lang="en-US" sz="2000" b="1">
                  <a:solidFill>
                    <a:srgbClr val="0033CC"/>
                  </a:solidFill>
                </a:rPr>
                <a:t>A`</a:t>
              </a:r>
              <a:r>
                <a:rPr lang="zh-CN" altLang="en-US" sz="2000" b="1">
                  <a:solidFill>
                    <a:srgbClr val="0033CC"/>
                  </a:solidFill>
                </a:rPr>
                <a:t>）</a:t>
              </a:r>
              <a:endParaRPr lang="en-US" sz="2000" b="1">
                <a:solidFill>
                  <a:srgbClr val="0033CC"/>
                </a:solidFill>
              </a:endParaRPr>
            </a:p>
          </p:txBody>
        </p:sp>
        <p:grpSp>
          <p:nvGrpSpPr>
            <p:cNvPr id="463897" name="Group 25"/>
            <p:cNvGrpSpPr/>
            <p:nvPr/>
          </p:nvGrpSpPr>
          <p:grpSpPr bwMode="auto">
            <a:xfrm>
              <a:off x="0" y="0"/>
              <a:ext cx="3424" cy="1633"/>
              <a:chOff x="0" y="0"/>
              <a:chExt cx="3424" cy="1633"/>
            </a:xfrm>
          </p:grpSpPr>
          <p:grpSp>
            <p:nvGrpSpPr>
              <p:cNvPr id="463898" name="Group 26"/>
              <p:cNvGrpSpPr/>
              <p:nvPr/>
            </p:nvGrpSpPr>
            <p:grpSpPr bwMode="auto">
              <a:xfrm>
                <a:off x="0" y="0"/>
                <a:ext cx="3424" cy="1633"/>
                <a:chOff x="0" y="0"/>
                <a:chExt cx="3424" cy="1633"/>
              </a:xfrm>
            </p:grpSpPr>
            <p:sp>
              <p:nvSpPr>
                <p:cNvPr id="463899" name="AutoShape 2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424" cy="1633"/>
                </a:xfrm>
                <a:prstGeom prst="parallelogram">
                  <a:avLst>
                    <a:gd name="adj" fmla="val 52419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63900" name="Group 28"/>
                <p:cNvGrpSpPr/>
                <p:nvPr/>
              </p:nvGrpSpPr>
              <p:grpSpPr bwMode="auto">
                <a:xfrm>
                  <a:off x="567" y="408"/>
                  <a:ext cx="1406" cy="635"/>
                  <a:chOff x="0" y="0"/>
                  <a:chExt cx="1769" cy="544"/>
                </a:xfrm>
              </p:grpSpPr>
              <p:sp>
                <p:nvSpPr>
                  <p:cNvPr id="46390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0" y="544"/>
                    <a:ext cx="17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3902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408" cy="5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390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08" y="0"/>
                    <a:ext cx="1361" cy="5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63904" name="Line 32"/>
              <p:cNvSpPr>
                <a:spLocks noChangeShapeType="1"/>
              </p:cNvSpPr>
              <p:nvPr/>
            </p:nvSpPr>
            <p:spPr bwMode="auto">
              <a:xfrm flipV="1">
                <a:off x="1701" y="1088"/>
                <a:ext cx="1134" cy="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63905" name="Text Box 33"/>
            <p:cNvSpPr txBox="1">
              <a:spLocks noChangeArrowheads="1"/>
            </p:cNvSpPr>
            <p:nvPr/>
          </p:nvSpPr>
          <p:spPr bwMode="auto">
            <a:xfrm>
              <a:off x="930" y="182"/>
              <a:ext cx="12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  <a:latin typeface="Verdana" panose="020B0604030504040204" pitchFamily="34" charset="0"/>
                </a:rPr>
                <a:t>(C`)</a:t>
              </a:r>
            </a:p>
          </p:txBody>
        </p:sp>
      </p:grpSp>
      <p:sp>
        <p:nvSpPr>
          <p:cNvPr id="463906" name="Line 34"/>
          <p:cNvSpPr>
            <a:spLocks noChangeShapeType="1"/>
          </p:cNvSpPr>
          <p:nvPr/>
        </p:nvSpPr>
        <p:spPr bwMode="auto">
          <a:xfrm flipV="1">
            <a:off x="1403350" y="2636838"/>
            <a:ext cx="1800225" cy="863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3907" name="Line 35"/>
          <p:cNvSpPr>
            <a:spLocks noChangeShapeType="1"/>
          </p:cNvSpPr>
          <p:nvPr/>
        </p:nvSpPr>
        <p:spPr bwMode="auto">
          <a:xfrm flipV="1">
            <a:off x="900113" y="3644900"/>
            <a:ext cx="1800225" cy="863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3908" name="Line 36"/>
          <p:cNvSpPr>
            <a:spLocks noChangeShapeType="1"/>
          </p:cNvSpPr>
          <p:nvPr/>
        </p:nvSpPr>
        <p:spPr bwMode="auto">
          <a:xfrm flipV="1">
            <a:off x="3132138" y="3644900"/>
            <a:ext cx="1800225" cy="863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3909" name="Text Box 37"/>
          <p:cNvSpPr txBox="1">
            <a:spLocks noChangeArrowheads="1"/>
          </p:cNvSpPr>
          <p:nvPr/>
        </p:nvSpPr>
        <p:spPr bwMode="auto">
          <a:xfrm>
            <a:off x="-250825" y="836613"/>
            <a:ext cx="97186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如图，将⊿</a:t>
            </a:r>
            <a:r>
              <a:rPr 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ABC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平移到⊿</a:t>
            </a:r>
            <a:r>
              <a:rPr 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A`B`C`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的位置，平移的方向是沿直线</a:t>
            </a:r>
            <a:r>
              <a:rPr 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L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的一个方向向右上方平移，平移的距离是</a:t>
            </a:r>
            <a:r>
              <a:rPr 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个单位长度，</a:t>
            </a:r>
            <a:r>
              <a:rPr 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A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与</a:t>
            </a:r>
            <a:r>
              <a:rPr 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A`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B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与</a:t>
            </a:r>
            <a:r>
              <a:rPr 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B`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C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与</a:t>
            </a:r>
            <a:r>
              <a:rPr 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C`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分别是对应点。</a:t>
            </a:r>
          </a:p>
        </p:txBody>
      </p:sp>
      <p:grpSp>
        <p:nvGrpSpPr>
          <p:cNvPr id="463910" name="Group 38"/>
          <p:cNvGrpSpPr/>
          <p:nvPr/>
        </p:nvGrpSpPr>
        <p:grpSpPr bwMode="auto">
          <a:xfrm>
            <a:off x="-179388" y="-169863"/>
            <a:ext cx="3275013" cy="1093788"/>
            <a:chOff x="0" y="0"/>
            <a:chExt cx="2063" cy="690"/>
          </a:xfrm>
        </p:grpSpPr>
        <p:pic>
          <p:nvPicPr>
            <p:cNvPr id="463911" name="Picture 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3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63912" name="Text Box 40"/>
            <p:cNvSpPr txBox="1">
              <a:spLocks noChangeArrowheads="1"/>
            </p:cNvSpPr>
            <p:nvPr/>
          </p:nvSpPr>
          <p:spPr bwMode="auto">
            <a:xfrm>
              <a:off x="657" y="272"/>
              <a:ext cx="140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zh-CN" altLang="en-US" sz="2800" b="1">
                  <a:solidFill>
                    <a:srgbClr val="99FF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实验与探究</a:t>
              </a:r>
            </a:p>
          </p:txBody>
        </p:sp>
      </p:grp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9688 -0.12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3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46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46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46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906" grpId="0" animBg="1"/>
      <p:bldP spid="463907" grpId="0" animBg="1"/>
      <p:bldP spid="4639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Line 2"/>
          <p:cNvSpPr>
            <a:spLocks noChangeShapeType="1"/>
          </p:cNvSpPr>
          <p:nvPr/>
        </p:nvSpPr>
        <p:spPr bwMode="auto">
          <a:xfrm>
            <a:off x="1619250" y="36449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64899" name="Group 3"/>
          <p:cNvGrpSpPr/>
          <p:nvPr/>
        </p:nvGrpSpPr>
        <p:grpSpPr bwMode="auto">
          <a:xfrm>
            <a:off x="0" y="2852738"/>
            <a:ext cx="5435600" cy="2668587"/>
            <a:chOff x="0" y="0"/>
            <a:chExt cx="3424" cy="1681"/>
          </a:xfrm>
        </p:grpSpPr>
        <p:grpSp>
          <p:nvGrpSpPr>
            <p:cNvPr id="464900" name="Group 4"/>
            <p:cNvGrpSpPr/>
            <p:nvPr/>
          </p:nvGrpSpPr>
          <p:grpSpPr bwMode="auto">
            <a:xfrm>
              <a:off x="0" y="0"/>
              <a:ext cx="3424" cy="1681"/>
              <a:chOff x="0" y="0"/>
              <a:chExt cx="3424" cy="1681"/>
            </a:xfrm>
          </p:grpSpPr>
          <p:grpSp>
            <p:nvGrpSpPr>
              <p:cNvPr id="464901" name="Group 5"/>
              <p:cNvGrpSpPr/>
              <p:nvPr/>
            </p:nvGrpSpPr>
            <p:grpSpPr bwMode="auto">
              <a:xfrm>
                <a:off x="0" y="0"/>
                <a:ext cx="3424" cy="1633"/>
                <a:chOff x="0" y="0"/>
                <a:chExt cx="3424" cy="1633"/>
              </a:xfrm>
            </p:grpSpPr>
            <p:grpSp>
              <p:nvGrpSpPr>
                <p:cNvPr id="464902" name="Group 6"/>
                <p:cNvGrpSpPr/>
                <p:nvPr/>
              </p:nvGrpSpPr>
              <p:grpSpPr bwMode="auto">
                <a:xfrm>
                  <a:off x="0" y="0"/>
                  <a:ext cx="3424" cy="1633"/>
                  <a:chOff x="0" y="0"/>
                  <a:chExt cx="3424" cy="1633"/>
                </a:xfrm>
              </p:grpSpPr>
              <p:sp>
                <p:nvSpPr>
                  <p:cNvPr id="464903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424" cy="1633"/>
                  </a:xfrm>
                  <a:prstGeom prst="parallelogram">
                    <a:avLst>
                      <a:gd name="adj" fmla="val 52419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64904" name="Group 8"/>
                  <p:cNvGrpSpPr/>
                  <p:nvPr/>
                </p:nvGrpSpPr>
                <p:grpSpPr bwMode="auto">
                  <a:xfrm>
                    <a:off x="567" y="408"/>
                    <a:ext cx="1406" cy="635"/>
                    <a:chOff x="0" y="0"/>
                    <a:chExt cx="1769" cy="544"/>
                  </a:xfrm>
                </p:grpSpPr>
                <p:sp>
                  <p:nvSpPr>
                    <p:cNvPr id="464905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544"/>
                      <a:ext cx="1769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4906" name="Line 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0" y="0"/>
                      <a:ext cx="408" cy="5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4907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" y="0"/>
                      <a:ext cx="1361" cy="5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464908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701" y="1088"/>
                  <a:ext cx="1134" cy="5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64909" name="Text Box 13"/>
              <p:cNvSpPr txBox="1">
                <a:spLocks noChangeArrowheads="1"/>
              </p:cNvSpPr>
              <p:nvPr/>
            </p:nvSpPr>
            <p:spPr bwMode="auto">
              <a:xfrm>
                <a:off x="771" y="182"/>
                <a:ext cx="3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33CC"/>
                    </a:solidFill>
                    <a:latin typeface="Verdana" panose="020B0604030504040204" pitchFamily="34" charset="0"/>
                  </a:rPr>
                  <a:t>C</a:t>
                </a:r>
              </a:p>
            </p:txBody>
          </p:sp>
          <p:sp>
            <p:nvSpPr>
              <p:cNvPr id="464910" name="Text Box 14"/>
              <p:cNvSpPr txBox="1">
                <a:spLocks noChangeArrowheads="1"/>
              </p:cNvSpPr>
              <p:nvPr/>
            </p:nvSpPr>
            <p:spPr bwMode="auto">
              <a:xfrm>
                <a:off x="318" y="1044"/>
                <a:ext cx="4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33CC"/>
                    </a:solidFill>
                  </a:rPr>
                  <a:t>A</a:t>
                </a:r>
              </a:p>
            </p:txBody>
          </p:sp>
          <p:sp>
            <p:nvSpPr>
              <p:cNvPr id="464911" name="Text Box 15"/>
              <p:cNvSpPr txBox="1">
                <a:spLocks noChangeArrowheads="1"/>
              </p:cNvSpPr>
              <p:nvPr/>
            </p:nvSpPr>
            <p:spPr bwMode="auto">
              <a:xfrm>
                <a:off x="1497" y="1044"/>
                <a:ext cx="36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rgbClr val="0033CC"/>
                    </a:solidFill>
                  </a:rPr>
                  <a:t>B</a:t>
                </a:r>
              </a:p>
            </p:txBody>
          </p:sp>
          <p:sp>
            <p:nvSpPr>
              <p:cNvPr id="464912" name="Text Box 16"/>
              <p:cNvSpPr txBox="1">
                <a:spLocks noChangeArrowheads="1"/>
              </p:cNvSpPr>
              <p:nvPr/>
            </p:nvSpPr>
            <p:spPr bwMode="auto">
              <a:xfrm>
                <a:off x="2177" y="1316"/>
                <a:ext cx="49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rgbClr val="CC00CC"/>
                    </a:solidFill>
                  </a:rPr>
                  <a:t>L</a:t>
                </a:r>
              </a:p>
            </p:txBody>
          </p:sp>
        </p:grpSp>
        <p:sp>
          <p:nvSpPr>
            <p:cNvPr id="464913" name="Text Box 17"/>
            <p:cNvSpPr txBox="1">
              <a:spLocks noChangeArrowheads="1"/>
            </p:cNvSpPr>
            <p:nvPr/>
          </p:nvSpPr>
          <p:spPr bwMode="auto">
            <a:xfrm>
              <a:off x="2290" y="1316"/>
              <a:ext cx="8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200">
                <a:solidFill>
                  <a:srgbClr val="CC00CC"/>
                </a:solidFill>
              </a:endParaRPr>
            </a:p>
          </p:txBody>
        </p:sp>
        <p:sp>
          <p:nvSpPr>
            <p:cNvPr id="464914" name="Text Box 18"/>
            <p:cNvSpPr txBox="1">
              <a:spLocks noChangeArrowheads="1"/>
            </p:cNvSpPr>
            <p:nvPr/>
          </p:nvSpPr>
          <p:spPr bwMode="auto">
            <a:xfrm>
              <a:off x="1655" y="1043"/>
              <a:ext cx="1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>
                <a:solidFill>
                  <a:srgbClr val="0033CC"/>
                </a:solidFill>
              </a:endParaRPr>
            </a:p>
          </p:txBody>
        </p:sp>
        <p:sp>
          <p:nvSpPr>
            <p:cNvPr id="464915" name="Text Box 19"/>
            <p:cNvSpPr txBox="1">
              <a:spLocks noChangeArrowheads="1"/>
            </p:cNvSpPr>
            <p:nvPr/>
          </p:nvSpPr>
          <p:spPr bwMode="auto">
            <a:xfrm>
              <a:off x="431" y="1043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>
                <a:solidFill>
                  <a:srgbClr val="0033CC"/>
                </a:solidFill>
              </a:endParaRPr>
            </a:p>
          </p:txBody>
        </p:sp>
        <p:sp>
          <p:nvSpPr>
            <p:cNvPr id="464916" name="Text Box 20"/>
            <p:cNvSpPr txBox="1">
              <a:spLocks noChangeArrowheads="1"/>
            </p:cNvSpPr>
            <p:nvPr/>
          </p:nvSpPr>
          <p:spPr bwMode="auto">
            <a:xfrm>
              <a:off x="930" y="182"/>
              <a:ext cx="12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>
                <a:solidFill>
                  <a:srgbClr val="0033CC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464917" name="Group 21"/>
          <p:cNvGrpSpPr/>
          <p:nvPr/>
        </p:nvGrpSpPr>
        <p:grpSpPr bwMode="auto">
          <a:xfrm>
            <a:off x="0" y="2852738"/>
            <a:ext cx="5435600" cy="2670175"/>
            <a:chOff x="0" y="0"/>
            <a:chExt cx="3424" cy="1682"/>
          </a:xfrm>
        </p:grpSpPr>
        <p:sp>
          <p:nvSpPr>
            <p:cNvPr id="464918" name="Text Box 22"/>
            <p:cNvSpPr txBox="1">
              <a:spLocks noChangeArrowheads="1"/>
            </p:cNvSpPr>
            <p:nvPr/>
          </p:nvSpPr>
          <p:spPr bwMode="auto">
            <a:xfrm>
              <a:off x="2292" y="1317"/>
              <a:ext cx="8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CC00CC"/>
                  </a:solidFill>
                </a:rPr>
                <a:t>(L`)</a:t>
              </a:r>
            </a:p>
          </p:txBody>
        </p:sp>
        <p:sp>
          <p:nvSpPr>
            <p:cNvPr id="464919" name="Text Box 23"/>
            <p:cNvSpPr txBox="1">
              <a:spLocks noChangeArrowheads="1"/>
            </p:cNvSpPr>
            <p:nvPr/>
          </p:nvSpPr>
          <p:spPr bwMode="auto">
            <a:xfrm>
              <a:off x="1657" y="1044"/>
              <a:ext cx="1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33CC"/>
                  </a:solidFill>
                </a:rPr>
                <a:t>(B`)</a:t>
              </a:r>
            </a:p>
          </p:txBody>
        </p:sp>
        <p:sp>
          <p:nvSpPr>
            <p:cNvPr id="464920" name="Text Box 24"/>
            <p:cNvSpPr txBox="1">
              <a:spLocks noChangeArrowheads="1"/>
            </p:cNvSpPr>
            <p:nvPr/>
          </p:nvSpPr>
          <p:spPr bwMode="auto">
            <a:xfrm>
              <a:off x="432" y="1044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33CC"/>
                  </a:solidFill>
                </a:rPr>
                <a:t>（</a:t>
              </a:r>
              <a:r>
                <a:rPr lang="en-US" sz="2000" b="1">
                  <a:solidFill>
                    <a:srgbClr val="0033CC"/>
                  </a:solidFill>
                </a:rPr>
                <a:t>A`</a:t>
              </a:r>
              <a:r>
                <a:rPr lang="zh-CN" altLang="en-US" sz="2000" b="1">
                  <a:solidFill>
                    <a:srgbClr val="0033CC"/>
                  </a:solidFill>
                </a:rPr>
                <a:t>）</a:t>
              </a:r>
              <a:endParaRPr lang="en-US" sz="2000" b="1">
                <a:solidFill>
                  <a:srgbClr val="0033CC"/>
                </a:solidFill>
              </a:endParaRPr>
            </a:p>
          </p:txBody>
        </p:sp>
        <p:grpSp>
          <p:nvGrpSpPr>
            <p:cNvPr id="464921" name="Group 25"/>
            <p:cNvGrpSpPr/>
            <p:nvPr/>
          </p:nvGrpSpPr>
          <p:grpSpPr bwMode="auto">
            <a:xfrm>
              <a:off x="0" y="0"/>
              <a:ext cx="3424" cy="1633"/>
              <a:chOff x="0" y="0"/>
              <a:chExt cx="3424" cy="1633"/>
            </a:xfrm>
          </p:grpSpPr>
          <p:grpSp>
            <p:nvGrpSpPr>
              <p:cNvPr id="464922" name="Group 26"/>
              <p:cNvGrpSpPr/>
              <p:nvPr/>
            </p:nvGrpSpPr>
            <p:grpSpPr bwMode="auto">
              <a:xfrm>
                <a:off x="0" y="0"/>
                <a:ext cx="3424" cy="1633"/>
                <a:chOff x="0" y="0"/>
                <a:chExt cx="3424" cy="1633"/>
              </a:xfrm>
            </p:grpSpPr>
            <p:sp>
              <p:nvSpPr>
                <p:cNvPr id="464923" name="AutoShape 2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424" cy="1633"/>
                </a:xfrm>
                <a:prstGeom prst="parallelogram">
                  <a:avLst>
                    <a:gd name="adj" fmla="val 52419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64924" name="Group 28"/>
                <p:cNvGrpSpPr/>
                <p:nvPr/>
              </p:nvGrpSpPr>
              <p:grpSpPr bwMode="auto">
                <a:xfrm>
                  <a:off x="567" y="408"/>
                  <a:ext cx="1406" cy="635"/>
                  <a:chOff x="0" y="0"/>
                  <a:chExt cx="1769" cy="544"/>
                </a:xfrm>
              </p:grpSpPr>
              <p:sp>
                <p:nvSpPr>
                  <p:cNvPr id="46492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0" y="544"/>
                    <a:ext cx="17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4926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408" cy="5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492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08" y="0"/>
                    <a:ext cx="1361" cy="5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64928" name="Line 32"/>
              <p:cNvSpPr>
                <a:spLocks noChangeShapeType="1"/>
              </p:cNvSpPr>
              <p:nvPr/>
            </p:nvSpPr>
            <p:spPr bwMode="auto">
              <a:xfrm flipV="1">
                <a:off x="1701" y="1088"/>
                <a:ext cx="1134" cy="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64929" name="Text Box 33"/>
            <p:cNvSpPr txBox="1">
              <a:spLocks noChangeArrowheads="1"/>
            </p:cNvSpPr>
            <p:nvPr/>
          </p:nvSpPr>
          <p:spPr bwMode="auto">
            <a:xfrm>
              <a:off x="930" y="182"/>
              <a:ext cx="12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  <a:latin typeface="Verdana" panose="020B0604030504040204" pitchFamily="34" charset="0"/>
                </a:rPr>
                <a:t>(C`)</a:t>
              </a:r>
            </a:p>
          </p:txBody>
        </p:sp>
      </p:grpSp>
      <p:sp>
        <p:nvSpPr>
          <p:cNvPr id="464930" name="Line 34"/>
          <p:cNvSpPr>
            <a:spLocks noChangeShapeType="1"/>
          </p:cNvSpPr>
          <p:nvPr/>
        </p:nvSpPr>
        <p:spPr bwMode="auto">
          <a:xfrm flipV="1">
            <a:off x="1403350" y="2636838"/>
            <a:ext cx="1800225" cy="863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4931" name="Line 35"/>
          <p:cNvSpPr>
            <a:spLocks noChangeShapeType="1"/>
          </p:cNvSpPr>
          <p:nvPr/>
        </p:nvSpPr>
        <p:spPr bwMode="auto">
          <a:xfrm flipV="1">
            <a:off x="900113" y="3644900"/>
            <a:ext cx="1800225" cy="863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4932" name="Line 36"/>
          <p:cNvSpPr>
            <a:spLocks noChangeShapeType="1"/>
          </p:cNvSpPr>
          <p:nvPr/>
        </p:nvSpPr>
        <p:spPr bwMode="auto">
          <a:xfrm flipV="1">
            <a:off x="3132138" y="3644900"/>
            <a:ext cx="1800225" cy="863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4933" name="Text Box 37"/>
          <p:cNvSpPr txBox="1">
            <a:spLocks noChangeArrowheads="1"/>
          </p:cNvSpPr>
          <p:nvPr/>
        </p:nvSpPr>
        <p:spPr bwMode="auto">
          <a:xfrm>
            <a:off x="250825" y="981075"/>
            <a:ext cx="86106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连接</a:t>
            </a:r>
            <a:r>
              <a:rPr 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AA`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BB`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CC`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你发现这三条线段之间又怎样的位置关系和数量关系？为什么？</a:t>
            </a:r>
          </a:p>
        </p:txBody>
      </p:sp>
      <p:sp>
        <p:nvSpPr>
          <p:cNvPr id="464934" name="Text Box 38"/>
          <p:cNvSpPr txBox="1">
            <a:spLocks noChangeArrowheads="1"/>
          </p:cNvSpPr>
          <p:nvPr/>
        </p:nvSpPr>
        <p:spPr bwMode="auto">
          <a:xfrm>
            <a:off x="1331913" y="5876925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/>
              <a:t>AA’∥BB’ ∥CC’</a:t>
            </a:r>
          </a:p>
        </p:txBody>
      </p:sp>
      <p:sp>
        <p:nvSpPr>
          <p:cNvPr id="464935" name="Text Box 39"/>
          <p:cNvSpPr txBox="1">
            <a:spLocks noChangeArrowheads="1"/>
          </p:cNvSpPr>
          <p:nvPr/>
        </p:nvSpPr>
        <p:spPr bwMode="auto">
          <a:xfrm>
            <a:off x="4932363" y="5876925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/>
              <a:t>，</a:t>
            </a:r>
            <a:r>
              <a:rPr lang="en-US" sz="3200" b="1"/>
              <a:t>AA’=BB’ =CC’</a:t>
            </a:r>
          </a:p>
        </p:txBody>
      </p:sp>
      <p:sp>
        <p:nvSpPr>
          <p:cNvPr id="464936" name="AutoShape 40"/>
          <p:cNvSpPr>
            <a:spLocks noChangeArrowheads="1"/>
          </p:cNvSpPr>
          <p:nvPr/>
        </p:nvSpPr>
        <p:spPr bwMode="auto">
          <a:xfrm>
            <a:off x="5148263" y="4724400"/>
            <a:ext cx="1511300" cy="825500"/>
          </a:xfrm>
          <a:prstGeom prst="plaque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/>
              <a:t>发现</a:t>
            </a:r>
          </a:p>
        </p:txBody>
      </p:sp>
      <p:grpSp>
        <p:nvGrpSpPr>
          <p:cNvPr id="464937" name="Group 41"/>
          <p:cNvGrpSpPr/>
          <p:nvPr/>
        </p:nvGrpSpPr>
        <p:grpSpPr bwMode="auto">
          <a:xfrm>
            <a:off x="-179388" y="-169863"/>
            <a:ext cx="3275013" cy="1093788"/>
            <a:chOff x="0" y="0"/>
            <a:chExt cx="2063" cy="690"/>
          </a:xfrm>
        </p:grpSpPr>
        <p:pic>
          <p:nvPicPr>
            <p:cNvPr id="464938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3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64939" name="Text Box 43"/>
            <p:cNvSpPr txBox="1">
              <a:spLocks noChangeArrowheads="1"/>
            </p:cNvSpPr>
            <p:nvPr/>
          </p:nvSpPr>
          <p:spPr bwMode="auto">
            <a:xfrm>
              <a:off x="657" y="272"/>
              <a:ext cx="140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zh-CN" altLang="en-US" sz="2800" b="1">
                  <a:solidFill>
                    <a:srgbClr val="99FF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实验与探究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9688 -0.12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4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46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46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46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64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64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6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6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649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649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49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6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6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30" grpId="0" animBg="1"/>
      <p:bldP spid="464931" grpId="0" animBg="1"/>
      <p:bldP spid="464932" grpId="0" animBg="1"/>
      <p:bldP spid="464934" grpId="0" autoUpdateAnimBg="0"/>
      <p:bldP spid="464935" grpId="0" autoUpdateAnimBg="0"/>
      <p:bldP spid="46493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Text Box 2"/>
          <p:cNvSpPr txBox="1">
            <a:spLocks noChangeArrowheads="1"/>
          </p:cNvSpPr>
          <p:nvPr/>
        </p:nvSpPr>
        <p:spPr bwMode="auto">
          <a:xfrm>
            <a:off x="2679700" y="61706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0" y="5805488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sz="4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5924" name="Text Box 4"/>
          <p:cNvSpPr txBox="1">
            <a:spLocks noChangeArrowheads="1"/>
          </p:cNvSpPr>
          <p:nvPr/>
        </p:nvSpPr>
        <p:spPr bwMode="auto">
          <a:xfrm>
            <a:off x="395288" y="1700213"/>
            <a:ext cx="842486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性质</a:t>
            </a:r>
            <a:r>
              <a:rPr lang="en-US" sz="3200">
                <a:solidFill>
                  <a:srgbClr val="FF0000"/>
                </a:solidFill>
                <a:ea typeface="黑体" panose="02010609060101010101" pitchFamily="49" charset="-122"/>
              </a:rPr>
              <a:t>1</a:t>
            </a:r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、一个图形和它平移所得的图形中，两组对应点的连线平行（或在同一条直线上）且相等</a:t>
            </a:r>
          </a:p>
        </p:txBody>
      </p:sp>
      <p:grpSp>
        <p:nvGrpSpPr>
          <p:cNvPr id="465925" name="Group 5"/>
          <p:cNvGrpSpPr/>
          <p:nvPr/>
        </p:nvGrpSpPr>
        <p:grpSpPr bwMode="auto">
          <a:xfrm>
            <a:off x="-179388" y="-169863"/>
            <a:ext cx="3275013" cy="1093788"/>
            <a:chOff x="0" y="0"/>
            <a:chExt cx="2063" cy="690"/>
          </a:xfrm>
        </p:grpSpPr>
        <p:pic>
          <p:nvPicPr>
            <p:cNvPr id="46592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3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65927" name="Text Box 7"/>
            <p:cNvSpPr txBox="1">
              <a:spLocks noChangeArrowheads="1"/>
            </p:cNvSpPr>
            <p:nvPr/>
          </p:nvSpPr>
          <p:spPr bwMode="auto">
            <a:xfrm>
              <a:off x="657" y="272"/>
              <a:ext cx="140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zh-CN" altLang="en-US" sz="2800" b="1">
                  <a:solidFill>
                    <a:srgbClr val="99FF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归纳与总结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0" name="Picture 2" descr="汽车平移">
            <a:hlinkHover r:id="" action="ppaction://noaction">
              <a:snd r:embed="rId2" name="whoosh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91440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1" name="Text Box 3"/>
          <p:cNvSpPr txBox="1">
            <a:spLocks noChangeArrowheads="1"/>
          </p:cNvSpPr>
          <p:nvPr/>
        </p:nvSpPr>
        <p:spPr bwMode="auto">
          <a:xfrm>
            <a:off x="1219200" y="2819400"/>
            <a:ext cx="4689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公路上奔驰的小轿车</a:t>
            </a:r>
          </a:p>
        </p:txBody>
      </p:sp>
      <p:pic>
        <p:nvPicPr>
          <p:cNvPr id="447492" name="Picture 4" descr="CS0072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6955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3" name="Rectangle 5"/>
          <p:cNvSpPr>
            <a:spLocks noChangeArrowheads="1"/>
          </p:cNvSpPr>
          <p:nvPr/>
        </p:nvSpPr>
        <p:spPr bwMode="auto">
          <a:xfrm>
            <a:off x="533400" y="1447800"/>
            <a:ext cx="302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天上飞着的飞机</a:t>
            </a:r>
          </a:p>
        </p:txBody>
      </p:sp>
      <p:pic>
        <p:nvPicPr>
          <p:cNvPr id="447494" name="Picture 6" descr="气球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4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idx="1"/>
          </p:nvPr>
        </p:nvSpPr>
        <p:spPr>
          <a:xfrm>
            <a:off x="97938" y="404664"/>
            <a:ext cx="8820150" cy="15113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sz="4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2800" b="1" dirty="0">
                <a:solidFill>
                  <a:schemeClr val="hlink"/>
                </a:solidFill>
                <a:latin typeface="宋体" panose="02010600030101010101" pitchFamily="2" charset="-122"/>
              </a:rPr>
              <a:t>如图，在四边形</a:t>
            </a:r>
            <a:r>
              <a:rPr lang="en-US" sz="2800" b="1" dirty="0">
                <a:solidFill>
                  <a:schemeClr val="hlink"/>
                </a:solidFill>
                <a:latin typeface="宋体" panose="02010600030101010101" pitchFamily="2" charset="-122"/>
              </a:rPr>
              <a:t>ABCD</a:t>
            </a:r>
            <a:r>
              <a:rPr lang="zh-CN" altLang="en-US" sz="2800" b="1" dirty="0">
                <a:solidFill>
                  <a:schemeClr val="hlink"/>
                </a:solidFill>
                <a:latin typeface="宋体" panose="02010600030101010101" pitchFamily="2" charset="-122"/>
              </a:rPr>
              <a:t>中</a:t>
            </a:r>
            <a:r>
              <a:rPr lang="en-US" sz="2800" b="1" dirty="0">
                <a:solidFill>
                  <a:schemeClr val="hlink"/>
                </a:solidFill>
                <a:latin typeface="宋体" panose="02010600030101010101" pitchFamily="2" charset="-122"/>
              </a:rPr>
              <a:t>,AD∥BC,AD﹤BC,AB=DC.</a:t>
            </a:r>
            <a:r>
              <a:rPr lang="zh-CN" altLang="en-US" sz="2800" b="1" dirty="0">
                <a:solidFill>
                  <a:schemeClr val="hlink"/>
                </a:solidFill>
                <a:latin typeface="宋体" panose="02010600030101010101" pitchFamily="2" charset="-122"/>
              </a:rPr>
              <a:t>你能利用平移的方法判断∠</a:t>
            </a:r>
            <a:r>
              <a:rPr lang="en-US" sz="2800" b="1" dirty="0">
                <a:solidFill>
                  <a:schemeClr val="hlink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800" b="1" dirty="0">
                <a:solidFill>
                  <a:schemeClr val="hlink"/>
                </a:solidFill>
                <a:latin typeface="宋体" panose="02010600030101010101" pitchFamily="2" charset="-122"/>
              </a:rPr>
              <a:t>和∠</a:t>
            </a:r>
            <a:r>
              <a:rPr lang="en-US" sz="2800" b="1" dirty="0">
                <a:solidFill>
                  <a:schemeClr val="hlink"/>
                </a:solidFill>
                <a:latin typeface="宋体" panose="02010600030101010101" pitchFamily="2" charset="-122"/>
              </a:rPr>
              <a:t>C</a:t>
            </a:r>
            <a:r>
              <a:rPr lang="zh-CN" altLang="en-US" sz="2800" b="1" dirty="0">
                <a:solidFill>
                  <a:schemeClr val="hlink"/>
                </a:solidFill>
                <a:latin typeface="宋体" panose="02010600030101010101" pitchFamily="2" charset="-122"/>
              </a:rPr>
              <a:t>是否相等吗？说明你的理由。</a:t>
            </a:r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6516688" y="385673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E</a:t>
            </a:r>
          </a:p>
        </p:txBody>
      </p:sp>
      <p:grpSp>
        <p:nvGrpSpPr>
          <p:cNvPr id="466948" name="Group 4"/>
          <p:cNvGrpSpPr/>
          <p:nvPr/>
        </p:nvGrpSpPr>
        <p:grpSpPr bwMode="auto">
          <a:xfrm>
            <a:off x="3825875" y="1268413"/>
            <a:ext cx="4968875" cy="2991644"/>
            <a:chOff x="0" y="0"/>
            <a:chExt cx="3350" cy="2000"/>
          </a:xfrm>
        </p:grpSpPr>
        <p:sp>
          <p:nvSpPr>
            <p:cNvPr id="466949" name="AutoShape 5"/>
            <p:cNvSpPr>
              <a:spLocks noChangeArrowheads="1"/>
            </p:cNvSpPr>
            <p:nvPr/>
          </p:nvSpPr>
          <p:spPr bwMode="auto">
            <a:xfrm rot="10800000">
              <a:off x="181" y="182"/>
              <a:ext cx="2993" cy="149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6950" name="Text Box 6"/>
            <p:cNvSpPr txBox="1">
              <a:spLocks noChangeArrowheads="1"/>
            </p:cNvSpPr>
            <p:nvPr/>
          </p:nvSpPr>
          <p:spPr bwMode="auto">
            <a:xfrm>
              <a:off x="3130" y="176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466951" name="Text Box 7"/>
            <p:cNvSpPr txBox="1">
              <a:spLocks noChangeArrowheads="1"/>
            </p:cNvSpPr>
            <p:nvPr/>
          </p:nvSpPr>
          <p:spPr bwMode="auto">
            <a:xfrm>
              <a:off x="0" y="172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466952" name="Text Box 8"/>
            <p:cNvSpPr txBox="1">
              <a:spLocks noChangeArrowheads="1"/>
            </p:cNvSpPr>
            <p:nvPr/>
          </p:nvSpPr>
          <p:spPr bwMode="auto">
            <a:xfrm>
              <a:off x="635" y="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66953" name="Text Box 9"/>
            <p:cNvSpPr txBox="1">
              <a:spLocks noChangeArrowheads="1"/>
            </p:cNvSpPr>
            <p:nvPr/>
          </p:nvSpPr>
          <p:spPr bwMode="auto">
            <a:xfrm>
              <a:off x="2540" y="46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D</a:t>
              </a:r>
            </a:p>
          </p:txBody>
        </p:sp>
      </p:grpSp>
      <p:sp>
        <p:nvSpPr>
          <p:cNvPr id="466955" name="Rectangle 11"/>
          <p:cNvSpPr>
            <a:spLocks noChangeArrowheads="1"/>
          </p:cNvSpPr>
          <p:nvPr/>
        </p:nvSpPr>
        <p:spPr bwMode="auto">
          <a:xfrm>
            <a:off x="97938" y="4087289"/>
            <a:ext cx="8527206" cy="244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</a:rPr>
              <a:t>解 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∠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B=∠C.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理由如下：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将线段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AB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沿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AD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向右平移到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DE,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于是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与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D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与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E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是两组对应点。根据平移的基本性质，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AD</a:t>
            </a:r>
            <a:r>
              <a:rPr lang="en-US" sz="2400" b="1" dirty="0">
                <a:solidFill>
                  <a:srgbClr val="FF0000"/>
                </a:solidFill>
              </a:rPr>
              <a:t>∥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BE, AD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BE,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因为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AD</a:t>
            </a:r>
            <a:r>
              <a:rPr lang="en-US" sz="2400" b="1" dirty="0">
                <a:solidFill>
                  <a:srgbClr val="FF0000"/>
                </a:solidFill>
              </a:rPr>
              <a:t>∥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BC,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由于过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AD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外一点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有且只有一条直线平行于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AD,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且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BE</a:t>
            </a:r>
            <a:r>
              <a:rPr lang="en-US" sz="2400" b="1" dirty="0">
                <a:solidFill>
                  <a:srgbClr val="FF0000"/>
                </a:solidFill>
              </a:rPr>
              <a:t>﹤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BC,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所以点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E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在边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BC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上。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在四边形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ABED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中， 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AD</a:t>
            </a:r>
            <a:r>
              <a:rPr lang="en-US" sz="2400" b="1" dirty="0">
                <a:solidFill>
                  <a:srgbClr val="FF0000"/>
                </a:solidFill>
              </a:rPr>
              <a:t>∥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BE, AD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BE,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所以四边形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ABED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是平行四边形，于是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AB=DE.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因为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AB=DC,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所以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DE=DC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，从而∠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DEC=∠C.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由∠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B=∠DEC,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可知∠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B=∠C.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6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6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66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666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800000"/>
                </a:solidFill>
              </a:rPr>
              <a:t>三角形</a:t>
            </a:r>
            <a:r>
              <a:rPr lang="en-US" sz="2400" b="1" dirty="0">
                <a:solidFill>
                  <a:srgbClr val="800000"/>
                </a:solidFill>
              </a:rPr>
              <a:t>A’B’C’</a:t>
            </a:r>
            <a:r>
              <a:rPr lang="zh-CN" altLang="en-US" sz="2400" b="1" dirty="0">
                <a:solidFill>
                  <a:srgbClr val="800000"/>
                </a:solidFill>
              </a:rPr>
              <a:t>是由三角形</a:t>
            </a:r>
            <a:r>
              <a:rPr lang="en-US" sz="2400" b="1" dirty="0">
                <a:solidFill>
                  <a:srgbClr val="800000"/>
                </a:solidFill>
              </a:rPr>
              <a:t>ABC</a:t>
            </a:r>
            <a:r>
              <a:rPr lang="zh-CN" altLang="en-US" sz="2400" b="1" dirty="0">
                <a:solidFill>
                  <a:srgbClr val="800000"/>
                </a:solidFill>
              </a:rPr>
              <a:t>经过平移后得到的</a:t>
            </a:r>
          </a:p>
        </p:txBody>
      </p:sp>
      <p:sp>
        <p:nvSpPr>
          <p:cNvPr id="467971" name="WordArt 3"/>
          <p:cNvSpPr>
            <a:spLocks noChangeArrowheads="1" noChangeShapeType="1"/>
          </p:cNvSpPr>
          <p:nvPr/>
        </p:nvSpPr>
        <p:spPr bwMode="auto">
          <a:xfrm>
            <a:off x="827088" y="692150"/>
            <a:ext cx="93345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6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6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6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3600" b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6999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67972" name="Group 4"/>
          <p:cNvGrpSpPr/>
          <p:nvPr/>
        </p:nvGrpSpPr>
        <p:grpSpPr bwMode="auto">
          <a:xfrm>
            <a:off x="5638800" y="1752600"/>
            <a:ext cx="1457325" cy="3429000"/>
            <a:chOff x="0" y="0"/>
            <a:chExt cx="918" cy="2160"/>
          </a:xfrm>
        </p:grpSpPr>
        <p:grpSp>
          <p:nvGrpSpPr>
            <p:cNvPr id="467973" name="Group 5"/>
            <p:cNvGrpSpPr/>
            <p:nvPr/>
          </p:nvGrpSpPr>
          <p:grpSpPr bwMode="auto">
            <a:xfrm>
              <a:off x="288" y="384"/>
              <a:ext cx="576" cy="1488"/>
              <a:chOff x="0" y="0"/>
              <a:chExt cx="576" cy="1488"/>
            </a:xfrm>
          </p:grpSpPr>
          <p:sp>
            <p:nvSpPr>
              <p:cNvPr id="467974" name="Line 6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104"/>
              </a:xfrm>
              <a:prstGeom prst="line">
                <a:avLst/>
              </a:prstGeom>
              <a:noFill/>
              <a:ln w="41275">
                <a:solidFill>
                  <a:srgbClr val="0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7975" name="Line 7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6" cy="384"/>
              </a:xfrm>
              <a:prstGeom prst="line">
                <a:avLst/>
              </a:prstGeom>
              <a:noFill/>
              <a:ln w="41275">
                <a:solidFill>
                  <a:srgbClr val="0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7976" name="Line 8"/>
              <p:cNvSpPr>
                <a:spLocks noChangeShapeType="1"/>
              </p:cNvSpPr>
              <p:nvPr/>
            </p:nvSpPr>
            <p:spPr bwMode="auto">
              <a:xfrm flipH="1" flipV="1">
                <a:off x="0" y="0"/>
                <a:ext cx="576" cy="1488"/>
              </a:xfrm>
              <a:prstGeom prst="line">
                <a:avLst/>
              </a:prstGeom>
              <a:noFill/>
              <a:ln w="41275">
                <a:solidFill>
                  <a:srgbClr val="0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67977" name="WordArt 9"/>
            <p:cNvSpPr>
              <a:spLocks noChangeArrowheads="1" noChangeShapeType="1"/>
            </p:cNvSpPr>
            <p:nvPr/>
          </p:nvSpPr>
          <p:spPr bwMode="auto">
            <a:xfrm>
              <a:off x="240" y="0"/>
              <a:ext cx="15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A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7978" name="WordArt 10"/>
            <p:cNvSpPr>
              <a:spLocks noChangeArrowheads="1" noChangeShapeType="1"/>
            </p:cNvSpPr>
            <p:nvPr/>
          </p:nvSpPr>
          <p:spPr bwMode="auto">
            <a:xfrm>
              <a:off x="768" y="1872"/>
              <a:ext cx="15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C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7979" name="WordArt 11"/>
            <p:cNvSpPr>
              <a:spLocks noChangeArrowheads="1" noChangeShapeType="1"/>
            </p:cNvSpPr>
            <p:nvPr/>
          </p:nvSpPr>
          <p:spPr bwMode="auto">
            <a:xfrm>
              <a:off x="0" y="1344"/>
              <a:ext cx="15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B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67980" name="Group 12"/>
          <p:cNvGrpSpPr/>
          <p:nvPr/>
        </p:nvGrpSpPr>
        <p:grpSpPr bwMode="auto">
          <a:xfrm>
            <a:off x="7315200" y="1676400"/>
            <a:ext cx="1609725" cy="3505200"/>
            <a:chOff x="0" y="0"/>
            <a:chExt cx="1014" cy="2208"/>
          </a:xfrm>
        </p:grpSpPr>
        <p:sp>
          <p:nvSpPr>
            <p:cNvPr id="467981" name="WordArt 13"/>
            <p:cNvSpPr>
              <a:spLocks noChangeArrowheads="1" noChangeShapeType="1"/>
            </p:cNvSpPr>
            <p:nvPr/>
          </p:nvSpPr>
          <p:spPr bwMode="auto">
            <a:xfrm>
              <a:off x="96" y="0"/>
              <a:ext cx="246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A'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7982" name="WordArt 14"/>
            <p:cNvSpPr>
              <a:spLocks noChangeArrowheads="1" noChangeShapeType="1"/>
            </p:cNvSpPr>
            <p:nvPr/>
          </p:nvSpPr>
          <p:spPr bwMode="auto">
            <a:xfrm>
              <a:off x="864" y="1920"/>
              <a:ext cx="15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C'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7983" name="WordArt 15"/>
            <p:cNvSpPr>
              <a:spLocks noChangeArrowheads="1" noChangeShapeType="1"/>
            </p:cNvSpPr>
            <p:nvPr/>
          </p:nvSpPr>
          <p:spPr bwMode="auto">
            <a:xfrm>
              <a:off x="0" y="1392"/>
              <a:ext cx="19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B'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467984" name="Group 16"/>
            <p:cNvGrpSpPr/>
            <p:nvPr/>
          </p:nvGrpSpPr>
          <p:grpSpPr bwMode="auto">
            <a:xfrm>
              <a:off x="240" y="432"/>
              <a:ext cx="576" cy="1488"/>
              <a:chOff x="0" y="0"/>
              <a:chExt cx="576" cy="1488"/>
            </a:xfrm>
          </p:grpSpPr>
          <p:sp>
            <p:nvSpPr>
              <p:cNvPr id="467985" name="Line 17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104"/>
              </a:xfrm>
              <a:prstGeom prst="line">
                <a:avLst/>
              </a:prstGeom>
              <a:noFill/>
              <a:ln w="41275">
                <a:solidFill>
                  <a:srgbClr val="0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7986" name="Line 18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6" cy="384"/>
              </a:xfrm>
              <a:prstGeom prst="line">
                <a:avLst/>
              </a:prstGeom>
              <a:noFill/>
              <a:ln w="41275">
                <a:solidFill>
                  <a:srgbClr val="0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7987" name="Line 19"/>
              <p:cNvSpPr>
                <a:spLocks noChangeShapeType="1"/>
              </p:cNvSpPr>
              <p:nvPr/>
            </p:nvSpPr>
            <p:spPr bwMode="auto">
              <a:xfrm flipH="1" flipV="1">
                <a:off x="0" y="0"/>
                <a:ext cx="576" cy="1488"/>
              </a:xfrm>
              <a:prstGeom prst="line">
                <a:avLst/>
              </a:prstGeom>
              <a:noFill/>
              <a:ln w="41275">
                <a:solidFill>
                  <a:srgbClr val="0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67988" name="Line 20"/>
          <p:cNvSpPr>
            <a:spLocks noChangeShapeType="1"/>
          </p:cNvSpPr>
          <p:nvPr/>
        </p:nvSpPr>
        <p:spPr bwMode="auto">
          <a:xfrm>
            <a:off x="6096000" y="23622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7989" name="Line 21"/>
          <p:cNvSpPr>
            <a:spLocks noChangeShapeType="1"/>
          </p:cNvSpPr>
          <p:nvPr/>
        </p:nvSpPr>
        <p:spPr bwMode="auto">
          <a:xfrm>
            <a:off x="6096000" y="41148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7990" name="Line 22"/>
          <p:cNvSpPr>
            <a:spLocks noChangeShapeType="1"/>
          </p:cNvSpPr>
          <p:nvPr/>
        </p:nvSpPr>
        <p:spPr bwMode="auto">
          <a:xfrm>
            <a:off x="7010400" y="47244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7991" name="Text Box 23"/>
          <p:cNvSpPr txBox="1">
            <a:spLocks noChangeArrowheads="1"/>
          </p:cNvSpPr>
          <p:nvPr/>
        </p:nvSpPr>
        <p:spPr bwMode="auto">
          <a:xfrm>
            <a:off x="606971" y="2590800"/>
            <a:ext cx="53975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800000"/>
                </a:solidFill>
              </a:rPr>
              <a:t>1</a:t>
            </a:r>
            <a:r>
              <a:rPr lang="zh-CN" altLang="en-US" sz="2200" b="1" dirty="0">
                <a:solidFill>
                  <a:srgbClr val="800000"/>
                </a:solidFill>
              </a:rPr>
              <a:t>、请用虚线把图中的各对应点连接起来，</a:t>
            </a:r>
          </a:p>
          <a:p>
            <a:endParaRPr lang="zh-CN" altLang="en-US" sz="2200" b="1" dirty="0">
              <a:solidFill>
                <a:srgbClr val="800000"/>
              </a:solidFill>
            </a:endParaRPr>
          </a:p>
          <a:p>
            <a:r>
              <a:rPr lang="zh-CN" altLang="en-US" sz="2200" b="1" dirty="0">
                <a:solidFill>
                  <a:srgbClr val="800000"/>
                </a:solidFill>
              </a:rPr>
              <a:t>      指出相等的线段和相等的角。</a:t>
            </a:r>
          </a:p>
        </p:txBody>
      </p:sp>
      <p:sp>
        <p:nvSpPr>
          <p:cNvPr id="467992" name="Text Box 24"/>
          <p:cNvSpPr txBox="1">
            <a:spLocks noChangeArrowheads="1"/>
          </p:cNvSpPr>
          <p:nvPr/>
        </p:nvSpPr>
        <p:spPr bwMode="auto">
          <a:xfrm>
            <a:off x="628303" y="4562475"/>
            <a:ext cx="427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800000"/>
                </a:solidFill>
              </a:rPr>
              <a:t>2</a:t>
            </a:r>
            <a:r>
              <a:rPr lang="zh-CN" altLang="en-US" sz="2200" b="1" dirty="0">
                <a:solidFill>
                  <a:srgbClr val="800000"/>
                </a:solidFill>
              </a:rPr>
              <a:t>、请指出图中（包括新画出的）</a:t>
            </a:r>
          </a:p>
          <a:p>
            <a:r>
              <a:rPr lang="zh-CN" altLang="en-US" sz="2200" b="1" dirty="0">
                <a:solidFill>
                  <a:srgbClr val="800000"/>
                </a:solidFill>
              </a:rPr>
              <a:t>      所有相互平行的线。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6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67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67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67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67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67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67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0" grpId="0" autoUpdateAnimBg="0"/>
      <p:bldP spid="467971" grpId="0" animBg="1"/>
      <p:bldP spid="467988" grpId="0" animBg="1"/>
      <p:bldP spid="467989" grpId="0" animBg="1"/>
      <p:bldP spid="467990" grpId="0" animBg="1"/>
      <p:bldP spid="467991" grpId="0" autoUpdateAnimBg="0"/>
      <p:bldP spid="46799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ChangeArrowheads="1"/>
          </p:cNvSpPr>
          <p:nvPr/>
        </p:nvSpPr>
        <p:spPr bwMode="auto">
          <a:xfrm>
            <a:off x="228600" y="1169988"/>
            <a:ext cx="8915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</a:rPr>
              <a:t>1</a:t>
            </a:r>
            <a:r>
              <a:rPr lang="en-US" sz="3200" b="1" dirty="0" smtClean="0">
                <a:solidFill>
                  <a:srgbClr val="009900"/>
                </a:solidFill>
              </a:rPr>
              <a:t>.</a:t>
            </a:r>
            <a:r>
              <a:rPr lang="zh-CN" altLang="en-US" sz="3200" b="1" dirty="0">
                <a:solidFill>
                  <a:srgbClr val="0099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平移的定义 </a:t>
            </a:r>
          </a:p>
          <a:p>
            <a:r>
              <a:rPr lang="zh-CN" altLang="en-US" sz="2400" b="1" dirty="0">
                <a:solidFill>
                  <a:srgbClr val="009900"/>
                </a:solidFill>
              </a:rPr>
              <a:t>在平面内，将一个图形沿某一个方向移动一定的距离，图形的这种变化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平移</a:t>
            </a:r>
            <a:r>
              <a:rPr 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468995" name="Text Box 3"/>
          <p:cNvSpPr txBox="1">
            <a:spLocks noChangeArrowheads="1"/>
          </p:cNvSpPr>
          <p:nvPr/>
        </p:nvSpPr>
        <p:spPr bwMode="auto">
          <a:xfrm>
            <a:off x="468313" y="2636838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600" b="1" dirty="0">
                <a:solidFill>
                  <a:srgbClr val="0099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平移的两个要素：</a:t>
            </a:r>
          </a:p>
        </p:txBody>
      </p:sp>
      <p:pic>
        <p:nvPicPr>
          <p:cNvPr id="468996" name="Picture 4" descr="PE01561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0" y="5589588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66"/>
                </a:solidFill>
                <a:ea typeface="黑体" panose="02010609060101010101" pitchFamily="49" charset="-122"/>
              </a:rPr>
              <a:t>图形平移后，图形的大小、形状都不变。</a:t>
            </a:r>
          </a:p>
        </p:txBody>
      </p:sp>
      <p:sp>
        <p:nvSpPr>
          <p:cNvPr id="468998" name="Text Box 6"/>
          <p:cNvSpPr txBox="1">
            <a:spLocks noChangeArrowheads="1"/>
          </p:cNvSpPr>
          <p:nvPr/>
        </p:nvSpPr>
        <p:spPr bwMode="auto">
          <a:xfrm>
            <a:off x="107504" y="3827463"/>
            <a:ext cx="7772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ea typeface="黑体" panose="02010609060101010101" pitchFamily="49" charset="-122"/>
              </a:rPr>
              <a:t>      </a:t>
            </a:r>
            <a:r>
              <a:rPr lang="en-US" sz="3600" b="1" dirty="0">
                <a:ea typeface="黑体" panose="02010609060101010101" pitchFamily="49" charset="-122"/>
              </a:rPr>
              <a:t>3.</a:t>
            </a:r>
            <a:r>
              <a:rPr lang="zh-CN" altLang="en-US" sz="3600" b="1" dirty="0">
                <a:ea typeface="黑体" panose="02010609060101010101" pitchFamily="49" charset="-122"/>
              </a:rPr>
              <a:t>平移的性质：</a:t>
            </a:r>
          </a:p>
          <a:p>
            <a:r>
              <a:rPr lang="en-US" sz="3600" b="1" dirty="0">
                <a:ea typeface="黑体" panose="02010609060101010101" pitchFamily="49" charset="-122"/>
              </a:rPr>
              <a:t>     </a:t>
            </a:r>
            <a:r>
              <a:rPr lang="en-US" sz="2400" b="1" dirty="0">
                <a:latin typeface="宋体" panose="02010600030101010101" pitchFamily="2" charset="-122"/>
              </a:rPr>
              <a:t>1 .</a:t>
            </a:r>
            <a:r>
              <a:rPr lang="zh-CN" altLang="en-US" sz="2400" b="1" dirty="0">
                <a:latin typeface="宋体" panose="02010600030101010101" pitchFamily="2" charset="-122"/>
              </a:rPr>
              <a:t>图形平移后，对应点之间的连线平行（或在同一                   条直线上）且相等。  </a:t>
            </a:r>
          </a:p>
          <a:p>
            <a:r>
              <a:rPr lang="en-US" sz="2400" b="1" dirty="0">
                <a:latin typeface="宋体" panose="02010600030101010101" pitchFamily="2" charset="-122"/>
              </a:rPr>
              <a:t>     2.</a:t>
            </a:r>
            <a:r>
              <a:rPr lang="zh-CN" altLang="en-US" sz="2400" b="1" dirty="0">
                <a:latin typeface="宋体" panose="02010600030101010101" pitchFamily="2" charset="-122"/>
              </a:rPr>
              <a:t>经过平移所得的图形与平移前的图形全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等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468999" name="Text Box 7"/>
          <p:cNvSpPr txBox="1">
            <a:spLocks noChangeArrowheads="1"/>
          </p:cNvSpPr>
          <p:nvPr/>
        </p:nvSpPr>
        <p:spPr bwMode="auto">
          <a:xfrm>
            <a:off x="684213" y="3284538"/>
            <a:ext cx="556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CC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平移的方向和平移的距</a:t>
            </a:r>
            <a:r>
              <a:rPr lang="zh-CN" altLang="en-US" sz="3200" b="1" dirty="0" smtClean="0">
                <a:solidFill>
                  <a:srgbClr val="CC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离</a:t>
            </a:r>
            <a:endParaRPr lang="zh-CN" altLang="en-US" sz="3200" b="1" dirty="0">
              <a:solidFill>
                <a:srgbClr val="CC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9000" name="Text Box 8"/>
          <p:cNvSpPr txBox="1">
            <a:spLocks noChangeArrowheads="1"/>
          </p:cNvSpPr>
          <p:nvPr/>
        </p:nvSpPr>
        <p:spPr bwMode="auto">
          <a:xfrm>
            <a:off x="5334000" y="54864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469001" name="Text Box 9"/>
          <p:cNvSpPr txBox="1">
            <a:spLocks noChangeArrowheads="1"/>
          </p:cNvSpPr>
          <p:nvPr/>
        </p:nvSpPr>
        <p:spPr bwMode="auto">
          <a:xfrm>
            <a:off x="4343400" y="5105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469002" name="WordArt 10" descr="白色大理石"/>
          <p:cNvSpPr>
            <a:spLocks noChangeArrowheads="1" noChangeShapeType="1"/>
          </p:cNvSpPr>
          <p:nvPr/>
        </p:nvSpPr>
        <p:spPr bwMode="auto">
          <a:xfrm>
            <a:off x="468313" y="188913"/>
            <a:ext cx="2159000" cy="7921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5400" b="1" i="1" dirty="0">
                <a:ln w="9525">
                  <a:rou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6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4" grpId="0" autoUpdateAnimBg="0"/>
      <p:bldP spid="468995" grpId="0" autoUpdateAnimBg="0"/>
      <p:bldP spid="468997" grpId="0" autoUpdateAnimBg="0"/>
      <p:bldP spid="468998" grpId="0" autoUpdateAnimBg="0"/>
      <p:bldP spid="468999" grpId="0" autoUpdateAnimBg="0"/>
      <p:bldP spid="46900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533400" y="1752600"/>
            <a:ext cx="72342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152400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）将线段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AB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向右平移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3cm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得到线段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CD,  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如果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AB=5 cm,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则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CD=</a:t>
            </a:r>
            <a:r>
              <a:rPr lang="en-US" altLang="zh-CN" sz="3200" b="1" u="sng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cm.</a:t>
            </a:r>
          </a:p>
        </p:txBody>
      </p:sp>
      <p:sp>
        <p:nvSpPr>
          <p:cNvPr id="470019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1662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1</a:t>
            </a:r>
            <a:r>
              <a:rPr lang="zh-CN" altLang="en-US" sz="3200" dirty="0">
                <a:solidFill>
                  <a:srgbClr val="FF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填空</a:t>
            </a:r>
          </a:p>
        </p:txBody>
      </p:sp>
      <p:sp>
        <p:nvSpPr>
          <p:cNvPr id="470020" name="Text Box 4"/>
          <p:cNvSpPr txBox="1">
            <a:spLocks noChangeArrowheads="1"/>
          </p:cNvSpPr>
          <p:nvPr/>
        </p:nvSpPr>
        <p:spPr bwMode="auto">
          <a:xfrm>
            <a:off x="5618163" y="2286000"/>
            <a:ext cx="40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5</a:t>
            </a:r>
          </a:p>
        </p:txBody>
      </p:sp>
      <p:sp>
        <p:nvSpPr>
          <p:cNvPr id="470021" name="Line 5"/>
          <p:cNvSpPr>
            <a:spLocks noChangeShapeType="1"/>
          </p:cNvSpPr>
          <p:nvPr/>
        </p:nvSpPr>
        <p:spPr bwMode="auto">
          <a:xfrm flipV="1">
            <a:off x="1828800" y="3048000"/>
            <a:ext cx="2457450" cy="1614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0022" name="Text Box 6"/>
          <p:cNvSpPr txBox="1">
            <a:spLocks noChangeArrowheads="1"/>
          </p:cNvSpPr>
          <p:nvPr/>
        </p:nvSpPr>
        <p:spPr bwMode="auto">
          <a:xfrm>
            <a:off x="1512888" y="4495800"/>
            <a:ext cx="392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A</a:t>
            </a:r>
          </a:p>
        </p:txBody>
      </p:sp>
      <p:sp>
        <p:nvSpPr>
          <p:cNvPr id="470023" name="Text Box 7"/>
          <p:cNvSpPr txBox="1">
            <a:spLocks noChangeArrowheads="1"/>
          </p:cNvSpPr>
          <p:nvPr/>
        </p:nvSpPr>
        <p:spPr bwMode="auto">
          <a:xfrm>
            <a:off x="7010400" y="2819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D</a:t>
            </a:r>
          </a:p>
        </p:txBody>
      </p:sp>
      <p:sp>
        <p:nvSpPr>
          <p:cNvPr id="470024" name="Text Box 8"/>
          <p:cNvSpPr txBox="1">
            <a:spLocks noChangeArrowheads="1"/>
          </p:cNvSpPr>
          <p:nvPr/>
        </p:nvSpPr>
        <p:spPr bwMode="auto">
          <a:xfrm>
            <a:off x="4267200" y="472440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C</a:t>
            </a:r>
          </a:p>
        </p:txBody>
      </p:sp>
      <p:sp>
        <p:nvSpPr>
          <p:cNvPr id="470025" name="Text Box 9"/>
          <p:cNvSpPr txBox="1">
            <a:spLocks noChangeArrowheads="1"/>
          </p:cNvSpPr>
          <p:nvPr/>
        </p:nvSpPr>
        <p:spPr bwMode="auto">
          <a:xfrm>
            <a:off x="4256088" y="2743200"/>
            <a:ext cx="392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B</a:t>
            </a:r>
          </a:p>
        </p:txBody>
      </p:sp>
      <p:sp>
        <p:nvSpPr>
          <p:cNvPr id="470026" name="Line 10"/>
          <p:cNvSpPr>
            <a:spLocks noChangeShapeType="1"/>
          </p:cNvSpPr>
          <p:nvPr/>
        </p:nvSpPr>
        <p:spPr bwMode="auto">
          <a:xfrm>
            <a:off x="2438400" y="5105400"/>
            <a:ext cx="1404938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0027" name="Text Box 11"/>
          <p:cNvSpPr txBox="1">
            <a:spLocks noChangeArrowheads="1"/>
          </p:cNvSpPr>
          <p:nvPr/>
        </p:nvSpPr>
        <p:spPr bwMode="auto">
          <a:xfrm>
            <a:off x="2514600" y="5334000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66FF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3cm</a:t>
            </a:r>
          </a:p>
        </p:txBody>
      </p:sp>
      <p:sp>
        <p:nvSpPr>
          <p:cNvPr id="470028" name="WordArt 12"/>
          <p:cNvSpPr>
            <a:spLocks noChangeArrowheads="1" noChangeShapeType="1"/>
          </p:cNvSpPr>
          <p:nvPr/>
        </p:nvSpPr>
        <p:spPr bwMode="auto">
          <a:xfrm>
            <a:off x="611188" y="476250"/>
            <a:ext cx="1903412" cy="476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随堂练习</a:t>
            </a:r>
          </a:p>
        </p:txBody>
      </p:sp>
      <p:sp>
        <p:nvSpPr>
          <p:cNvPr id="470029" name="Line 13"/>
          <p:cNvSpPr>
            <a:spLocks noChangeShapeType="1"/>
          </p:cNvSpPr>
          <p:nvPr/>
        </p:nvSpPr>
        <p:spPr bwMode="auto">
          <a:xfrm flipV="1">
            <a:off x="4648200" y="3200400"/>
            <a:ext cx="2457450" cy="1614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576263" y="914400"/>
            <a:ext cx="3887787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（</a:t>
            </a: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）将∠</a:t>
            </a: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ABC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向上平移</a:t>
            </a: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10cm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得到∠</a:t>
            </a: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EFG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，如果∠</a:t>
            </a: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ABC=52°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，则∠</a:t>
            </a: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EFG=</a:t>
            </a:r>
            <a:r>
              <a:rPr lang="en-US" altLang="zh-CN" sz="3600" b="1" u="sng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°,</a:t>
            </a:r>
          </a:p>
          <a:p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BF</a:t>
            </a:r>
            <a:r>
              <a:rPr lang="en-US" altLang="zh-CN" sz="3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=</a:t>
            </a:r>
            <a:r>
              <a:rPr lang="en-US" altLang="zh-CN" sz="3600" u="sng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en-US" altLang="zh-CN" sz="3600" dirty="0">
                <a:latin typeface="Verdana" panose="020B0604030504040204" pitchFamily="34" charset="0"/>
                <a:ea typeface="华文楷体" panose="02010600040101010101" pitchFamily="2" charset="-122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cm</a:t>
            </a:r>
            <a:r>
              <a:rPr lang="zh-CN" altLang="en-US" sz="3600" b="1" dirty="0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。</a:t>
            </a:r>
          </a:p>
        </p:txBody>
      </p:sp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2808288" y="3200400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52</a:t>
            </a:r>
          </a:p>
        </p:txBody>
      </p:sp>
      <p:grpSp>
        <p:nvGrpSpPr>
          <p:cNvPr id="471044" name="Group 4"/>
          <p:cNvGrpSpPr/>
          <p:nvPr/>
        </p:nvGrpSpPr>
        <p:grpSpPr bwMode="auto">
          <a:xfrm>
            <a:off x="6011863" y="3929063"/>
            <a:ext cx="1512887" cy="1008062"/>
            <a:chOff x="0" y="0"/>
            <a:chExt cx="953" cy="635"/>
          </a:xfrm>
        </p:grpSpPr>
        <p:sp>
          <p:nvSpPr>
            <p:cNvPr id="471045" name="Line 5"/>
            <p:cNvSpPr>
              <a:spLocks noChangeShapeType="1"/>
            </p:cNvSpPr>
            <p:nvPr/>
          </p:nvSpPr>
          <p:spPr bwMode="auto">
            <a:xfrm flipV="1">
              <a:off x="0" y="0"/>
              <a:ext cx="794" cy="6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046" name="Line 6"/>
            <p:cNvSpPr>
              <a:spLocks noChangeShapeType="1"/>
            </p:cNvSpPr>
            <p:nvPr/>
          </p:nvSpPr>
          <p:spPr bwMode="auto">
            <a:xfrm>
              <a:off x="0" y="635"/>
              <a:ext cx="95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1047" name="Line 7"/>
          <p:cNvSpPr>
            <a:spLocks noChangeShapeType="1"/>
          </p:cNvSpPr>
          <p:nvPr/>
        </p:nvSpPr>
        <p:spPr bwMode="auto">
          <a:xfrm flipV="1">
            <a:off x="5715000" y="3100388"/>
            <a:ext cx="0" cy="140335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048" name="Text Box 8"/>
          <p:cNvSpPr txBox="1">
            <a:spLocks noChangeArrowheads="1"/>
          </p:cNvSpPr>
          <p:nvPr/>
        </p:nvSpPr>
        <p:spPr bwMode="auto">
          <a:xfrm>
            <a:off x="4635500" y="3532188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66FF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10cm</a:t>
            </a:r>
          </a:p>
        </p:txBody>
      </p:sp>
      <p:sp>
        <p:nvSpPr>
          <p:cNvPr id="471049" name="Text Box 9"/>
          <p:cNvSpPr txBox="1">
            <a:spLocks noChangeArrowheads="1"/>
          </p:cNvSpPr>
          <p:nvPr/>
        </p:nvSpPr>
        <p:spPr bwMode="auto">
          <a:xfrm>
            <a:off x="6381750" y="4541838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66FF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52</a:t>
            </a:r>
            <a:endParaRPr lang="en-US" altLang="zh-CN" sz="2400" b="1">
              <a:solidFill>
                <a:srgbClr val="0066FF"/>
              </a:solidFill>
              <a:latin typeface="Verdana" panose="020B0604030504040204" pitchFamily="34" charset="0"/>
              <a:ea typeface="华文楷体" panose="02010600040101010101" pitchFamily="2" charset="-122"/>
            </a:endParaRPr>
          </a:p>
        </p:txBody>
      </p:sp>
      <p:sp>
        <p:nvSpPr>
          <p:cNvPr id="471050" name="Text Box 10"/>
          <p:cNvSpPr txBox="1">
            <a:spLocks noChangeArrowheads="1"/>
          </p:cNvSpPr>
          <p:nvPr/>
        </p:nvSpPr>
        <p:spPr bwMode="auto">
          <a:xfrm>
            <a:off x="5703888" y="4724400"/>
            <a:ext cx="392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B</a:t>
            </a:r>
          </a:p>
        </p:txBody>
      </p:sp>
      <p:sp>
        <p:nvSpPr>
          <p:cNvPr id="471051" name="Text Box 11"/>
          <p:cNvSpPr txBox="1">
            <a:spLocks noChangeArrowheads="1"/>
          </p:cNvSpPr>
          <p:nvPr/>
        </p:nvSpPr>
        <p:spPr bwMode="auto">
          <a:xfrm>
            <a:off x="7488238" y="475615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C</a:t>
            </a:r>
          </a:p>
        </p:txBody>
      </p:sp>
      <p:sp>
        <p:nvSpPr>
          <p:cNvPr id="471052" name="Text Box 12"/>
          <p:cNvSpPr txBox="1">
            <a:spLocks noChangeArrowheads="1"/>
          </p:cNvSpPr>
          <p:nvPr/>
        </p:nvSpPr>
        <p:spPr bwMode="auto">
          <a:xfrm>
            <a:off x="7086600" y="3505200"/>
            <a:ext cx="39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A</a:t>
            </a:r>
          </a:p>
        </p:txBody>
      </p:sp>
      <p:sp>
        <p:nvSpPr>
          <p:cNvPr id="471053" name="Text Box 13"/>
          <p:cNvSpPr txBox="1">
            <a:spLocks noChangeArrowheads="1"/>
          </p:cNvSpPr>
          <p:nvPr/>
        </p:nvSpPr>
        <p:spPr bwMode="auto">
          <a:xfrm>
            <a:off x="5688013" y="2416175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F</a:t>
            </a:r>
          </a:p>
        </p:txBody>
      </p:sp>
      <p:sp>
        <p:nvSpPr>
          <p:cNvPr id="471054" name="Text Box 14"/>
          <p:cNvSpPr txBox="1">
            <a:spLocks noChangeArrowheads="1"/>
          </p:cNvSpPr>
          <p:nvPr/>
        </p:nvSpPr>
        <p:spPr bwMode="auto">
          <a:xfrm>
            <a:off x="7162800" y="1066800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E</a:t>
            </a:r>
          </a:p>
        </p:txBody>
      </p:sp>
      <p:sp>
        <p:nvSpPr>
          <p:cNvPr id="471055" name="Text Box 15"/>
          <p:cNvSpPr txBox="1">
            <a:spLocks noChangeArrowheads="1"/>
          </p:cNvSpPr>
          <p:nvPr/>
        </p:nvSpPr>
        <p:spPr bwMode="auto">
          <a:xfrm>
            <a:off x="7488238" y="2416175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G</a:t>
            </a:r>
          </a:p>
        </p:txBody>
      </p:sp>
      <p:sp>
        <p:nvSpPr>
          <p:cNvPr id="471056" name="Text Box 16"/>
          <p:cNvSpPr txBox="1">
            <a:spLocks noChangeArrowheads="1"/>
          </p:cNvSpPr>
          <p:nvPr/>
        </p:nvSpPr>
        <p:spPr bwMode="auto">
          <a:xfrm>
            <a:off x="6778625" y="4505325"/>
            <a:ext cx="314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rgbClr val="0066FF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O</a:t>
            </a:r>
          </a:p>
        </p:txBody>
      </p:sp>
      <p:sp>
        <p:nvSpPr>
          <p:cNvPr id="471057" name="Text Box 17"/>
          <p:cNvSpPr txBox="1">
            <a:spLocks noChangeArrowheads="1"/>
          </p:cNvSpPr>
          <p:nvPr/>
        </p:nvSpPr>
        <p:spPr bwMode="auto">
          <a:xfrm>
            <a:off x="1835150" y="3810000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10</a:t>
            </a:r>
          </a:p>
        </p:txBody>
      </p:sp>
      <p:grpSp>
        <p:nvGrpSpPr>
          <p:cNvPr id="471058" name="Group 18"/>
          <p:cNvGrpSpPr/>
          <p:nvPr/>
        </p:nvGrpSpPr>
        <p:grpSpPr bwMode="auto">
          <a:xfrm>
            <a:off x="6030913" y="1524000"/>
            <a:ext cx="1512887" cy="1008063"/>
            <a:chOff x="0" y="0"/>
            <a:chExt cx="953" cy="635"/>
          </a:xfrm>
        </p:grpSpPr>
        <p:sp>
          <p:nvSpPr>
            <p:cNvPr id="471059" name="Line 19"/>
            <p:cNvSpPr>
              <a:spLocks noChangeShapeType="1"/>
            </p:cNvSpPr>
            <p:nvPr/>
          </p:nvSpPr>
          <p:spPr bwMode="auto">
            <a:xfrm flipV="1">
              <a:off x="0" y="0"/>
              <a:ext cx="794" cy="6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060" name="Line 20"/>
            <p:cNvSpPr>
              <a:spLocks noChangeShapeType="1"/>
            </p:cNvSpPr>
            <p:nvPr/>
          </p:nvSpPr>
          <p:spPr bwMode="auto">
            <a:xfrm>
              <a:off x="0" y="635"/>
              <a:ext cx="95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0" autoUpdateAnimBg="0"/>
      <p:bldP spid="47105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838200" y="914400"/>
            <a:ext cx="487680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（</a:t>
            </a:r>
            <a:r>
              <a:rPr lang="en-US" altLang="zh-CN" sz="40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3</a:t>
            </a:r>
            <a:r>
              <a:rPr lang="zh-CN" altLang="en-US" sz="40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）</a:t>
            </a:r>
            <a:r>
              <a:rPr lang="zh-CN" altLang="en-US" sz="32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将面积为</a:t>
            </a:r>
            <a:r>
              <a:rPr lang="en-US" altLang="zh-CN" sz="32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30cm</a:t>
            </a:r>
            <a:r>
              <a:rPr lang="en-US" altLang="zh-CN" sz="3200" b="1" baseline="300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的等腰直角</a:t>
            </a:r>
            <a:r>
              <a:rPr lang="zh-CN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△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ABC</a:t>
            </a:r>
            <a:r>
              <a:rPr lang="zh-CN" altLang="en-US" sz="32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向下平移</a:t>
            </a:r>
            <a:r>
              <a:rPr lang="en-US" altLang="zh-CN" sz="32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20cm</a:t>
            </a:r>
            <a:r>
              <a:rPr lang="zh-CN" altLang="en-US" sz="32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，得到△</a:t>
            </a:r>
            <a:r>
              <a:rPr lang="en-US" altLang="zh-CN" sz="32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MNP</a:t>
            </a:r>
            <a:r>
              <a:rPr lang="zh-CN" altLang="en-US" sz="32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，则△</a:t>
            </a:r>
            <a:r>
              <a:rPr lang="en-US" altLang="zh-CN" sz="32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MNP</a:t>
            </a:r>
            <a:r>
              <a:rPr lang="zh-CN" altLang="en-US" sz="32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是</a:t>
            </a:r>
            <a:r>
              <a:rPr lang="zh-CN" altLang="en-US" sz="3200" b="1" u="sng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        </a:t>
            </a:r>
            <a:r>
              <a:rPr lang="zh-CN" altLang="en-US" sz="32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三角形，它的面积是</a:t>
            </a:r>
            <a:r>
              <a:rPr lang="zh-CN" altLang="en-US" sz="3200" b="1" u="sng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     </a:t>
            </a:r>
            <a:r>
              <a:rPr lang="en-US" altLang="zh-CN" sz="32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cm</a:t>
            </a:r>
            <a:r>
              <a:rPr lang="en-US" altLang="zh-CN" sz="3200" b="1" baseline="300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2</a:t>
            </a:r>
            <a:r>
              <a:rPr lang="en-US" altLang="zh-CN" sz="32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endParaRPr lang="zh-CN" altLang="en-US" sz="3200" b="1" dirty="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2438400" y="3276600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等腰直角</a:t>
            </a: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3946525" y="4038600"/>
            <a:ext cx="701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30</a:t>
            </a:r>
          </a:p>
        </p:txBody>
      </p:sp>
      <p:pic>
        <p:nvPicPr>
          <p:cNvPr id="472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12858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6324600" y="9144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6172200" y="24384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472072" name="Text Box 8"/>
          <p:cNvSpPr txBox="1">
            <a:spLocks noChangeArrowheads="1"/>
          </p:cNvSpPr>
          <p:nvPr/>
        </p:nvSpPr>
        <p:spPr bwMode="auto">
          <a:xfrm>
            <a:off x="7848600" y="245268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472073" name="Text Box 9"/>
          <p:cNvSpPr txBox="1">
            <a:spLocks noChangeArrowheads="1"/>
          </p:cNvSpPr>
          <p:nvPr/>
        </p:nvSpPr>
        <p:spPr bwMode="auto">
          <a:xfrm>
            <a:off x="6248400" y="35956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472074" name="Text Box 10"/>
          <p:cNvSpPr txBox="1">
            <a:spLocks noChangeArrowheads="1"/>
          </p:cNvSpPr>
          <p:nvPr/>
        </p:nvSpPr>
        <p:spPr bwMode="auto">
          <a:xfrm>
            <a:off x="6400800" y="51196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N</a:t>
            </a:r>
          </a:p>
        </p:txBody>
      </p:sp>
      <p:sp>
        <p:nvSpPr>
          <p:cNvPr id="472075" name="Text Box 11"/>
          <p:cNvSpPr txBox="1">
            <a:spLocks noChangeArrowheads="1"/>
          </p:cNvSpPr>
          <p:nvPr/>
        </p:nvSpPr>
        <p:spPr bwMode="auto">
          <a:xfrm>
            <a:off x="7696200" y="51958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</a:t>
            </a:r>
          </a:p>
        </p:txBody>
      </p:sp>
      <p:pic>
        <p:nvPicPr>
          <p:cNvPr id="47207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3886200"/>
            <a:ext cx="12858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77" name="Line 13"/>
          <p:cNvSpPr>
            <a:spLocks noChangeShapeType="1"/>
          </p:cNvSpPr>
          <p:nvPr/>
        </p:nvSpPr>
        <p:spPr bwMode="auto">
          <a:xfrm>
            <a:off x="6096000" y="2362200"/>
            <a:ext cx="0" cy="20574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2078" name="Text Box 14"/>
          <p:cNvSpPr txBox="1">
            <a:spLocks noChangeArrowheads="1"/>
          </p:cNvSpPr>
          <p:nvPr/>
        </p:nvSpPr>
        <p:spPr bwMode="auto">
          <a:xfrm>
            <a:off x="6019800" y="3124200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66FF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20cm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autoUpdateAnimBg="0"/>
      <p:bldP spid="47206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81534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(1)</a:t>
            </a:r>
            <a:r>
              <a:rPr lang="en-US" altLang="zh-CN" sz="2800" dirty="0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平移改变的是图形的       （          ）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A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位置    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B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大小  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C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形状    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D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位置、大小和形状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(2)</a:t>
            </a:r>
            <a:r>
              <a:rPr lang="en-US" altLang="zh-CN" sz="2800" dirty="0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经过平移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图形上每个点都沿同一个方向移动了一段距离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下面说法正确的是  （          ）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A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不同的点移动的距离不同  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B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既可能相同也可能不同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C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不同的点移动的距离相同   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D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无法确定</a:t>
            </a:r>
            <a:r>
              <a:rPr lang="zh-CN" altLang="en-US" sz="2000" dirty="0">
                <a:latin typeface="宋体" panose="02010600030101010101" pitchFamily="2" charset="-122"/>
              </a:rPr>
              <a:t>      </a:t>
            </a:r>
          </a:p>
          <a:p>
            <a:pPr>
              <a:spcBef>
                <a:spcPct val="50000"/>
              </a:spcBef>
            </a:pP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6705600" y="8382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30903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473092" name="Text Box 4"/>
          <p:cNvSpPr txBox="1">
            <a:spLocks noChangeArrowheads="1"/>
          </p:cNvSpPr>
          <p:nvPr/>
        </p:nvSpPr>
        <p:spPr bwMode="auto">
          <a:xfrm>
            <a:off x="6705600" y="32004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30903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473093" name="Text Box 5"/>
          <p:cNvSpPr txBox="1">
            <a:spLocks noChangeArrowheads="1"/>
          </p:cNvSpPr>
          <p:nvPr/>
        </p:nvSpPr>
        <p:spPr bwMode="auto">
          <a:xfrm>
            <a:off x="457200" y="334963"/>
            <a:ext cx="3505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30903"/>
                </a:solidFill>
                <a:latin typeface="Tahoma" panose="020B0604030504040204" pitchFamily="34" charset="0"/>
              </a:rPr>
              <a:t>2</a:t>
            </a:r>
            <a:r>
              <a:rPr lang="zh-CN" altLang="en-US" sz="3200" dirty="0">
                <a:solidFill>
                  <a:srgbClr val="F30903"/>
                </a:solidFill>
                <a:latin typeface="Tahoma" panose="020B0604030504040204" pitchFamily="34" charset="0"/>
              </a:rPr>
              <a:t>、</a:t>
            </a:r>
            <a:r>
              <a:rPr lang="zh-CN" altLang="en-US" sz="3200" b="1" dirty="0">
                <a:solidFill>
                  <a:srgbClr val="F30903"/>
                </a:solidFill>
                <a:latin typeface="Tahoma" panose="020B0604030504040204" pitchFamily="34" charset="0"/>
              </a:rPr>
              <a:t>选择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0" grpId="0" autoUpdateAnimBg="0"/>
      <p:bldP spid="473091" grpId="0" autoUpdateAnimBg="0"/>
      <p:bldP spid="47309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539750" y="549275"/>
            <a:ext cx="66960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练习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US" altLang="zh-CN" sz="3200" dirty="0">
                <a:solidFill>
                  <a:srgbClr val="FF0000"/>
                </a:solidFill>
                <a:latin typeface="Calibri" panose="020F0502020204030204" pitchFamily="34" charset="0"/>
              </a:rPr>
              <a:t>,</a:t>
            </a:r>
            <a:r>
              <a:rPr lang="en-US" altLang="zh-CN" sz="3200" dirty="0">
                <a:latin typeface="Calibri" panose="020F0502020204030204" pitchFamily="34" charset="0"/>
              </a:rPr>
              <a:t>  </a:t>
            </a:r>
            <a:r>
              <a:rPr lang="zh-CN" altLang="en-US" sz="3200" b="1" dirty="0">
                <a:latin typeface="Calibri" panose="020F0502020204030204" pitchFamily="34" charset="0"/>
              </a:rPr>
              <a:t>已知△</a:t>
            </a:r>
            <a:r>
              <a:rPr lang="en-US" altLang="zh-CN" sz="3200" b="1" i="1" dirty="0">
                <a:latin typeface="Calibri" panose="020F0502020204030204" pitchFamily="34" charset="0"/>
              </a:rPr>
              <a:t>ABD</a:t>
            </a:r>
            <a:r>
              <a:rPr lang="zh-CN" altLang="en-US" sz="3200" b="1" dirty="0">
                <a:latin typeface="Calibri" panose="020F0502020204030204" pitchFamily="34" charset="0"/>
              </a:rPr>
              <a:t>沿</a:t>
            </a:r>
            <a:r>
              <a:rPr lang="en-US" altLang="zh-CN" sz="3200" b="1" i="1" dirty="0">
                <a:latin typeface="Calibri" panose="020F0502020204030204" pitchFamily="34" charset="0"/>
              </a:rPr>
              <a:t>BD</a:t>
            </a:r>
            <a:r>
              <a:rPr lang="zh-CN" altLang="en-US" sz="3200" b="1" dirty="0">
                <a:latin typeface="Calibri" panose="020F0502020204030204" pitchFamily="34" charset="0"/>
              </a:rPr>
              <a:t>平移到了△</a:t>
            </a:r>
            <a:r>
              <a:rPr lang="en-US" altLang="zh-CN" sz="3200" b="1" i="1" dirty="0">
                <a:latin typeface="Calibri" panose="020F0502020204030204" pitchFamily="34" charset="0"/>
              </a:rPr>
              <a:t>FCE</a:t>
            </a:r>
            <a:r>
              <a:rPr lang="zh-CN" altLang="en-US" sz="3200" b="1" dirty="0">
                <a:latin typeface="Calibri" panose="020F0502020204030204" pitchFamily="34" charset="0"/>
              </a:rPr>
              <a:t>的位置，</a:t>
            </a:r>
            <a:r>
              <a:rPr lang="en-US" altLang="zh-CN" sz="3200" b="1" i="1" dirty="0">
                <a:latin typeface="Calibri" panose="020F0502020204030204" pitchFamily="34" charset="0"/>
              </a:rPr>
              <a:t>CE</a:t>
            </a:r>
            <a:r>
              <a:rPr lang="zh-CN" altLang="en-US" sz="3200" b="1" dirty="0">
                <a:latin typeface="Calibri" panose="020F0502020204030204" pitchFamily="34" charset="0"/>
              </a:rPr>
              <a:t>＝</a:t>
            </a:r>
            <a:r>
              <a:rPr lang="en-US" altLang="zh-CN" sz="3200" b="1" dirty="0">
                <a:latin typeface="Calibri" panose="020F0502020204030204" pitchFamily="34" charset="0"/>
              </a:rPr>
              <a:t>10</a:t>
            </a:r>
            <a:r>
              <a:rPr lang="zh-CN" altLang="en-US" sz="3200" b="1" dirty="0">
                <a:latin typeface="Calibri" panose="020F0502020204030204" pitchFamily="34" charset="0"/>
              </a:rPr>
              <a:t>，</a:t>
            </a:r>
            <a:r>
              <a:rPr lang="en-US" altLang="zh-CN" sz="3200" b="1" i="1" dirty="0">
                <a:latin typeface="Calibri" panose="020F0502020204030204" pitchFamily="34" charset="0"/>
              </a:rPr>
              <a:t>CD</a:t>
            </a:r>
            <a:r>
              <a:rPr lang="zh-CN" altLang="en-US" sz="3200" b="1" dirty="0">
                <a:latin typeface="Calibri" panose="020F0502020204030204" pitchFamily="34" charset="0"/>
              </a:rPr>
              <a:t>＝</a:t>
            </a:r>
            <a:r>
              <a:rPr lang="en-US" altLang="zh-CN" sz="3200" b="1" dirty="0">
                <a:latin typeface="Calibri" panose="020F0502020204030204" pitchFamily="34" charset="0"/>
              </a:rPr>
              <a:t>4</a:t>
            </a:r>
            <a:r>
              <a:rPr lang="zh-CN" altLang="en-US" sz="3200" b="1" dirty="0">
                <a:latin typeface="Calibri" panose="020F0502020204030204" pitchFamily="34" charset="0"/>
              </a:rPr>
              <a:t>，则平移的方向是</a:t>
            </a:r>
            <a:r>
              <a:rPr lang="en-US" altLang="zh-CN" sz="3200" b="1" dirty="0">
                <a:latin typeface="Calibri" panose="020F0502020204030204" pitchFamily="34" charset="0"/>
              </a:rPr>
              <a:t>______,</a:t>
            </a:r>
            <a:r>
              <a:rPr lang="zh-CN" altLang="en-US" sz="3200" b="1" dirty="0">
                <a:latin typeface="Calibri" panose="020F0502020204030204" pitchFamily="34" charset="0"/>
              </a:rPr>
              <a:t>平移的距离是 </a:t>
            </a:r>
            <a:r>
              <a:rPr lang="en-US" altLang="zh-CN" sz="3200" b="1" dirty="0">
                <a:latin typeface="Calibri" panose="020F0502020204030204" pitchFamily="34" charset="0"/>
              </a:rPr>
              <a:t>________</a:t>
            </a:r>
          </a:p>
        </p:txBody>
      </p:sp>
      <p:pic>
        <p:nvPicPr>
          <p:cNvPr id="474115" name="Picture 3" descr="C11EX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24175"/>
            <a:ext cx="554513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/>
        </p:nvSpPr>
        <p:spPr bwMode="auto">
          <a:xfrm>
            <a:off x="685800" y="1079500"/>
            <a:ext cx="6858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Tahoma" panose="020B0604030504040204" pitchFamily="34" charset="0"/>
              </a:rPr>
              <a:t>(3)  </a:t>
            </a:r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如图，△</a:t>
            </a:r>
            <a:r>
              <a:rPr lang="en-US" altLang="zh-CN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ABC</a:t>
            </a:r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平移之后到了△</a:t>
            </a:r>
            <a:r>
              <a:rPr lang="en-US" altLang="zh-CN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DEF</a:t>
            </a:r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的位置，下列说法错误的是        </a:t>
            </a:r>
            <a:r>
              <a:rPr lang="en-US" altLang="zh-CN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(</a:t>
            </a:r>
            <a:r>
              <a:rPr lang="en-US" altLang="zh-CN" sz="2800" b="1" dirty="0">
                <a:solidFill>
                  <a:srgbClr val="000000"/>
                </a:solidFill>
                <a:latin typeface="Calibri" panose="020F0502020204030204"/>
              </a:rPr>
              <a:t> </a:t>
            </a:r>
            <a:r>
              <a:rPr lang="en-US" altLang="zh-CN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    </a:t>
            </a:r>
            <a:r>
              <a:rPr lang="en-US" altLang="zh-CN" sz="2800" b="1" dirty="0">
                <a:solidFill>
                  <a:srgbClr val="000000"/>
                </a:solidFill>
                <a:latin typeface="Calibri" panose="020F0502020204030204"/>
              </a:rPr>
              <a:t>   </a:t>
            </a:r>
            <a:r>
              <a:rPr lang="en-US" altLang="zh-CN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    ) </a:t>
            </a:r>
          </a:p>
          <a:p>
            <a:r>
              <a:rPr lang="en-US" altLang="zh-CN" sz="2800" dirty="0">
                <a:solidFill>
                  <a:srgbClr val="000000"/>
                </a:solidFill>
                <a:latin typeface="Tahoma" panose="020B0604030504040204" pitchFamily="34" charset="0"/>
              </a:rPr>
              <a:t>  A</a:t>
            </a:r>
            <a:r>
              <a:rPr lang="en-US" altLang="zh-CN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   </a:t>
            </a:r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点</a:t>
            </a:r>
            <a:r>
              <a:rPr lang="en-US" altLang="zh-CN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的对应点是点</a:t>
            </a:r>
            <a:r>
              <a:rPr lang="en-US" altLang="zh-CN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E                       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Tahoma" panose="020B0604030504040204" pitchFamily="34" charset="0"/>
              </a:rPr>
              <a:t>B   </a:t>
            </a:r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平移的距离是线段</a:t>
            </a:r>
            <a:r>
              <a:rPr lang="en-US" altLang="zh-CN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BE</a:t>
            </a:r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的长度</a:t>
            </a:r>
          </a:p>
          <a:p>
            <a:r>
              <a:rPr lang="zh-CN" altLang="en-US" sz="2800" dirty="0">
                <a:solidFill>
                  <a:srgbClr val="000000"/>
                </a:solidFill>
                <a:latin typeface="Tahoma" panose="020B0604030504040204" pitchFamily="34" charset="0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Tahoma" panose="020B0604030504040204" pitchFamily="34" charset="0"/>
              </a:rPr>
              <a:t>C</a:t>
            </a:r>
            <a:r>
              <a:rPr lang="en-US" altLang="zh-CN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   </a:t>
            </a:r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点</a:t>
            </a:r>
            <a:r>
              <a:rPr lang="en-US" altLang="zh-CN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的对应点是点</a:t>
            </a:r>
            <a:r>
              <a:rPr lang="en-US" altLang="zh-CN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B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Tahoma" panose="020B0604030504040204" pitchFamily="34" charset="0"/>
              </a:rPr>
              <a:t>D</a:t>
            </a:r>
            <a:r>
              <a:rPr lang="en-US" altLang="zh-CN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   </a:t>
            </a:r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点</a:t>
            </a:r>
            <a:r>
              <a:rPr lang="en-US" altLang="zh-CN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的对应点是点</a:t>
            </a:r>
            <a:r>
              <a:rPr lang="en-US" altLang="zh-CN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F</a:t>
            </a:r>
          </a:p>
        </p:txBody>
      </p:sp>
      <p:pic>
        <p:nvPicPr>
          <p:cNvPr id="475139" name="Picture 3" descr="C11EX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308350"/>
            <a:ext cx="4116387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6096000" y="15541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30903"/>
                </a:solidFill>
                <a:latin typeface="Calibri" panose="020F0502020204030204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457200" y="1219200"/>
            <a:ext cx="7848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04800">
              <a:tabLst>
                <a:tab pos="22860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Arial Unicode MS" pitchFamily="2" charset="-122"/>
              </a:rPr>
              <a:t>(4) 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Arial Unicode MS" pitchFamily="2" charset="-122"/>
              </a:rPr>
              <a:t>如图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Arial Unicode MS" pitchFamily="2" charset="-122"/>
              </a:rPr>
              <a:t>,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Arial Unicode MS" pitchFamily="2" charset="-122"/>
              </a:rPr>
              <a:t>四边形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Arial Unicode MS" pitchFamily="2" charset="-122"/>
              </a:rPr>
              <a:t>EFGH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Arial Unicode MS" pitchFamily="2" charset="-122"/>
              </a:rPr>
              <a:t>是由四边形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Arial Unicode MS" pitchFamily="2" charset="-122"/>
              </a:rPr>
              <a:t>ABCD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Arial Unicode MS" pitchFamily="2" charset="-122"/>
              </a:rPr>
              <a:t>平移得到的，已知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Arial Unicode MS" pitchFamily="2" charset="-122"/>
              </a:rPr>
              <a:t>AD=5,∠B=70°,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Arial Unicode MS" pitchFamily="2" charset="-122"/>
              </a:rPr>
              <a:t>则 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Arial Unicode MS" pitchFamily="2" charset="-122"/>
              </a:rPr>
              <a:t>(     ) </a:t>
            </a:r>
          </a:p>
          <a:p>
            <a:pPr indent="304800">
              <a:tabLst>
                <a:tab pos="22860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Arial Unicode MS" pitchFamily="2" charset="-122"/>
              </a:rPr>
              <a:t>A  FG=5, ∠G=70°     B  EH=5, ∠F=70°</a:t>
            </a:r>
          </a:p>
          <a:p>
            <a:pPr indent="304800">
              <a:tabLst>
                <a:tab pos="22860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Arial Unicode MS" pitchFamily="2" charset="-122"/>
              </a:rPr>
              <a:t>C  EF=5, ∠F=70°     D  EF=5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Arial Unicode MS" pitchFamily="2" charset="-122"/>
              </a:rPr>
              <a:t>，∠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Arial Unicode MS" pitchFamily="2" charset="-122"/>
              </a:rPr>
              <a:t>E=70° </a:t>
            </a:r>
          </a:p>
        </p:txBody>
      </p:sp>
      <p:grpSp>
        <p:nvGrpSpPr>
          <p:cNvPr id="476163" name="Group 3"/>
          <p:cNvGrpSpPr/>
          <p:nvPr/>
        </p:nvGrpSpPr>
        <p:grpSpPr bwMode="auto">
          <a:xfrm>
            <a:off x="1690688" y="3552825"/>
            <a:ext cx="2024062" cy="2232025"/>
            <a:chOff x="0" y="0"/>
            <a:chExt cx="1111" cy="1225"/>
          </a:xfrm>
        </p:grpSpPr>
        <p:sp>
          <p:nvSpPr>
            <p:cNvPr id="476164" name="Line 4"/>
            <p:cNvSpPr>
              <a:spLocks noChangeShapeType="1"/>
            </p:cNvSpPr>
            <p:nvPr/>
          </p:nvSpPr>
          <p:spPr bwMode="auto">
            <a:xfrm>
              <a:off x="0" y="771"/>
              <a:ext cx="567" cy="45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6165" name="Line 5"/>
            <p:cNvSpPr>
              <a:spLocks noChangeShapeType="1"/>
            </p:cNvSpPr>
            <p:nvPr/>
          </p:nvSpPr>
          <p:spPr bwMode="auto">
            <a:xfrm flipV="1">
              <a:off x="0" y="0"/>
              <a:ext cx="907" cy="7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6166" name="Line 6"/>
            <p:cNvSpPr>
              <a:spLocks noChangeShapeType="1"/>
            </p:cNvSpPr>
            <p:nvPr/>
          </p:nvSpPr>
          <p:spPr bwMode="auto">
            <a:xfrm>
              <a:off x="884" y="0"/>
              <a:ext cx="227" cy="8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6167" name="Line 7"/>
            <p:cNvSpPr>
              <a:spLocks noChangeShapeType="1"/>
            </p:cNvSpPr>
            <p:nvPr/>
          </p:nvSpPr>
          <p:spPr bwMode="auto">
            <a:xfrm flipH="1">
              <a:off x="567" y="817"/>
              <a:ext cx="544" cy="4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6168" name="Group 8"/>
          <p:cNvGrpSpPr/>
          <p:nvPr/>
        </p:nvGrpSpPr>
        <p:grpSpPr bwMode="auto">
          <a:xfrm>
            <a:off x="5183188" y="3516313"/>
            <a:ext cx="2024062" cy="2232025"/>
            <a:chOff x="0" y="0"/>
            <a:chExt cx="1111" cy="1225"/>
          </a:xfrm>
        </p:grpSpPr>
        <p:sp>
          <p:nvSpPr>
            <p:cNvPr id="476169" name="Line 9"/>
            <p:cNvSpPr>
              <a:spLocks noChangeShapeType="1"/>
            </p:cNvSpPr>
            <p:nvPr/>
          </p:nvSpPr>
          <p:spPr bwMode="auto">
            <a:xfrm>
              <a:off x="0" y="771"/>
              <a:ext cx="567" cy="45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6170" name="Line 10"/>
            <p:cNvSpPr>
              <a:spLocks noChangeShapeType="1"/>
            </p:cNvSpPr>
            <p:nvPr/>
          </p:nvSpPr>
          <p:spPr bwMode="auto">
            <a:xfrm flipV="1">
              <a:off x="0" y="0"/>
              <a:ext cx="907" cy="7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6171" name="Line 11"/>
            <p:cNvSpPr>
              <a:spLocks noChangeShapeType="1"/>
            </p:cNvSpPr>
            <p:nvPr/>
          </p:nvSpPr>
          <p:spPr bwMode="auto">
            <a:xfrm>
              <a:off x="884" y="0"/>
              <a:ext cx="227" cy="8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6172" name="Line 12"/>
            <p:cNvSpPr>
              <a:spLocks noChangeShapeType="1"/>
            </p:cNvSpPr>
            <p:nvPr/>
          </p:nvSpPr>
          <p:spPr bwMode="auto">
            <a:xfrm flipH="1">
              <a:off x="567" y="817"/>
              <a:ext cx="544" cy="4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6173" name="Text Box 13"/>
          <p:cNvSpPr txBox="1">
            <a:spLocks noChangeArrowheads="1"/>
          </p:cNvSpPr>
          <p:nvPr/>
        </p:nvSpPr>
        <p:spPr bwMode="auto">
          <a:xfrm>
            <a:off x="3167063" y="304800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A</a:t>
            </a:r>
          </a:p>
        </p:txBody>
      </p:sp>
      <p:sp>
        <p:nvSpPr>
          <p:cNvPr id="476174" name="Text Box 14"/>
          <p:cNvSpPr txBox="1">
            <a:spLocks noChangeArrowheads="1"/>
          </p:cNvSpPr>
          <p:nvPr/>
        </p:nvSpPr>
        <p:spPr bwMode="auto">
          <a:xfrm>
            <a:off x="1295400" y="4776788"/>
            <a:ext cx="41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B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3851275" y="4813300"/>
            <a:ext cx="436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D</a:t>
            </a:r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2514600" y="5715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C</a:t>
            </a:r>
          </a:p>
        </p:txBody>
      </p:sp>
      <p:sp>
        <p:nvSpPr>
          <p:cNvPr id="476177" name="Text Box 17"/>
          <p:cNvSpPr txBox="1">
            <a:spLocks noChangeArrowheads="1"/>
          </p:cNvSpPr>
          <p:nvPr/>
        </p:nvSpPr>
        <p:spPr bwMode="auto">
          <a:xfrm>
            <a:off x="6048375" y="567690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G</a:t>
            </a:r>
          </a:p>
        </p:txBody>
      </p:sp>
      <p:sp>
        <p:nvSpPr>
          <p:cNvPr id="476178" name="Text Box 18"/>
          <p:cNvSpPr txBox="1">
            <a:spLocks noChangeArrowheads="1"/>
          </p:cNvSpPr>
          <p:nvPr/>
        </p:nvSpPr>
        <p:spPr bwMode="auto">
          <a:xfrm>
            <a:off x="7307263" y="4740275"/>
            <a:ext cx="439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H</a:t>
            </a:r>
          </a:p>
        </p:txBody>
      </p:sp>
      <p:sp>
        <p:nvSpPr>
          <p:cNvPr id="476179" name="Text Box 19"/>
          <p:cNvSpPr txBox="1">
            <a:spLocks noChangeArrowheads="1"/>
          </p:cNvSpPr>
          <p:nvPr/>
        </p:nvSpPr>
        <p:spPr bwMode="auto">
          <a:xfrm>
            <a:off x="6629400" y="304800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E</a:t>
            </a:r>
          </a:p>
        </p:txBody>
      </p:sp>
      <p:sp>
        <p:nvSpPr>
          <p:cNvPr id="476180" name="Text Box 20"/>
          <p:cNvSpPr txBox="1">
            <a:spLocks noChangeArrowheads="1"/>
          </p:cNvSpPr>
          <p:nvPr/>
        </p:nvSpPr>
        <p:spPr bwMode="auto">
          <a:xfrm>
            <a:off x="4714875" y="4740275"/>
            <a:ext cx="382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F</a:t>
            </a:r>
          </a:p>
        </p:txBody>
      </p:sp>
      <p:sp>
        <p:nvSpPr>
          <p:cNvPr id="476181" name="Text Box 21"/>
          <p:cNvSpPr txBox="1">
            <a:spLocks noChangeArrowheads="1"/>
          </p:cNvSpPr>
          <p:nvPr/>
        </p:nvSpPr>
        <p:spPr bwMode="auto">
          <a:xfrm>
            <a:off x="5486400" y="1676400"/>
            <a:ext cx="41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7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8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7379" r="13713" b="8926"/>
          <a:stretch>
            <a:fillRect/>
          </a:stretch>
        </p:blipFill>
        <p:spPr bwMode="auto">
          <a:xfrm>
            <a:off x="1476375" y="273050"/>
            <a:ext cx="6840538" cy="620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4643438" y="1843088"/>
            <a:ext cx="1655762" cy="2017712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  <a:p>
            <a:pPr>
              <a:spcBef>
                <a:spcPct val="50000"/>
              </a:spcBef>
            </a:pPr>
            <a:endParaRPr lang="zh-CN" altLang="en-US"/>
          </a:p>
          <a:p>
            <a:pPr>
              <a:spcBef>
                <a:spcPct val="50000"/>
              </a:spcBef>
            </a:pPr>
            <a:endParaRPr lang="zh-CN" altLang="en-US"/>
          </a:p>
          <a:p>
            <a:pPr>
              <a:spcBef>
                <a:spcPct val="50000"/>
              </a:spcBef>
            </a:pPr>
            <a:endParaRPr lang="zh-CN" altLang="en-US"/>
          </a:p>
          <a:p>
            <a:pPr>
              <a:spcBef>
                <a:spcPct val="50000"/>
              </a:spcBef>
            </a:pPr>
            <a:endParaRPr lang="zh-CN" altLang="en-US"/>
          </a:p>
        </p:txBody>
      </p:sp>
      <p:pic>
        <p:nvPicPr>
          <p:cNvPr id="449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5" t="26051" r="37164" b="41985"/>
          <a:stretch>
            <a:fillRect/>
          </a:stretch>
        </p:blipFill>
        <p:spPr bwMode="auto">
          <a:xfrm>
            <a:off x="4659313" y="1652588"/>
            <a:ext cx="151288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3.52601E-6 C -1.66667E-6 3.52601E-6 -0.17205 3.52601E-6 -0.17118 3.52601E-6 C -0.17031 3.52601E-6 -1.66667E-6 3.52601E-6 -1.66667E-6 3.52601E-6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2"/>
          <p:cNvSpPr txBox="1">
            <a:spLocks noChangeArrowheads="1"/>
          </p:cNvSpPr>
          <p:nvPr/>
        </p:nvSpPr>
        <p:spPr bwMode="auto">
          <a:xfrm>
            <a:off x="685800" y="914400"/>
            <a:ext cx="6813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(5)</a:t>
            </a:r>
            <a:r>
              <a:rPr lang="en-US" altLang="zh-CN" sz="3200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 </a:t>
            </a:r>
            <a:r>
              <a:rPr lang="zh-CN" altLang="en-US" sz="3200" b="1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平移下图（</a:t>
            </a:r>
            <a:r>
              <a:rPr lang="en-US" altLang="zh-CN" sz="3200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）的图案，可以得到</a:t>
            </a:r>
          </a:p>
          <a:p>
            <a:r>
              <a:rPr lang="zh-CN" altLang="en-US" sz="3200" b="1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哪一个图案？</a:t>
            </a:r>
          </a:p>
        </p:txBody>
      </p:sp>
      <p:grpSp>
        <p:nvGrpSpPr>
          <p:cNvPr id="477187" name="Group 3"/>
          <p:cNvGrpSpPr/>
          <p:nvPr/>
        </p:nvGrpSpPr>
        <p:grpSpPr bwMode="auto">
          <a:xfrm>
            <a:off x="990600" y="2927350"/>
            <a:ext cx="1511300" cy="1655763"/>
            <a:chOff x="0" y="0"/>
            <a:chExt cx="952" cy="1043"/>
          </a:xfrm>
        </p:grpSpPr>
        <p:sp>
          <p:nvSpPr>
            <p:cNvPr id="477188" name="Line 4"/>
            <p:cNvSpPr>
              <a:spLocks noChangeShapeType="1"/>
            </p:cNvSpPr>
            <p:nvPr/>
          </p:nvSpPr>
          <p:spPr bwMode="auto">
            <a:xfrm flipH="1">
              <a:off x="0" y="0"/>
              <a:ext cx="499" cy="104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189" name="Line 5"/>
            <p:cNvSpPr>
              <a:spLocks noChangeShapeType="1"/>
            </p:cNvSpPr>
            <p:nvPr/>
          </p:nvSpPr>
          <p:spPr bwMode="auto">
            <a:xfrm flipV="1">
              <a:off x="363" y="136"/>
              <a:ext cx="589" cy="1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190" name="Line 6"/>
            <p:cNvSpPr>
              <a:spLocks noChangeShapeType="1"/>
            </p:cNvSpPr>
            <p:nvPr/>
          </p:nvSpPr>
          <p:spPr bwMode="auto">
            <a:xfrm flipV="1">
              <a:off x="226" y="408"/>
              <a:ext cx="726" cy="1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191" name="Line 7"/>
            <p:cNvSpPr>
              <a:spLocks noChangeShapeType="1"/>
            </p:cNvSpPr>
            <p:nvPr/>
          </p:nvSpPr>
          <p:spPr bwMode="auto">
            <a:xfrm>
              <a:off x="726" y="181"/>
              <a:ext cx="136" cy="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192" name="Line 8"/>
            <p:cNvSpPr>
              <a:spLocks noChangeShapeType="1"/>
            </p:cNvSpPr>
            <p:nvPr/>
          </p:nvSpPr>
          <p:spPr bwMode="auto">
            <a:xfrm>
              <a:off x="590" y="499"/>
              <a:ext cx="181" cy="1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193" name="Line 9"/>
            <p:cNvSpPr>
              <a:spLocks noChangeShapeType="1"/>
            </p:cNvSpPr>
            <p:nvPr/>
          </p:nvSpPr>
          <p:spPr bwMode="auto">
            <a:xfrm flipH="1" flipV="1">
              <a:off x="136" y="0"/>
              <a:ext cx="136" cy="4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194" name="Line 10"/>
            <p:cNvSpPr>
              <a:spLocks noChangeShapeType="1"/>
            </p:cNvSpPr>
            <p:nvPr/>
          </p:nvSpPr>
          <p:spPr bwMode="auto">
            <a:xfrm flipH="1" flipV="1">
              <a:off x="0" y="135"/>
              <a:ext cx="181" cy="4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7195" name="Group 11"/>
          <p:cNvGrpSpPr/>
          <p:nvPr/>
        </p:nvGrpSpPr>
        <p:grpSpPr bwMode="auto">
          <a:xfrm>
            <a:off x="4878388" y="2855913"/>
            <a:ext cx="1511300" cy="1655762"/>
            <a:chOff x="0" y="0"/>
            <a:chExt cx="952" cy="1043"/>
          </a:xfrm>
        </p:grpSpPr>
        <p:sp>
          <p:nvSpPr>
            <p:cNvPr id="477196" name="Line 12"/>
            <p:cNvSpPr>
              <a:spLocks noChangeShapeType="1"/>
            </p:cNvSpPr>
            <p:nvPr/>
          </p:nvSpPr>
          <p:spPr bwMode="auto">
            <a:xfrm flipH="1">
              <a:off x="0" y="0"/>
              <a:ext cx="499" cy="104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197" name="Line 13"/>
            <p:cNvSpPr>
              <a:spLocks noChangeShapeType="1"/>
            </p:cNvSpPr>
            <p:nvPr/>
          </p:nvSpPr>
          <p:spPr bwMode="auto">
            <a:xfrm flipV="1">
              <a:off x="363" y="136"/>
              <a:ext cx="589" cy="1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198" name="Line 14"/>
            <p:cNvSpPr>
              <a:spLocks noChangeShapeType="1"/>
            </p:cNvSpPr>
            <p:nvPr/>
          </p:nvSpPr>
          <p:spPr bwMode="auto">
            <a:xfrm flipV="1">
              <a:off x="226" y="408"/>
              <a:ext cx="726" cy="1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199" name="Line 15"/>
            <p:cNvSpPr>
              <a:spLocks noChangeShapeType="1"/>
            </p:cNvSpPr>
            <p:nvPr/>
          </p:nvSpPr>
          <p:spPr bwMode="auto">
            <a:xfrm>
              <a:off x="726" y="181"/>
              <a:ext cx="136" cy="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200" name="Line 16"/>
            <p:cNvSpPr>
              <a:spLocks noChangeShapeType="1"/>
            </p:cNvSpPr>
            <p:nvPr/>
          </p:nvSpPr>
          <p:spPr bwMode="auto">
            <a:xfrm>
              <a:off x="590" y="499"/>
              <a:ext cx="181" cy="1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201" name="Line 17"/>
            <p:cNvSpPr>
              <a:spLocks noChangeShapeType="1"/>
            </p:cNvSpPr>
            <p:nvPr/>
          </p:nvSpPr>
          <p:spPr bwMode="auto">
            <a:xfrm flipH="1" flipV="1">
              <a:off x="136" y="0"/>
              <a:ext cx="136" cy="4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202" name="Line 18"/>
            <p:cNvSpPr>
              <a:spLocks noChangeShapeType="1"/>
            </p:cNvSpPr>
            <p:nvPr/>
          </p:nvSpPr>
          <p:spPr bwMode="auto">
            <a:xfrm flipH="1" flipV="1">
              <a:off x="0" y="135"/>
              <a:ext cx="181" cy="4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7203" name="Group 19"/>
          <p:cNvGrpSpPr/>
          <p:nvPr/>
        </p:nvGrpSpPr>
        <p:grpSpPr bwMode="auto">
          <a:xfrm flipH="1">
            <a:off x="6678613" y="2890838"/>
            <a:ext cx="1511300" cy="1655762"/>
            <a:chOff x="0" y="0"/>
            <a:chExt cx="952" cy="1043"/>
          </a:xfrm>
        </p:grpSpPr>
        <p:sp>
          <p:nvSpPr>
            <p:cNvPr id="477204" name="Line 20"/>
            <p:cNvSpPr>
              <a:spLocks noChangeShapeType="1"/>
            </p:cNvSpPr>
            <p:nvPr/>
          </p:nvSpPr>
          <p:spPr bwMode="auto">
            <a:xfrm flipH="1">
              <a:off x="0" y="0"/>
              <a:ext cx="499" cy="104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205" name="Line 21"/>
            <p:cNvSpPr>
              <a:spLocks noChangeShapeType="1"/>
            </p:cNvSpPr>
            <p:nvPr/>
          </p:nvSpPr>
          <p:spPr bwMode="auto">
            <a:xfrm flipV="1">
              <a:off x="363" y="136"/>
              <a:ext cx="589" cy="1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206" name="Line 22"/>
            <p:cNvSpPr>
              <a:spLocks noChangeShapeType="1"/>
            </p:cNvSpPr>
            <p:nvPr/>
          </p:nvSpPr>
          <p:spPr bwMode="auto">
            <a:xfrm flipV="1">
              <a:off x="226" y="408"/>
              <a:ext cx="726" cy="1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207" name="Line 23"/>
            <p:cNvSpPr>
              <a:spLocks noChangeShapeType="1"/>
            </p:cNvSpPr>
            <p:nvPr/>
          </p:nvSpPr>
          <p:spPr bwMode="auto">
            <a:xfrm>
              <a:off x="726" y="181"/>
              <a:ext cx="136" cy="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208" name="Line 24"/>
            <p:cNvSpPr>
              <a:spLocks noChangeShapeType="1"/>
            </p:cNvSpPr>
            <p:nvPr/>
          </p:nvSpPr>
          <p:spPr bwMode="auto">
            <a:xfrm>
              <a:off x="590" y="499"/>
              <a:ext cx="181" cy="1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209" name="Line 25"/>
            <p:cNvSpPr>
              <a:spLocks noChangeShapeType="1"/>
            </p:cNvSpPr>
            <p:nvPr/>
          </p:nvSpPr>
          <p:spPr bwMode="auto">
            <a:xfrm flipH="1" flipV="1">
              <a:off x="136" y="0"/>
              <a:ext cx="136" cy="4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210" name="Line 26"/>
            <p:cNvSpPr>
              <a:spLocks noChangeShapeType="1"/>
            </p:cNvSpPr>
            <p:nvPr/>
          </p:nvSpPr>
          <p:spPr bwMode="auto">
            <a:xfrm flipH="1" flipV="1">
              <a:off x="0" y="135"/>
              <a:ext cx="181" cy="4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7211" name="Group 27"/>
          <p:cNvGrpSpPr/>
          <p:nvPr/>
        </p:nvGrpSpPr>
        <p:grpSpPr bwMode="auto">
          <a:xfrm rot="1545226" flipH="1">
            <a:off x="2754313" y="2711450"/>
            <a:ext cx="1511300" cy="1655763"/>
            <a:chOff x="0" y="0"/>
            <a:chExt cx="952" cy="1043"/>
          </a:xfrm>
        </p:grpSpPr>
        <p:sp>
          <p:nvSpPr>
            <p:cNvPr id="477212" name="Line 28"/>
            <p:cNvSpPr>
              <a:spLocks noChangeShapeType="1"/>
            </p:cNvSpPr>
            <p:nvPr/>
          </p:nvSpPr>
          <p:spPr bwMode="auto">
            <a:xfrm flipH="1">
              <a:off x="0" y="0"/>
              <a:ext cx="499" cy="104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213" name="Line 29"/>
            <p:cNvSpPr>
              <a:spLocks noChangeShapeType="1"/>
            </p:cNvSpPr>
            <p:nvPr/>
          </p:nvSpPr>
          <p:spPr bwMode="auto">
            <a:xfrm flipV="1">
              <a:off x="363" y="136"/>
              <a:ext cx="589" cy="1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214" name="Line 30"/>
            <p:cNvSpPr>
              <a:spLocks noChangeShapeType="1"/>
            </p:cNvSpPr>
            <p:nvPr/>
          </p:nvSpPr>
          <p:spPr bwMode="auto">
            <a:xfrm flipV="1">
              <a:off x="226" y="408"/>
              <a:ext cx="726" cy="1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215" name="Line 31"/>
            <p:cNvSpPr>
              <a:spLocks noChangeShapeType="1"/>
            </p:cNvSpPr>
            <p:nvPr/>
          </p:nvSpPr>
          <p:spPr bwMode="auto">
            <a:xfrm>
              <a:off x="726" y="181"/>
              <a:ext cx="136" cy="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216" name="Line 32"/>
            <p:cNvSpPr>
              <a:spLocks noChangeShapeType="1"/>
            </p:cNvSpPr>
            <p:nvPr/>
          </p:nvSpPr>
          <p:spPr bwMode="auto">
            <a:xfrm>
              <a:off x="590" y="499"/>
              <a:ext cx="181" cy="1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217" name="Line 33"/>
            <p:cNvSpPr>
              <a:spLocks noChangeShapeType="1"/>
            </p:cNvSpPr>
            <p:nvPr/>
          </p:nvSpPr>
          <p:spPr bwMode="auto">
            <a:xfrm flipH="1" flipV="1">
              <a:off x="136" y="0"/>
              <a:ext cx="136" cy="4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218" name="Line 34"/>
            <p:cNvSpPr>
              <a:spLocks noChangeShapeType="1"/>
            </p:cNvSpPr>
            <p:nvPr/>
          </p:nvSpPr>
          <p:spPr bwMode="auto">
            <a:xfrm flipH="1" flipV="1">
              <a:off x="0" y="135"/>
              <a:ext cx="181" cy="4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7219" name="Text Box 35"/>
          <p:cNvSpPr txBox="1">
            <a:spLocks noChangeArrowheads="1"/>
          </p:cNvSpPr>
          <p:nvPr/>
        </p:nvSpPr>
        <p:spPr bwMode="auto">
          <a:xfrm>
            <a:off x="3475038" y="4906963"/>
            <a:ext cx="392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A</a:t>
            </a:r>
          </a:p>
        </p:txBody>
      </p:sp>
      <p:sp>
        <p:nvSpPr>
          <p:cNvPr id="477220" name="Text Box 36"/>
          <p:cNvSpPr txBox="1">
            <a:spLocks noChangeArrowheads="1"/>
          </p:cNvSpPr>
          <p:nvPr/>
        </p:nvSpPr>
        <p:spPr bwMode="auto">
          <a:xfrm>
            <a:off x="5418138" y="4883150"/>
            <a:ext cx="39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B</a:t>
            </a:r>
          </a:p>
        </p:txBody>
      </p:sp>
      <p:sp>
        <p:nvSpPr>
          <p:cNvPr id="477221" name="Text Box 37"/>
          <p:cNvSpPr txBox="1">
            <a:spLocks noChangeArrowheads="1"/>
          </p:cNvSpPr>
          <p:nvPr/>
        </p:nvSpPr>
        <p:spPr bwMode="auto">
          <a:xfrm>
            <a:off x="7254875" y="4918075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C</a:t>
            </a:r>
          </a:p>
        </p:txBody>
      </p:sp>
      <p:sp>
        <p:nvSpPr>
          <p:cNvPr id="477222" name="Text Box 38"/>
          <p:cNvSpPr txBox="1">
            <a:spLocks noChangeArrowheads="1"/>
          </p:cNvSpPr>
          <p:nvPr/>
        </p:nvSpPr>
        <p:spPr bwMode="auto">
          <a:xfrm>
            <a:off x="5346700" y="5029200"/>
            <a:ext cx="525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√</a:t>
            </a:r>
          </a:p>
        </p:txBody>
      </p:sp>
      <p:sp>
        <p:nvSpPr>
          <p:cNvPr id="477223" name="Text Box 39"/>
          <p:cNvSpPr txBox="1">
            <a:spLocks noChangeArrowheads="1"/>
          </p:cNvSpPr>
          <p:nvPr/>
        </p:nvSpPr>
        <p:spPr bwMode="auto">
          <a:xfrm>
            <a:off x="1314450" y="4872038"/>
            <a:ext cx="65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Verdana" panose="020B0604030504040204" pitchFamily="34" charset="0"/>
                <a:ea typeface="华文楷体" panose="02010600040101010101" pitchFamily="2" charset="-122"/>
              </a:rPr>
              <a:t>(1)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7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22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210" name="Group 2"/>
          <p:cNvGrpSpPr/>
          <p:nvPr/>
        </p:nvGrpSpPr>
        <p:grpSpPr bwMode="auto">
          <a:xfrm>
            <a:off x="5638800" y="4114800"/>
            <a:ext cx="2819400" cy="1752600"/>
            <a:chOff x="0" y="0"/>
            <a:chExt cx="2208" cy="1536"/>
          </a:xfrm>
        </p:grpSpPr>
        <p:sp>
          <p:nvSpPr>
            <p:cNvPr id="478211" name="AutoShape 3"/>
            <p:cNvSpPr>
              <a:spLocks noChangeArrowheads="1"/>
            </p:cNvSpPr>
            <p:nvPr/>
          </p:nvSpPr>
          <p:spPr bwMode="auto">
            <a:xfrm rot="16200000">
              <a:off x="348" y="-348"/>
              <a:ext cx="1512" cy="2208"/>
            </a:xfrm>
            <a:prstGeom prst="rtTriangle">
              <a:avLst/>
            </a:prstGeom>
            <a:solidFill>
              <a:srgbClr val="FF6600"/>
            </a:solidFill>
            <a:ln w="9525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78212" name="Group 4"/>
            <p:cNvGrpSpPr/>
            <p:nvPr/>
          </p:nvGrpSpPr>
          <p:grpSpPr bwMode="auto">
            <a:xfrm>
              <a:off x="0" y="1152"/>
              <a:ext cx="528" cy="384"/>
              <a:chOff x="0" y="0"/>
              <a:chExt cx="528" cy="384"/>
            </a:xfrm>
          </p:grpSpPr>
          <p:sp>
            <p:nvSpPr>
              <p:cNvPr id="478213" name="Line 5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214" name="Line 6"/>
              <p:cNvSpPr>
                <a:spLocks noChangeShapeType="1"/>
              </p:cNvSpPr>
              <p:nvPr/>
            </p:nvSpPr>
            <p:spPr bwMode="auto">
              <a:xfrm>
                <a:off x="0" y="0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8215" name="Group 7"/>
            <p:cNvGrpSpPr/>
            <p:nvPr/>
          </p:nvGrpSpPr>
          <p:grpSpPr bwMode="auto">
            <a:xfrm>
              <a:off x="528" y="768"/>
              <a:ext cx="576" cy="384"/>
              <a:chOff x="0" y="0"/>
              <a:chExt cx="528" cy="384"/>
            </a:xfrm>
          </p:grpSpPr>
          <p:sp>
            <p:nvSpPr>
              <p:cNvPr id="478216" name="Line 8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217" name="Line 9"/>
              <p:cNvSpPr>
                <a:spLocks noChangeShapeType="1"/>
              </p:cNvSpPr>
              <p:nvPr/>
            </p:nvSpPr>
            <p:spPr bwMode="auto">
              <a:xfrm>
                <a:off x="0" y="0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8218" name="Group 10"/>
            <p:cNvGrpSpPr/>
            <p:nvPr/>
          </p:nvGrpSpPr>
          <p:grpSpPr bwMode="auto">
            <a:xfrm>
              <a:off x="1104" y="384"/>
              <a:ext cx="576" cy="384"/>
              <a:chOff x="0" y="0"/>
              <a:chExt cx="528" cy="384"/>
            </a:xfrm>
          </p:grpSpPr>
          <p:sp>
            <p:nvSpPr>
              <p:cNvPr id="478219" name="Line 11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220" name="Line 12"/>
              <p:cNvSpPr>
                <a:spLocks noChangeShapeType="1"/>
              </p:cNvSpPr>
              <p:nvPr/>
            </p:nvSpPr>
            <p:spPr bwMode="auto">
              <a:xfrm>
                <a:off x="0" y="0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8221" name="Group 13"/>
            <p:cNvGrpSpPr/>
            <p:nvPr/>
          </p:nvGrpSpPr>
          <p:grpSpPr bwMode="auto">
            <a:xfrm>
              <a:off x="1680" y="0"/>
              <a:ext cx="528" cy="384"/>
              <a:chOff x="0" y="0"/>
              <a:chExt cx="528" cy="384"/>
            </a:xfrm>
          </p:grpSpPr>
          <p:sp>
            <p:nvSpPr>
              <p:cNvPr id="478222" name="Line 14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223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78224" name="Text Box 16"/>
          <p:cNvSpPr txBox="1">
            <a:spLocks noChangeArrowheads="1"/>
          </p:cNvSpPr>
          <p:nvPr/>
        </p:nvSpPr>
        <p:spPr bwMode="auto">
          <a:xfrm>
            <a:off x="971550" y="2636838"/>
            <a:ext cx="5562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在高为</a:t>
            </a:r>
            <a:r>
              <a:rPr lang="en-US" sz="2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米，水平距离为</a:t>
            </a:r>
            <a:r>
              <a:rPr lang="en-US" sz="2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米的楼梯</a:t>
            </a:r>
          </a:p>
          <a:p>
            <a:endParaRPr lang="zh-CN" altLang="en-US" sz="24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表面铺上地毯，则地毯的长度至少需</a:t>
            </a:r>
          </a:p>
          <a:p>
            <a:endParaRPr lang="zh-CN" altLang="en-US" sz="24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/>
                <a:ea typeface="黑体" panose="02010609060101010101" pitchFamily="49" charset="-122"/>
              </a:rPr>
              <a:t>————</a:t>
            </a:r>
            <a:r>
              <a:rPr lang="zh-CN" altLang="en-US" sz="2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米。</a:t>
            </a:r>
          </a:p>
        </p:txBody>
      </p:sp>
      <p:sp>
        <p:nvSpPr>
          <p:cNvPr id="478225" name="Rectangle 17"/>
          <p:cNvSpPr>
            <a:spLocks noChangeArrowheads="1"/>
          </p:cNvSpPr>
          <p:nvPr/>
        </p:nvSpPr>
        <p:spPr bwMode="auto">
          <a:xfrm>
            <a:off x="684213" y="1916113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800000"/>
                </a:solidFill>
              </a:rPr>
              <a:t> 如图</a:t>
            </a:r>
          </a:p>
        </p:txBody>
      </p:sp>
      <p:sp>
        <p:nvSpPr>
          <p:cNvPr id="478226" name="WordArt 18"/>
          <p:cNvSpPr>
            <a:spLocks noChangeArrowheads="1" noChangeShapeType="1"/>
          </p:cNvSpPr>
          <p:nvPr/>
        </p:nvSpPr>
        <p:spPr bwMode="auto">
          <a:xfrm>
            <a:off x="1908175" y="3933825"/>
            <a:ext cx="23812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lang="zh-CN" altLang="en-US" sz="3600" b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6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78227" name="WordArt 19"/>
          <p:cNvSpPr>
            <a:spLocks noChangeArrowheads="1" noChangeShapeType="1"/>
          </p:cNvSpPr>
          <p:nvPr/>
        </p:nvSpPr>
        <p:spPr bwMode="auto">
          <a:xfrm>
            <a:off x="684213" y="404813"/>
            <a:ext cx="18288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随堂检测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78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78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78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24" grpId="0" autoUpdateAnimBg="0"/>
      <p:bldP spid="478225" grpId="0" autoUpdateAnimBg="0"/>
      <p:bldP spid="4782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Text Box 2"/>
          <p:cNvSpPr txBox="1">
            <a:spLocks noChangeArrowheads="1"/>
          </p:cNvSpPr>
          <p:nvPr/>
        </p:nvSpPr>
        <p:spPr bwMode="auto">
          <a:xfrm>
            <a:off x="250825" y="908720"/>
            <a:ext cx="84248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2</a:t>
            </a:r>
            <a:r>
              <a:rPr lang="zh-CN" altLang="en-US" sz="3200" b="1" dirty="0"/>
              <a:t>、 如图，原来是重叠的两个直角三角形，将其中一个三角形沿着</a:t>
            </a:r>
            <a:r>
              <a:rPr lang="en-US" sz="3200" b="1" i="1" dirty="0"/>
              <a:t>BC</a:t>
            </a:r>
            <a:r>
              <a:rPr lang="zh-CN" altLang="en-US" sz="3200" b="1" dirty="0"/>
              <a:t>方向平移</a:t>
            </a:r>
            <a:r>
              <a:rPr lang="en-US" sz="3200" b="1" i="1" dirty="0"/>
              <a:t>BE</a:t>
            </a:r>
            <a:r>
              <a:rPr lang="zh-CN" altLang="en-US" sz="3200" b="1" dirty="0"/>
              <a:t>的距离，就得到此图形，求阴影部分面积</a:t>
            </a:r>
            <a:r>
              <a:rPr lang="en-US" sz="3200" b="1" dirty="0"/>
              <a:t>(</a:t>
            </a:r>
            <a:r>
              <a:rPr lang="zh-CN" altLang="en-US" sz="3200" b="1" dirty="0"/>
              <a:t>单位：厘米</a:t>
            </a:r>
            <a:r>
              <a:rPr lang="en-US" sz="3200" b="1" dirty="0"/>
              <a:t>). </a:t>
            </a:r>
          </a:p>
        </p:txBody>
      </p:sp>
      <p:pic>
        <p:nvPicPr>
          <p:cNvPr id="4792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0968"/>
            <a:ext cx="3240087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-312738"/>
            <a:ext cx="9540875" cy="7165976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1908175" y="1125538"/>
            <a:ext cx="5688013" cy="33829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0260" name="Rectangle 4" descr="花岗岩"/>
          <p:cNvSpPr>
            <a:spLocks noChangeArrowheads="1"/>
          </p:cNvSpPr>
          <p:nvPr/>
        </p:nvSpPr>
        <p:spPr bwMode="auto">
          <a:xfrm>
            <a:off x="1908175" y="1916113"/>
            <a:ext cx="5688013" cy="5048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3200" b="1">
              <a:solidFill>
                <a:srgbClr val="FF3300"/>
              </a:solidFill>
            </a:endParaRPr>
          </a:p>
        </p:txBody>
      </p:sp>
      <p:sp>
        <p:nvSpPr>
          <p:cNvPr id="480261" name="Rectangle 5" descr="花岗岩"/>
          <p:cNvSpPr>
            <a:spLocks noChangeArrowheads="1"/>
          </p:cNvSpPr>
          <p:nvPr/>
        </p:nvSpPr>
        <p:spPr bwMode="auto">
          <a:xfrm>
            <a:off x="1908175" y="3213100"/>
            <a:ext cx="5688013" cy="5048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3200" b="1">
              <a:solidFill>
                <a:srgbClr val="FF3300"/>
              </a:solidFill>
            </a:endParaRPr>
          </a:p>
        </p:txBody>
      </p:sp>
      <p:sp>
        <p:nvSpPr>
          <p:cNvPr id="480262" name="Rectangle 6" descr="花岗岩"/>
          <p:cNvSpPr>
            <a:spLocks noChangeArrowheads="1"/>
          </p:cNvSpPr>
          <p:nvPr/>
        </p:nvSpPr>
        <p:spPr bwMode="auto">
          <a:xfrm>
            <a:off x="3276600" y="1125538"/>
            <a:ext cx="647700" cy="3382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0263" name="Rectangle 7" descr="花岗岩"/>
          <p:cNvSpPr>
            <a:spLocks noChangeArrowheads="1"/>
          </p:cNvSpPr>
          <p:nvPr/>
        </p:nvSpPr>
        <p:spPr bwMode="auto">
          <a:xfrm>
            <a:off x="5580063" y="1125538"/>
            <a:ext cx="647700" cy="3382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0264" name="Rectangle 8" descr="绿色大理石"/>
          <p:cNvSpPr>
            <a:spLocks noChangeArrowheads="1"/>
          </p:cNvSpPr>
          <p:nvPr/>
        </p:nvSpPr>
        <p:spPr bwMode="auto">
          <a:xfrm>
            <a:off x="3924300" y="1125538"/>
            <a:ext cx="1655763" cy="7905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0265" name="Rectangle 9" descr="绿色大理石"/>
          <p:cNvSpPr>
            <a:spLocks noChangeArrowheads="1"/>
          </p:cNvSpPr>
          <p:nvPr/>
        </p:nvSpPr>
        <p:spPr bwMode="auto">
          <a:xfrm>
            <a:off x="3924300" y="2420938"/>
            <a:ext cx="1655763" cy="7905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0266" name="Rectangle 10" descr="绿色大理石"/>
          <p:cNvSpPr>
            <a:spLocks noChangeArrowheads="1"/>
          </p:cNvSpPr>
          <p:nvPr/>
        </p:nvSpPr>
        <p:spPr bwMode="auto">
          <a:xfrm>
            <a:off x="3924300" y="3716338"/>
            <a:ext cx="1655763" cy="7905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0267" name="Rectangle 11" descr="绿色大理石"/>
          <p:cNvSpPr>
            <a:spLocks noChangeArrowheads="1"/>
          </p:cNvSpPr>
          <p:nvPr/>
        </p:nvSpPr>
        <p:spPr bwMode="auto">
          <a:xfrm>
            <a:off x="1908175" y="1125538"/>
            <a:ext cx="1368425" cy="7905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0268" name="Rectangle 12" descr="绿色大理石"/>
          <p:cNvSpPr>
            <a:spLocks noChangeArrowheads="1"/>
          </p:cNvSpPr>
          <p:nvPr/>
        </p:nvSpPr>
        <p:spPr bwMode="auto">
          <a:xfrm>
            <a:off x="1908175" y="2420938"/>
            <a:ext cx="1368425" cy="7905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0269" name="Rectangle 13" descr="绿色大理石"/>
          <p:cNvSpPr>
            <a:spLocks noChangeArrowheads="1"/>
          </p:cNvSpPr>
          <p:nvPr/>
        </p:nvSpPr>
        <p:spPr bwMode="auto">
          <a:xfrm>
            <a:off x="1908175" y="3716338"/>
            <a:ext cx="1368425" cy="7905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0270" name="Rectangle 14" descr="绿色大理石"/>
          <p:cNvSpPr>
            <a:spLocks noChangeArrowheads="1"/>
          </p:cNvSpPr>
          <p:nvPr/>
        </p:nvSpPr>
        <p:spPr bwMode="auto">
          <a:xfrm>
            <a:off x="6227763" y="1125538"/>
            <a:ext cx="1368425" cy="7905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0271" name="Rectangle 15" descr="绿色大理石"/>
          <p:cNvSpPr>
            <a:spLocks noChangeArrowheads="1"/>
          </p:cNvSpPr>
          <p:nvPr/>
        </p:nvSpPr>
        <p:spPr bwMode="auto">
          <a:xfrm>
            <a:off x="6227763" y="2420938"/>
            <a:ext cx="1368425" cy="7905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0272" name="Rectangle 16" descr="绿色大理石"/>
          <p:cNvSpPr>
            <a:spLocks noChangeArrowheads="1"/>
          </p:cNvSpPr>
          <p:nvPr/>
        </p:nvSpPr>
        <p:spPr bwMode="auto">
          <a:xfrm>
            <a:off x="6227763" y="3716338"/>
            <a:ext cx="1368425" cy="7905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80273" name="Group 17"/>
          <p:cNvGrpSpPr/>
          <p:nvPr/>
        </p:nvGrpSpPr>
        <p:grpSpPr bwMode="auto">
          <a:xfrm>
            <a:off x="1908175" y="404813"/>
            <a:ext cx="5688013" cy="720725"/>
            <a:chOff x="0" y="0"/>
            <a:chExt cx="3583" cy="454"/>
          </a:xfrm>
        </p:grpSpPr>
        <p:sp>
          <p:nvSpPr>
            <p:cNvPr id="480274" name="Line 18"/>
            <p:cNvSpPr>
              <a:spLocks noChangeShapeType="1"/>
            </p:cNvSpPr>
            <p:nvPr/>
          </p:nvSpPr>
          <p:spPr bwMode="auto">
            <a:xfrm>
              <a:off x="0" y="46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75" name="Line 19"/>
            <p:cNvSpPr>
              <a:spLocks noChangeShapeType="1"/>
            </p:cNvSpPr>
            <p:nvPr/>
          </p:nvSpPr>
          <p:spPr bwMode="auto">
            <a:xfrm>
              <a:off x="3583" y="0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76" name="Line 20"/>
            <p:cNvSpPr>
              <a:spLocks noChangeShapeType="1"/>
            </p:cNvSpPr>
            <p:nvPr/>
          </p:nvSpPr>
          <p:spPr bwMode="auto">
            <a:xfrm>
              <a:off x="1905" y="227"/>
              <a:ext cx="16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77" name="Line 21"/>
            <p:cNvSpPr>
              <a:spLocks noChangeShapeType="1"/>
            </p:cNvSpPr>
            <p:nvPr/>
          </p:nvSpPr>
          <p:spPr bwMode="auto">
            <a:xfrm flipH="1">
              <a:off x="0" y="227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78" name="Text Box 22"/>
            <p:cNvSpPr txBox="1">
              <a:spLocks noChangeArrowheads="1"/>
            </p:cNvSpPr>
            <p:nvPr/>
          </p:nvSpPr>
          <p:spPr bwMode="auto">
            <a:xfrm>
              <a:off x="1406" y="45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18m</a:t>
              </a:r>
            </a:p>
          </p:txBody>
        </p:sp>
      </p:grpSp>
      <p:grpSp>
        <p:nvGrpSpPr>
          <p:cNvPr id="480279" name="Group 23"/>
          <p:cNvGrpSpPr/>
          <p:nvPr/>
        </p:nvGrpSpPr>
        <p:grpSpPr bwMode="auto">
          <a:xfrm>
            <a:off x="7596188" y="1916113"/>
            <a:ext cx="1081087" cy="504825"/>
            <a:chOff x="0" y="0"/>
            <a:chExt cx="681" cy="318"/>
          </a:xfrm>
        </p:grpSpPr>
        <p:sp>
          <p:nvSpPr>
            <p:cNvPr id="480280" name="Line 24"/>
            <p:cNvSpPr>
              <a:spLocks noChangeShapeType="1"/>
            </p:cNvSpPr>
            <p:nvPr/>
          </p:nvSpPr>
          <p:spPr bwMode="auto">
            <a:xfrm>
              <a:off x="0" y="0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81" name="Line 25"/>
            <p:cNvSpPr>
              <a:spLocks noChangeShapeType="1"/>
            </p:cNvSpPr>
            <p:nvPr/>
          </p:nvSpPr>
          <p:spPr bwMode="auto">
            <a:xfrm>
              <a:off x="0" y="318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82" name="Line 26"/>
            <p:cNvSpPr>
              <a:spLocks noChangeShapeType="1"/>
            </p:cNvSpPr>
            <p:nvPr/>
          </p:nvSpPr>
          <p:spPr bwMode="auto">
            <a:xfrm>
              <a:off x="227" y="18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83" name="Line 27"/>
            <p:cNvSpPr>
              <a:spLocks noChangeShapeType="1"/>
            </p:cNvSpPr>
            <p:nvPr/>
          </p:nvSpPr>
          <p:spPr bwMode="auto">
            <a:xfrm flipV="1">
              <a:off x="227" y="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84" name="Text Box 28"/>
            <p:cNvSpPr txBox="1">
              <a:spLocks noChangeArrowheads="1"/>
            </p:cNvSpPr>
            <p:nvPr/>
          </p:nvSpPr>
          <p:spPr bwMode="auto">
            <a:xfrm>
              <a:off x="318" y="0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2m</a:t>
              </a:r>
            </a:p>
          </p:txBody>
        </p:sp>
      </p:grpSp>
      <p:grpSp>
        <p:nvGrpSpPr>
          <p:cNvPr id="480285" name="Group 29"/>
          <p:cNvGrpSpPr/>
          <p:nvPr/>
        </p:nvGrpSpPr>
        <p:grpSpPr bwMode="auto">
          <a:xfrm>
            <a:off x="971550" y="1125538"/>
            <a:ext cx="936625" cy="3382962"/>
            <a:chOff x="0" y="0"/>
            <a:chExt cx="590" cy="2131"/>
          </a:xfrm>
        </p:grpSpPr>
        <p:sp>
          <p:nvSpPr>
            <p:cNvPr id="480286" name="Line 30"/>
            <p:cNvSpPr>
              <a:spLocks noChangeShapeType="1"/>
            </p:cNvSpPr>
            <p:nvPr/>
          </p:nvSpPr>
          <p:spPr bwMode="auto">
            <a:xfrm>
              <a:off x="181" y="0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87" name="Line 31"/>
            <p:cNvSpPr>
              <a:spLocks noChangeShapeType="1"/>
            </p:cNvSpPr>
            <p:nvPr/>
          </p:nvSpPr>
          <p:spPr bwMode="auto">
            <a:xfrm>
              <a:off x="227" y="2131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88" name="Line 32"/>
            <p:cNvSpPr>
              <a:spLocks noChangeShapeType="1"/>
            </p:cNvSpPr>
            <p:nvPr/>
          </p:nvSpPr>
          <p:spPr bwMode="auto">
            <a:xfrm>
              <a:off x="363" y="122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89" name="Line 33"/>
            <p:cNvSpPr>
              <a:spLocks noChangeShapeType="1"/>
            </p:cNvSpPr>
            <p:nvPr/>
          </p:nvSpPr>
          <p:spPr bwMode="auto">
            <a:xfrm flipV="1">
              <a:off x="363" y="0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90" name="Text Box 34"/>
            <p:cNvSpPr txBox="1">
              <a:spLocks noChangeArrowheads="1"/>
            </p:cNvSpPr>
            <p:nvPr/>
          </p:nvSpPr>
          <p:spPr bwMode="auto">
            <a:xfrm>
              <a:off x="0" y="861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16m</a:t>
              </a:r>
            </a:p>
          </p:txBody>
        </p:sp>
      </p:grpSp>
      <p:grpSp>
        <p:nvGrpSpPr>
          <p:cNvPr id="480291" name="Group 35"/>
          <p:cNvGrpSpPr/>
          <p:nvPr/>
        </p:nvGrpSpPr>
        <p:grpSpPr bwMode="auto">
          <a:xfrm>
            <a:off x="611188" y="1125538"/>
            <a:ext cx="1296987" cy="2376487"/>
            <a:chOff x="0" y="0"/>
            <a:chExt cx="545" cy="1497"/>
          </a:xfrm>
        </p:grpSpPr>
        <p:sp>
          <p:nvSpPr>
            <p:cNvPr id="480292" name="Line 36"/>
            <p:cNvSpPr>
              <a:spLocks noChangeShapeType="1"/>
            </p:cNvSpPr>
            <p:nvPr/>
          </p:nvSpPr>
          <p:spPr bwMode="auto">
            <a:xfrm>
              <a:off x="91" y="0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93" name="Line 37"/>
            <p:cNvSpPr>
              <a:spLocks noChangeShapeType="1"/>
            </p:cNvSpPr>
            <p:nvPr/>
          </p:nvSpPr>
          <p:spPr bwMode="auto">
            <a:xfrm>
              <a:off x="136" y="1497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94" name="Line 38"/>
            <p:cNvSpPr>
              <a:spLocks noChangeShapeType="1"/>
            </p:cNvSpPr>
            <p:nvPr/>
          </p:nvSpPr>
          <p:spPr bwMode="auto">
            <a:xfrm>
              <a:off x="318" y="862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95" name="Line 39"/>
            <p:cNvSpPr>
              <a:spLocks noChangeShapeType="1"/>
            </p:cNvSpPr>
            <p:nvPr/>
          </p:nvSpPr>
          <p:spPr bwMode="auto">
            <a:xfrm flipV="1">
              <a:off x="318" y="0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96" name="Text Box 40"/>
            <p:cNvSpPr txBox="1">
              <a:spLocks noChangeArrowheads="1"/>
            </p:cNvSpPr>
            <p:nvPr/>
          </p:nvSpPr>
          <p:spPr bwMode="auto">
            <a:xfrm>
              <a:off x="0" y="590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</a:rPr>
                <a:t>12m</a:t>
              </a:r>
            </a:p>
          </p:txBody>
        </p:sp>
      </p:grpSp>
      <p:grpSp>
        <p:nvGrpSpPr>
          <p:cNvPr id="480297" name="Group 41"/>
          <p:cNvGrpSpPr/>
          <p:nvPr/>
        </p:nvGrpSpPr>
        <p:grpSpPr bwMode="auto">
          <a:xfrm>
            <a:off x="1908175" y="-165100"/>
            <a:ext cx="4392613" cy="1268413"/>
            <a:chOff x="0" y="0"/>
            <a:chExt cx="2813" cy="363"/>
          </a:xfrm>
        </p:grpSpPr>
        <p:sp>
          <p:nvSpPr>
            <p:cNvPr id="480298" name="Line 42"/>
            <p:cNvSpPr>
              <a:spLocks noChangeShapeType="1"/>
            </p:cNvSpPr>
            <p:nvPr/>
          </p:nvSpPr>
          <p:spPr bwMode="auto">
            <a:xfrm>
              <a:off x="0" y="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99" name="Line 43"/>
            <p:cNvSpPr>
              <a:spLocks noChangeShapeType="1"/>
            </p:cNvSpPr>
            <p:nvPr/>
          </p:nvSpPr>
          <p:spPr bwMode="auto">
            <a:xfrm>
              <a:off x="2813" y="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300" name="Line 44"/>
            <p:cNvSpPr>
              <a:spLocks noChangeShapeType="1"/>
            </p:cNvSpPr>
            <p:nvPr/>
          </p:nvSpPr>
          <p:spPr bwMode="auto">
            <a:xfrm>
              <a:off x="1769" y="227"/>
              <a:ext cx="10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301" name="Line 45"/>
            <p:cNvSpPr>
              <a:spLocks noChangeShapeType="1"/>
            </p:cNvSpPr>
            <p:nvPr/>
          </p:nvSpPr>
          <p:spPr bwMode="auto">
            <a:xfrm flipH="1">
              <a:off x="0" y="227"/>
              <a:ext cx="10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302" name="Text Box 46"/>
            <p:cNvSpPr txBox="1">
              <a:spLocks noChangeArrowheads="1"/>
            </p:cNvSpPr>
            <p:nvPr/>
          </p:nvSpPr>
          <p:spPr bwMode="auto">
            <a:xfrm>
              <a:off x="1180" y="91"/>
              <a:ext cx="545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</a:rPr>
                <a:t>14m</a:t>
              </a:r>
            </a:p>
          </p:txBody>
        </p:sp>
      </p:grpSp>
      <p:sp>
        <p:nvSpPr>
          <p:cNvPr id="480303" name="Text Box 47"/>
          <p:cNvSpPr txBox="1">
            <a:spLocks noChangeArrowheads="1"/>
          </p:cNvSpPr>
          <p:nvPr/>
        </p:nvSpPr>
        <p:spPr bwMode="auto">
          <a:xfrm>
            <a:off x="468313" y="4941888"/>
            <a:ext cx="4032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</a:rPr>
              <a:t>求出图中绿地的面积</a:t>
            </a:r>
          </a:p>
        </p:txBody>
      </p:sp>
      <p:sp>
        <p:nvSpPr>
          <p:cNvPr id="480304" name="Text Box 48"/>
          <p:cNvSpPr txBox="1">
            <a:spLocks noChangeArrowheads="1"/>
          </p:cNvSpPr>
          <p:nvPr/>
        </p:nvSpPr>
        <p:spPr bwMode="auto">
          <a:xfrm>
            <a:off x="2411413" y="5805488"/>
            <a:ext cx="5400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将绿地平移在一起即可求得</a:t>
            </a:r>
          </a:p>
        </p:txBody>
      </p:sp>
      <p:sp>
        <p:nvSpPr>
          <p:cNvPr id="480305" name="WordArt 49" descr="白色大理石"/>
          <p:cNvSpPr>
            <a:spLocks noChangeArrowheads="1" noChangeShapeType="1"/>
          </p:cNvSpPr>
          <p:nvPr/>
        </p:nvSpPr>
        <p:spPr bwMode="auto">
          <a:xfrm>
            <a:off x="323850" y="188913"/>
            <a:ext cx="1223963" cy="717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3600">
                <a:ln w="9525">
                  <a:rou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华文新魏" panose="02010800040101010101" pitchFamily="2" charset="-122"/>
                <a:ea typeface="华文新魏" panose="02010800040101010101" pitchFamily="2" charset="-122"/>
              </a:rPr>
              <a:t>应用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0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0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0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2.89017E-6 L -0.07084 -2.89017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532 L -0.14166 -2.8901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80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393 L -0.00018 -0.070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1063 L 0.00382 -0.15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6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1572 L -0.07084 -0.073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80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-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3144 L -0.07084 -0.151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80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-3.4104E-6 L -0.14166 -0.0786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80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3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3.93064E-6 L -0.14566 -0.15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80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80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80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80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4" grpId="0" animBg="1"/>
      <p:bldP spid="480265" grpId="0" animBg="1"/>
      <p:bldP spid="480266" grpId="0" animBg="1"/>
      <p:bldP spid="480268" grpId="0" animBg="1"/>
      <p:bldP spid="480269" grpId="0" animBg="1"/>
      <p:bldP spid="480270" grpId="0" animBg="1"/>
      <p:bldP spid="480271" grpId="0" animBg="1"/>
      <p:bldP spid="480272" grpId="0" animBg="1"/>
      <p:bldP spid="480303" grpId="0" autoUpdateAnimBg="0"/>
      <p:bldP spid="48030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1835150" y="2492375"/>
            <a:ext cx="5689600" cy="3384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284" name="Rectangle 4" descr="绿色大理石"/>
          <p:cNvSpPr>
            <a:spLocks noChangeArrowheads="1"/>
          </p:cNvSpPr>
          <p:nvPr/>
        </p:nvSpPr>
        <p:spPr bwMode="auto">
          <a:xfrm>
            <a:off x="3851275" y="2492375"/>
            <a:ext cx="1655763" cy="7905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285" name="Rectangle 5" descr="绿色大理石"/>
          <p:cNvSpPr>
            <a:spLocks noChangeArrowheads="1"/>
          </p:cNvSpPr>
          <p:nvPr/>
        </p:nvSpPr>
        <p:spPr bwMode="auto">
          <a:xfrm>
            <a:off x="3851275" y="3787775"/>
            <a:ext cx="1655763" cy="7905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286" name="Rectangle 6" descr="绿色大理石"/>
          <p:cNvSpPr>
            <a:spLocks noChangeArrowheads="1"/>
          </p:cNvSpPr>
          <p:nvPr/>
        </p:nvSpPr>
        <p:spPr bwMode="auto">
          <a:xfrm>
            <a:off x="3851275" y="5083175"/>
            <a:ext cx="1655763" cy="7905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287" name="Rectangle 7" descr="绿色大理石"/>
          <p:cNvSpPr>
            <a:spLocks noChangeArrowheads="1"/>
          </p:cNvSpPr>
          <p:nvPr/>
        </p:nvSpPr>
        <p:spPr bwMode="auto">
          <a:xfrm>
            <a:off x="1835150" y="2492375"/>
            <a:ext cx="1368425" cy="7905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288" name="Rectangle 8" descr="绿色大理石"/>
          <p:cNvSpPr>
            <a:spLocks noChangeArrowheads="1"/>
          </p:cNvSpPr>
          <p:nvPr/>
        </p:nvSpPr>
        <p:spPr bwMode="auto">
          <a:xfrm>
            <a:off x="1835150" y="3779838"/>
            <a:ext cx="1368425" cy="7905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289" name="Rectangle 9" descr="绿色大理石"/>
          <p:cNvSpPr>
            <a:spLocks noChangeArrowheads="1"/>
          </p:cNvSpPr>
          <p:nvPr/>
        </p:nvSpPr>
        <p:spPr bwMode="auto">
          <a:xfrm>
            <a:off x="1835150" y="5083175"/>
            <a:ext cx="1368425" cy="7905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290" name="Rectangle 10" descr="绿色大理石"/>
          <p:cNvSpPr>
            <a:spLocks noChangeArrowheads="1"/>
          </p:cNvSpPr>
          <p:nvPr/>
        </p:nvSpPr>
        <p:spPr bwMode="auto">
          <a:xfrm>
            <a:off x="6154738" y="2492375"/>
            <a:ext cx="1368425" cy="7905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291" name="Rectangle 11" descr="绿色大理石"/>
          <p:cNvSpPr>
            <a:spLocks noChangeArrowheads="1"/>
          </p:cNvSpPr>
          <p:nvPr/>
        </p:nvSpPr>
        <p:spPr bwMode="auto">
          <a:xfrm>
            <a:off x="6154738" y="3787775"/>
            <a:ext cx="1368425" cy="7905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292" name="Rectangle 12" descr="绿色大理石"/>
          <p:cNvSpPr>
            <a:spLocks noChangeArrowheads="1"/>
          </p:cNvSpPr>
          <p:nvPr/>
        </p:nvSpPr>
        <p:spPr bwMode="auto">
          <a:xfrm>
            <a:off x="6154738" y="5083175"/>
            <a:ext cx="1368425" cy="7905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81293" name="Group 13"/>
          <p:cNvGrpSpPr/>
          <p:nvPr/>
        </p:nvGrpSpPr>
        <p:grpSpPr bwMode="auto">
          <a:xfrm>
            <a:off x="1835150" y="1771650"/>
            <a:ext cx="5688013" cy="720725"/>
            <a:chOff x="0" y="0"/>
            <a:chExt cx="3583" cy="454"/>
          </a:xfrm>
        </p:grpSpPr>
        <p:sp>
          <p:nvSpPr>
            <p:cNvPr id="481294" name="Line 14"/>
            <p:cNvSpPr>
              <a:spLocks noChangeShapeType="1"/>
            </p:cNvSpPr>
            <p:nvPr/>
          </p:nvSpPr>
          <p:spPr bwMode="auto">
            <a:xfrm>
              <a:off x="0" y="46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295" name="Line 15"/>
            <p:cNvSpPr>
              <a:spLocks noChangeShapeType="1"/>
            </p:cNvSpPr>
            <p:nvPr/>
          </p:nvSpPr>
          <p:spPr bwMode="auto">
            <a:xfrm>
              <a:off x="3583" y="0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296" name="Line 16"/>
            <p:cNvSpPr>
              <a:spLocks noChangeShapeType="1"/>
            </p:cNvSpPr>
            <p:nvPr/>
          </p:nvSpPr>
          <p:spPr bwMode="auto">
            <a:xfrm>
              <a:off x="1905" y="227"/>
              <a:ext cx="16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297" name="Line 17"/>
            <p:cNvSpPr>
              <a:spLocks noChangeShapeType="1"/>
            </p:cNvSpPr>
            <p:nvPr/>
          </p:nvSpPr>
          <p:spPr bwMode="auto">
            <a:xfrm flipH="1">
              <a:off x="0" y="227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298" name="Text Box 18"/>
            <p:cNvSpPr txBox="1">
              <a:spLocks noChangeArrowheads="1"/>
            </p:cNvSpPr>
            <p:nvPr/>
          </p:nvSpPr>
          <p:spPr bwMode="auto">
            <a:xfrm>
              <a:off x="1406" y="45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18m</a:t>
              </a:r>
            </a:p>
          </p:txBody>
        </p:sp>
      </p:grpSp>
      <p:grpSp>
        <p:nvGrpSpPr>
          <p:cNvPr id="481299" name="Group 19"/>
          <p:cNvGrpSpPr/>
          <p:nvPr/>
        </p:nvGrpSpPr>
        <p:grpSpPr bwMode="auto">
          <a:xfrm>
            <a:off x="7523163" y="3282950"/>
            <a:ext cx="1081087" cy="504825"/>
            <a:chOff x="0" y="0"/>
            <a:chExt cx="681" cy="318"/>
          </a:xfrm>
        </p:grpSpPr>
        <p:sp>
          <p:nvSpPr>
            <p:cNvPr id="481300" name="Line 20"/>
            <p:cNvSpPr>
              <a:spLocks noChangeShapeType="1"/>
            </p:cNvSpPr>
            <p:nvPr/>
          </p:nvSpPr>
          <p:spPr bwMode="auto">
            <a:xfrm>
              <a:off x="0" y="0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01" name="Line 21"/>
            <p:cNvSpPr>
              <a:spLocks noChangeShapeType="1"/>
            </p:cNvSpPr>
            <p:nvPr/>
          </p:nvSpPr>
          <p:spPr bwMode="auto">
            <a:xfrm>
              <a:off x="0" y="318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02" name="Line 22"/>
            <p:cNvSpPr>
              <a:spLocks noChangeShapeType="1"/>
            </p:cNvSpPr>
            <p:nvPr/>
          </p:nvSpPr>
          <p:spPr bwMode="auto">
            <a:xfrm>
              <a:off x="227" y="18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03" name="Line 23"/>
            <p:cNvSpPr>
              <a:spLocks noChangeShapeType="1"/>
            </p:cNvSpPr>
            <p:nvPr/>
          </p:nvSpPr>
          <p:spPr bwMode="auto">
            <a:xfrm flipV="1">
              <a:off x="227" y="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04" name="Text Box 24"/>
            <p:cNvSpPr txBox="1">
              <a:spLocks noChangeArrowheads="1"/>
            </p:cNvSpPr>
            <p:nvPr/>
          </p:nvSpPr>
          <p:spPr bwMode="auto">
            <a:xfrm>
              <a:off x="318" y="0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2m</a:t>
              </a:r>
            </a:p>
          </p:txBody>
        </p:sp>
      </p:grpSp>
      <p:sp>
        <p:nvSpPr>
          <p:cNvPr id="481305" name="Rectangle 25" descr="花岗岩"/>
          <p:cNvSpPr>
            <a:spLocks noChangeArrowheads="1"/>
          </p:cNvSpPr>
          <p:nvPr/>
        </p:nvSpPr>
        <p:spPr bwMode="auto">
          <a:xfrm>
            <a:off x="1835150" y="3282950"/>
            <a:ext cx="5688013" cy="5048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3200" b="1">
              <a:solidFill>
                <a:srgbClr val="FF3300"/>
              </a:solidFill>
            </a:endParaRPr>
          </a:p>
        </p:txBody>
      </p:sp>
      <p:sp>
        <p:nvSpPr>
          <p:cNvPr id="481306" name="Rectangle 26" descr="花岗岩"/>
          <p:cNvSpPr>
            <a:spLocks noChangeArrowheads="1"/>
          </p:cNvSpPr>
          <p:nvPr/>
        </p:nvSpPr>
        <p:spPr bwMode="auto">
          <a:xfrm>
            <a:off x="1835150" y="4579938"/>
            <a:ext cx="5688013" cy="5048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3200" b="1">
              <a:solidFill>
                <a:srgbClr val="FF3300"/>
              </a:solidFill>
            </a:endParaRPr>
          </a:p>
        </p:txBody>
      </p:sp>
      <p:sp>
        <p:nvSpPr>
          <p:cNvPr id="481307" name="Rectangle 27" descr="花岗岩"/>
          <p:cNvSpPr>
            <a:spLocks noChangeArrowheads="1"/>
          </p:cNvSpPr>
          <p:nvPr/>
        </p:nvSpPr>
        <p:spPr bwMode="auto">
          <a:xfrm>
            <a:off x="3203575" y="2492375"/>
            <a:ext cx="647700" cy="33829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08" name="Rectangle 28" descr="花岗岩"/>
          <p:cNvSpPr>
            <a:spLocks noChangeArrowheads="1"/>
          </p:cNvSpPr>
          <p:nvPr/>
        </p:nvSpPr>
        <p:spPr bwMode="auto">
          <a:xfrm>
            <a:off x="5507038" y="2492375"/>
            <a:ext cx="647700" cy="33829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81309" name="Group 29"/>
          <p:cNvGrpSpPr/>
          <p:nvPr/>
        </p:nvGrpSpPr>
        <p:grpSpPr bwMode="auto">
          <a:xfrm>
            <a:off x="1835150" y="5876925"/>
            <a:ext cx="4465638" cy="601663"/>
            <a:chOff x="0" y="0"/>
            <a:chExt cx="2813" cy="379"/>
          </a:xfrm>
        </p:grpSpPr>
        <p:sp>
          <p:nvSpPr>
            <p:cNvPr id="481310" name="Line 30"/>
            <p:cNvSpPr>
              <a:spLocks noChangeShapeType="1"/>
            </p:cNvSpPr>
            <p:nvPr/>
          </p:nvSpPr>
          <p:spPr bwMode="auto">
            <a:xfrm>
              <a:off x="0" y="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11" name="Line 31"/>
            <p:cNvSpPr>
              <a:spLocks noChangeShapeType="1"/>
            </p:cNvSpPr>
            <p:nvPr/>
          </p:nvSpPr>
          <p:spPr bwMode="auto">
            <a:xfrm>
              <a:off x="2813" y="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12" name="Line 32"/>
            <p:cNvSpPr>
              <a:spLocks noChangeShapeType="1"/>
            </p:cNvSpPr>
            <p:nvPr/>
          </p:nvSpPr>
          <p:spPr bwMode="auto">
            <a:xfrm>
              <a:off x="1769" y="227"/>
              <a:ext cx="10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13" name="Line 33"/>
            <p:cNvSpPr>
              <a:spLocks noChangeShapeType="1"/>
            </p:cNvSpPr>
            <p:nvPr/>
          </p:nvSpPr>
          <p:spPr bwMode="auto">
            <a:xfrm flipH="1">
              <a:off x="0" y="227"/>
              <a:ext cx="10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14" name="Text Box 34"/>
            <p:cNvSpPr txBox="1">
              <a:spLocks noChangeArrowheads="1"/>
            </p:cNvSpPr>
            <p:nvPr/>
          </p:nvSpPr>
          <p:spPr bwMode="auto">
            <a:xfrm>
              <a:off x="1180" y="91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14m</a:t>
              </a:r>
            </a:p>
          </p:txBody>
        </p:sp>
      </p:grpSp>
      <p:grpSp>
        <p:nvGrpSpPr>
          <p:cNvPr id="481315" name="Group 35"/>
          <p:cNvGrpSpPr/>
          <p:nvPr/>
        </p:nvGrpSpPr>
        <p:grpSpPr bwMode="auto">
          <a:xfrm>
            <a:off x="971550" y="3500438"/>
            <a:ext cx="865188" cy="2376487"/>
            <a:chOff x="0" y="0"/>
            <a:chExt cx="545" cy="1497"/>
          </a:xfrm>
        </p:grpSpPr>
        <p:sp>
          <p:nvSpPr>
            <p:cNvPr id="481316" name="Line 36"/>
            <p:cNvSpPr>
              <a:spLocks noChangeShapeType="1"/>
            </p:cNvSpPr>
            <p:nvPr/>
          </p:nvSpPr>
          <p:spPr bwMode="auto">
            <a:xfrm>
              <a:off x="91" y="0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17" name="Line 37"/>
            <p:cNvSpPr>
              <a:spLocks noChangeShapeType="1"/>
            </p:cNvSpPr>
            <p:nvPr/>
          </p:nvSpPr>
          <p:spPr bwMode="auto">
            <a:xfrm>
              <a:off x="136" y="1497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18" name="Line 38"/>
            <p:cNvSpPr>
              <a:spLocks noChangeShapeType="1"/>
            </p:cNvSpPr>
            <p:nvPr/>
          </p:nvSpPr>
          <p:spPr bwMode="auto">
            <a:xfrm>
              <a:off x="318" y="862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19" name="Line 39"/>
            <p:cNvSpPr>
              <a:spLocks noChangeShapeType="1"/>
            </p:cNvSpPr>
            <p:nvPr/>
          </p:nvSpPr>
          <p:spPr bwMode="auto">
            <a:xfrm flipV="1">
              <a:off x="318" y="0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20" name="Text Box 40"/>
            <p:cNvSpPr txBox="1">
              <a:spLocks noChangeArrowheads="1"/>
            </p:cNvSpPr>
            <p:nvPr/>
          </p:nvSpPr>
          <p:spPr bwMode="auto">
            <a:xfrm>
              <a:off x="0" y="590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12m</a:t>
              </a:r>
            </a:p>
          </p:txBody>
        </p:sp>
      </p:grpSp>
      <p:grpSp>
        <p:nvGrpSpPr>
          <p:cNvPr id="481321" name="Group 41"/>
          <p:cNvGrpSpPr/>
          <p:nvPr/>
        </p:nvGrpSpPr>
        <p:grpSpPr bwMode="auto">
          <a:xfrm>
            <a:off x="468313" y="2492375"/>
            <a:ext cx="1295400" cy="3382963"/>
            <a:chOff x="0" y="0"/>
            <a:chExt cx="816" cy="2131"/>
          </a:xfrm>
        </p:grpSpPr>
        <p:sp>
          <p:nvSpPr>
            <p:cNvPr id="481322" name="Line 42"/>
            <p:cNvSpPr>
              <a:spLocks noChangeShapeType="1"/>
            </p:cNvSpPr>
            <p:nvPr/>
          </p:nvSpPr>
          <p:spPr bwMode="auto">
            <a:xfrm>
              <a:off x="46" y="0"/>
              <a:ext cx="7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23" name="Line 43"/>
            <p:cNvSpPr>
              <a:spLocks noChangeShapeType="1"/>
            </p:cNvSpPr>
            <p:nvPr/>
          </p:nvSpPr>
          <p:spPr bwMode="auto">
            <a:xfrm>
              <a:off x="132" y="2131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24" name="Line 44"/>
            <p:cNvSpPr>
              <a:spLocks noChangeShapeType="1"/>
            </p:cNvSpPr>
            <p:nvPr/>
          </p:nvSpPr>
          <p:spPr bwMode="auto">
            <a:xfrm>
              <a:off x="389" y="122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25" name="Line 45"/>
            <p:cNvSpPr>
              <a:spLocks noChangeShapeType="1"/>
            </p:cNvSpPr>
            <p:nvPr/>
          </p:nvSpPr>
          <p:spPr bwMode="auto">
            <a:xfrm flipV="1">
              <a:off x="389" y="0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26" name="Text Box 46"/>
            <p:cNvSpPr txBox="1">
              <a:spLocks noChangeArrowheads="1"/>
            </p:cNvSpPr>
            <p:nvPr/>
          </p:nvSpPr>
          <p:spPr bwMode="auto">
            <a:xfrm>
              <a:off x="0" y="862"/>
              <a:ext cx="6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</a:rPr>
                <a:t>16m</a:t>
              </a:r>
            </a:p>
          </p:txBody>
        </p:sp>
      </p:grpSp>
      <p:sp>
        <p:nvSpPr>
          <p:cNvPr id="481327" name="Text Box 47"/>
          <p:cNvSpPr txBox="1">
            <a:spLocks noChangeArrowheads="1"/>
          </p:cNvSpPr>
          <p:nvPr/>
        </p:nvSpPr>
        <p:spPr bwMode="auto">
          <a:xfrm>
            <a:off x="1547813" y="549275"/>
            <a:ext cx="540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还有其它的平移方案吗</a:t>
            </a:r>
            <a:r>
              <a:rPr lang="en-US" sz="3600" b="1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4509E-6 L 0.15365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1.44509E-6 L 0.33473 -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1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2948E-6 L 0.00417 -0.12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7341E-6 L 0.00034 -0.230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81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5" grpId="0" animBg="1" autoUpdateAnimBg="0"/>
      <p:bldP spid="481306" grpId="0" animBg="1" autoUpdateAnimBg="0"/>
      <p:bldP spid="481307" grpId="0" animBg="1"/>
      <p:bldP spid="48130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1908175" y="1557338"/>
            <a:ext cx="6119813" cy="2808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2307" name="AutoShape 3" descr="花岗岩"/>
          <p:cNvSpPr>
            <a:spLocks noChangeArrowheads="1"/>
          </p:cNvSpPr>
          <p:nvPr/>
        </p:nvSpPr>
        <p:spPr bwMode="auto">
          <a:xfrm rot="16200000">
            <a:off x="2213769" y="2259807"/>
            <a:ext cx="2808287" cy="1403350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2308" name="AutoShape 4" descr="花岗岩"/>
          <p:cNvSpPr>
            <a:spLocks noChangeArrowheads="1"/>
          </p:cNvSpPr>
          <p:nvPr/>
        </p:nvSpPr>
        <p:spPr bwMode="auto">
          <a:xfrm rot="16200000">
            <a:off x="4914900" y="2260600"/>
            <a:ext cx="2806700" cy="1403350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82309" name="Group 5"/>
          <p:cNvGrpSpPr/>
          <p:nvPr/>
        </p:nvGrpSpPr>
        <p:grpSpPr bwMode="auto">
          <a:xfrm>
            <a:off x="1908175" y="908050"/>
            <a:ext cx="6119813" cy="649288"/>
            <a:chOff x="0" y="0"/>
            <a:chExt cx="3855" cy="409"/>
          </a:xfrm>
        </p:grpSpPr>
        <p:grpSp>
          <p:nvGrpSpPr>
            <p:cNvPr id="482310" name="Group 6"/>
            <p:cNvGrpSpPr/>
            <p:nvPr/>
          </p:nvGrpSpPr>
          <p:grpSpPr bwMode="auto">
            <a:xfrm>
              <a:off x="0" y="0"/>
              <a:ext cx="3855" cy="409"/>
              <a:chOff x="0" y="0"/>
              <a:chExt cx="3855" cy="409"/>
            </a:xfrm>
          </p:grpSpPr>
          <p:sp>
            <p:nvSpPr>
              <p:cNvPr id="482311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312" name="Line 8"/>
              <p:cNvSpPr>
                <a:spLocks noChangeShapeType="1"/>
              </p:cNvSpPr>
              <p:nvPr/>
            </p:nvSpPr>
            <p:spPr bwMode="auto">
              <a:xfrm>
                <a:off x="3855" y="0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313" name="Line 9"/>
              <p:cNvSpPr>
                <a:spLocks noChangeShapeType="1"/>
              </p:cNvSpPr>
              <p:nvPr/>
            </p:nvSpPr>
            <p:spPr bwMode="auto">
              <a:xfrm>
                <a:off x="2358" y="182"/>
                <a:ext cx="14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314" name="Line 10"/>
              <p:cNvSpPr>
                <a:spLocks noChangeShapeType="1"/>
              </p:cNvSpPr>
              <p:nvPr/>
            </p:nvSpPr>
            <p:spPr bwMode="auto">
              <a:xfrm flipH="1">
                <a:off x="0" y="182"/>
                <a:ext cx="16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82315" name="Text Box 11"/>
            <p:cNvSpPr txBox="1">
              <a:spLocks noChangeArrowheads="1"/>
            </p:cNvSpPr>
            <p:nvPr/>
          </p:nvSpPr>
          <p:spPr bwMode="auto">
            <a:xfrm>
              <a:off x="1814" y="0"/>
              <a:ext cx="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30m</a:t>
              </a:r>
            </a:p>
          </p:txBody>
        </p:sp>
      </p:grpSp>
      <p:grpSp>
        <p:nvGrpSpPr>
          <p:cNvPr id="482316" name="Group 12"/>
          <p:cNvGrpSpPr/>
          <p:nvPr/>
        </p:nvGrpSpPr>
        <p:grpSpPr bwMode="auto">
          <a:xfrm>
            <a:off x="900113" y="1557338"/>
            <a:ext cx="1008062" cy="2808287"/>
            <a:chOff x="0" y="0"/>
            <a:chExt cx="635" cy="1769"/>
          </a:xfrm>
        </p:grpSpPr>
        <p:sp>
          <p:nvSpPr>
            <p:cNvPr id="482317" name="Text Box 13"/>
            <p:cNvSpPr txBox="1">
              <a:spLocks noChangeArrowheads="1"/>
            </p:cNvSpPr>
            <p:nvPr/>
          </p:nvSpPr>
          <p:spPr bwMode="auto">
            <a:xfrm>
              <a:off x="0" y="725"/>
              <a:ext cx="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20m</a:t>
              </a:r>
            </a:p>
          </p:txBody>
        </p:sp>
        <p:sp>
          <p:nvSpPr>
            <p:cNvPr id="482318" name="Line 14"/>
            <p:cNvSpPr>
              <a:spLocks noChangeShapeType="1"/>
            </p:cNvSpPr>
            <p:nvPr/>
          </p:nvSpPr>
          <p:spPr bwMode="auto">
            <a:xfrm>
              <a:off x="317" y="0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19" name="Line 15"/>
            <p:cNvSpPr>
              <a:spLocks noChangeShapeType="1"/>
            </p:cNvSpPr>
            <p:nvPr/>
          </p:nvSpPr>
          <p:spPr bwMode="auto">
            <a:xfrm>
              <a:off x="363" y="176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20" name="Line 16"/>
            <p:cNvSpPr>
              <a:spLocks noChangeShapeType="1"/>
            </p:cNvSpPr>
            <p:nvPr/>
          </p:nvSpPr>
          <p:spPr bwMode="auto">
            <a:xfrm>
              <a:off x="408" y="998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21" name="Line 17"/>
            <p:cNvSpPr>
              <a:spLocks noChangeShapeType="1"/>
            </p:cNvSpPr>
            <p:nvPr/>
          </p:nvSpPr>
          <p:spPr bwMode="auto">
            <a:xfrm flipV="1">
              <a:off x="408" y="0"/>
              <a:ext cx="0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2322" name="Group 18"/>
          <p:cNvGrpSpPr/>
          <p:nvPr/>
        </p:nvGrpSpPr>
        <p:grpSpPr bwMode="auto">
          <a:xfrm>
            <a:off x="3924300" y="1557338"/>
            <a:ext cx="2051050" cy="2808287"/>
            <a:chOff x="0" y="0"/>
            <a:chExt cx="1247" cy="1769"/>
          </a:xfrm>
        </p:grpSpPr>
        <p:sp>
          <p:nvSpPr>
            <p:cNvPr id="482323" name="AutoShape 19" descr="绿色大理石"/>
            <p:cNvSpPr>
              <a:spLocks noChangeArrowheads="1"/>
            </p:cNvSpPr>
            <p:nvPr/>
          </p:nvSpPr>
          <p:spPr bwMode="auto">
            <a:xfrm rot="16200000">
              <a:off x="-431" y="431"/>
              <a:ext cx="1769" cy="907"/>
            </a:xfrm>
            <a:prstGeom prst="wave">
              <a:avLst>
                <a:gd name="adj1" fmla="val 13005"/>
                <a:gd name="adj2" fmla="val 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00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324" name="AutoShape 20" descr="绿色大理石"/>
            <p:cNvSpPr>
              <a:spLocks noChangeArrowheads="1"/>
            </p:cNvSpPr>
            <p:nvPr/>
          </p:nvSpPr>
          <p:spPr bwMode="auto">
            <a:xfrm rot="16200000">
              <a:off x="-80" y="443"/>
              <a:ext cx="1769" cy="884"/>
            </a:xfrm>
            <a:prstGeom prst="wave">
              <a:avLst>
                <a:gd name="adj1" fmla="val 13005"/>
                <a:gd name="adj2" fmla="val 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82325" name="Group 21"/>
          <p:cNvGrpSpPr/>
          <p:nvPr/>
        </p:nvGrpSpPr>
        <p:grpSpPr bwMode="auto">
          <a:xfrm>
            <a:off x="6659563" y="1557338"/>
            <a:ext cx="1368425" cy="2808287"/>
            <a:chOff x="0" y="0"/>
            <a:chExt cx="862" cy="1769"/>
          </a:xfrm>
        </p:grpSpPr>
        <p:sp>
          <p:nvSpPr>
            <p:cNvPr id="482326" name="AutoShape 22" descr="绿色大理石"/>
            <p:cNvSpPr>
              <a:spLocks noChangeArrowheads="1"/>
            </p:cNvSpPr>
            <p:nvPr/>
          </p:nvSpPr>
          <p:spPr bwMode="auto">
            <a:xfrm rot="16200000">
              <a:off x="-476" y="476"/>
              <a:ext cx="1769" cy="817"/>
            </a:xfrm>
            <a:prstGeom prst="wave">
              <a:avLst>
                <a:gd name="adj1" fmla="val 13005"/>
                <a:gd name="adj2" fmla="val 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327" name="Rectangle 23" descr="绿色大理石"/>
            <p:cNvSpPr>
              <a:spLocks noChangeArrowheads="1"/>
            </p:cNvSpPr>
            <p:nvPr/>
          </p:nvSpPr>
          <p:spPr bwMode="auto">
            <a:xfrm>
              <a:off x="499" y="0"/>
              <a:ext cx="363" cy="1769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0066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82328" name="Group 24"/>
          <p:cNvGrpSpPr/>
          <p:nvPr/>
        </p:nvGrpSpPr>
        <p:grpSpPr bwMode="auto">
          <a:xfrm>
            <a:off x="1908175" y="1557338"/>
            <a:ext cx="1368425" cy="2808287"/>
            <a:chOff x="0" y="0"/>
            <a:chExt cx="838" cy="1769"/>
          </a:xfrm>
        </p:grpSpPr>
        <p:sp>
          <p:nvSpPr>
            <p:cNvPr id="482329" name="AutoShape 25" descr="绿色大理石"/>
            <p:cNvSpPr>
              <a:spLocks noChangeArrowheads="1"/>
            </p:cNvSpPr>
            <p:nvPr/>
          </p:nvSpPr>
          <p:spPr bwMode="auto">
            <a:xfrm rot="16200000">
              <a:off x="-466" y="466"/>
              <a:ext cx="1769" cy="838"/>
            </a:xfrm>
            <a:prstGeom prst="wave">
              <a:avLst>
                <a:gd name="adj1" fmla="val 13005"/>
                <a:gd name="adj2" fmla="val 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00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330" name="Rectangle 26" descr="绿色大理石"/>
            <p:cNvSpPr>
              <a:spLocks noChangeArrowheads="1"/>
            </p:cNvSpPr>
            <p:nvPr/>
          </p:nvSpPr>
          <p:spPr bwMode="auto">
            <a:xfrm>
              <a:off x="0" y="0"/>
              <a:ext cx="363" cy="1769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66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82331" name="Group 27"/>
          <p:cNvGrpSpPr/>
          <p:nvPr/>
        </p:nvGrpSpPr>
        <p:grpSpPr bwMode="auto">
          <a:xfrm>
            <a:off x="1908175" y="4365625"/>
            <a:ext cx="4032250" cy="647700"/>
            <a:chOff x="0" y="0"/>
            <a:chExt cx="2449" cy="408"/>
          </a:xfrm>
        </p:grpSpPr>
        <p:sp>
          <p:nvSpPr>
            <p:cNvPr id="482332" name="Line 28"/>
            <p:cNvSpPr>
              <a:spLocks noChangeShapeType="1"/>
            </p:cNvSpPr>
            <p:nvPr/>
          </p:nvSpPr>
          <p:spPr bwMode="auto">
            <a:xfrm>
              <a:off x="0" y="0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33" name="Line 29"/>
            <p:cNvSpPr>
              <a:spLocks noChangeShapeType="1"/>
            </p:cNvSpPr>
            <p:nvPr/>
          </p:nvSpPr>
          <p:spPr bwMode="auto">
            <a:xfrm>
              <a:off x="2449" y="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34" name="Line 30"/>
            <p:cNvSpPr>
              <a:spLocks noChangeShapeType="1"/>
            </p:cNvSpPr>
            <p:nvPr/>
          </p:nvSpPr>
          <p:spPr bwMode="auto">
            <a:xfrm>
              <a:off x="1497" y="226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35" name="Line 31"/>
            <p:cNvSpPr>
              <a:spLocks noChangeShapeType="1"/>
            </p:cNvSpPr>
            <p:nvPr/>
          </p:nvSpPr>
          <p:spPr bwMode="auto">
            <a:xfrm flipH="1">
              <a:off x="0" y="226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36" name="Text Box 32"/>
            <p:cNvSpPr txBox="1">
              <a:spLocks noChangeArrowheads="1"/>
            </p:cNvSpPr>
            <p:nvPr/>
          </p:nvSpPr>
          <p:spPr bwMode="auto">
            <a:xfrm>
              <a:off x="952" y="90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22m</a:t>
              </a:r>
            </a:p>
          </p:txBody>
        </p:sp>
      </p:grpSp>
      <p:grpSp>
        <p:nvGrpSpPr>
          <p:cNvPr id="482337" name="Group 33"/>
          <p:cNvGrpSpPr/>
          <p:nvPr/>
        </p:nvGrpSpPr>
        <p:grpSpPr bwMode="auto">
          <a:xfrm>
            <a:off x="3276600" y="1989138"/>
            <a:ext cx="1079500" cy="495300"/>
            <a:chOff x="0" y="0"/>
            <a:chExt cx="680" cy="465"/>
          </a:xfrm>
        </p:grpSpPr>
        <p:sp>
          <p:nvSpPr>
            <p:cNvPr id="482338" name="Line 34"/>
            <p:cNvSpPr>
              <a:spLocks noChangeShapeType="1"/>
            </p:cNvSpPr>
            <p:nvPr/>
          </p:nvSpPr>
          <p:spPr bwMode="auto">
            <a:xfrm>
              <a:off x="498" y="0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39" name="Line 35"/>
            <p:cNvSpPr>
              <a:spLocks noChangeShapeType="1"/>
            </p:cNvSpPr>
            <p:nvPr/>
          </p:nvSpPr>
          <p:spPr bwMode="auto">
            <a:xfrm flipH="1">
              <a:off x="0" y="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40" name="Text Box 36"/>
            <p:cNvSpPr txBox="1">
              <a:spLocks noChangeArrowheads="1"/>
            </p:cNvSpPr>
            <p:nvPr/>
          </p:nvSpPr>
          <p:spPr bwMode="auto">
            <a:xfrm>
              <a:off x="136" y="92"/>
              <a:ext cx="453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4m</a:t>
              </a:r>
            </a:p>
          </p:txBody>
        </p:sp>
      </p:grpSp>
      <p:grpSp>
        <p:nvGrpSpPr>
          <p:cNvPr id="482341" name="Group 37"/>
          <p:cNvGrpSpPr/>
          <p:nvPr/>
        </p:nvGrpSpPr>
        <p:grpSpPr bwMode="auto">
          <a:xfrm>
            <a:off x="5940425" y="2060575"/>
            <a:ext cx="1079500" cy="495300"/>
            <a:chOff x="0" y="0"/>
            <a:chExt cx="680" cy="465"/>
          </a:xfrm>
        </p:grpSpPr>
        <p:sp>
          <p:nvSpPr>
            <p:cNvPr id="482342" name="Line 38"/>
            <p:cNvSpPr>
              <a:spLocks noChangeShapeType="1"/>
            </p:cNvSpPr>
            <p:nvPr/>
          </p:nvSpPr>
          <p:spPr bwMode="auto">
            <a:xfrm>
              <a:off x="498" y="0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43" name="Line 39"/>
            <p:cNvSpPr>
              <a:spLocks noChangeShapeType="1"/>
            </p:cNvSpPr>
            <p:nvPr/>
          </p:nvSpPr>
          <p:spPr bwMode="auto">
            <a:xfrm flipH="1">
              <a:off x="0" y="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44" name="Text Box 40"/>
            <p:cNvSpPr txBox="1">
              <a:spLocks noChangeArrowheads="1"/>
            </p:cNvSpPr>
            <p:nvPr/>
          </p:nvSpPr>
          <p:spPr bwMode="auto">
            <a:xfrm>
              <a:off x="136" y="92"/>
              <a:ext cx="453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4m</a:t>
              </a:r>
            </a:p>
          </p:txBody>
        </p:sp>
      </p:grpSp>
      <p:sp>
        <p:nvSpPr>
          <p:cNvPr id="482345" name="Text Box 41"/>
          <p:cNvSpPr txBox="1">
            <a:spLocks noChangeArrowheads="1"/>
          </p:cNvSpPr>
          <p:nvPr/>
        </p:nvSpPr>
        <p:spPr bwMode="auto">
          <a:xfrm>
            <a:off x="827088" y="5589588"/>
            <a:ext cx="7705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</a:rPr>
              <a:t>能否用平移的方法求出绿地的面积</a:t>
            </a:r>
            <a:r>
              <a:rPr lang="en-US" sz="3600" b="1">
                <a:solidFill>
                  <a:srgbClr val="0000FF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87283E-6 L -0.11597 -0.005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2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87283E-6 L -0.23229 -0.005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2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330" name="Group 2"/>
          <p:cNvGrpSpPr/>
          <p:nvPr/>
        </p:nvGrpSpPr>
        <p:grpSpPr bwMode="auto">
          <a:xfrm>
            <a:off x="5105400" y="868288"/>
            <a:ext cx="3810000" cy="3352800"/>
            <a:chOff x="0" y="0"/>
            <a:chExt cx="2400" cy="2112"/>
          </a:xfrm>
        </p:grpSpPr>
        <p:sp>
          <p:nvSpPr>
            <p:cNvPr id="483331" name="Rectangle 3"/>
            <p:cNvSpPr>
              <a:spLocks noChangeArrowheads="1"/>
            </p:cNvSpPr>
            <p:nvPr/>
          </p:nvSpPr>
          <p:spPr bwMode="auto">
            <a:xfrm>
              <a:off x="0" y="336"/>
              <a:ext cx="2400" cy="144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3332" name="AutoShape 4"/>
            <p:cNvSpPr>
              <a:spLocks noChangeArrowheads="1"/>
            </p:cNvSpPr>
            <p:nvPr/>
          </p:nvSpPr>
          <p:spPr bwMode="auto">
            <a:xfrm>
              <a:off x="960" y="336"/>
              <a:ext cx="432" cy="1440"/>
            </a:xfrm>
            <a:prstGeom prst="parallelogram">
              <a:avLst>
                <a:gd name="adj" fmla="val 25000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3333" name="WordArt 5"/>
            <p:cNvSpPr>
              <a:spLocks noChangeArrowheads="1" noChangeShapeType="1"/>
            </p:cNvSpPr>
            <p:nvPr/>
          </p:nvSpPr>
          <p:spPr bwMode="auto">
            <a:xfrm>
              <a:off x="768" y="0"/>
              <a:ext cx="2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A1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3334" name="WordArt 6"/>
            <p:cNvSpPr>
              <a:spLocks noChangeArrowheads="1" noChangeShapeType="1"/>
            </p:cNvSpPr>
            <p:nvPr/>
          </p:nvSpPr>
          <p:spPr bwMode="auto">
            <a:xfrm>
              <a:off x="624" y="1824"/>
              <a:ext cx="2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A2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3335" name="WordArt 7"/>
            <p:cNvSpPr>
              <a:spLocks noChangeArrowheads="1" noChangeShapeType="1"/>
            </p:cNvSpPr>
            <p:nvPr/>
          </p:nvSpPr>
          <p:spPr bwMode="auto">
            <a:xfrm>
              <a:off x="1248" y="1824"/>
              <a:ext cx="2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B2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3336" name="WordArt 8"/>
            <p:cNvSpPr>
              <a:spLocks noChangeArrowheads="1" noChangeShapeType="1"/>
            </p:cNvSpPr>
            <p:nvPr/>
          </p:nvSpPr>
          <p:spPr bwMode="auto">
            <a:xfrm>
              <a:off x="1440" y="0"/>
              <a:ext cx="2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B1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83337" name="Text Box 9"/>
          <p:cNvSpPr txBox="1">
            <a:spLocks noChangeArrowheads="1"/>
          </p:cNvSpPr>
          <p:nvPr/>
        </p:nvSpPr>
        <p:spPr bwMode="auto">
          <a:xfrm>
            <a:off x="152400" y="1268760"/>
            <a:ext cx="4800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dirty="0"/>
              <a:t>        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如图所示的矩形，水平方向边长为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，竖直方向边长为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，将线段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向右平移一个单位得到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，得到封闭图形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B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（即阴影部分），求除去阴影部分后剩余部分的面积？</a:t>
            </a:r>
          </a:p>
          <a:p>
            <a:endParaRPr lang="zh-CN" altLang="en-US" sz="28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3338" name="AutoShape 10"/>
          <p:cNvSpPr>
            <a:spLocks noChangeArrowheads="1"/>
          </p:cNvSpPr>
          <p:nvPr/>
        </p:nvSpPr>
        <p:spPr bwMode="auto">
          <a:xfrm>
            <a:off x="7162800" y="1401688"/>
            <a:ext cx="838200" cy="2286000"/>
          </a:xfrm>
          <a:prstGeom prst="parallelogram">
            <a:avLst>
              <a:gd name="adj" fmla="val 25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3339" name="Rectangle 11"/>
          <p:cNvSpPr>
            <a:spLocks noChangeArrowheads="1"/>
          </p:cNvSpPr>
          <p:nvPr/>
        </p:nvSpPr>
        <p:spPr bwMode="auto">
          <a:xfrm>
            <a:off x="8458200" y="1401688"/>
            <a:ext cx="4572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1.44509E-6 L -0.0625 -1.4450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83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8" grpId="0" animBg="1"/>
      <p:bldP spid="483338" grpId="1" animBg="1"/>
      <p:bldP spid="48333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354" name="Group 2"/>
          <p:cNvGrpSpPr/>
          <p:nvPr/>
        </p:nvGrpSpPr>
        <p:grpSpPr bwMode="auto">
          <a:xfrm>
            <a:off x="5105400" y="1156320"/>
            <a:ext cx="3810000" cy="3352800"/>
            <a:chOff x="0" y="0"/>
            <a:chExt cx="2400" cy="2112"/>
          </a:xfrm>
        </p:grpSpPr>
        <p:sp>
          <p:nvSpPr>
            <p:cNvPr id="484355" name="WordArt 3"/>
            <p:cNvSpPr>
              <a:spLocks noChangeArrowheads="1" noChangeShapeType="1"/>
            </p:cNvSpPr>
            <p:nvPr/>
          </p:nvSpPr>
          <p:spPr bwMode="auto">
            <a:xfrm>
              <a:off x="864" y="0"/>
              <a:ext cx="2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A1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4356" name="WordArt 4"/>
            <p:cNvSpPr>
              <a:spLocks noChangeArrowheads="1" noChangeShapeType="1"/>
            </p:cNvSpPr>
            <p:nvPr/>
          </p:nvSpPr>
          <p:spPr bwMode="auto">
            <a:xfrm>
              <a:off x="1344" y="0"/>
              <a:ext cx="2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B1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4357" name="WordArt 5"/>
            <p:cNvSpPr>
              <a:spLocks noChangeArrowheads="1" noChangeShapeType="1"/>
            </p:cNvSpPr>
            <p:nvPr/>
          </p:nvSpPr>
          <p:spPr bwMode="auto">
            <a:xfrm>
              <a:off x="1344" y="1824"/>
              <a:ext cx="2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B3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4358" name="WordArt 6"/>
            <p:cNvSpPr>
              <a:spLocks noChangeArrowheads="1" noChangeShapeType="1"/>
            </p:cNvSpPr>
            <p:nvPr/>
          </p:nvSpPr>
          <p:spPr bwMode="auto">
            <a:xfrm>
              <a:off x="768" y="1824"/>
              <a:ext cx="2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A3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4359" name="Rectangle 7"/>
            <p:cNvSpPr>
              <a:spLocks noChangeArrowheads="1"/>
            </p:cNvSpPr>
            <p:nvPr/>
          </p:nvSpPr>
          <p:spPr bwMode="auto">
            <a:xfrm>
              <a:off x="0" y="336"/>
              <a:ext cx="2400" cy="14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4360" name="AutoShape 8"/>
            <p:cNvSpPr>
              <a:spLocks noChangeArrowheads="1"/>
            </p:cNvSpPr>
            <p:nvPr/>
          </p:nvSpPr>
          <p:spPr bwMode="auto">
            <a:xfrm flipH="1">
              <a:off x="1008" y="912"/>
              <a:ext cx="336" cy="864"/>
            </a:xfrm>
            <a:prstGeom prst="parallelogram">
              <a:avLst>
                <a:gd name="adj" fmla="val 2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4361" name="AutoShape 9"/>
            <p:cNvSpPr>
              <a:spLocks noChangeArrowheads="1"/>
            </p:cNvSpPr>
            <p:nvPr/>
          </p:nvSpPr>
          <p:spPr bwMode="auto">
            <a:xfrm>
              <a:off x="1008" y="336"/>
              <a:ext cx="336" cy="576"/>
            </a:xfrm>
            <a:prstGeom prst="parallelogram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4362" name="WordArt 10"/>
            <p:cNvSpPr>
              <a:spLocks noChangeArrowheads="1" noChangeShapeType="1"/>
            </p:cNvSpPr>
            <p:nvPr/>
          </p:nvSpPr>
          <p:spPr bwMode="auto">
            <a:xfrm>
              <a:off x="576" y="720"/>
              <a:ext cx="2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A2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4363" name="WordArt 11"/>
            <p:cNvSpPr>
              <a:spLocks noChangeArrowheads="1" noChangeShapeType="1"/>
            </p:cNvSpPr>
            <p:nvPr/>
          </p:nvSpPr>
          <p:spPr bwMode="auto">
            <a:xfrm>
              <a:off x="1536" y="720"/>
              <a:ext cx="2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B2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84364" name="Text Box 12"/>
          <p:cNvSpPr txBox="1">
            <a:spLocks noChangeArrowheads="1"/>
          </p:cNvSpPr>
          <p:nvPr/>
        </p:nvSpPr>
        <p:spPr bwMode="auto">
          <a:xfrm>
            <a:off x="152400" y="1537320"/>
            <a:ext cx="48006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dirty="0"/>
              <a:t>        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如图所示的矩形，水平方向边长为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，竖直方向边长为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，将折线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向右平移一个单位得到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，得到封闭图形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sz="2800" b="1" baseline="-25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（即阴影部分），求除去阴影部分后剩余部分的面积</a:t>
            </a:r>
            <a:r>
              <a:rPr lang="zh-CN" altLang="en-US" sz="28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zh-CN" altLang="en-US" sz="28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4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4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4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8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378" name="Group 2"/>
          <p:cNvGrpSpPr/>
          <p:nvPr/>
        </p:nvGrpSpPr>
        <p:grpSpPr bwMode="auto">
          <a:xfrm>
            <a:off x="2971800" y="457200"/>
            <a:ext cx="3276600" cy="2667000"/>
            <a:chOff x="0" y="0"/>
            <a:chExt cx="2064" cy="1680"/>
          </a:xfrm>
        </p:grpSpPr>
        <p:sp>
          <p:nvSpPr>
            <p:cNvPr id="485379" name="WordArt 3"/>
            <p:cNvSpPr>
              <a:spLocks noChangeArrowheads="1" noChangeShapeType="1"/>
            </p:cNvSpPr>
            <p:nvPr/>
          </p:nvSpPr>
          <p:spPr bwMode="auto">
            <a:xfrm>
              <a:off x="1008" y="0"/>
              <a:ext cx="192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A1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5380" name="WordArt 4"/>
            <p:cNvSpPr>
              <a:spLocks noChangeArrowheads="1" noChangeShapeType="1"/>
            </p:cNvSpPr>
            <p:nvPr/>
          </p:nvSpPr>
          <p:spPr bwMode="auto">
            <a:xfrm>
              <a:off x="1488" y="0"/>
              <a:ext cx="192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B1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5381" name="Rectangle 5"/>
            <p:cNvSpPr>
              <a:spLocks noChangeArrowheads="1"/>
            </p:cNvSpPr>
            <p:nvPr/>
          </p:nvSpPr>
          <p:spPr bwMode="auto">
            <a:xfrm>
              <a:off x="0" y="240"/>
              <a:ext cx="2064" cy="1104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5382" name="AutoShape 6"/>
            <p:cNvSpPr>
              <a:spLocks noChangeArrowheads="1"/>
            </p:cNvSpPr>
            <p:nvPr/>
          </p:nvSpPr>
          <p:spPr bwMode="auto">
            <a:xfrm flipH="1">
              <a:off x="1104" y="576"/>
              <a:ext cx="336" cy="384"/>
            </a:xfrm>
            <a:prstGeom prst="parallelogram">
              <a:avLst>
                <a:gd name="adj" fmla="val 2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5383" name="AutoShape 7"/>
            <p:cNvSpPr>
              <a:spLocks noChangeArrowheads="1"/>
            </p:cNvSpPr>
            <p:nvPr/>
          </p:nvSpPr>
          <p:spPr bwMode="auto">
            <a:xfrm>
              <a:off x="1104" y="240"/>
              <a:ext cx="336" cy="336"/>
            </a:xfrm>
            <a:prstGeom prst="parallelogram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5384" name="WordArt 8"/>
            <p:cNvSpPr>
              <a:spLocks noChangeArrowheads="1" noChangeShapeType="1"/>
            </p:cNvSpPr>
            <p:nvPr/>
          </p:nvSpPr>
          <p:spPr bwMode="auto">
            <a:xfrm>
              <a:off x="816" y="384"/>
              <a:ext cx="24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A2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5385" name="WordArt 9"/>
            <p:cNvSpPr>
              <a:spLocks noChangeArrowheads="1" noChangeShapeType="1"/>
            </p:cNvSpPr>
            <p:nvPr/>
          </p:nvSpPr>
          <p:spPr bwMode="auto">
            <a:xfrm>
              <a:off x="1488" y="384"/>
              <a:ext cx="192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B2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5386" name="AutoShape 10"/>
            <p:cNvSpPr>
              <a:spLocks noChangeArrowheads="1"/>
            </p:cNvSpPr>
            <p:nvPr/>
          </p:nvSpPr>
          <p:spPr bwMode="auto">
            <a:xfrm>
              <a:off x="1104" y="960"/>
              <a:ext cx="336" cy="384"/>
            </a:xfrm>
            <a:prstGeom prst="parallelogram">
              <a:avLst>
                <a:gd name="adj" fmla="val 2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5387" name="WordArt 11"/>
            <p:cNvSpPr>
              <a:spLocks noChangeArrowheads="1" noChangeShapeType="1"/>
            </p:cNvSpPr>
            <p:nvPr/>
          </p:nvSpPr>
          <p:spPr bwMode="auto">
            <a:xfrm>
              <a:off x="1584" y="864"/>
              <a:ext cx="204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B3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5388" name="WordArt 12"/>
            <p:cNvSpPr>
              <a:spLocks noChangeArrowheads="1" noChangeShapeType="1"/>
            </p:cNvSpPr>
            <p:nvPr/>
          </p:nvSpPr>
          <p:spPr bwMode="auto">
            <a:xfrm>
              <a:off x="816" y="912"/>
              <a:ext cx="204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A3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5389" name="WordArt 13"/>
            <p:cNvSpPr>
              <a:spLocks noChangeArrowheads="1" noChangeShapeType="1"/>
            </p:cNvSpPr>
            <p:nvPr/>
          </p:nvSpPr>
          <p:spPr bwMode="auto">
            <a:xfrm>
              <a:off x="768" y="1440"/>
              <a:ext cx="25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A4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5390" name="WordArt 14"/>
            <p:cNvSpPr>
              <a:spLocks noChangeArrowheads="1" noChangeShapeType="1"/>
            </p:cNvSpPr>
            <p:nvPr/>
          </p:nvSpPr>
          <p:spPr bwMode="auto">
            <a:xfrm>
              <a:off x="1344" y="1440"/>
              <a:ext cx="240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B4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85391" name="Group 15"/>
          <p:cNvGrpSpPr/>
          <p:nvPr/>
        </p:nvGrpSpPr>
        <p:grpSpPr bwMode="auto">
          <a:xfrm>
            <a:off x="3048000" y="3429000"/>
            <a:ext cx="3276600" cy="2667000"/>
            <a:chOff x="0" y="0"/>
            <a:chExt cx="2064" cy="1680"/>
          </a:xfrm>
        </p:grpSpPr>
        <p:sp>
          <p:nvSpPr>
            <p:cNvPr id="485392" name="WordArt 16"/>
            <p:cNvSpPr>
              <a:spLocks noChangeArrowheads="1" noChangeShapeType="1"/>
            </p:cNvSpPr>
            <p:nvPr/>
          </p:nvSpPr>
          <p:spPr bwMode="auto">
            <a:xfrm>
              <a:off x="672" y="0"/>
              <a:ext cx="192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A1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5393" name="WordArt 17"/>
            <p:cNvSpPr>
              <a:spLocks noChangeArrowheads="1" noChangeShapeType="1"/>
            </p:cNvSpPr>
            <p:nvPr/>
          </p:nvSpPr>
          <p:spPr bwMode="auto">
            <a:xfrm>
              <a:off x="1152" y="0"/>
              <a:ext cx="192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B1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5394" name="Rectangle 18"/>
            <p:cNvSpPr>
              <a:spLocks noChangeArrowheads="1"/>
            </p:cNvSpPr>
            <p:nvPr/>
          </p:nvSpPr>
          <p:spPr bwMode="auto">
            <a:xfrm>
              <a:off x="0" y="288"/>
              <a:ext cx="2064" cy="1104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5395" name="WordArt 19"/>
            <p:cNvSpPr>
              <a:spLocks noChangeArrowheads="1" noChangeShapeType="1"/>
            </p:cNvSpPr>
            <p:nvPr/>
          </p:nvSpPr>
          <p:spPr bwMode="auto">
            <a:xfrm>
              <a:off x="672" y="1488"/>
              <a:ext cx="24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A2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5396" name="WordArt 20"/>
            <p:cNvSpPr>
              <a:spLocks noChangeArrowheads="1" noChangeShapeType="1"/>
            </p:cNvSpPr>
            <p:nvPr/>
          </p:nvSpPr>
          <p:spPr bwMode="auto">
            <a:xfrm>
              <a:off x="1200" y="1488"/>
              <a:ext cx="192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B2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5397" name="未知"/>
            <p:cNvSpPr/>
            <p:nvPr/>
          </p:nvSpPr>
          <p:spPr bwMode="auto">
            <a:xfrm>
              <a:off x="512" y="288"/>
              <a:ext cx="352" cy="1104"/>
            </a:xfrm>
            <a:custGeom>
              <a:avLst/>
              <a:gdLst>
                <a:gd name="T0" fmla="*/ 256 w 352"/>
                <a:gd name="T1" fmla="*/ 0 h 1104"/>
                <a:gd name="T2" fmla="*/ 16 w 352"/>
                <a:gd name="T3" fmla="*/ 384 h 1104"/>
                <a:gd name="T4" fmla="*/ 352 w 352"/>
                <a:gd name="T5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2" h="1104">
                  <a:moveTo>
                    <a:pt x="256" y="0"/>
                  </a:moveTo>
                  <a:cubicBezTo>
                    <a:pt x="128" y="100"/>
                    <a:pt x="0" y="200"/>
                    <a:pt x="16" y="384"/>
                  </a:cubicBezTo>
                  <a:cubicBezTo>
                    <a:pt x="32" y="568"/>
                    <a:pt x="296" y="984"/>
                    <a:pt x="352" y="1104"/>
                  </a:cubicBezTo>
                </a:path>
              </a:pathLst>
            </a:custGeom>
            <a:noFill/>
            <a:ln w="63500" cmpd="sng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398" name="未知"/>
            <p:cNvSpPr/>
            <p:nvPr/>
          </p:nvSpPr>
          <p:spPr bwMode="auto">
            <a:xfrm>
              <a:off x="912" y="288"/>
              <a:ext cx="352" cy="1104"/>
            </a:xfrm>
            <a:custGeom>
              <a:avLst/>
              <a:gdLst>
                <a:gd name="T0" fmla="*/ 256 w 352"/>
                <a:gd name="T1" fmla="*/ 0 h 1104"/>
                <a:gd name="T2" fmla="*/ 16 w 352"/>
                <a:gd name="T3" fmla="*/ 384 h 1104"/>
                <a:gd name="T4" fmla="*/ 352 w 352"/>
                <a:gd name="T5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2" h="1104">
                  <a:moveTo>
                    <a:pt x="256" y="0"/>
                  </a:moveTo>
                  <a:cubicBezTo>
                    <a:pt x="128" y="100"/>
                    <a:pt x="0" y="200"/>
                    <a:pt x="16" y="384"/>
                  </a:cubicBezTo>
                  <a:cubicBezTo>
                    <a:pt x="32" y="568"/>
                    <a:pt x="296" y="984"/>
                    <a:pt x="352" y="1104"/>
                  </a:cubicBezTo>
                </a:path>
              </a:pathLst>
            </a:custGeom>
            <a:noFill/>
            <a:ln w="63500" cmpd="sng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8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8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86404" name="Picture 4" descr="kk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466CD"/>
              </a:clrFrom>
              <a:clrTo>
                <a:srgbClr val="0466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6338"/>
            <a:ext cx="38877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179388" y="1484313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“小小竹排水中游，巍巍青山两岸走”，所蕴涵的图形变换是</a:t>
            </a:r>
            <a:r>
              <a:rPr 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变换</a:t>
            </a:r>
            <a:r>
              <a:rPr 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2" name="Picture 2" descr="未命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8674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564" name="Picture 4" descr="未命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661025"/>
            <a:ext cx="465138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63" name="Text Box 3"/>
          <p:cNvSpPr txBox="1">
            <a:spLocks noChangeArrowheads="1"/>
          </p:cNvSpPr>
          <p:nvPr/>
        </p:nvSpPr>
        <p:spPr bwMode="auto">
          <a:xfrm>
            <a:off x="6876256" y="548680"/>
            <a:ext cx="1282700" cy="600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7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大厦里的电梯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2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9.24855E-7 L 0.00607 -0.5294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229600" cy="2736304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4800" dirty="0"/>
              <a:t>课本</a:t>
            </a:r>
            <a:r>
              <a:rPr lang="en-US" sz="4800" dirty="0"/>
              <a:t>P172</a:t>
            </a:r>
          </a:p>
          <a:p>
            <a:pPr>
              <a:buFontTx/>
              <a:buNone/>
            </a:pPr>
            <a:r>
              <a:rPr lang="zh-CN" altLang="en-US" sz="4800" dirty="0"/>
              <a:t>习题</a:t>
            </a:r>
            <a:r>
              <a:rPr lang="en-US" sz="4800" dirty="0"/>
              <a:t>11.1  </a:t>
            </a:r>
            <a:r>
              <a:rPr lang="zh-CN" altLang="en-US" sz="4800" dirty="0"/>
              <a:t>复习与巩固</a:t>
            </a:r>
          </a:p>
          <a:p>
            <a:pPr>
              <a:buFontTx/>
              <a:buNone/>
            </a:pPr>
            <a:r>
              <a:rPr lang="zh-CN" altLang="en-US" sz="4800" dirty="0"/>
              <a:t>  </a:t>
            </a:r>
            <a:r>
              <a:rPr lang="en-US" sz="4800" dirty="0"/>
              <a:t>1   2   3</a:t>
            </a:r>
            <a:r>
              <a:rPr lang="zh-CN" altLang="en-US" sz="4800" dirty="0" smtClean="0"/>
              <a:t>题 </a:t>
            </a:r>
            <a:endParaRPr lang="zh-CN" altLang="en-US" sz="4800" dirty="0"/>
          </a:p>
        </p:txBody>
      </p:sp>
      <p:sp>
        <p:nvSpPr>
          <p:cNvPr id="487427" name="WordArt 3"/>
          <p:cNvSpPr>
            <a:spLocks noChangeArrowheads="1" noChangeShapeType="1" noTextEdit="1"/>
          </p:cNvSpPr>
          <p:nvPr/>
        </p:nvSpPr>
        <p:spPr bwMode="auto">
          <a:xfrm>
            <a:off x="899592" y="404664"/>
            <a:ext cx="2159000" cy="10080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zh-CN" altLang="en-US" sz="3600" kern="10">
                <a:ln w="12700" cap="flat" cmpd="sng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作业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Line 2"/>
          <p:cNvSpPr>
            <a:spLocks noChangeShapeType="1"/>
          </p:cNvSpPr>
          <p:nvPr/>
        </p:nvSpPr>
        <p:spPr bwMode="auto">
          <a:xfrm flipV="1">
            <a:off x="539750" y="2060575"/>
            <a:ext cx="7056438" cy="1152525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1587" name="Rectangle 3"/>
          <p:cNvSpPr>
            <a:spLocks noRot="1" noChangeArrowheads="1"/>
          </p:cNvSpPr>
          <p:nvPr/>
        </p:nvSpPr>
        <p:spPr bwMode="auto">
          <a:xfrm>
            <a:off x="457200" y="-168275"/>
            <a:ext cx="8385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endParaRPr lang="zh-CN" altLang="en-US" sz="6600" b="1">
              <a:solidFill>
                <a:schemeClr val="tx2"/>
              </a:solidFill>
              <a:ea typeface="隶书" panose="02010509060101010101" pitchFamily="49" charset="-122"/>
            </a:endParaRPr>
          </a:p>
        </p:txBody>
      </p:sp>
      <p:sp>
        <p:nvSpPr>
          <p:cNvPr id="451588" name="Text Box 4"/>
          <p:cNvSpPr txBox="1">
            <a:spLocks noChangeArrowheads="1"/>
          </p:cNvSpPr>
          <p:nvPr/>
        </p:nvSpPr>
        <p:spPr bwMode="auto">
          <a:xfrm>
            <a:off x="1042988" y="3644900"/>
            <a:ext cx="81010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１</a:t>
            </a:r>
            <a:r>
              <a:rPr lang="en-US" altLang="zh-CN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在上图中传送带上的电视机的形状</a:t>
            </a:r>
            <a:r>
              <a:rPr lang="en-US" altLang="zh-CN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大小在运动前后是否发生了改变</a:t>
            </a:r>
            <a:r>
              <a:rPr lang="en-US" altLang="zh-CN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451589" name="monitor"/>
          <p:cNvSpPr>
            <a:spLocks noEditPoints="1" noChangeArrowheads="1"/>
          </p:cNvSpPr>
          <p:nvPr/>
        </p:nvSpPr>
        <p:spPr bwMode="auto">
          <a:xfrm>
            <a:off x="1042988" y="1844675"/>
            <a:ext cx="1225550" cy="1728788"/>
          </a:xfrm>
          <a:custGeom>
            <a:avLst/>
            <a:gdLst>
              <a:gd name="T0" fmla="*/ 6837 w 21600"/>
              <a:gd name="T1" fmla="*/ 21600 h 21600"/>
              <a:gd name="T2" fmla="*/ 3108 w 21600"/>
              <a:gd name="T3" fmla="*/ 19849 h 21600"/>
              <a:gd name="T4" fmla="*/ 0 w 21600"/>
              <a:gd name="T5" fmla="*/ 15178 h 21600"/>
              <a:gd name="T6" fmla="*/ 0 w 21600"/>
              <a:gd name="T7" fmla="*/ 10508 h 21600"/>
              <a:gd name="T8" fmla="*/ 0 w 21600"/>
              <a:gd name="T9" fmla="*/ 3941 h 21600"/>
              <a:gd name="T10" fmla="*/ 8081 w 21600"/>
              <a:gd name="T11" fmla="*/ 1168 h 21600"/>
              <a:gd name="T12" fmla="*/ 17871 w 21600"/>
              <a:gd name="T13" fmla="*/ 0 h 21600"/>
              <a:gd name="T14" fmla="*/ 21600 w 21600"/>
              <a:gd name="T15" fmla="*/ 1751 h 21600"/>
              <a:gd name="T16" fmla="*/ 21600 w 21600"/>
              <a:gd name="T17" fmla="*/ 10508 h 21600"/>
              <a:gd name="T18" fmla="*/ 21600 w 21600"/>
              <a:gd name="T19" fmla="*/ 16346 h 21600"/>
              <a:gd name="T20" fmla="*/ 10722 w 21600"/>
              <a:gd name="T21" fmla="*/ 20286 h 21600"/>
              <a:gd name="T22" fmla="*/ 1204 w 21600"/>
              <a:gd name="T23" fmla="*/ 22548 h 21600"/>
              <a:gd name="T24" fmla="*/ 20706 w 21600"/>
              <a:gd name="T25" fmla="*/ 283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 extrusionOk="0">
                <a:moveTo>
                  <a:pt x="6837" y="21600"/>
                </a:moveTo>
                <a:lnTo>
                  <a:pt x="3108" y="19849"/>
                </a:lnTo>
                <a:lnTo>
                  <a:pt x="3108" y="17659"/>
                </a:lnTo>
                <a:lnTo>
                  <a:pt x="0" y="15178"/>
                </a:lnTo>
                <a:lnTo>
                  <a:pt x="0" y="10508"/>
                </a:lnTo>
                <a:lnTo>
                  <a:pt x="0" y="3941"/>
                </a:lnTo>
                <a:lnTo>
                  <a:pt x="8081" y="1168"/>
                </a:lnTo>
                <a:lnTo>
                  <a:pt x="10722" y="1605"/>
                </a:lnTo>
                <a:lnTo>
                  <a:pt x="12587" y="1751"/>
                </a:lnTo>
                <a:lnTo>
                  <a:pt x="17871" y="0"/>
                </a:lnTo>
                <a:lnTo>
                  <a:pt x="21600" y="1751"/>
                </a:lnTo>
                <a:lnTo>
                  <a:pt x="21600" y="10508"/>
                </a:lnTo>
                <a:lnTo>
                  <a:pt x="21600" y="16346"/>
                </a:lnTo>
                <a:lnTo>
                  <a:pt x="10722" y="20286"/>
                </a:lnTo>
                <a:lnTo>
                  <a:pt x="6837" y="21600"/>
                </a:lnTo>
                <a:close/>
              </a:path>
              <a:path w="21600" h="21600" extrusionOk="0">
                <a:moveTo>
                  <a:pt x="3108" y="5254"/>
                </a:moveTo>
                <a:lnTo>
                  <a:pt x="2642" y="4962"/>
                </a:lnTo>
                <a:lnTo>
                  <a:pt x="777" y="4232"/>
                </a:lnTo>
                <a:lnTo>
                  <a:pt x="155" y="3941"/>
                </a:lnTo>
                <a:moveTo>
                  <a:pt x="6837" y="7005"/>
                </a:moveTo>
                <a:lnTo>
                  <a:pt x="6216" y="6714"/>
                </a:lnTo>
                <a:lnTo>
                  <a:pt x="3885" y="5546"/>
                </a:lnTo>
                <a:lnTo>
                  <a:pt x="3108" y="5254"/>
                </a:lnTo>
                <a:moveTo>
                  <a:pt x="19735" y="14595"/>
                </a:moveTo>
                <a:lnTo>
                  <a:pt x="19735" y="4816"/>
                </a:lnTo>
                <a:lnTo>
                  <a:pt x="9790" y="8319"/>
                </a:lnTo>
                <a:lnTo>
                  <a:pt x="9790" y="18243"/>
                </a:lnTo>
                <a:lnTo>
                  <a:pt x="19735" y="14595"/>
                </a:lnTo>
                <a:moveTo>
                  <a:pt x="3108" y="17659"/>
                </a:moveTo>
                <a:lnTo>
                  <a:pt x="3108" y="5254"/>
                </a:lnTo>
                <a:lnTo>
                  <a:pt x="12742" y="1751"/>
                </a:lnTo>
                <a:moveTo>
                  <a:pt x="21600" y="1751"/>
                </a:moveTo>
                <a:lnTo>
                  <a:pt x="6837" y="7005"/>
                </a:lnTo>
                <a:lnTo>
                  <a:pt x="6837" y="21600"/>
                </a:lnTo>
              </a:path>
            </a:pathLst>
          </a:custGeom>
          <a:gradFill rotWithShape="1">
            <a:gsLst>
              <a:gs pos="0">
                <a:srgbClr val="FFCCCC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1590" name="Line 6"/>
          <p:cNvSpPr>
            <a:spLocks noChangeShapeType="1"/>
          </p:cNvSpPr>
          <p:nvPr/>
        </p:nvSpPr>
        <p:spPr bwMode="auto">
          <a:xfrm flipV="1">
            <a:off x="1042988" y="2420938"/>
            <a:ext cx="7200900" cy="1223962"/>
          </a:xfrm>
          <a:prstGeom prst="line">
            <a:avLst/>
          </a:prstGeom>
          <a:noFill/>
          <a:ln w="38100">
            <a:solidFill>
              <a:srgbClr val="99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1591" name="Text Box 7"/>
          <p:cNvSpPr txBox="1">
            <a:spLocks noChangeArrowheads="1"/>
          </p:cNvSpPr>
          <p:nvPr/>
        </p:nvSpPr>
        <p:spPr bwMode="auto">
          <a:xfrm>
            <a:off x="5292725" y="2997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51592" name="Text Box 8"/>
          <p:cNvSpPr txBox="1">
            <a:spLocks noChangeArrowheads="1"/>
          </p:cNvSpPr>
          <p:nvPr/>
        </p:nvSpPr>
        <p:spPr bwMode="auto">
          <a:xfrm>
            <a:off x="5487988" y="31464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51593" name="Text Box 9"/>
          <p:cNvSpPr txBox="1">
            <a:spLocks noChangeArrowheads="1"/>
          </p:cNvSpPr>
          <p:nvPr/>
        </p:nvSpPr>
        <p:spPr bwMode="auto">
          <a:xfrm>
            <a:off x="5200650" y="3506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51594" name="Text Box 10"/>
          <p:cNvSpPr txBox="1">
            <a:spLocks noChangeArrowheads="1"/>
          </p:cNvSpPr>
          <p:nvPr/>
        </p:nvSpPr>
        <p:spPr bwMode="auto">
          <a:xfrm>
            <a:off x="5703888" y="33623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51595" name="Text Box 11"/>
          <p:cNvSpPr txBox="1">
            <a:spLocks noChangeArrowheads="1"/>
          </p:cNvSpPr>
          <p:nvPr/>
        </p:nvSpPr>
        <p:spPr bwMode="auto">
          <a:xfrm>
            <a:off x="250825" y="3573463"/>
            <a:ext cx="2305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想一想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51596" name="Text Box 12"/>
          <p:cNvSpPr txBox="1">
            <a:spLocks noChangeArrowheads="1"/>
          </p:cNvSpPr>
          <p:nvPr/>
        </p:nvSpPr>
        <p:spPr bwMode="auto">
          <a:xfrm>
            <a:off x="3563938" y="620713"/>
            <a:ext cx="488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i="1" dirty="0">
                <a:solidFill>
                  <a:srgbClr val="008000"/>
                </a:solidFill>
                <a:latin typeface="Calibri" panose="020F0502020204030204" pitchFamily="34" charset="0"/>
              </a:rPr>
              <a:t>------</a:t>
            </a:r>
            <a:r>
              <a:rPr lang="zh-CN" altLang="en-US" sz="3600" b="1" i="1" dirty="0">
                <a:solidFill>
                  <a:srgbClr val="008000"/>
                </a:solidFill>
                <a:latin typeface="Calibri" panose="020F0502020204030204" pitchFamily="34" charset="0"/>
              </a:rPr>
              <a:t>传送带上的电视</a:t>
            </a:r>
          </a:p>
        </p:txBody>
      </p:sp>
      <p:sp>
        <p:nvSpPr>
          <p:cNvPr id="451597" name="monitor"/>
          <p:cNvSpPr>
            <a:spLocks noEditPoints="1" noChangeArrowheads="1"/>
          </p:cNvSpPr>
          <p:nvPr/>
        </p:nvSpPr>
        <p:spPr bwMode="auto">
          <a:xfrm>
            <a:off x="1042988" y="1844675"/>
            <a:ext cx="1225550" cy="1728788"/>
          </a:xfrm>
          <a:custGeom>
            <a:avLst/>
            <a:gdLst>
              <a:gd name="T0" fmla="*/ 6837 w 21600"/>
              <a:gd name="T1" fmla="*/ 21600 h 21600"/>
              <a:gd name="T2" fmla="*/ 3108 w 21600"/>
              <a:gd name="T3" fmla="*/ 19849 h 21600"/>
              <a:gd name="T4" fmla="*/ 0 w 21600"/>
              <a:gd name="T5" fmla="*/ 15178 h 21600"/>
              <a:gd name="T6" fmla="*/ 0 w 21600"/>
              <a:gd name="T7" fmla="*/ 10508 h 21600"/>
              <a:gd name="T8" fmla="*/ 0 w 21600"/>
              <a:gd name="T9" fmla="*/ 3941 h 21600"/>
              <a:gd name="T10" fmla="*/ 8081 w 21600"/>
              <a:gd name="T11" fmla="*/ 1168 h 21600"/>
              <a:gd name="T12" fmla="*/ 17871 w 21600"/>
              <a:gd name="T13" fmla="*/ 0 h 21600"/>
              <a:gd name="T14" fmla="*/ 21600 w 21600"/>
              <a:gd name="T15" fmla="*/ 1751 h 21600"/>
              <a:gd name="T16" fmla="*/ 21600 w 21600"/>
              <a:gd name="T17" fmla="*/ 10508 h 21600"/>
              <a:gd name="T18" fmla="*/ 21600 w 21600"/>
              <a:gd name="T19" fmla="*/ 16346 h 21600"/>
              <a:gd name="T20" fmla="*/ 10722 w 21600"/>
              <a:gd name="T21" fmla="*/ 20286 h 21600"/>
              <a:gd name="T22" fmla="*/ 1204 w 21600"/>
              <a:gd name="T23" fmla="*/ 22548 h 21600"/>
              <a:gd name="T24" fmla="*/ 20706 w 21600"/>
              <a:gd name="T25" fmla="*/ 283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 extrusionOk="0">
                <a:moveTo>
                  <a:pt x="6837" y="21600"/>
                </a:moveTo>
                <a:lnTo>
                  <a:pt x="3108" y="19849"/>
                </a:lnTo>
                <a:lnTo>
                  <a:pt x="3108" y="17659"/>
                </a:lnTo>
                <a:lnTo>
                  <a:pt x="0" y="15178"/>
                </a:lnTo>
                <a:lnTo>
                  <a:pt x="0" y="10508"/>
                </a:lnTo>
                <a:lnTo>
                  <a:pt x="0" y="3941"/>
                </a:lnTo>
                <a:lnTo>
                  <a:pt x="8081" y="1168"/>
                </a:lnTo>
                <a:lnTo>
                  <a:pt x="10722" y="1605"/>
                </a:lnTo>
                <a:lnTo>
                  <a:pt x="12587" y="1751"/>
                </a:lnTo>
                <a:lnTo>
                  <a:pt x="17871" y="0"/>
                </a:lnTo>
                <a:lnTo>
                  <a:pt x="21600" y="1751"/>
                </a:lnTo>
                <a:lnTo>
                  <a:pt x="21600" y="10508"/>
                </a:lnTo>
                <a:lnTo>
                  <a:pt x="21600" y="16346"/>
                </a:lnTo>
                <a:lnTo>
                  <a:pt x="10722" y="20286"/>
                </a:lnTo>
                <a:lnTo>
                  <a:pt x="6837" y="21600"/>
                </a:lnTo>
                <a:close/>
              </a:path>
              <a:path w="21600" h="21600" extrusionOk="0">
                <a:moveTo>
                  <a:pt x="3108" y="5254"/>
                </a:moveTo>
                <a:lnTo>
                  <a:pt x="2642" y="4962"/>
                </a:lnTo>
                <a:lnTo>
                  <a:pt x="777" y="4232"/>
                </a:lnTo>
                <a:lnTo>
                  <a:pt x="155" y="3941"/>
                </a:lnTo>
                <a:moveTo>
                  <a:pt x="6837" y="7005"/>
                </a:moveTo>
                <a:lnTo>
                  <a:pt x="6216" y="6714"/>
                </a:lnTo>
                <a:lnTo>
                  <a:pt x="3885" y="5546"/>
                </a:lnTo>
                <a:lnTo>
                  <a:pt x="3108" y="5254"/>
                </a:lnTo>
                <a:moveTo>
                  <a:pt x="19735" y="14595"/>
                </a:moveTo>
                <a:lnTo>
                  <a:pt x="19735" y="4816"/>
                </a:lnTo>
                <a:lnTo>
                  <a:pt x="9790" y="8319"/>
                </a:lnTo>
                <a:lnTo>
                  <a:pt x="9790" y="18243"/>
                </a:lnTo>
                <a:lnTo>
                  <a:pt x="19735" y="14595"/>
                </a:lnTo>
                <a:moveTo>
                  <a:pt x="3108" y="17659"/>
                </a:moveTo>
                <a:lnTo>
                  <a:pt x="3108" y="5254"/>
                </a:lnTo>
                <a:lnTo>
                  <a:pt x="12742" y="1751"/>
                </a:lnTo>
                <a:moveTo>
                  <a:pt x="21600" y="1751"/>
                </a:moveTo>
                <a:lnTo>
                  <a:pt x="6837" y="7005"/>
                </a:lnTo>
                <a:lnTo>
                  <a:pt x="6837" y="21600"/>
                </a:lnTo>
              </a:path>
            </a:pathLst>
          </a:custGeom>
          <a:gradFill rotWithShape="1">
            <a:gsLst>
              <a:gs pos="0">
                <a:srgbClr val="FFCCCC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1598" name="Text Box 14"/>
          <p:cNvSpPr txBox="1">
            <a:spLocks noChangeArrowheads="1"/>
          </p:cNvSpPr>
          <p:nvPr/>
        </p:nvSpPr>
        <p:spPr bwMode="auto">
          <a:xfrm>
            <a:off x="107950" y="4868863"/>
            <a:ext cx="89646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２</a:t>
            </a:r>
            <a:r>
              <a:rPr lang="en-US" altLang="zh-CN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如果电视机的屏幕向前移动了</a:t>
            </a:r>
            <a:r>
              <a:rPr lang="en-US" altLang="zh-CN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80cm,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那么电视机的其他部位</a:t>
            </a:r>
            <a:r>
              <a:rPr lang="en-US" altLang="zh-CN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如电视机的左上角</a:t>
            </a:r>
            <a:r>
              <a:rPr lang="en-US" altLang="zh-CN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向什么方向移动</a:t>
            </a:r>
            <a:r>
              <a:rPr lang="en-US" altLang="zh-CN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移动了多少距离？</a:t>
            </a:r>
          </a:p>
        </p:txBody>
      </p:sp>
      <p:grpSp>
        <p:nvGrpSpPr>
          <p:cNvPr id="451599" name="Group 15"/>
          <p:cNvGrpSpPr/>
          <p:nvPr/>
        </p:nvGrpSpPr>
        <p:grpSpPr bwMode="auto">
          <a:xfrm>
            <a:off x="-106363" y="-25400"/>
            <a:ext cx="3490913" cy="1093788"/>
            <a:chOff x="0" y="0"/>
            <a:chExt cx="2199" cy="690"/>
          </a:xfrm>
        </p:grpSpPr>
        <p:pic>
          <p:nvPicPr>
            <p:cNvPr id="451600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3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1601" name="Text Box 17"/>
            <p:cNvSpPr txBox="1">
              <a:spLocks noChangeArrowheads="1"/>
            </p:cNvSpPr>
            <p:nvPr/>
          </p:nvSpPr>
          <p:spPr bwMode="auto">
            <a:xfrm>
              <a:off x="793" y="329"/>
              <a:ext cx="140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zh-CN" altLang="en-US" sz="3200" b="1" dirty="0">
                  <a:solidFill>
                    <a:srgbClr val="00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观察与思考</a:t>
              </a: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5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5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0289E-6 L 0.5276 -0.115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0289E-6 L 0.5276 -0.115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51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 animBg="1"/>
      <p:bldP spid="451587" grpId="0" autoUpdateAnimBg="0"/>
      <p:bldP spid="451588" grpId="0" autoUpdateAnimBg="0"/>
      <p:bldP spid="451589" grpId="0" animBg="1"/>
      <p:bldP spid="451589" grpId="1" animBg="1"/>
      <p:bldP spid="451590" grpId="0" animBg="1"/>
      <p:bldP spid="451595" grpId="0" autoUpdateAnimBg="0"/>
      <p:bldP spid="451596" grpId="0" autoUpdateAnimBg="0"/>
      <p:bldP spid="451597" grpId="0" animBg="1"/>
      <p:bldP spid="451597" grpId="1" animBg="1"/>
      <p:bldP spid="45159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Line 2"/>
          <p:cNvSpPr>
            <a:spLocks noChangeShapeType="1"/>
          </p:cNvSpPr>
          <p:nvPr/>
        </p:nvSpPr>
        <p:spPr bwMode="auto">
          <a:xfrm>
            <a:off x="2611438" y="1471613"/>
            <a:ext cx="5457825" cy="3600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2611" name="Text Box 3"/>
          <p:cNvSpPr txBox="1">
            <a:spLocks noChangeArrowheads="1"/>
          </p:cNvSpPr>
          <p:nvPr/>
        </p:nvSpPr>
        <p:spPr bwMode="auto">
          <a:xfrm>
            <a:off x="34925" y="2349500"/>
            <a:ext cx="41243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</a:rPr>
              <a:t>1.</a:t>
            </a:r>
            <a:r>
              <a:rPr lang="zh-CN" altLang="en-US" sz="3200" b="1" dirty="0">
                <a:latin typeface="Calibri" panose="020F0502020204030204" pitchFamily="34" charset="0"/>
              </a:rPr>
              <a:t>手扶电梯上的人的形状、大小在运动前后是否发生了改变？</a:t>
            </a:r>
          </a:p>
        </p:txBody>
      </p:sp>
      <p:sp>
        <p:nvSpPr>
          <p:cNvPr id="452612" name="Text Box 4"/>
          <p:cNvSpPr txBox="1">
            <a:spLocks noChangeArrowheads="1"/>
          </p:cNvSpPr>
          <p:nvPr/>
        </p:nvSpPr>
        <p:spPr bwMode="auto">
          <a:xfrm>
            <a:off x="107950" y="4005263"/>
            <a:ext cx="5976938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</a:rPr>
              <a:t>2.</a:t>
            </a:r>
            <a:r>
              <a:rPr lang="zh-CN" altLang="en-US" sz="3200" b="1" dirty="0">
                <a:latin typeface="Calibri" panose="020F0502020204030204" pitchFamily="34" charset="0"/>
              </a:rPr>
              <a:t>如果人的脚斜向上移动了</a:t>
            </a:r>
            <a:r>
              <a:rPr lang="en-US" altLang="zh-CN" sz="3200" b="1" dirty="0">
                <a:latin typeface="Calibri" panose="020F0502020204030204" pitchFamily="34" charset="0"/>
              </a:rPr>
              <a:t>10</a:t>
            </a:r>
            <a:r>
              <a:rPr lang="zh-CN" altLang="en-US" sz="3200" b="1" dirty="0">
                <a:latin typeface="Calibri" panose="020F0502020204030204" pitchFamily="34" charset="0"/>
              </a:rPr>
              <a:t>米，那人的身子向什么方向移动？ 移动了多少距离？</a:t>
            </a:r>
          </a:p>
        </p:txBody>
      </p:sp>
      <p:sp>
        <p:nvSpPr>
          <p:cNvPr id="452613" name="Text Box 5"/>
          <p:cNvSpPr txBox="1">
            <a:spLocks noChangeArrowheads="1"/>
          </p:cNvSpPr>
          <p:nvPr/>
        </p:nvSpPr>
        <p:spPr bwMode="auto">
          <a:xfrm>
            <a:off x="1692275" y="5876925"/>
            <a:ext cx="7058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i="1">
                <a:latin typeface="Calibri" panose="020F0502020204030204" pitchFamily="34" charset="0"/>
                <a:ea typeface="黑体" panose="02010609060101010101" pitchFamily="49" charset="-122"/>
              </a:rPr>
              <a:t>图形的这种变化有什么共同特征？</a:t>
            </a:r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3203575" y="476250"/>
            <a:ext cx="4492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8000"/>
                </a:solidFill>
                <a:latin typeface="Calibri" panose="020F0502020204030204" pitchFamily="34" charset="0"/>
              </a:rPr>
              <a:t>-----</a:t>
            </a:r>
            <a:r>
              <a:rPr lang="zh-CN" altLang="en-US" sz="3200" b="1" dirty="0">
                <a:solidFill>
                  <a:srgbClr val="008000"/>
                </a:solidFill>
                <a:latin typeface="Calibri" panose="020F0502020204030204" pitchFamily="34" charset="0"/>
              </a:rPr>
              <a:t>手扶电梯上的人</a:t>
            </a:r>
          </a:p>
        </p:txBody>
      </p:sp>
      <p:sp>
        <p:nvSpPr>
          <p:cNvPr id="452615" name="Line 7"/>
          <p:cNvSpPr>
            <a:spLocks noChangeShapeType="1"/>
          </p:cNvSpPr>
          <p:nvPr/>
        </p:nvSpPr>
        <p:spPr bwMode="auto">
          <a:xfrm>
            <a:off x="3348038" y="1412875"/>
            <a:ext cx="5545137" cy="3671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52616" name="Picture 8" descr="jo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495800"/>
            <a:ext cx="592137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17" name="Picture 9" descr="jo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4495800"/>
            <a:ext cx="592138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2618" name="Group 10"/>
          <p:cNvGrpSpPr/>
          <p:nvPr/>
        </p:nvGrpSpPr>
        <p:grpSpPr bwMode="auto">
          <a:xfrm>
            <a:off x="-106363" y="-25400"/>
            <a:ext cx="3275013" cy="1093788"/>
            <a:chOff x="0" y="0"/>
            <a:chExt cx="2063" cy="690"/>
          </a:xfrm>
        </p:grpSpPr>
        <p:pic>
          <p:nvPicPr>
            <p:cNvPr id="45261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3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2620" name="Text Box 12"/>
            <p:cNvSpPr txBox="1">
              <a:spLocks noChangeArrowheads="1"/>
            </p:cNvSpPr>
            <p:nvPr/>
          </p:nvSpPr>
          <p:spPr bwMode="auto">
            <a:xfrm>
              <a:off x="657" y="272"/>
              <a:ext cx="140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zh-CN" altLang="en-US" sz="3200" b="1" dirty="0">
                  <a:solidFill>
                    <a:srgbClr val="FF9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观察与思考</a:t>
              </a:r>
            </a:p>
          </p:txBody>
        </p:sp>
      </p:grpSp>
      <p:sp>
        <p:nvSpPr>
          <p:cNvPr id="452621" name="Text Box 13"/>
          <p:cNvSpPr txBox="1">
            <a:spLocks noChangeArrowheads="1"/>
          </p:cNvSpPr>
          <p:nvPr/>
        </p:nvSpPr>
        <p:spPr bwMode="auto">
          <a:xfrm>
            <a:off x="1763713" y="5661025"/>
            <a:ext cx="6553200" cy="94615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/>
              <a:t>图形的这种变化只改变图形的</a:t>
            </a:r>
            <a:r>
              <a:rPr lang="zh-CN" altLang="en-US" sz="2800" b="1" u="sng" dirty="0"/>
              <a:t>           </a:t>
            </a:r>
            <a:r>
              <a:rPr lang="zh-CN" altLang="en-US" sz="2800" b="1" dirty="0"/>
              <a:t>不改变图形的</a:t>
            </a:r>
            <a:r>
              <a:rPr lang="zh-CN" altLang="en-US" sz="2800" b="1" u="sng" dirty="0"/>
              <a:t>              </a:t>
            </a:r>
            <a:r>
              <a:rPr lang="zh-CN" altLang="en-US" sz="2800" b="1" dirty="0"/>
              <a:t>。</a:t>
            </a:r>
          </a:p>
        </p:txBody>
      </p:sp>
      <p:sp>
        <p:nvSpPr>
          <p:cNvPr id="452622" name="Text Box 14"/>
          <p:cNvSpPr txBox="1">
            <a:spLocks noChangeArrowheads="1"/>
          </p:cNvSpPr>
          <p:nvPr/>
        </p:nvSpPr>
        <p:spPr bwMode="auto">
          <a:xfrm>
            <a:off x="6516688" y="5661025"/>
            <a:ext cx="232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位置</a:t>
            </a:r>
          </a:p>
        </p:txBody>
      </p:sp>
      <p:sp>
        <p:nvSpPr>
          <p:cNvPr id="452623" name="Text Box 15"/>
          <p:cNvSpPr txBox="1">
            <a:spLocks noChangeArrowheads="1"/>
          </p:cNvSpPr>
          <p:nvPr/>
        </p:nvSpPr>
        <p:spPr bwMode="auto">
          <a:xfrm>
            <a:off x="3563938" y="6092825"/>
            <a:ext cx="17065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形状和大小</a:t>
            </a:r>
          </a:p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51979 -0.4618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51979 -0.461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5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5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45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0" grpId="0" animBg="1"/>
      <p:bldP spid="452611" grpId="0" autoUpdateAnimBg="0"/>
      <p:bldP spid="452612" grpId="0" autoUpdateAnimBg="0"/>
      <p:bldP spid="452613" grpId="0" autoUpdateAnimBg="0"/>
      <p:bldP spid="452614" grpId="0" autoUpdateAnimBg="0"/>
      <p:bldP spid="452615" grpId="0" animBg="1"/>
      <p:bldP spid="452621" grpId="0" bldLvl="0" animBg="1" autoUpdateAnimBg="0"/>
      <p:bldP spid="452622" grpId="0" bldLvl="0" autoUpdateAnimBg="0"/>
      <p:bldP spid="452623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533400" y="1219200"/>
            <a:ext cx="7639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53635" name="Text Box 3"/>
          <p:cNvSpPr txBox="1">
            <a:spLocks noChangeArrowheads="1"/>
          </p:cNvSpPr>
          <p:nvPr/>
        </p:nvSpPr>
        <p:spPr bwMode="auto">
          <a:xfrm>
            <a:off x="395288" y="1340768"/>
            <a:ext cx="8493031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Calibri" panose="020F0502020204030204" pitchFamily="34" charset="0"/>
              </a:rPr>
              <a:t>概念：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在平面内，将一个图形沿某一个方向</a:t>
            </a:r>
          </a:p>
          <a:p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移动一定的距离，图形的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这种变化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叫做平移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平移前后能重合的点叫对应点</a:t>
            </a:r>
          </a:p>
          <a:p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平移只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改变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图形的</a:t>
            </a:r>
            <a:r>
              <a:rPr lang="zh-CN" altLang="en-US" sz="2800" b="1" u="sng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不改变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图形的</a:t>
            </a:r>
            <a:r>
              <a:rPr lang="zh-CN" altLang="en-US" sz="2800" b="1" u="sng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u="sng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800" b="1" u="sng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53636" name="Picture 4" descr="三角形的平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6553200" cy="30019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3637" name="Text Box 5"/>
          <p:cNvSpPr txBox="1">
            <a:spLocks noChangeArrowheads="1"/>
          </p:cNvSpPr>
          <p:nvPr/>
        </p:nvSpPr>
        <p:spPr bwMode="auto">
          <a:xfrm>
            <a:off x="3348038" y="2636838"/>
            <a:ext cx="893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位置</a:t>
            </a:r>
          </a:p>
        </p:txBody>
      </p:sp>
      <p:sp>
        <p:nvSpPr>
          <p:cNvPr id="453638" name="Text Box 6"/>
          <p:cNvSpPr txBox="1">
            <a:spLocks noChangeArrowheads="1"/>
          </p:cNvSpPr>
          <p:nvPr/>
        </p:nvSpPr>
        <p:spPr bwMode="auto">
          <a:xfrm>
            <a:off x="6445250" y="2492375"/>
            <a:ext cx="1960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形状和大小</a:t>
            </a:r>
          </a:p>
        </p:txBody>
      </p:sp>
      <p:grpSp>
        <p:nvGrpSpPr>
          <p:cNvPr id="453639" name="Group 7"/>
          <p:cNvGrpSpPr/>
          <p:nvPr/>
        </p:nvGrpSpPr>
        <p:grpSpPr bwMode="auto">
          <a:xfrm>
            <a:off x="-106363" y="-25400"/>
            <a:ext cx="3275013" cy="1093788"/>
            <a:chOff x="0" y="0"/>
            <a:chExt cx="2063" cy="690"/>
          </a:xfrm>
        </p:grpSpPr>
        <p:pic>
          <p:nvPicPr>
            <p:cNvPr id="45364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3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3641" name="Text Box 9"/>
            <p:cNvSpPr txBox="1">
              <a:spLocks noChangeArrowheads="1"/>
            </p:cNvSpPr>
            <p:nvPr/>
          </p:nvSpPr>
          <p:spPr bwMode="auto">
            <a:xfrm>
              <a:off x="657" y="272"/>
              <a:ext cx="140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zh-CN" altLang="en-US" sz="3200" b="1" dirty="0">
                  <a:solidFill>
                    <a:srgbClr val="FF9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归纳与总结</a:t>
              </a: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autoUpdateAnimBg="0"/>
      <p:bldP spid="453637" grpId="0" bldLvl="0" autoUpdateAnimBg="0"/>
      <p:bldP spid="453638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13593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ea typeface="黑体" panose="02010609060101010101" pitchFamily="49" charset="-122"/>
              </a:rPr>
              <a:t>练一练：</a:t>
            </a:r>
          </a:p>
          <a:p>
            <a:pPr>
              <a:spcBef>
                <a:spcPct val="50000"/>
              </a:spcBef>
            </a:pPr>
            <a:r>
              <a:rPr lang="zh-CN" altLang="en-US" dirty="0"/>
              <a:t>　　</a:t>
            </a:r>
            <a:r>
              <a:rPr lang="en-US" sz="3200" b="1" dirty="0"/>
              <a:t>1</a:t>
            </a:r>
            <a:r>
              <a:rPr lang="zh-CN" altLang="en-US" sz="3200" b="1" dirty="0"/>
              <a:t>、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平移改变的是图形的（　　　　　）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　　　</a:t>
            </a:r>
            <a:r>
              <a:rPr 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、形状　　</a:t>
            </a:r>
            <a:r>
              <a:rPr 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、位置　　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　　　</a:t>
            </a:r>
            <a:r>
              <a:rPr 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、大小　　</a:t>
            </a:r>
            <a:r>
              <a:rPr 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、形状、大小及位置</a:t>
            </a:r>
            <a:r>
              <a:rPr lang="zh-CN" altLang="en-US" sz="3200" b="1" dirty="0"/>
              <a:t>　</a:t>
            </a:r>
            <a:r>
              <a:rPr lang="zh-CN" altLang="en-US" dirty="0"/>
              <a:t>　</a:t>
            </a:r>
          </a:p>
        </p:txBody>
      </p:sp>
      <p:sp>
        <p:nvSpPr>
          <p:cNvPr id="454659" name="Text Box 3"/>
          <p:cNvSpPr txBox="1">
            <a:spLocks noChangeArrowheads="1"/>
          </p:cNvSpPr>
          <p:nvPr/>
        </p:nvSpPr>
        <p:spPr bwMode="auto">
          <a:xfrm>
            <a:off x="6156325" y="1125538"/>
            <a:ext cx="1152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</a:p>
        </p:txBody>
      </p:sp>
      <p:grpSp>
        <p:nvGrpSpPr>
          <p:cNvPr id="454660" name="Group 4"/>
          <p:cNvGrpSpPr/>
          <p:nvPr/>
        </p:nvGrpSpPr>
        <p:grpSpPr bwMode="auto">
          <a:xfrm>
            <a:off x="-479425" y="3519488"/>
            <a:ext cx="9242425" cy="3033712"/>
            <a:chOff x="0" y="0"/>
            <a:chExt cx="5826" cy="1911"/>
          </a:xfrm>
        </p:grpSpPr>
        <p:sp>
          <p:nvSpPr>
            <p:cNvPr id="454661" name="Rectangle 5"/>
            <p:cNvSpPr>
              <a:spLocks noRot="1" noChangeArrowheads="1"/>
            </p:cNvSpPr>
            <p:nvPr/>
          </p:nvSpPr>
          <p:spPr bwMode="auto">
            <a:xfrm>
              <a:off x="0" y="0"/>
              <a:ext cx="5826" cy="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3366CC"/>
                  </a:solidFill>
                  <a:ea typeface="华文新魏" panose="02010800040101010101" pitchFamily="2" charset="-122"/>
                </a:rPr>
                <a:t>             </a:t>
              </a:r>
              <a:r>
                <a:rPr 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、</a:t>
              </a:r>
              <a:r>
                <a:rPr lang="zh-CN" altLang="en-US" sz="3200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如图</a:t>
              </a:r>
              <a:r>
                <a:rPr lang="en-US" sz="3200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,∠DEF</a:t>
              </a:r>
              <a:r>
                <a:rPr lang="zh-CN" altLang="en-US" sz="3200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是∠</a:t>
              </a:r>
              <a:r>
                <a:rPr lang="en-US" sz="3200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ABC</a:t>
              </a:r>
              <a:r>
                <a:rPr lang="zh-CN" altLang="en-US" sz="3200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经过平移得到的</a:t>
              </a:r>
              <a:r>
                <a:rPr lang="en-US" sz="3200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,  </a:t>
              </a:r>
            </a:p>
            <a:p>
              <a:pPr marL="342900" indent="-342900">
                <a:spcBef>
                  <a:spcPct val="20000"/>
                </a:spcBef>
                <a:buFontTx/>
                <a:buNone/>
              </a:pPr>
              <a:r>
                <a:rPr lang="en-US" sz="3200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∠ABC=33°,</a:t>
              </a:r>
              <a:r>
                <a:rPr lang="zh-CN" altLang="en-US" sz="3200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则∠</a:t>
              </a:r>
              <a:r>
                <a:rPr lang="en-US" sz="3200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DEF</a:t>
              </a:r>
              <a:r>
                <a:rPr lang="zh-CN" altLang="en-US" sz="3200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的度数为</a:t>
              </a:r>
              <a:r>
                <a:rPr lang="zh-CN" altLang="en-US" sz="3200" b="1" u="sng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</a:t>
              </a:r>
              <a:r>
                <a:rPr lang="en-US" sz="3200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</a:p>
          </p:txBody>
        </p:sp>
        <p:grpSp>
          <p:nvGrpSpPr>
            <p:cNvPr id="454662" name="Group 6"/>
            <p:cNvGrpSpPr/>
            <p:nvPr/>
          </p:nvGrpSpPr>
          <p:grpSpPr bwMode="auto">
            <a:xfrm>
              <a:off x="3024" y="768"/>
              <a:ext cx="1248" cy="1134"/>
              <a:chOff x="0" y="0"/>
              <a:chExt cx="995" cy="904"/>
            </a:xfrm>
          </p:grpSpPr>
          <p:grpSp>
            <p:nvGrpSpPr>
              <p:cNvPr id="454663" name="Group 7"/>
              <p:cNvGrpSpPr/>
              <p:nvPr/>
            </p:nvGrpSpPr>
            <p:grpSpPr bwMode="auto">
              <a:xfrm>
                <a:off x="96" y="192"/>
                <a:ext cx="817" cy="548"/>
                <a:chOff x="0" y="0"/>
                <a:chExt cx="817" cy="548"/>
              </a:xfrm>
            </p:grpSpPr>
            <p:sp>
              <p:nvSpPr>
                <p:cNvPr id="45466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6" cy="544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4665" name="Line 9"/>
                <p:cNvSpPr>
                  <a:spLocks noChangeShapeType="1"/>
                </p:cNvSpPr>
                <p:nvPr/>
              </p:nvSpPr>
              <p:spPr bwMode="auto">
                <a:xfrm>
                  <a:off x="1" y="548"/>
                  <a:ext cx="816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54666" name="Text Box 10"/>
              <p:cNvSpPr txBox="1">
                <a:spLocks noChangeArrowheads="1"/>
              </p:cNvSpPr>
              <p:nvPr/>
            </p:nvSpPr>
            <p:spPr bwMode="auto">
              <a:xfrm>
                <a:off x="720" y="0"/>
                <a:ext cx="22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i="1"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454667" name="Text Box 11"/>
              <p:cNvSpPr txBox="1">
                <a:spLocks noChangeArrowheads="1"/>
              </p:cNvSpPr>
              <p:nvPr/>
            </p:nvSpPr>
            <p:spPr bwMode="auto">
              <a:xfrm>
                <a:off x="0" y="720"/>
                <a:ext cx="22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i="1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54668" name="Text Box 12"/>
              <p:cNvSpPr txBox="1">
                <a:spLocks noChangeArrowheads="1"/>
              </p:cNvSpPr>
              <p:nvPr/>
            </p:nvSpPr>
            <p:spPr bwMode="auto">
              <a:xfrm>
                <a:off x="768" y="720"/>
                <a:ext cx="22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i="1">
                    <a:latin typeface="Times New Roman" panose="02020603050405020304" pitchFamily="18" charset="0"/>
                  </a:rPr>
                  <a:t>F</a:t>
                </a:r>
              </a:p>
            </p:txBody>
          </p:sp>
        </p:grpSp>
        <p:grpSp>
          <p:nvGrpSpPr>
            <p:cNvPr id="454669" name="Group 13"/>
            <p:cNvGrpSpPr/>
            <p:nvPr/>
          </p:nvGrpSpPr>
          <p:grpSpPr bwMode="auto">
            <a:xfrm>
              <a:off x="1584" y="777"/>
              <a:ext cx="1364" cy="1134"/>
              <a:chOff x="0" y="0"/>
              <a:chExt cx="1088" cy="904"/>
            </a:xfrm>
          </p:grpSpPr>
          <p:sp>
            <p:nvSpPr>
              <p:cNvPr id="454670" name="Text Box 14"/>
              <p:cNvSpPr txBox="1">
                <a:spLocks noChangeArrowheads="1"/>
              </p:cNvSpPr>
              <p:nvPr/>
            </p:nvSpPr>
            <p:spPr bwMode="auto">
              <a:xfrm>
                <a:off x="816" y="0"/>
                <a:ext cx="272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i="1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454671" name="Text Box 15"/>
              <p:cNvSpPr txBox="1">
                <a:spLocks noChangeArrowheads="1"/>
              </p:cNvSpPr>
              <p:nvPr/>
            </p:nvSpPr>
            <p:spPr bwMode="auto">
              <a:xfrm>
                <a:off x="0" y="672"/>
                <a:ext cx="226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i="1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454672" name="Text Box 16"/>
              <p:cNvSpPr txBox="1">
                <a:spLocks noChangeArrowheads="1"/>
              </p:cNvSpPr>
              <p:nvPr/>
            </p:nvSpPr>
            <p:spPr bwMode="auto">
              <a:xfrm>
                <a:off x="864" y="720"/>
                <a:ext cx="181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i="1">
                    <a:latin typeface="Times New Roman" panose="02020603050405020304" pitchFamily="18" charset="0"/>
                  </a:rPr>
                  <a:t>C</a:t>
                </a:r>
              </a:p>
            </p:txBody>
          </p:sp>
          <p:grpSp>
            <p:nvGrpSpPr>
              <p:cNvPr id="454673" name="Group 17"/>
              <p:cNvGrpSpPr/>
              <p:nvPr/>
            </p:nvGrpSpPr>
            <p:grpSpPr bwMode="auto">
              <a:xfrm>
                <a:off x="183" y="199"/>
                <a:ext cx="817" cy="548"/>
                <a:chOff x="0" y="0"/>
                <a:chExt cx="817" cy="548"/>
              </a:xfrm>
            </p:grpSpPr>
            <p:sp>
              <p:nvSpPr>
                <p:cNvPr id="45467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6" cy="544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4675" name="Line 19"/>
                <p:cNvSpPr>
                  <a:spLocks noChangeShapeType="1"/>
                </p:cNvSpPr>
                <p:nvPr/>
              </p:nvSpPr>
              <p:spPr bwMode="auto">
                <a:xfrm>
                  <a:off x="1" y="548"/>
                  <a:ext cx="816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454676" name="Text Box 20"/>
          <p:cNvSpPr txBox="1">
            <a:spLocks noChangeArrowheads="1"/>
          </p:cNvSpPr>
          <p:nvPr/>
        </p:nvSpPr>
        <p:spPr bwMode="auto">
          <a:xfrm>
            <a:off x="5784850" y="4003675"/>
            <a:ext cx="1149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33</a:t>
            </a:r>
            <a:r>
              <a:rPr lang="en-US" sz="4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5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autoUpdateAnimBg="0"/>
      <p:bldP spid="45467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2" name="Picture 2" descr="Snap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73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5580063" y="620713"/>
            <a:ext cx="1081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5050"/>
                </a:solidFill>
              </a:rPr>
              <a:t>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透明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1702</Words>
  <Application>Microsoft Office PowerPoint</Application>
  <PresentationFormat>全屏显示(4:3)</PresentationFormat>
  <Paragraphs>299</Paragraphs>
  <Slides>40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61" baseType="lpstr">
      <vt:lpstr>Arial Unicode MS</vt:lpstr>
      <vt:lpstr>MS UI Gothic</vt:lpstr>
      <vt:lpstr>方正舒体</vt:lpstr>
      <vt:lpstr>汉仪大宋简</vt:lpstr>
      <vt:lpstr>黑体</vt:lpstr>
      <vt:lpstr>华文彩云</vt:lpstr>
      <vt:lpstr>华文楷体</vt:lpstr>
      <vt:lpstr>华文宋体</vt:lpstr>
      <vt:lpstr>华文细黑</vt:lpstr>
      <vt:lpstr>华文新魏</vt:lpstr>
      <vt:lpstr>隶书</vt:lpstr>
      <vt:lpstr>宋体</vt:lpstr>
      <vt:lpstr>微软雅黑</vt:lpstr>
      <vt:lpstr>幼圆</vt:lpstr>
      <vt:lpstr>Arial</vt:lpstr>
      <vt:lpstr>Calibri</vt:lpstr>
      <vt:lpstr>Tahoma</vt:lpstr>
      <vt:lpstr>Times New Roman</vt:lpstr>
      <vt:lpstr>Verdana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2.下列汽车标志哪些是利用平移      设计的？(不考虑颜色)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2022-01-05T01:14:12Z</dcterms:created>
  <dcterms:modified xsi:type="dcterms:W3CDTF">2023-01-16T18:03:34Z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9C0BAC82979A416CB94B26B46A45AFDA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