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0" r:id="rId2"/>
    <p:sldId id="444" r:id="rId3"/>
    <p:sldId id="446" r:id="rId4"/>
    <p:sldId id="447" r:id="rId5"/>
    <p:sldId id="448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6" r:id="rId19"/>
    <p:sldId id="492" r:id="rId20"/>
    <p:sldId id="493" r:id="rId21"/>
    <p:sldId id="494" r:id="rId22"/>
    <p:sldId id="467" r:id="rId23"/>
    <p:sldId id="468" r:id="rId24"/>
    <p:sldId id="470" r:id="rId25"/>
    <p:sldId id="495" r:id="rId26"/>
    <p:sldId id="506" r:id="rId27"/>
    <p:sldId id="507" r:id="rId28"/>
    <p:sldId id="508" r:id="rId29"/>
    <p:sldId id="509" r:id="rId30"/>
    <p:sldId id="510" r:id="rId31"/>
    <p:sldId id="500" r:id="rId32"/>
    <p:sldId id="501" r:id="rId33"/>
    <p:sldId id="503" r:id="rId34"/>
    <p:sldId id="504" r:id="rId35"/>
    <p:sldId id="505" r:id="rId36"/>
    <p:sldId id="496" r:id="rId37"/>
    <p:sldId id="497" r:id="rId38"/>
    <p:sldId id="498" r:id="rId39"/>
    <p:sldId id="499" r:id="rId40"/>
    <p:sldId id="268" r:id="rId4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87654" autoAdjust="0"/>
  </p:normalViewPr>
  <p:slideViewPr>
    <p:cSldViewPr snapToGrid="0">
      <p:cViewPr>
        <p:scale>
          <a:sx n="130" d="100"/>
          <a:sy n="130" d="100"/>
        </p:scale>
        <p:origin x="-108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A0F4A0E5-E81C-4B77-8F8D-6370FBDA0C8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8F1FAF4F-098E-4BE0-B7E9-230BC2892978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15B570-E758-4838-B3C4-710049532DE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7A2C75D3-BF55-4064-A658-9FBC6E2935AD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25BB7F3-88AE-440D-B227-D4928F8307B3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6CD3045-6AD2-4A4B-A1E2-BFC10189DB9A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AF4F-098E-4BE0-B7E9-230BC2892978}" type="slidenum">
              <a:rPr lang="zh-CN" altLang="en-US" smtClean="0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FAF4F-098E-4BE0-B7E9-230BC2892978}" type="slidenum">
              <a:rPr lang="zh-CN" altLang="en-US" smtClean="0"/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167D85-0379-4099-8608-22FB00C06D78}" type="slidenum">
              <a:rPr lang="zh-CN" altLang="en-US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657225"/>
            <a:ext cx="6468666" cy="2805113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8" y="1152526"/>
            <a:ext cx="6377718" cy="1724024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6149579" y="210741"/>
            <a:ext cx="2345531" cy="253603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人民教育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2" y="128709"/>
            <a:ext cx="9144002" cy="391339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36923"/>
            <a:ext cx="7468790" cy="38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49579" y="210741"/>
            <a:ext cx="2345531" cy="253603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人民教育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七</a:t>
            </a:r>
            <a:r>
              <a:rPr lang="zh-CN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629841"/>
            <a:ext cx="9144000" cy="2341959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2" y="1595632"/>
            <a:ext cx="9144002" cy="1017598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jpeg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hyperlink" Target="http://www.dabaoku.com/gif/096/imagepage/image171.htm" TargetMode="Externa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openxmlformats.org/officeDocument/2006/relationships/hyperlink" Target="http://www.dabaoku.com/gif/096/imagepage/image174.htm" TargetMode="External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2.GIF"/><Relationship Id="rId9" Type="http://schemas.openxmlformats.org/officeDocument/2006/relationships/image" Target="../media/image26.GIF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hyperlink" Target="http://www.dabaoku.com/gif/096/imagepage/image171.htm" TargetMode="External"/><Relationship Id="rId7" Type="http://schemas.openxmlformats.org/officeDocument/2006/relationships/image" Target="../media/image2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baoku.com/gif/096/imagepage/image174.htm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22.GIF"/><Relationship Id="rId10" Type="http://schemas.openxmlformats.org/officeDocument/2006/relationships/image" Target="../media/image35.png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GIF"/><Relationship Id="rId4" Type="http://schemas.openxmlformats.org/officeDocument/2006/relationships/hyperlink" Target="http://www.luoti.cn/p/UPLOAD/zhoubichang/24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0" y="1404202"/>
            <a:ext cx="6375933" cy="1940419"/>
            <a:chOff x="1175670" y="2105678"/>
            <a:chExt cx="3550790" cy="2589792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178398" y="2105678"/>
              <a:ext cx="3548062" cy="135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Unit 3 </a:t>
              </a:r>
            </a:p>
            <a:p>
              <a:pPr algn="ctr"/>
              <a:r>
                <a:rPr lang="en-US" altLang="zh-CN" sz="3600" b="1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How do you get to school?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5670" y="4079306"/>
              <a:ext cx="3548062" cy="6161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4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Section A</a:t>
              </a:r>
              <a:endParaRPr lang="zh-CN" altLang="en-US" sz="24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5791" y="1148953"/>
            <a:ext cx="2822972" cy="39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899" y="4325595"/>
            <a:ext cx="632089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20150108_172427_2345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0998" y="1745456"/>
            <a:ext cx="3787378" cy="231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260997" y="4289822"/>
            <a:ext cx="448508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They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take the bus 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to school.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245519" y="1031081"/>
            <a:ext cx="45339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How</a:t>
            </a:r>
            <a:r>
              <a:rPr lang="en-US" altLang="zh-CN" sz="2700" b="1" dirty="0">
                <a:solidFill>
                  <a:srgbClr val="0033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do they 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get to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ldLvl="0"/>
      <p:bldP spid="128003" grpId="1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4"/>
          <p:cNvSpPr txBox="1">
            <a:spLocks noChangeArrowheads="1"/>
          </p:cNvSpPr>
          <p:nvPr/>
        </p:nvSpPr>
        <p:spPr bwMode="auto">
          <a:xfrm>
            <a:off x="2122885" y="4368403"/>
            <a:ext cx="442555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She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takes the train 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to work.</a:t>
            </a:r>
          </a:p>
        </p:txBody>
      </p:sp>
      <p:sp>
        <p:nvSpPr>
          <p:cNvPr id="129027" name="Rectangle 6"/>
          <p:cNvSpPr txBox="1">
            <a:spLocks noChangeArrowheads="1"/>
          </p:cNvSpPr>
          <p:nvPr/>
        </p:nvSpPr>
        <p:spPr bwMode="auto">
          <a:xfrm>
            <a:off x="2286000" y="1016794"/>
            <a:ext cx="4262438" cy="5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How does she get to 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work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8435" name="Picture 4" descr="take a tr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7981" y="1775222"/>
            <a:ext cx="2696766" cy="24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860947" y="790575"/>
            <a:ext cx="5086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marL="914400" indent="-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Calibri Light" panose="020F0302020204030204" pitchFamily="34" charset="0"/>
              </a:rPr>
              <a:t>How does he get to</a:t>
            </a:r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  <a:sym typeface="Calibri Light" panose="020F0302020204030204" pitchFamily="34" charset="0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Hong Kong</a:t>
            </a:r>
            <a:r>
              <a:rPr lang="en-US" altLang="zh-CN" sz="2700" b="1" dirty="0">
                <a:latin typeface="Times New Roman" panose="02020603050405020304" pitchFamily="18" charset="0"/>
                <a:sym typeface="Calibri Light" panose="020F0302020204030204" pitchFamily="34" charset="0"/>
              </a:rPr>
              <a:t>?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874044" y="4441031"/>
            <a:ext cx="514707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H</a:t>
            </a:r>
            <a:r>
              <a:rPr lang="zh-CN" altLang="en-US" sz="2700" b="1" dirty="0">
                <a:latin typeface="Times New Roman" panose="02020603050405020304" pitchFamily="18" charset="0"/>
                <a:sym typeface="+mn-ea"/>
              </a:rPr>
              <a:t>e </a:t>
            </a:r>
            <a:r>
              <a:rPr lang="zh-CN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takes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the</a:t>
            </a:r>
            <a:r>
              <a:rPr lang="zh-CN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 ship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 </a:t>
            </a:r>
            <a:r>
              <a:rPr lang="zh-CN" altLang="en-US" sz="2700" b="1" dirty="0">
                <a:latin typeface="Times New Roman" panose="02020603050405020304" pitchFamily="18" charset="0"/>
                <a:sym typeface="+mn-ea"/>
              </a:rPr>
              <a:t>to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 Hong Kong</a:t>
            </a:r>
            <a:r>
              <a:rPr lang="zh-CN" altLang="en-US" sz="2700" b="1" dirty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700" b="1" dirty="0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9459" name="Picture 5" descr="渡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116" y="1853804"/>
            <a:ext cx="44100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ldLvl="0"/>
      <p:bldP spid="1300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921544" y="1114425"/>
            <a:ext cx="6922294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2700" b="1" dirty="0">
                <a:latin typeface="Times New Roman" panose="02020603050405020304" pitchFamily="18" charset="0"/>
                <a:ea typeface="华文琥珀" panose="02010800040101010101" pitchFamily="2" charset="-122"/>
                <a:sym typeface="Calibri" panose="020F0502020204030204" pitchFamily="34" charset="0"/>
              </a:rPr>
              <a:t>   How does </a:t>
            </a:r>
            <a:r>
              <a:rPr lang="en-US" altLang="zh-CN" sz="2700" b="1" dirty="0">
                <a:latin typeface="Times New Roman" panose="02020603050405020304" pitchFamily="18" charset="0"/>
                <a:sym typeface="Calibri" panose="020F0502020204030204" pitchFamily="34" charset="0"/>
              </a:rPr>
              <a:t>Yang </a:t>
            </a:r>
            <a:r>
              <a:rPr lang="en-US" altLang="zh-CN" sz="2700" b="1" dirty="0" err="1">
                <a:latin typeface="Times New Roman" panose="02020603050405020304" pitchFamily="18" charset="0"/>
                <a:sym typeface="Calibri" panose="020F0502020204030204" pitchFamily="34" charset="0"/>
              </a:rPr>
              <a:t>Liwei</a:t>
            </a:r>
            <a:r>
              <a:rPr lang="en-US" altLang="zh-CN" sz="2700" b="1" dirty="0">
                <a:latin typeface="Times New Roman" panose="02020603050405020304" pitchFamily="18" charset="0"/>
                <a:ea typeface="华文琥珀" panose="02010800040101010101" pitchFamily="2" charset="-122"/>
                <a:sym typeface="Calibri" panose="020F0502020204030204" pitchFamily="34" charset="0"/>
              </a:rPr>
              <a:t> get to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" panose="020F0502020204030204" pitchFamily="34" charset="0"/>
              </a:rPr>
              <a:t>the space</a:t>
            </a:r>
            <a:r>
              <a:rPr lang="en-US" altLang="zh-CN" sz="2700" b="1" dirty="0">
                <a:latin typeface="Times New Roman" panose="02020603050405020304" pitchFamily="18" charset="0"/>
                <a:ea typeface="华文琥珀" panose="02010800040101010101" pitchFamily="2" charset="-122"/>
                <a:sym typeface="Calibri" panose="020F0502020204030204" pitchFamily="34" charset="0"/>
              </a:rPr>
              <a:t>?</a:t>
            </a:r>
          </a:p>
        </p:txBody>
      </p:sp>
      <p:pic>
        <p:nvPicPr>
          <p:cNvPr id="131088" name="Picture 16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1882" y="1919287"/>
            <a:ext cx="370879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9" name="Text Box 17"/>
          <p:cNvSpPr txBox="1">
            <a:spLocks noChangeArrowheads="1"/>
          </p:cNvSpPr>
          <p:nvPr/>
        </p:nvSpPr>
        <p:spPr bwMode="auto">
          <a:xfrm>
            <a:off x="7490222" y="2743200"/>
            <a:ext cx="15478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spaceship</a:t>
            </a: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1740694" y="4413648"/>
            <a:ext cx="5329238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Calibri" panose="020F0502020204030204" pitchFamily="34" charset="0"/>
              </a:rPr>
              <a:t>He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" panose="020F0502020204030204" pitchFamily="34" charset="0"/>
              </a:rPr>
              <a:t>takes the spaceship </a:t>
            </a:r>
            <a:r>
              <a:rPr lang="en-US" altLang="zh-CN" sz="2700" b="1" dirty="0">
                <a:latin typeface="Times New Roman" panose="02020603050405020304" pitchFamily="18" charset="0"/>
                <a:sym typeface="Calibri" panose="020F0502020204030204" pitchFamily="34" charset="0"/>
              </a:rPr>
              <a:t>to the space.</a:t>
            </a:r>
            <a:endParaRPr lang="zh-CN" altLang="en-US" dirty="0" smtClean="0">
              <a:sym typeface="+mn-ea"/>
            </a:endParaRPr>
          </a:p>
        </p:txBody>
      </p:sp>
      <p:pic>
        <p:nvPicPr>
          <p:cNvPr id="20485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" y="1931194"/>
            <a:ext cx="2812256" cy="22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9" grpId="0"/>
      <p:bldP spid="1310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714501" y="1039416"/>
            <a:ext cx="5545931" cy="481013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Match the words with the pictures.</a:t>
            </a:r>
          </a:p>
        </p:txBody>
      </p:sp>
      <p:sp>
        <p:nvSpPr>
          <p:cNvPr id="22530" name="Oval 3"/>
          <p:cNvSpPr>
            <a:spLocks noChangeArrowheads="1"/>
          </p:cNvSpPr>
          <p:nvPr/>
        </p:nvSpPr>
        <p:spPr bwMode="auto">
          <a:xfrm>
            <a:off x="803672" y="1088232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1a</a:t>
            </a:r>
          </a:p>
        </p:txBody>
      </p:sp>
      <p:grpSp>
        <p:nvGrpSpPr>
          <p:cNvPr id="22531" name="Group 4"/>
          <p:cNvGrpSpPr/>
          <p:nvPr/>
        </p:nvGrpSpPr>
        <p:grpSpPr bwMode="auto">
          <a:xfrm>
            <a:off x="640557" y="3631407"/>
            <a:ext cx="7579519" cy="1512094"/>
            <a:chOff x="0" y="0"/>
            <a:chExt cx="5035" cy="1768"/>
          </a:xfrm>
        </p:grpSpPr>
        <p:sp>
          <p:nvSpPr>
            <p:cNvPr id="22532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035" cy="1768"/>
            </a:xfrm>
            <a:prstGeom prst="parallelogram">
              <a:avLst>
                <a:gd name="adj" fmla="val 2940"/>
              </a:avLst>
            </a:prstGeom>
            <a:solidFill>
              <a:srgbClr val="3399FF">
                <a:alpha val="61960"/>
              </a:srgbClr>
            </a:solidFill>
            <a:ln w="4445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37" y="88"/>
              <a:ext cx="4762" cy="1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AutoNum type="arabicPeriod"/>
              </a:pPr>
              <a:r>
                <a:rPr lang="zh-CN" altLang="en-US" sz="2700" b="1">
                  <a:latin typeface="Times New Roman" panose="02020603050405020304" pitchFamily="18" charset="0"/>
                </a:rPr>
                <a:t> </a:t>
              </a:r>
              <a:r>
                <a:rPr lang="en-US" altLang="zh-CN" sz="2700" b="1">
                  <a:latin typeface="Times New Roman" panose="02020603050405020304" pitchFamily="18" charset="0"/>
                </a:rPr>
                <a:t>take the train ___      2. take the bus ___</a:t>
              </a:r>
            </a:p>
            <a:p>
              <a:r>
                <a:rPr lang="en-US" altLang="zh-CN" sz="2700" b="1">
                  <a:latin typeface="Times New Roman" panose="02020603050405020304" pitchFamily="18" charset="0"/>
                </a:rPr>
                <a:t>3. take the subway ___  4. ride a bike ___</a:t>
              </a:r>
            </a:p>
            <a:p>
              <a:r>
                <a:rPr lang="en-US" altLang="zh-CN" sz="2700" b="1">
                  <a:latin typeface="Times New Roman" panose="02020603050405020304" pitchFamily="18" charset="0"/>
                </a:rPr>
                <a:t>5. walk ____</a:t>
              </a:r>
            </a:p>
          </p:txBody>
        </p:sp>
      </p:grp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6575823" y="3667125"/>
            <a:ext cx="53935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742134" y="4110037"/>
            <a:ext cx="43219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3396854" y="3701653"/>
            <a:ext cx="504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396038" y="4129087"/>
            <a:ext cx="504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195512" y="4520803"/>
            <a:ext cx="5762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2539" name="AutoShape 12"/>
          <p:cNvSpPr>
            <a:spLocks noChangeArrowheads="1"/>
          </p:cNvSpPr>
          <p:nvPr/>
        </p:nvSpPr>
        <p:spPr bwMode="auto">
          <a:xfrm>
            <a:off x="539353" y="1290267"/>
            <a:ext cx="194847" cy="403175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endParaRPr lang="zh-CN" altLang="en-US"/>
          </a:p>
        </p:txBody>
      </p:sp>
      <p:sp>
        <p:nvSpPr>
          <p:cNvPr id="22540" name="AutoShape 13"/>
          <p:cNvSpPr>
            <a:spLocks noChangeArrowheads="1"/>
          </p:cNvSpPr>
          <p:nvPr/>
        </p:nvSpPr>
        <p:spPr bwMode="auto">
          <a:xfrm>
            <a:off x="323850" y="1290267"/>
            <a:ext cx="194847" cy="403175"/>
          </a:xfrm>
          <a:prstGeom prst="octagon">
            <a:avLst>
              <a:gd name="adj" fmla="val 2928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endParaRPr lang="zh-CN" altLang="en-US"/>
          </a:p>
        </p:txBody>
      </p:sp>
      <p:pic>
        <p:nvPicPr>
          <p:cNvPr id="22541" name="Picture 1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644" y="1572817"/>
            <a:ext cx="3017044" cy="19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矩形 9"/>
          <p:cNvSpPr>
            <a:spLocks noChangeArrowheads="1"/>
          </p:cNvSpPr>
          <p:nvPr/>
        </p:nvSpPr>
        <p:spPr bwMode="auto">
          <a:xfrm>
            <a:off x="183357" y="651272"/>
            <a:ext cx="1531144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  <p:bldP spid="132104" grpId="0"/>
      <p:bldP spid="132105" grpId="0"/>
      <p:bldP spid="132106" grpId="0"/>
      <p:bldP spid="132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0872" y="1221582"/>
            <a:ext cx="5785247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266825" y="1112044"/>
            <a:ext cx="7029450" cy="434579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Bob  2. Mary  3. John  4. Paul  5. Yang Lan  6. Jim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31094" y="677466"/>
            <a:ext cx="5332810" cy="381000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Listen and write.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009085" y="2989659"/>
            <a:ext cx="340519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827860" y="4160044"/>
            <a:ext cx="305990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533650" y="3454003"/>
            <a:ext cx="391716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200150" y="3461148"/>
            <a:ext cx="433388" cy="434578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796904" y="3515916"/>
            <a:ext cx="292894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61" name="Oval 3"/>
          <p:cNvSpPr>
            <a:spLocks noChangeArrowheads="1"/>
          </p:cNvSpPr>
          <p:nvPr/>
        </p:nvSpPr>
        <p:spPr bwMode="auto">
          <a:xfrm>
            <a:off x="326231" y="645319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1b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7" grpId="0" animBg="1"/>
      <p:bldP spid="133128" grpId="0" animBg="1"/>
      <p:bldP spid="133129" grpId="0" animBg="1"/>
      <p:bldP spid="1331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91" y="1221582"/>
            <a:ext cx="898207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935831" y="634603"/>
            <a:ext cx="7448550" cy="43815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Bob  2. Mary  3. John  4. Paul  5. Yang Lan  6. Jim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380685" y="3057525"/>
            <a:ext cx="431006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067175" y="4192191"/>
            <a:ext cx="504825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195513" y="3489722"/>
            <a:ext cx="504825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08347" y="3543300"/>
            <a:ext cx="433388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3995738" y="3543300"/>
            <a:ext cx="504825" cy="4810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4153" name="Text Box 10"/>
          <p:cNvSpPr txBox="1">
            <a:spLocks noChangeArrowheads="1"/>
          </p:cNvSpPr>
          <p:nvPr/>
        </p:nvSpPr>
        <p:spPr bwMode="auto">
          <a:xfrm>
            <a:off x="2408635" y="1072754"/>
            <a:ext cx="3679031" cy="734615"/>
          </a:xfrm>
          <a:prstGeom prst="rect">
            <a:avLst/>
          </a:prstGeom>
          <a:solidFill>
            <a:srgbClr val="CCFF33"/>
          </a:solidFill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A: </a:t>
            </a:r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b="1">
                <a:latin typeface="Times New Roman" panose="02020603050405020304" pitchFamily="18" charset="0"/>
              </a:rPr>
              <a:t> does Bob get to school?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B: He </a:t>
            </a:r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</a:rPr>
              <a:t>takes</a:t>
            </a:r>
            <a:r>
              <a:rPr lang="en-US" altLang="zh-CN" b="1">
                <a:latin typeface="Times New Roman" panose="02020603050405020304" pitchFamily="18" charset="0"/>
              </a:rPr>
              <a:t> the train.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3885" y="1394222"/>
            <a:ext cx="4142184" cy="356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86" tIns="44444" rIns="88886" bIns="44444" anchor="ctr"/>
          <a:lstStyle/>
          <a:p>
            <a:pPr defTabSz="889635">
              <a:lnSpc>
                <a:spcPct val="15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Bob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takes the train.</a:t>
            </a:r>
          </a:p>
          <a:p>
            <a:pPr defTabSz="889635">
              <a:lnSpc>
                <a:spcPct val="15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Mary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takes the subway.</a:t>
            </a:r>
          </a:p>
          <a:p>
            <a:pPr defTabSz="889635">
              <a:lnSpc>
                <a:spcPct val="15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John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takes the bus.</a:t>
            </a:r>
          </a:p>
          <a:p>
            <a:pPr defTabSz="889635">
              <a:lnSpc>
                <a:spcPct val="15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Paul</a:t>
            </a:r>
            <a:r>
              <a:rPr lang="en-US" altLang="zh-CN" sz="27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walks. </a:t>
            </a:r>
          </a:p>
          <a:p>
            <a:pPr defTabSz="889635">
              <a:lnSpc>
                <a:spcPct val="15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Yang</a:t>
            </a:r>
            <a:r>
              <a:rPr lang="en-US" altLang="zh-CN" sz="27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walks.</a:t>
            </a:r>
          </a:p>
          <a:p>
            <a:pPr defTabSz="889635">
              <a:lnSpc>
                <a:spcPct val="150000"/>
              </a:lnSpc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Jim</a:t>
            </a:r>
            <a:r>
              <a:rPr lang="en-US" altLang="zh-CN" sz="27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rides his bike.</a:t>
            </a:r>
          </a:p>
        </p:txBody>
      </p:sp>
      <p:sp>
        <p:nvSpPr>
          <p:cNvPr id="25602" name="矩形 5"/>
          <p:cNvSpPr>
            <a:spLocks noChangeArrowheads="1"/>
          </p:cNvSpPr>
          <p:nvPr/>
        </p:nvSpPr>
        <p:spPr bwMode="auto">
          <a:xfrm>
            <a:off x="1406128" y="756047"/>
            <a:ext cx="59483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defTabSz="684530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Check your answers again! Read aloud.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57350" y="876300"/>
            <a:ext cx="3351610" cy="8572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1" hangingPunct="1"/>
            <a:r>
              <a:rPr lang="en-US" altLang="zh-CN" sz="2700" b="1">
                <a:latin typeface="Times New Roman" panose="02020603050405020304" pitchFamily="18" charset="0"/>
              </a:rPr>
              <a:t>Repeat.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514600" y="2589610"/>
            <a:ext cx="4156472" cy="673894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886" tIns="44444" rIns="88886" bIns="44444"/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84   105   99   200   72   61</a:t>
            </a:r>
            <a:endParaRPr lang="en-US" altLang="zh-CN" sz="2700">
              <a:latin typeface="Times New Roman" panose="02020603050405020304" pitchFamily="18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803672" y="1088232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2a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0760" y="2085976"/>
            <a:ext cx="241101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fifty-eight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909888" y="2046685"/>
            <a:ext cx="3239691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one hundred and three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6"/>
          <p:cNvGrpSpPr/>
          <p:nvPr/>
        </p:nvGrpSpPr>
        <p:grpSpPr bwMode="auto">
          <a:xfrm>
            <a:off x="360760" y="2997994"/>
            <a:ext cx="3596878" cy="567929"/>
            <a:chOff x="249" y="1616"/>
            <a:chExt cx="2993" cy="477"/>
          </a:xfrm>
        </p:grpSpPr>
        <p:grpSp>
          <p:nvGrpSpPr>
            <p:cNvPr id="27652" name="Group 7"/>
            <p:cNvGrpSpPr/>
            <p:nvPr/>
          </p:nvGrpSpPr>
          <p:grpSpPr bwMode="auto">
            <a:xfrm>
              <a:off x="839" y="1616"/>
              <a:ext cx="1749" cy="477"/>
              <a:chOff x="839" y="1616"/>
              <a:chExt cx="1749" cy="477"/>
            </a:xfrm>
          </p:grpSpPr>
          <p:pic>
            <p:nvPicPr>
              <p:cNvPr id="27653" name="Picture 8" descr="gif171.gif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202" y="1616"/>
                <a:ext cx="366" cy="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54" name="Group 9"/>
              <p:cNvGrpSpPr/>
              <p:nvPr/>
            </p:nvGrpSpPr>
            <p:grpSpPr bwMode="auto">
              <a:xfrm>
                <a:off x="839" y="1616"/>
                <a:ext cx="1749" cy="477"/>
                <a:chOff x="839" y="1616"/>
                <a:chExt cx="1749" cy="477"/>
              </a:xfrm>
            </p:grpSpPr>
            <p:pic>
              <p:nvPicPr>
                <p:cNvPr id="27655" name="Picture 10" descr="球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58" y="1616"/>
                  <a:ext cx="230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56" name="Picture 11" descr="gif174.gif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839" y="1616"/>
                  <a:ext cx="357" cy="4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57" name="Picture 12" descr="球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58" y="1843"/>
                  <a:ext cx="230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58" name="Picture 13" descr="a7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2041" y="1616"/>
                  <a:ext cx="338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659" name="Group 14"/>
            <p:cNvGrpSpPr/>
            <p:nvPr/>
          </p:nvGrpSpPr>
          <p:grpSpPr bwMode="auto">
            <a:xfrm>
              <a:off x="249" y="1616"/>
              <a:ext cx="2993" cy="453"/>
              <a:chOff x="249" y="1616"/>
              <a:chExt cx="2993" cy="453"/>
            </a:xfrm>
          </p:grpSpPr>
          <p:pic>
            <p:nvPicPr>
              <p:cNvPr id="27660" name="Picture 15" descr="a5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585" y="1616"/>
                <a:ext cx="340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1" name="Group 16"/>
              <p:cNvGrpSpPr/>
              <p:nvPr/>
            </p:nvGrpSpPr>
            <p:grpSpPr bwMode="auto">
              <a:xfrm>
                <a:off x="249" y="1616"/>
                <a:ext cx="2993" cy="453"/>
                <a:chOff x="249" y="1616"/>
                <a:chExt cx="2993" cy="453"/>
              </a:xfrm>
            </p:grpSpPr>
            <p:pic>
              <p:nvPicPr>
                <p:cNvPr id="27662" name="Picture 17" descr="a5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2902" y="1616"/>
                  <a:ext cx="340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3" name="Picture 18" descr="球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567" y="1661"/>
                  <a:ext cx="23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4" name="Picture 19" descr="球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567" y="1888"/>
                  <a:ext cx="23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5" name="Picture 20" descr="a7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249" y="1616"/>
                  <a:ext cx="339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7" name="Picture 5" descr="arow0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1970485" y="3106341"/>
            <a:ext cx="47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375047" y="3987404"/>
            <a:ext cx="2305050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How long?</a:t>
            </a:r>
            <a:endParaRPr lang="en-US" altLang="zh-CN" sz="2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360760" y="4417219"/>
            <a:ext cx="453628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twenty-five minutes.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4" descr="图片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52976" y="2819400"/>
            <a:ext cx="1078706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图片2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03169" y="2371726"/>
            <a:ext cx="2220516" cy="16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867400" y="3975498"/>
            <a:ext cx="277177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How far?</a:t>
            </a:r>
            <a:endParaRPr lang="en-US" altLang="zh-CN" sz="2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867400" y="4333876"/>
            <a:ext cx="45720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ten kilometers(</a:t>
            </a:r>
            <a:r>
              <a:rPr lang="zh-CN" altLang="en-US" sz="2100" b="1">
                <a:latin typeface="Times New Roman" panose="02020603050405020304" pitchFamily="18" charset="0"/>
              </a:rPr>
              <a:t>公里</a:t>
            </a:r>
            <a:r>
              <a:rPr lang="en-US" altLang="zh-CN" sz="2100" b="1">
                <a:latin typeface="Times New Roman" panose="02020603050405020304" pitchFamily="18" charset="0"/>
              </a:rPr>
              <a:t>).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27"/>
          <p:cNvGrpSpPr/>
          <p:nvPr/>
        </p:nvGrpSpPr>
        <p:grpSpPr bwMode="auto">
          <a:xfrm>
            <a:off x="3382566" y="1289448"/>
            <a:ext cx="1800225" cy="583406"/>
            <a:chOff x="1837" y="775"/>
            <a:chExt cx="1587" cy="750"/>
          </a:xfrm>
        </p:grpSpPr>
        <p:pic>
          <p:nvPicPr>
            <p:cNvPr id="27674" name="Picture 28" descr="876920_132937594000_2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837" y="775"/>
              <a:ext cx="1587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29" descr="876920_132937594000_2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381" y="775"/>
              <a:ext cx="54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0"/>
          <p:cNvGrpSpPr/>
          <p:nvPr/>
        </p:nvGrpSpPr>
        <p:grpSpPr bwMode="auto">
          <a:xfrm>
            <a:off x="481013" y="1232297"/>
            <a:ext cx="1208485" cy="747713"/>
            <a:chOff x="-662" y="1389"/>
            <a:chExt cx="1331" cy="952"/>
          </a:xfrm>
        </p:grpSpPr>
        <p:pic>
          <p:nvPicPr>
            <p:cNvPr id="27677" name="Picture 31" descr="876920_132937594000_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-662" y="1389"/>
              <a:ext cx="669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Picture 32" descr="876920_132937594000_2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1389"/>
              <a:ext cx="669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3"/>
          <p:cNvGrpSpPr/>
          <p:nvPr/>
        </p:nvGrpSpPr>
        <p:grpSpPr bwMode="auto">
          <a:xfrm>
            <a:off x="6786562" y="1304925"/>
            <a:ext cx="1787129" cy="589360"/>
            <a:chOff x="3878" y="572"/>
            <a:chExt cx="1554" cy="681"/>
          </a:xfrm>
        </p:grpSpPr>
        <p:pic>
          <p:nvPicPr>
            <p:cNvPr id="27680" name="Picture 34" descr="876920_132937594000_2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878" y="573"/>
              <a:ext cx="1043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1" name="Picture 35" descr="876920_132937594000_2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4921" y="572"/>
              <a:ext cx="51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918723" y="2046685"/>
            <a:ext cx="2917031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nine hundred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312319" y="565547"/>
            <a:ext cx="3886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Read the numbers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5" descr="arow0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6354366" y="3065860"/>
            <a:ext cx="47744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2294" grpId="0"/>
      <p:bldP spid="38" grpId="0"/>
      <p:bldP spid="39" grpId="0"/>
      <p:bldP spid="43" grpId="0"/>
      <p:bldP spid="44" grpId="0"/>
      <p:bldP spid="1229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1907381" y="3221831"/>
            <a:ext cx="35099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boat. boat. take the boat</a:t>
            </a:r>
          </a:p>
        </p:txBody>
      </p:sp>
      <p:sp>
        <p:nvSpPr>
          <p:cNvPr id="117763" name="Text Box 4"/>
          <p:cNvSpPr txBox="1">
            <a:spLocks noChangeArrowheads="1"/>
          </p:cNvSpPr>
          <p:nvPr/>
        </p:nvSpPr>
        <p:spPr bwMode="auto">
          <a:xfrm>
            <a:off x="1438275" y="1184672"/>
            <a:ext cx="5382816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Chant: How do you get to school?</a:t>
            </a: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1908572" y="3723085"/>
            <a:ext cx="37385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train. train. take the train</a:t>
            </a:r>
          </a:p>
        </p:txBody>
      </p:sp>
      <p:sp>
        <p:nvSpPr>
          <p:cNvPr id="117765" name="Rectangle 6"/>
          <p:cNvSpPr>
            <a:spLocks noChangeArrowheads="1"/>
          </p:cNvSpPr>
          <p:nvPr/>
        </p:nvSpPr>
        <p:spPr bwMode="auto">
          <a:xfrm>
            <a:off x="1950739" y="2756297"/>
            <a:ext cx="319702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bus. bus. take the bus</a:t>
            </a:r>
          </a:p>
        </p:txBody>
      </p:sp>
      <p:sp>
        <p:nvSpPr>
          <p:cNvPr id="117766" name="Rectangle 7"/>
          <p:cNvSpPr>
            <a:spLocks noChangeArrowheads="1"/>
          </p:cNvSpPr>
          <p:nvPr/>
        </p:nvSpPr>
        <p:spPr bwMode="auto">
          <a:xfrm>
            <a:off x="1800225" y="4206478"/>
            <a:ext cx="49101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subway. subway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take the subway</a:t>
            </a:r>
          </a:p>
        </p:txBody>
      </p:sp>
      <p:sp>
        <p:nvSpPr>
          <p:cNvPr id="117767" name="Rectangle 8"/>
          <p:cNvSpPr>
            <a:spLocks noChangeArrowheads="1"/>
          </p:cNvSpPr>
          <p:nvPr/>
        </p:nvSpPr>
        <p:spPr bwMode="auto">
          <a:xfrm>
            <a:off x="1971675" y="2270522"/>
            <a:ext cx="30146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taxi. taxi. take a taxi</a:t>
            </a:r>
          </a:p>
        </p:txBody>
      </p:sp>
      <p:sp>
        <p:nvSpPr>
          <p:cNvPr id="117768" name="Rectangle 9"/>
          <p:cNvSpPr>
            <a:spLocks noChangeArrowheads="1"/>
          </p:cNvSpPr>
          <p:nvPr/>
        </p:nvSpPr>
        <p:spPr bwMode="auto">
          <a:xfrm>
            <a:off x="2000242" y="1806178"/>
            <a:ext cx="31777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bike. bike. ride a bike</a:t>
            </a:r>
          </a:p>
        </p:txBody>
      </p:sp>
      <p:sp>
        <p:nvSpPr>
          <p:cNvPr id="9224" name="矩形 9"/>
          <p:cNvSpPr>
            <a:spLocks noChangeArrowheads="1"/>
          </p:cNvSpPr>
          <p:nvPr/>
        </p:nvSpPr>
        <p:spPr bwMode="auto">
          <a:xfrm>
            <a:off x="183357" y="65127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创设情境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/>
      <p:bldP spid="117765" grpId="0"/>
      <p:bldP spid="117766" grpId="0"/>
      <p:bldP spid="117767" grpId="0"/>
      <p:bldP spid="1177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705101" y="4488657"/>
            <a:ext cx="7308056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B: It </a:t>
            </a: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takes twenty</a:t>
            </a:r>
            <a:r>
              <a:rPr lang="en-US" altLang="zh-CN" sz="2100" b="1" i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>
                <a:latin typeface="Times New Roman" panose="02020603050405020304" pitchFamily="18" charset="0"/>
              </a:rPr>
              <a:t>minutes.</a:t>
            </a:r>
            <a:r>
              <a:rPr lang="en-US" altLang="zh-CN" sz="21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3867151" y="1343026"/>
            <a:ext cx="21943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20 minutes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705101" y="2814638"/>
            <a:ext cx="775573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  <a:ea typeface="黑体" panose="02010609060101010101" pitchFamily="49" charset="-122"/>
              </a:rPr>
              <a:t>A: How does Tom get to school?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2705100" y="3350419"/>
            <a:ext cx="5392341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B: He walks to school.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2705100" y="3889773"/>
            <a:ext cx="624601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A: How long does it take?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467916" y="1977629"/>
            <a:ext cx="8286750" cy="676275"/>
            <a:chOff x="395288" y="2492375"/>
            <a:chExt cx="8286750" cy="901775"/>
          </a:xfrm>
        </p:grpSpPr>
        <p:grpSp>
          <p:nvGrpSpPr>
            <p:cNvPr id="28679" name="Group 4"/>
            <p:cNvGrpSpPr/>
            <p:nvPr/>
          </p:nvGrpSpPr>
          <p:grpSpPr bwMode="auto">
            <a:xfrm>
              <a:off x="395288" y="2492375"/>
              <a:ext cx="8286750" cy="863600"/>
              <a:chOff x="249" y="1570"/>
              <a:chExt cx="5220" cy="544"/>
            </a:xfrm>
          </p:grpSpPr>
          <p:pic>
            <p:nvPicPr>
              <p:cNvPr id="28680" name="Picture 5" descr="arow02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7" y="1570"/>
                <a:ext cx="1951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681" name="Group 6"/>
              <p:cNvGrpSpPr/>
              <p:nvPr/>
            </p:nvGrpSpPr>
            <p:grpSpPr bwMode="auto">
              <a:xfrm>
                <a:off x="249" y="1616"/>
                <a:ext cx="5220" cy="498"/>
                <a:chOff x="249" y="1616"/>
                <a:chExt cx="5220" cy="498"/>
              </a:xfrm>
            </p:grpSpPr>
            <p:grpSp>
              <p:nvGrpSpPr>
                <p:cNvPr id="28682" name="Group 7"/>
                <p:cNvGrpSpPr/>
                <p:nvPr/>
              </p:nvGrpSpPr>
              <p:grpSpPr bwMode="auto">
                <a:xfrm>
                  <a:off x="4105" y="1616"/>
                  <a:ext cx="1364" cy="477"/>
                  <a:chOff x="4105" y="1616"/>
                  <a:chExt cx="1364" cy="477"/>
                </a:xfrm>
              </p:grpSpPr>
              <p:pic>
                <p:nvPicPr>
                  <p:cNvPr id="28683" name="Picture 8" descr="gif171.gif">
                    <a:hlinkClick r:id="rId3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103" y="1616"/>
                    <a:ext cx="366" cy="4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8684" name="Group 9"/>
                  <p:cNvGrpSpPr/>
                  <p:nvPr/>
                </p:nvGrpSpPr>
                <p:grpSpPr bwMode="auto">
                  <a:xfrm>
                    <a:off x="4105" y="1616"/>
                    <a:ext cx="992" cy="477"/>
                    <a:chOff x="4105" y="1616"/>
                    <a:chExt cx="992" cy="477"/>
                  </a:xfrm>
                </p:grpSpPr>
                <p:pic>
                  <p:nvPicPr>
                    <p:cNvPr id="28685" name="Picture 10" descr="球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4468" y="1661"/>
                      <a:ext cx="23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686" name="Picture 11" descr="gif174.gif">
                      <a:hlinkClick r:id="rId6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4740" y="1616"/>
                      <a:ext cx="357" cy="4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687" name="Picture 12" descr="球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4468" y="1888"/>
                      <a:ext cx="23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688" name="Picture 13" descr="a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4105" y="1616"/>
                      <a:ext cx="338" cy="4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28689" name="Group 14"/>
                <p:cNvGrpSpPr/>
                <p:nvPr/>
              </p:nvGrpSpPr>
              <p:grpSpPr bwMode="auto">
                <a:xfrm>
                  <a:off x="249" y="1661"/>
                  <a:ext cx="1021" cy="453"/>
                  <a:chOff x="249" y="1661"/>
                  <a:chExt cx="1021" cy="453"/>
                </a:xfrm>
              </p:grpSpPr>
              <p:pic>
                <p:nvPicPr>
                  <p:cNvPr id="28690" name="Picture 15" descr="a5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930" y="1661"/>
                    <a:ext cx="340" cy="4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8691" name="Group 16"/>
                  <p:cNvGrpSpPr/>
                  <p:nvPr/>
                </p:nvGrpSpPr>
                <p:grpSpPr bwMode="auto">
                  <a:xfrm>
                    <a:off x="249" y="1661"/>
                    <a:ext cx="638" cy="451"/>
                    <a:chOff x="249" y="1661"/>
                    <a:chExt cx="638" cy="451"/>
                  </a:xfrm>
                </p:grpSpPr>
                <p:pic>
                  <p:nvPicPr>
                    <p:cNvPr id="28692" name="Picture 18" descr="球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657" y="1661"/>
                      <a:ext cx="23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693" name="Picture 19" descr="球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657" y="1888"/>
                      <a:ext cx="230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8694" name="Picture 20" descr="a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249" y="1661"/>
                      <a:ext cx="339" cy="45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  <p:pic>
          <p:nvPicPr>
            <p:cNvPr id="28695" name="Picture 8" descr="gif17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1720" y="2636912"/>
              <a:ext cx="581025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4" descr="图片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16291" y="538163"/>
            <a:ext cx="1595438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图片2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8181" y="538162"/>
            <a:ext cx="1944291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78" grpId="0"/>
      <p:bldP spid="45079" grpId="0"/>
      <p:bldP spid="45083" grpId="0"/>
      <p:bldP spid="450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71450" y="992982"/>
            <a:ext cx="1969294" cy="1208485"/>
            <a:chOff x="0" y="845"/>
            <a:chExt cx="1973" cy="1590"/>
          </a:xfrm>
        </p:grpSpPr>
        <p:grpSp>
          <p:nvGrpSpPr>
            <p:cNvPr id="29698" name="Group 3"/>
            <p:cNvGrpSpPr/>
            <p:nvPr/>
          </p:nvGrpSpPr>
          <p:grpSpPr bwMode="auto">
            <a:xfrm>
              <a:off x="0" y="1330"/>
              <a:ext cx="1973" cy="1075"/>
              <a:chOff x="0" y="1970"/>
              <a:chExt cx="1968" cy="984"/>
            </a:xfrm>
          </p:grpSpPr>
          <p:pic>
            <p:nvPicPr>
              <p:cNvPr id="29699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90000"/>
              </a:blip>
              <a:srcRect/>
              <a:stretch>
                <a:fillRect/>
              </a:stretch>
            </p:blipFill>
            <p:spPr bwMode="auto">
              <a:xfrm>
                <a:off x="0" y="1970"/>
                <a:ext cx="984" cy="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0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54000"/>
              </a:blip>
              <a:srcRect/>
              <a:stretch>
                <a:fillRect/>
              </a:stretch>
            </p:blipFill>
            <p:spPr bwMode="auto">
              <a:xfrm>
                <a:off x="984" y="1970"/>
                <a:ext cx="984" cy="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Oval 7"/>
            <p:cNvSpPr>
              <a:spLocks noChangeArrowheads="1"/>
            </p:cNvSpPr>
            <p:nvPr/>
          </p:nvSpPr>
          <p:spPr bwMode="auto">
            <a:xfrm>
              <a:off x="249" y="845"/>
              <a:ext cx="1590" cy="159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2" name="Oval 8"/>
            <p:cNvSpPr>
              <a:spLocks noChangeArrowheads="1"/>
            </p:cNvSpPr>
            <p:nvPr/>
          </p:nvSpPr>
          <p:spPr bwMode="auto">
            <a:xfrm>
              <a:off x="1020" y="1590"/>
              <a:ext cx="92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3" name="Rectangle 9"/>
            <p:cNvSpPr>
              <a:spLocks noChangeArrowheads="1"/>
            </p:cNvSpPr>
            <p:nvPr/>
          </p:nvSpPr>
          <p:spPr bwMode="auto">
            <a:xfrm>
              <a:off x="1048" y="1680"/>
              <a:ext cx="36" cy="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4" name="Freeform 10"/>
            <p:cNvSpPr>
              <a:spLocks noChangeArrowheads="1"/>
            </p:cNvSpPr>
            <p:nvPr/>
          </p:nvSpPr>
          <p:spPr bwMode="auto">
            <a:xfrm>
              <a:off x="908" y="1630"/>
              <a:ext cx="182" cy="510"/>
            </a:xfrm>
            <a:custGeom>
              <a:avLst/>
              <a:gdLst>
                <a:gd name="T0" fmla="*/ 182 w 182"/>
                <a:gd name="T1" fmla="*/ 12 h 510"/>
                <a:gd name="T2" fmla="*/ 136 w 182"/>
                <a:gd name="T3" fmla="*/ 0 h 510"/>
                <a:gd name="T4" fmla="*/ 0 w 182"/>
                <a:gd name="T5" fmla="*/ 498 h 510"/>
                <a:gd name="T6" fmla="*/ 46 w 182"/>
                <a:gd name="T7" fmla="*/ 510 h 510"/>
                <a:gd name="T8" fmla="*/ 182 w 182"/>
                <a:gd name="T9" fmla="*/ 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510">
                  <a:moveTo>
                    <a:pt x="182" y="12"/>
                  </a:moveTo>
                  <a:lnTo>
                    <a:pt x="136" y="0"/>
                  </a:lnTo>
                  <a:lnTo>
                    <a:pt x="0" y="498"/>
                  </a:lnTo>
                  <a:lnTo>
                    <a:pt x="46" y="510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6743700" y="948929"/>
            <a:ext cx="1433513" cy="1133475"/>
            <a:chOff x="4059" y="527"/>
            <a:chExt cx="1588" cy="1587"/>
          </a:xfrm>
        </p:grpSpPr>
        <p:sp>
          <p:nvSpPr>
            <p:cNvPr id="29706" name="Oval 13"/>
            <p:cNvSpPr>
              <a:spLocks noChangeArrowheads="1"/>
            </p:cNvSpPr>
            <p:nvPr/>
          </p:nvSpPr>
          <p:spPr bwMode="auto">
            <a:xfrm>
              <a:off x="4059" y="527"/>
              <a:ext cx="1588" cy="1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9707" name="Group 14"/>
            <p:cNvGrpSpPr/>
            <p:nvPr/>
          </p:nvGrpSpPr>
          <p:grpSpPr bwMode="auto">
            <a:xfrm>
              <a:off x="4558" y="663"/>
              <a:ext cx="319" cy="1156"/>
              <a:chOff x="4422" y="663"/>
              <a:chExt cx="319" cy="1156"/>
            </a:xfrm>
          </p:grpSpPr>
          <p:sp>
            <p:nvSpPr>
              <p:cNvPr id="29708" name="Oval 15"/>
              <p:cNvSpPr>
                <a:spLocks noChangeArrowheads="1"/>
              </p:cNvSpPr>
              <p:nvPr/>
            </p:nvSpPr>
            <p:spPr bwMode="auto">
              <a:xfrm>
                <a:off x="4649" y="1298"/>
                <a:ext cx="92" cy="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09" name="Freeform 16"/>
              <p:cNvSpPr>
                <a:spLocks noChangeArrowheads="1"/>
              </p:cNvSpPr>
              <p:nvPr/>
            </p:nvSpPr>
            <p:spPr bwMode="auto">
              <a:xfrm>
                <a:off x="4694" y="663"/>
                <a:ext cx="38" cy="680"/>
              </a:xfrm>
              <a:custGeom>
                <a:avLst/>
                <a:gdLst>
                  <a:gd name="T0" fmla="*/ 2 w 38"/>
                  <a:gd name="T1" fmla="*/ 680 h 680"/>
                  <a:gd name="T2" fmla="*/ 38 w 38"/>
                  <a:gd name="T3" fmla="*/ 680 h 680"/>
                  <a:gd name="T4" fmla="*/ 36 w 38"/>
                  <a:gd name="T5" fmla="*/ 0 h 680"/>
                  <a:gd name="T6" fmla="*/ 0 w 38"/>
                  <a:gd name="T7" fmla="*/ 0 h 680"/>
                  <a:gd name="T8" fmla="*/ 2 w 38"/>
                  <a:gd name="T9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80">
                    <a:moveTo>
                      <a:pt x="2" y="680"/>
                    </a:moveTo>
                    <a:lnTo>
                      <a:pt x="38" y="68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6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29710" name="Freeform 17"/>
              <p:cNvSpPr>
                <a:spLocks noChangeArrowheads="1"/>
              </p:cNvSpPr>
              <p:nvPr/>
            </p:nvSpPr>
            <p:spPr bwMode="auto">
              <a:xfrm>
                <a:off x="4422" y="1389"/>
                <a:ext cx="268" cy="430"/>
              </a:xfrm>
              <a:custGeom>
                <a:avLst/>
                <a:gdLst>
                  <a:gd name="T0" fmla="*/ 268 w 268"/>
                  <a:gd name="T1" fmla="*/ 24 h 430"/>
                  <a:gd name="T2" fmla="*/ 228 w 268"/>
                  <a:gd name="T3" fmla="*/ 0 h 430"/>
                  <a:gd name="T4" fmla="*/ 0 w 268"/>
                  <a:gd name="T5" fmla="*/ 406 h 430"/>
                  <a:gd name="T6" fmla="*/ 40 w 268"/>
                  <a:gd name="T7" fmla="*/ 430 h 430"/>
                  <a:gd name="T8" fmla="*/ 268 w 268"/>
                  <a:gd name="T9" fmla="*/ 24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430">
                    <a:moveTo>
                      <a:pt x="268" y="24"/>
                    </a:moveTo>
                    <a:lnTo>
                      <a:pt x="228" y="0"/>
                    </a:lnTo>
                    <a:lnTo>
                      <a:pt x="0" y="406"/>
                    </a:lnTo>
                    <a:lnTo>
                      <a:pt x="40" y="430"/>
                    </a:lnTo>
                    <a:lnTo>
                      <a:pt x="26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/>
              </a:p>
            </p:txBody>
          </p:sp>
        </p:grpSp>
      </p:grp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2339578" y="2786063"/>
            <a:ext cx="65377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A: How does Jack get to school?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2324100" y="3325417"/>
            <a:ext cx="634960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B: He takes the bus to school.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324100" y="3865960"/>
            <a:ext cx="534352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A: How long does it take?</a:t>
            </a:r>
            <a:endParaRPr lang="en-US" altLang="zh-CN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2324100" y="4405313"/>
            <a:ext cx="727352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pitchFamily="18" charset="0"/>
              </a:rPr>
              <a:t>B: It </a:t>
            </a: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takes about 30 minutes.</a:t>
            </a:r>
            <a:endParaRPr lang="en-US" altLang="zh-CN" sz="2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36910" y="2225279"/>
            <a:ext cx="9144000" cy="1215628"/>
            <a:chOff x="521" y="2659"/>
            <a:chExt cx="4734" cy="1021"/>
          </a:xfrm>
        </p:grpSpPr>
        <p:sp>
          <p:nvSpPr>
            <p:cNvPr id="29716" name="Freeform 25"/>
            <p:cNvSpPr>
              <a:spLocks noChangeArrowheads="1"/>
            </p:cNvSpPr>
            <p:nvPr/>
          </p:nvSpPr>
          <p:spPr bwMode="auto">
            <a:xfrm>
              <a:off x="3804" y="2795"/>
              <a:ext cx="136" cy="138"/>
            </a:xfrm>
            <a:custGeom>
              <a:avLst/>
              <a:gdLst>
                <a:gd name="T0" fmla="*/ 0 w 136"/>
                <a:gd name="T1" fmla="*/ 138 h 138"/>
                <a:gd name="T2" fmla="*/ 136 w 136"/>
                <a:gd name="T3" fmla="*/ 70 h 138"/>
                <a:gd name="T4" fmla="*/ 0 w 136"/>
                <a:gd name="T5" fmla="*/ 0 h 138"/>
                <a:gd name="T6" fmla="*/ 42 w 136"/>
                <a:gd name="T7" fmla="*/ 70 h 138"/>
                <a:gd name="T8" fmla="*/ 0 w 136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8">
                  <a:moveTo>
                    <a:pt x="0" y="138"/>
                  </a:moveTo>
                  <a:lnTo>
                    <a:pt x="136" y="70"/>
                  </a:lnTo>
                  <a:lnTo>
                    <a:pt x="0" y="0"/>
                  </a:lnTo>
                  <a:lnTo>
                    <a:pt x="42" y="7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9717" name="Freeform 26"/>
            <p:cNvSpPr>
              <a:spLocks noChangeArrowheads="1"/>
            </p:cNvSpPr>
            <p:nvPr/>
          </p:nvSpPr>
          <p:spPr bwMode="auto">
            <a:xfrm>
              <a:off x="1476" y="2792"/>
              <a:ext cx="136" cy="138"/>
            </a:xfrm>
            <a:custGeom>
              <a:avLst/>
              <a:gdLst>
                <a:gd name="T0" fmla="*/ 136 w 136"/>
                <a:gd name="T1" fmla="*/ 0 h 138"/>
                <a:gd name="T2" fmla="*/ 0 w 136"/>
                <a:gd name="T3" fmla="*/ 70 h 138"/>
                <a:gd name="T4" fmla="*/ 136 w 136"/>
                <a:gd name="T5" fmla="*/ 138 h 138"/>
                <a:gd name="T6" fmla="*/ 94 w 136"/>
                <a:gd name="T7" fmla="*/ 70 h 138"/>
                <a:gd name="T8" fmla="*/ 136 w 136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8">
                  <a:moveTo>
                    <a:pt x="136" y="0"/>
                  </a:moveTo>
                  <a:lnTo>
                    <a:pt x="0" y="70"/>
                  </a:lnTo>
                  <a:lnTo>
                    <a:pt x="136" y="138"/>
                  </a:lnTo>
                  <a:lnTo>
                    <a:pt x="94" y="7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grpSp>
          <p:nvGrpSpPr>
            <p:cNvPr id="29718" name="Group 27"/>
            <p:cNvGrpSpPr/>
            <p:nvPr/>
          </p:nvGrpSpPr>
          <p:grpSpPr bwMode="auto">
            <a:xfrm>
              <a:off x="521" y="2659"/>
              <a:ext cx="4734" cy="1021"/>
              <a:chOff x="521" y="2659"/>
              <a:chExt cx="4734" cy="1021"/>
            </a:xfrm>
          </p:grpSpPr>
          <p:sp>
            <p:nvSpPr>
              <p:cNvPr id="29719" name="Rectangle 28"/>
              <p:cNvSpPr>
                <a:spLocks noChangeArrowheads="1"/>
              </p:cNvSpPr>
              <p:nvPr/>
            </p:nvSpPr>
            <p:spPr bwMode="auto">
              <a:xfrm>
                <a:off x="829" y="2704"/>
                <a:ext cx="527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27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6:30</a:t>
                </a:r>
                <a:endParaRPr lang="en-US" altLang="zh-CN" sz="27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20" name="Rectangle 29"/>
              <p:cNvSpPr>
                <a:spLocks noChangeArrowheads="1"/>
              </p:cNvSpPr>
              <p:nvPr/>
            </p:nvSpPr>
            <p:spPr bwMode="auto">
              <a:xfrm>
                <a:off x="4094" y="2704"/>
                <a:ext cx="54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27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7:00</a:t>
                </a:r>
                <a:endParaRPr lang="en-US" altLang="zh-CN" sz="27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21" name="Rectangle 30"/>
              <p:cNvSpPr>
                <a:spLocks noChangeArrowheads="1"/>
              </p:cNvSpPr>
              <p:nvPr/>
            </p:nvSpPr>
            <p:spPr bwMode="auto">
              <a:xfrm>
                <a:off x="3369" y="2840"/>
                <a:ext cx="452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700">
                  <a:solidFill>
                    <a:srgbClr val="C00000"/>
                  </a:solidFill>
                </a:endParaRPr>
              </a:p>
            </p:txBody>
          </p:sp>
          <p:sp>
            <p:nvSpPr>
              <p:cNvPr id="29722" name="Rectangle 31"/>
              <p:cNvSpPr>
                <a:spLocks noChangeArrowheads="1"/>
              </p:cNvSpPr>
              <p:nvPr/>
            </p:nvSpPr>
            <p:spPr bwMode="auto">
              <a:xfrm>
                <a:off x="1564" y="2842"/>
                <a:ext cx="454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700">
                  <a:solidFill>
                    <a:srgbClr val="C00000"/>
                  </a:solidFill>
                </a:endParaRPr>
              </a:p>
            </p:txBody>
          </p:sp>
          <p:sp>
            <p:nvSpPr>
              <p:cNvPr id="29723" name="Rectangle 32"/>
              <p:cNvSpPr>
                <a:spLocks noChangeArrowheads="1"/>
              </p:cNvSpPr>
              <p:nvPr/>
            </p:nvSpPr>
            <p:spPr bwMode="auto">
              <a:xfrm>
                <a:off x="2018" y="2659"/>
                <a:ext cx="511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27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30  </a:t>
                </a:r>
                <a:endParaRPr lang="en-US" altLang="zh-CN" sz="27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24" name="Rectangle 33"/>
              <p:cNvSpPr>
                <a:spLocks noChangeArrowheads="1"/>
              </p:cNvSpPr>
              <p:nvPr/>
            </p:nvSpPr>
            <p:spPr bwMode="auto">
              <a:xfrm>
                <a:off x="2389" y="2659"/>
                <a:ext cx="1008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27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minutes</a:t>
                </a:r>
                <a:endParaRPr lang="en-US" altLang="zh-CN" sz="27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25" name="Rectangle 34"/>
              <p:cNvSpPr>
                <a:spLocks noChangeArrowheads="1"/>
              </p:cNvSpPr>
              <p:nvPr/>
            </p:nvSpPr>
            <p:spPr bwMode="auto">
              <a:xfrm>
                <a:off x="521" y="3158"/>
                <a:ext cx="4734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700"/>
              </a:p>
            </p:txBody>
          </p:sp>
        </p:grpSp>
      </p:grpSp>
      <p:pic>
        <p:nvPicPr>
          <p:cNvPr id="21516" name="Picture 35" descr="CAR_066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044" y="1208485"/>
            <a:ext cx="1102519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图片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70510" y="757238"/>
            <a:ext cx="1078706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图片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10188" y="545306"/>
            <a:ext cx="1331119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/>
      <p:bldP spid="46101" grpId="0"/>
      <p:bldP spid="46102" grpId="0"/>
      <p:bldP spid="46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698897" y="1220391"/>
            <a:ext cx="62436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latin typeface="Times New Roman" panose="02020603050405020304" pitchFamily="18" charset="0"/>
              </a:rPr>
              <a:t>     Listen and complete the chart.</a:t>
            </a:r>
          </a:p>
        </p:txBody>
      </p:sp>
      <p:grpSp>
        <p:nvGrpSpPr>
          <p:cNvPr id="31746" name="Group 75"/>
          <p:cNvGrpSpPr/>
          <p:nvPr/>
        </p:nvGrpSpPr>
        <p:grpSpPr bwMode="auto">
          <a:xfrm>
            <a:off x="813197" y="2089548"/>
            <a:ext cx="8153400" cy="2253853"/>
            <a:chOff x="336" y="1344"/>
            <a:chExt cx="5136" cy="1893"/>
          </a:xfrm>
        </p:grpSpPr>
        <p:sp>
          <p:nvSpPr>
            <p:cNvPr id="31747" name="Rectangle 19"/>
            <p:cNvSpPr>
              <a:spLocks noChangeArrowheads="1"/>
            </p:cNvSpPr>
            <p:nvPr/>
          </p:nvSpPr>
          <p:spPr bwMode="auto">
            <a:xfrm>
              <a:off x="3408" y="2911"/>
              <a:ext cx="16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100"/>
            </a:p>
          </p:txBody>
        </p:sp>
        <p:sp>
          <p:nvSpPr>
            <p:cNvPr id="31748" name="Rectangle 18"/>
            <p:cNvSpPr>
              <a:spLocks noChangeArrowheads="1"/>
            </p:cNvSpPr>
            <p:nvPr/>
          </p:nvSpPr>
          <p:spPr bwMode="auto">
            <a:xfrm>
              <a:off x="1632" y="2911"/>
              <a:ext cx="17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100"/>
            </a:p>
          </p:txBody>
        </p:sp>
        <p:sp>
          <p:nvSpPr>
            <p:cNvPr id="31749" name="Rectangle 17"/>
            <p:cNvSpPr>
              <a:spLocks noChangeArrowheads="1"/>
            </p:cNvSpPr>
            <p:nvPr/>
          </p:nvSpPr>
          <p:spPr bwMode="auto">
            <a:xfrm>
              <a:off x="970" y="2911"/>
              <a:ext cx="6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100"/>
            </a:p>
          </p:txBody>
        </p:sp>
        <p:sp>
          <p:nvSpPr>
            <p:cNvPr id="31750" name="Rectangle 16"/>
            <p:cNvSpPr>
              <a:spLocks noChangeArrowheads="1"/>
            </p:cNvSpPr>
            <p:nvPr/>
          </p:nvSpPr>
          <p:spPr bwMode="auto">
            <a:xfrm>
              <a:off x="336" y="2661"/>
              <a:ext cx="63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Jane</a:t>
              </a:r>
            </a:p>
          </p:txBody>
        </p:sp>
        <p:sp>
          <p:nvSpPr>
            <p:cNvPr id="31751" name="Rectangle 15"/>
            <p:cNvSpPr>
              <a:spLocks noChangeArrowheads="1"/>
            </p:cNvSpPr>
            <p:nvPr/>
          </p:nvSpPr>
          <p:spPr bwMode="auto">
            <a:xfrm>
              <a:off x="3408" y="2585"/>
              <a:ext cx="16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100"/>
            </a:p>
          </p:txBody>
        </p:sp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1632" y="2585"/>
              <a:ext cx="17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100"/>
            </a:p>
          </p:txBody>
        </p:sp>
        <p:sp>
          <p:nvSpPr>
            <p:cNvPr id="31753" name="Rectangle 13"/>
            <p:cNvSpPr>
              <a:spLocks noChangeArrowheads="1"/>
            </p:cNvSpPr>
            <p:nvPr/>
          </p:nvSpPr>
          <p:spPr bwMode="auto">
            <a:xfrm>
              <a:off x="970" y="2585"/>
              <a:ext cx="6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100"/>
            </a:p>
          </p:txBody>
        </p:sp>
        <p:sp>
          <p:nvSpPr>
            <p:cNvPr id="31754" name="Rectangle 12"/>
            <p:cNvSpPr>
              <a:spLocks noChangeArrowheads="1"/>
            </p:cNvSpPr>
            <p:nvPr/>
          </p:nvSpPr>
          <p:spPr bwMode="auto">
            <a:xfrm>
              <a:off x="336" y="2112"/>
              <a:ext cx="63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Tom</a:t>
              </a: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3792" y="1413"/>
              <a:ext cx="168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How far? 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(kilometers)</a:t>
              </a:r>
            </a:p>
            <a:p>
              <a:pPr>
                <a:spcBef>
                  <a:spcPct val="20000"/>
                </a:spcBef>
              </a:pPr>
              <a:endParaRPr lang="en-US" altLang="zh-CN" sz="2100" b="1">
                <a:latin typeface="Times New Roman" panose="02020603050405020304" pitchFamily="18" charset="0"/>
              </a:endParaRPr>
            </a:p>
            <a:p>
              <a:pPr>
                <a:spcBef>
                  <a:spcPct val="20000"/>
                </a:spcBef>
              </a:pPr>
              <a:endParaRPr lang="en-US" altLang="zh-CN" sz="2100"/>
            </a:p>
          </p:txBody>
        </p:sp>
        <p:sp>
          <p:nvSpPr>
            <p:cNvPr id="31756" name="Rectangle 10"/>
            <p:cNvSpPr>
              <a:spLocks noChangeArrowheads="1"/>
            </p:cNvSpPr>
            <p:nvPr/>
          </p:nvSpPr>
          <p:spPr bwMode="auto">
            <a:xfrm>
              <a:off x="2448" y="1365"/>
              <a:ext cx="1776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How long ?</a:t>
              </a:r>
            </a:p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(minutes)</a:t>
              </a:r>
            </a:p>
          </p:txBody>
        </p:sp>
        <p:sp>
          <p:nvSpPr>
            <p:cNvPr id="31757" name="Rectangle 9"/>
            <p:cNvSpPr>
              <a:spLocks noChangeArrowheads="1"/>
            </p:cNvSpPr>
            <p:nvPr/>
          </p:nvSpPr>
          <p:spPr bwMode="auto">
            <a:xfrm>
              <a:off x="1258" y="1461"/>
              <a:ext cx="662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altLang="zh-CN" sz="2100" b="1">
                  <a:latin typeface="Times New Roman" panose="02020603050405020304" pitchFamily="18" charset="0"/>
                </a:rPr>
                <a:t>How</a:t>
              </a:r>
            </a:p>
          </p:txBody>
        </p:sp>
        <p:sp>
          <p:nvSpPr>
            <p:cNvPr id="31758" name="Line 20"/>
            <p:cNvSpPr>
              <a:spLocks noChangeShapeType="1"/>
            </p:cNvSpPr>
            <p:nvPr/>
          </p:nvSpPr>
          <p:spPr bwMode="auto">
            <a:xfrm>
              <a:off x="336" y="1344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Line 21"/>
            <p:cNvSpPr>
              <a:spLocks noChangeShapeType="1"/>
            </p:cNvSpPr>
            <p:nvPr/>
          </p:nvSpPr>
          <p:spPr bwMode="auto">
            <a:xfrm>
              <a:off x="336" y="2016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0" name="Line 22"/>
            <p:cNvSpPr>
              <a:spLocks noChangeShapeType="1"/>
            </p:cNvSpPr>
            <p:nvPr/>
          </p:nvSpPr>
          <p:spPr bwMode="auto">
            <a:xfrm>
              <a:off x="336" y="2544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1" name="Line 23"/>
            <p:cNvSpPr>
              <a:spLocks noChangeShapeType="1"/>
            </p:cNvSpPr>
            <p:nvPr/>
          </p:nvSpPr>
          <p:spPr bwMode="auto">
            <a:xfrm>
              <a:off x="336" y="3141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2" name="Line 24"/>
            <p:cNvSpPr>
              <a:spLocks noChangeShapeType="1"/>
            </p:cNvSpPr>
            <p:nvPr/>
          </p:nvSpPr>
          <p:spPr bwMode="auto">
            <a:xfrm>
              <a:off x="336" y="1344"/>
              <a:ext cx="0" cy="17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3" name="Line 25"/>
            <p:cNvSpPr>
              <a:spLocks noChangeShapeType="1"/>
            </p:cNvSpPr>
            <p:nvPr/>
          </p:nvSpPr>
          <p:spPr bwMode="auto">
            <a:xfrm>
              <a:off x="960" y="1344"/>
              <a:ext cx="0" cy="17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4" name="Line 26"/>
            <p:cNvSpPr>
              <a:spLocks noChangeShapeType="1"/>
            </p:cNvSpPr>
            <p:nvPr/>
          </p:nvSpPr>
          <p:spPr bwMode="auto">
            <a:xfrm>
              <a:off x="2352" y="1365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5" name="Line 27"/>
            <p:cNvSpPr>
              <a:spLocks noChangeShapeType="1"/>
            </p:cNvSpPr>
            <p:nvPr/>
          </p:nvSpPr>
          <p:spPr bwMode="auto">
            <a:xfrm>
              <a:off x="3744" y="1365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6" name="Line 28"/>
            <p:cNvSpPr>
              <a:spLocks noChangeShapeType="1"/>
            </p:cNvSpPr>
            <p:nvPr/>
          </p:nvSpPr>
          <p:spPr bwMode="auto">
            <a:xfrm>
              <a:off x="5088" y="1344"/>
              <a:ext cx="0" cy="17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88369" y="3013472"/>
            <a:ext cx="11430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walks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395788" y="3017044"/>
            <a:ext cx="11430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682979" y="3058716"/>
            <a:ext cx="11430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910953" y="3668316"/>
            <a:ext cx="1909763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takes the bus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386263" y="3726657"/>
            <a:ext cx="11430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90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642497" y="3756422"/>
            <a:ext cx="11430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3" name="Oval 3"/>
          <p:cNvSpPr>
            <a:spLocks noChangeArrowheads="1"/>
          </p:cNvSpPr>
          <p:nvPr/>
        </p:nvSpPr>
        <p:spPr bwMode="auto">
          <a:xfrm>
            <a:off x="353616" y="1279922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2b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  <p:bldP spid="48" grpId="0"/>
      <p:bldP spid="49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835819" y="1616869"/>
            <a:ext cx="8308181" cy="29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Lisa: </a:t>
            </a:r>
            <a:r>
              <a:rPr lang="en-US" altLang="zh-CN" sz="2100" b="1" dirty="0">
                <a:latin typeface="Times New Roman" panose="02020603050405020304" pitchFamily="18" charset="0"/>
              </a:rPr>
              <a:t>Hey, Jane. Is this your new bike?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Jane: </a:t>
            </a:r>
            <a:r>
              <a:rPr lang="en-US" altLang="zh-CN" sz="2100" b="1" dirty="0">
                <a:latin typeface="Times New Roman" panose="02020603050405020304" pitchFamily="18" charset="0"/>
              </a:rPr>
              <a:t>Yes, I ride it to school every day. How do you get to school?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Lisa:</a:t>
            </a:r>
            <a:r>
              <a:rPr lang="en-US" altLang="zh-CN" sz="2100" b="1" dirty="0">
                <a:latin typeface="Times New Roman" panose="02020603050405020304" pitchFamily="18" charset="0"/>
              </a:rPr>
              <a:t> I usually take the bus.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Jane:</a:t>
            </a:r>
            <a:r>
              <a:rPr lang="en-US" altLang="zh-CN" sz="2100" b="1" dirty="0">
                <a:latin typeface="Times New Roman" panose="02020603050405020304" pitchFamily="18" charset="0"/>
              </a:rPr>
              <a:t> How far is it from your home to school?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Lisa:</a:t>
            </a:r>
            <a:r>
              <a:rPr lang="en-US" altLang="zh-CN" sz="2100" b="1" dirty="0">
                <a:latin typeface="Times New Roman" panose="02020603050405020304" pitchFamily="18" charset="0"/>
              </a:rPr>
              <a:t> I’m not sure …about 10 kilometers?</a:t>
            </a:r>
            <a:r>
              <a:rPr lang="en-US" altLang="zh-CN" sz="2100" b="1" dirty="0"/>
              <a:t> </a:t>
            </a:r>
            <a:r>
              <a:rPr lang="en-US" altLang="zh-CN" sz="2100" b="1" dirty="0">
                <a:latin typeface="Times New Roman" panose="02020603050405020304" pitchFamily="18" charset="0"/>
              </a:rPr>
              <a:t>The bus ride takes about 20  </a:t>
            </a:r>
          </a:p>
          <a:p>
            <a:pPr eaLnBrk="1" hangingPunct="1"/>
            <a:r>
              <a:rPr lang="en-US" altLang="zh-CN" sz="2100" b="1" dirty="0">
                <a:latin typeface="Times New Roman" panose="02020603050405020304" pitchFamily="18" charset="0"/>
              </a:rPr>
              <a:t>         minutes. How long does it take you to get to school?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Jane: </a:t>
            </a:r>
            <a:r>
              <a:rPr lang="en-US" altLang="zh-CN" sz="2100" b="1" dirty="0">
                <a:latin typeface="Times New Roman" panose="02020603050405020304" pitchFamily="18" charset="0"/>
              </a:rPr>
              <a:t>About 15 minutes by bike. It’s good exercise.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Lisa:</a:t>
            </a:r>
            <a:r>
              <a:rPr lang="en-US" altLang="zh-CN" sz="2100" b="1" dirty="0">
                <a:latin typeface="Times New Roman" panose="02020603050405020304" pitchFamily="18" charset="0"/>
              </a:rPr>
              <a:t> Yeah. Well, have a good day at school.</a:t>
            </a:r>
          </a:p>
          <a:p>
            <a:pPr eaLnBrk="1" hangingPunct="1"/>
            <a:r>
              <a:rPr lang="en-US" altLang="zh-CN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Jane:</a:t>
            </a:r>
            <a:r>
              <a:rPr lang="en-US" altLang="zh-CN" sz="2100" b="1" dirty="0">
                <a:latin typeface="Times New Roman" panose="02020603050405020304" pitchFamily="18" charset="0"/>
              </a:rPr>
              <a:t> You, too. </a:t>
            </a:r>
          </a:p>
        </p:txBody>
      </p:sp>
      <p:sp>
        <p:nvSpPr>
          <p:cNvPr id="32770" name="矩形 4"/>
          <p:cNvSpPr>
            <a:spLocks noChangeArrowheads="1"/>
          </p:cNvSpPr>
          <p:nvPr/>
        </p:nvSpPr>
        <p:spPr bwMode="auto">
          <a:xfrm>
            <a:off x="1321594" y="947737"/>
            <a:ext cx="7086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</a:rPr>
              <a:t>Role-play the conversation.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90537" y="947738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2e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40" name="Group 32"/>
          <p:cNvGraphicFramePr>
            <a:graphicFrameLocks noGrp="1"/>
          </p:cNvGraphicFramePr>
          <p:nvPr/>
        </p:nvGraphicFramePr>
        <p:xfrm>
          <a:off x="251222" y="2082404"/>
          <a:ext cx="8664179" cy="1804988"/>
        </p:xfrm>
        <a:graphic>
          <a:graphicData uri="http://schemas.openxmlformats.org/drawingml/2006/table">
            <a:tbl>
              <a:tblPr/>
              <a:tblGrid>
                <a:gridCol w="922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How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How long (minutes)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How far (kilometers)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Lisa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Jane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5432" name="Text Box 2"/>
          <p:cNvSpPr txBox="1">
            <a:spLocks noChangeArrowheads="1"/>
          </p:cNvSpPr>
          <p:nvPr/>
        </p:nvSpPr>
        <p:spPr bwMode="auto">
          <a:xfrm>
            <a:off x="251223" y="1085254"/>
            <a:ext cx="6844903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Read the conversation and fill in the blanks.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301354" y="2906316"/>
            <a:ext cx="189309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takes the bus 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301354" y="3440906"/>
            <a:ext cx="196929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rides the bike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3720703" y="3433762"/>
            <a:ext cx="2232422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15 minutes</a:t>
            </a:r>
            <a:endParaRPr lang="en-US" altLang="zh-CN" sz="3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720703" y="2936081"/>
            <a:ext cx="2232422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20 minutes</a:t>
            </a:r>
            <a:endParaRPr lang="en-US" altLang="zh-CN" sz="30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611542" y="2927748"/>
            <a:ext cx="209669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10 kilometers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2" grpId="0"/>
      <p:bldP spid="78851" grpId="0"/>
      <p:bldP spid="78855" grpId="0"/>
      <p:bldP spid="78856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3090863" y="810816"/>
            <a:ext cx="229671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Grammar Focus</a:t>
            </a:r>
          </a:p>
        </p:txBody>
      </p:sp>
      <p:graphicFrame>
        <p:nvGraphicFramePr>
          <p:cNvPr id="157724" name="Group 28"/>
          <p:cNvGraphicFramePr>
            <a:graphicFrameLocks noGrp="1"/>
          </p:cNvGraphicFramePr>
          <p:nvPr>
            <p:ph idx="4294967295"/>
          </p:nvPr>
        </p:nvGraphicFramePr>
        <p:xfrm>
          <a:off x="259556" y="1425179"/>
          <a:ext cx="8610600" cy="3633767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How do you get to school?</a:t>
                      </a:r>
                    </a:p>
                  </a:txBody>
                  <a:tcPr marL="68580" marR="68580" marT="34291" marB="342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I ride my bike.</a:t>
                      </a:r>
                    </a:p>
                  </a:txBody>
                  <a:tcPr marL="68580" marR="68580" marT="34291" marB="342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How does she get to school?</a:t>
                      </a:r>
                    </a:p>
                  </a:txBody>
                  <a:tcPr marL="68580" marR="68580" marT="34291" marB="342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She usually takes the bus.</a:t>
                      </a:r>
                    </a:p>
                  </a:txBody>
                  <a:tcPr marL="68580" marR="68580" marT="34291" marB="342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How long does it take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get to school?</a:t>
                      </a:r>
                    </a:p>
                  </a:txBody>
                  <a:tcPr marL="68580" marR="68580" marT="34291" marB="342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It takes about 15 minutes.</a:t>
                      </a:r>
                    </a:p>
                  </a:txBody>
                  <a:tcPr marL="68580" marR="68580" marT="34291" marB="342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How far is it from your home to school?</a:t>
                      </a:r>
                    </a:p>
                  </a:txBody>
                  <a:tcPr marL="68580" marR="68580" marT="34291" marB="342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It is only about two kilometers.</a:t>
                      </a:r>
                    </a:p>
                  </a:txBody>
                  <a:tcPr marL="68580" marR="68580" marT="34291" marB="342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Does Jane walk to school?</a:t>
                      </a:r>
                    </a:p>
                  </a:txBody>
                  <a:tcPr marL="68580" marR="68580" marT="34291" marB="342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No, she doesn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't.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She goes by bike.</a:t>
                      </a:r>
                    </a:p>
                  </a:txBody>
                  <a:tcPr marL="68580" marR="68580" marT="34291" marB="342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Do they take the bus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to school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？</a:t>
                      </a:r>
                    </a:p>
                  </a:txBody>
                  <a:tcPr marL="68580" marR="68580" marT="34291" marB="342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Calibri" panose="020F0502020204030204" pitchFamily="34" charset="0"/>
                        </a:rPr>
                        <a:t> No, they don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Calibri" panose="020F0502020204030204" pitchFamily="34" charset="0"/>
                        </a:rPr>
                        <a:t>'t. They walk.</a:t>
                      </a:r>
                    </a:p>
                  </a:txBody>
                  <a:tcPr marL="68580" marR="68580" marT="34291" marB="342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3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65" name="矩形 9"/>
          <p:cNvSpPr>
            <a:spLocks noChangeArrowheads="1"/>
          </p:cNvSpPr>
          <p:nvPr/>
        </p:nvSpPr>
        <p:spPr bwMode="auto">
          <a:xfrm>
            <a:off x="183357" y="65127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协作交流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279" y="1504950"/>
            <a:ext cx="8763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How do/does 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某人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 ___________ ?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某人怎么去某地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?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how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是疑问副词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本句中用来提问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等。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你叔叔通常怎样去香港？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___________________________________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45932" y="2356247"/>
            <a:ext cx="1369219" cy="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出行方式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96941" y="1397794"/>
            <a:ext cx="2438400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get to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某地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34653" y="3594497"/>
            <a:ext cx="5500688" cy="5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does your uncle get to Hong Kong?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6869" name="矩形 9"/>
          <p:cNvSpPr>
            <a:spLocks noChangeArrowheads="1"/>
          </p:cNvSpPr>
          <p:nvPr/>
        </p:nvSpPr>
        <p:spPr bwMode="auto">
          <a:xfrm>
            <a:off x="2433637" y="783432"/>
            <a:ext cx="3663554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en-US" altLang="zh-CN" sz="2700" b="1" i="1" dirty="0"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Language Point</a:t>
            </a:r>
            <a:endParaRPr lang="zh-CN" altLang="en-US" sz="2700" b="1" i="1" dirty="0"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6" grpId="0"/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53766" y="1488282"/>
            <a:ext cx="8839200" cy="27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回答方式有两种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某人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 take(s) + ____________ + to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某地。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B: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某人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 get(s) to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某地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 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我叔叔乘飞机去香港。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___________________________________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___________________________________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65997" y="1951435"/>
            <a:ext cx="1933863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</a:t>
            </a:r>
            <a:r>
              <a:rPr lang="en-US" altLang="zh-CN" sz="2400" b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交通工具</a:t>
            </a:r>
            <a:r>
              <a:rPr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10150" y="2316957"/>
            <a:ext cx="192584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386080" indent="-386080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by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交通工具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50232" y="3146822"/>
            <a:ext cx="548130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386080" indent="-386080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My uncle takes the plane to Hong Kong. 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850231" y="3620691"/>
            <a:ext cx="522482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marL="386080" indent="-386080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My uncle gets to Hong Kong by plane. 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8" grpId="0"/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35"/>
          <p:cNvSpPr txBox="1">
            <a:spLocks noChangeArrowheads="1"/>
          </p:cNvSpPr>
          <p:nvPr/>
        </p:nvSpPr>
        <p:spPr bwMode="auto">
          <a:xfrm>
            <a:off x="1127522" y="1100138"/>
            <a:ext cx="8305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 It takes sb. some time to do 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意为：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步行大约要花我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15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分钟的时间。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做作业大约花费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Jane30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分钟的时间。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_________________________________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15" name="Text Box 34"/>
          <p:cNvSpPr txBox="1">
            <a:spLocks noChangeArrowheads="1"/>
          </p:cNvSpPr>
          <p:nvPr/>
        </p:nvSpPr>
        <p:spPr bwMode="auto">
          <a:xfrm>
            <a:off x="1508522" y="2408635"/>
            <a:ext cx="754380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 takes me about 15 minutes to walk.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508522" y="3257551"/>
            <a:ext cx="714375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 takes Jane about 30 minutes to do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her homework.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13397" y="1497807"/>
            <a:ext cx="3286125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某事花费某人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时间 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5" grpId="0"/>
      <p:bldP spid="3997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835819" y="1382316"/>
            <a:ext cx="807720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如果对时间段提问的话，就用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_________ + does it take sb. to do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.?	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句型。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1126331" y="1782366"/>
            <a:ext cx="139525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long</a:t>
            </a: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1293019" y="2868216"/>
            <a:ext cx="746760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long does it take to walk to school? 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293019" y="3374232"/>
            <a:ext cx="701040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long does it take to do her homework?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6" grpId="0"/>
      <p:bldP spid="39977" grpId="0"/>
      <p:bldP spid="3997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1765697" y="722710"/>
            <a:ext cx="640913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latin typeface="Times New Roman" panose="02020603050405020304" pitchFamily="18" charset="0"/>
              </a:rPr>
              <a:t>How do you get to school every day?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93119" y="4380310"/>
            <a:ext cx="4724400" cy="5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I take the bus to school.</a:t>
            </a:r>
          </a:p>
        </p:txBody>
      </p:sp>
      <p:pic>
        <p:nvPicPr>
          <p:cNvPr id="15364" name="Picture 4" descr="a50acc392ed84bd4b311c77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2860" y="1373982"/>
            <a:ext cx="5381625" cy="28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矩形 9"/>
          <p:cNvSpPr>
            <a:spLocks noChangeArrowheads="1"/>
          </p:cNvSpPr>
          <p:nvPr/>
        </p:nvSpPr>
        <p:spPr bwMode="auto">
          <a:xfrm>
            <a:off x="183357" y="65127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01278" y="1488282"/>
            <a:ext cx="9144000" cy="27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5.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对两地间的距离提问下列句型：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_______  + is it _____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某地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___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某地？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从他家到服装店多远？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_______  is it _____ his home __ the clothes store?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	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从北京到上海有多远？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	_______  is __ from Beijing ___ Shanghai? 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063229" y="1840706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far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24200" y="1851422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from            to</a:t>
            </a:r>
          </a:p>
        </p:txBody>
      </p:sp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868466" y="3699272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79897" y="3712369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far     it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897" y="2734866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far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49166" y="278011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from                  to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12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63241" y="1712119"/>
            <a:ext cx="8748713" cy="21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1.  I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 panose="020F0502020204030204" pitchFamily="34" charset="0"/>
              </a:rPr>
              <a:t>take the train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to school.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 = I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4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get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to school __________.</a:t>
            </a:r>
            <a:endParaRPr lang="en-US" altLang="zh-C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defRPr/>
            </a:pP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2. She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 panose="020F0502020204030204" pitchFamily="34" charset="0"/>
              </a:rPr>
              <a:t>takes the subway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to school. </a:t>
            </a:r>
            <a:r>
              <a:rPr lang="en-US" altLang="zh-CN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(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同义句</a:t>
            </a:r>
            <a:r>
              <a:rPr lang="en-US" altLang="zh-CN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   She _____ to school ___ _________.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507581" y="2118123"/>
            <a:ext cx="187285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by train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114550" y="3330179"/>
            <a:ext cx="129659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gets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106466" y="3356373"/>
            <a:ext cx="2037159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by   subway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3775472" y="648891"/>
            <a:ext cx="13382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Practice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031" y="1091804"/>
            <a:ext cx="6048375" cy="4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Fill in the blanks: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72709" grpId="0"/>
      <p:bldP spid="72710" grpId="0"/>
      <p:bldP spid="72711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45431" y="1627585"/>
            <a:ext cx="7391400" cy="162044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marL="400050" indent="-40005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3. Jenny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rides the bike </a:t>
            </a:r>
            <a:r>
              <a:rPr lang="en-US" altLang="zh-CN" sz="2400" b="1" dirty="0">
                <a:latin typeface="Times New Roman" panose="02020603050405020304" pitchFamily="18" charset="0"/>
              </a:rPr>
              <a:t>to school</a:t>
            </a:r>
          </a:p>
          <a:p>
            <a:pPr marL="400050" indent="-40005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= Jenny gets to school ___ _____.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09713" y="2815829"/>
            <a:ext cx="8352235" cy="10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Mr. Wang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 panose="020F0502020204030204" pitchFamily="34" charset="0"/>
              </a:rPr>
              <a:t>walks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school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同义句</a:t>
            </a:r>
            <a:r>
              <a:rPr lang="en-US" altLang="zh-CN" sz="24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Mr. Wang _____ to school ___ ____.</a:t>
            </a:r>
            <a:endParaRPr lang="en-US" altLang="zh-CN" sz="24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346847" y="3240881"/>
            <a:ext cx="1223963" cy="5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gets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344716" y="3273029"/>
            <a:ext cx="1874044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on   foot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616054" y="2063354"/>
            <a:ext cx="201572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by   bike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6" grpId="0"/>
      <p:bldP spid="72712" grpId="0"/>
      <p:bldP spid="72713" grpId="0"/>
      <p:bldP spid="727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12"/>
          <p:cNvSpPr txBox="1">
            <a:spLocks noChangeArrowheads="1"/>
          </p:cNvSpPr>
          <p:nvPr/>
        </p:nvSpPr>
        <p:spPr bwMode="auto">
          <a:xfrm>
            <a:off x="1373981" y="1344216"/>
            <a:ext cx="82296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你怎样去学校？我骑车去学校。</a:t>
            </a:r>
          </a:p>
          <a:p>
            <a:pPr eaLnBrk="1" hangingPunct="1">
              <a:lnSpc>
                <a:spcPct val="110000"/>
              </a:lnSpc>
            </a:pP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她怎样去学校？她乘火车去学校。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560910" y="1689497"/>
            <a:ext cx="6409134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How do you get to school?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I ride the bike to school.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 I get to school by bike.</a:t>
            </a:r>
          </a:p>
          <a:p>
            <a:pPr eaLnBrk="1" hangingPunct="1">
              <a:lnSpc>
                <a:spcPct val="110000"/>
              </a:lnSpc>
            </a:pP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560910" y="3444479"/>
            <a:ext cx="6913959" cy="128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does she get to school?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She takes the train to school.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 She gets to school by train.</a:t>
            </a:r>
          </a:p>
        </p:txBody>
      </p:sp>
      <p:sp>
        <p:nvSpPr>
          <p:cNvPr id="152583" name="Text Box 6"/>
          <p:cNvSpPr txBox="1">
            <a:spLocks noChangeArrowheads="1"/>
          </p:cNvSpPr>
          <p:nvPr/>
        </p:nvSpPr>
        <p:spPr bwMode="auto">
          <a:xfrm>
            <a:off x="638175" y="867966"/>
            <a:ext cx="6048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Translate: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01389" grpId="0"/>
      <p:bldP spid="101390" grpId="0"/>
      <p:bldP spid="1525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93044" y="1496616"/>
            <a:ext cx="7129463" cy="45362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1. Tom takes the bus to school.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93044" y="2521744"/>
            <a:ext cx="684014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2. I walk to school every day.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26432" y="2010966"/>
            <a:ext cx="356473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Tom gets to school by bus.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926431" y="3063478"/>
            <a:ext cx="436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get to school on foot every day.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493044" y="3602831"/>
            <a:ext cx="42612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3. They go to the USA by plane.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852613" y="4165997"/>
            <a:ext cx="431720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They take the plane to the USA.</a:t>
            </a:r>
          </a:p>
        </p:txBody>
      </p:sp>
      <p:sp>
        <p:nvSpPr>
          <p:cNvPr id="153608" name="Text Box 6"/>
          <p:cNvSpPr txBox="1">
            <a:spLocks noChangeArrowheads="1"/>
          </p:cNvSpPr>
          <p:nvPr/>
        </p:nvSpPr>
        <p:spPr bwMode="auto">
          <a:xfrm>
            <a:off x="270272" y="954881"/>
            <a:ext cx="687585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写出下列句子的同义句。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nimBg="1"/>
      <p:bldP spid="35845" grpId="0"/>
      <p:bldP spid="55302" grpId="0"/>
      <p:bldP spid="55303" grpId="0"/>
      <p:bldP spid="35848" grpId="0"/>
      <p:bldP spid="55305" grpId="0"/>
      <p:bldP spid="15360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3"/>
          <p:cNvSpPr txBox="1">
            <a:spLocks noChangeArrowheads="1"/>
          </p:cNvSpPr>
          <p:nvPr/>
        </p:nvSpPr>
        <p:spPr bwMode="auto">
          <a:xfrm>
            <a:off x="1301353" y="1431132"/>
            <a:ext cx="7272338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>
                <a:latin typeface="Times New Roman" panose="02020603050405020304" pitchFamily="18" charset="0"/>
              </a:rPr>
              <a:t>They </a:t>
            </a:r>
            <a:r>
              <a:rPr lang="en-US" altLang="zh-CN" sz="2400" b="1" u="sng">
                <a:latin typeface="Times New Roman" panose="02020603050405020304" pitchFamily="18" charset="0"/>
              </a:rPr>
              <a:t>ride their bikes </a:t>
            </a:r>
            <a:r>
              <a:rPr lang="en-US" altLang="zh-CN" sz="2400" b="1">
                <a:latin typeface="Times New Roman" panose="02020603050405020304" pitchFamily="18" charset="0"/>
              </a:rPr>
              <a:t>to school. </a:t>
            </a:r>
            <a:br>
              <a:rPr lang="en-US" altLang="zh-CN" sz="2400" b="1">
                <a:latin typeface="Times New Roman" panose="02020603050405020304" pitchFamily="18" charset="0"/>
              </a:rPr>
            </a:b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就画线部分提问）</a:t>
            </a:r>
          </a:p>
        </p:txBody>
      </p:sp>
      <p:sp>
        <p:nvSpPr>
          <p:cNvPr id="154627" name="Text Box 5"/>
          <p:cNvSpPr txBox="1">
            <a:spLocks noChangeArrowheads="1"/>
          </p:cNvSpPr>
          <p:nvPr/>
        </p:nvSpPr>
        <p:spPr bwMode="auto">
          <a:xfrm>
            <a:off x="1301354" y="3020616"/>
            <a:ext cx="8065294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409575" indent="-409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2. It takes </a:t>
            </a:r>
            <a:r>
              <a:rPr lang="en-US" altLang="zh-CN" sz="2400" b="1" u="sng">
                <a:latin typeface="Times New Roman" panose="02020603050405020304" pitchFamily="18" charset="0"/>
              </a:rPr>
              <a:t>50 minutes </a:t>
            </a:r>
            <a:r>
              <a:rPr lang="en-US" altLang="zh-CN" sz="2400" b="1">
                <a:latin typeface="Times New Roman" panose="02020603050405020304" pitchFamily="18" charset="0"/>
              </a:rPr>
              <a:t>to get here. </a:t>
            </a:r>
            <a:br>
              <a:rPr lang="en-US" altLang="zh-CN" sz="2400" b="1">
                <a:latin typeface="Times New Roman" panose="02020603050405020304" pitchFamily="18" charset="0"/>
              </a:rPr>
            </a:b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就画线部分提问）</a:t>
            </a:r>
          </a:p>
        </p:txBody>
      </p:sp>
      <p:sp>
        <p:nvSpPr>
          <p:cNvPr id="154628" name="Text Box 9"/>
          <p:cNvSpPr txBox="1">
            <a:spLocks noChangeArrowheads="1"/>
          </p:cNvSpPr>
          <p:nvPr/>
        </p:nvSpPr>
        <p:spPr bwMode="auto">
          <a:xfrm>
            <a:off x="1804988" y="2462213"/>
            <a:ext cx="7561660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____ ___ ____ get to school?</a:t>
            </a:r>
          </a:p>
        </p:txBody>
      </p:sp>
      <p:sp>
        <p:nvSpPr>
          <p:cNvPr id="154629" name="Text Box 12"/>
          <p:cNvSpPr txBox="1">
            <a:spLocks noChangeArrowheads="1"/>
          </p:cNvSpPr>
          <p:nvPr/>
        </p:nvSpPr>
        <p:spPr bwMode="auto">
          <a:xfrm>
            <a:off x="1733550" y="4077891"/>
            <a:ext cx="777716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_____ ____ ____ it take to get here?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04987" y="2462213"/>
            <a:ext cx="309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How  do  they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1804988" y="4077891"/>
            <a:ext cx="37445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How   long does</a:t>
            </a:r>
          </a:p>
        </p:txBody>
      </p:sp>
      <p:sp>
        <p:nvSpPr>
          <p:cNvPr id="154632" name="Text Box 6"/>
          <p:cNvSpPr txBox="1">
            <a:spLocks noChangeArrowheads="1"/>
          </p:cNvSpPr>
          <p:nvPr/>
        </p:nvSpPr>
        <p:spPr bwMode="auto">
          <a:xfrm>
            <a:off x="594122" y="867966"/>
            <a:ext cx="4176713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句型转换。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28" grpId="0"/>
      <p:bldP spid="154629" grpId="0"/>
      <p:bldP spid="17" grpId="0"/>
      <p:bldP spid="22" grpId="0"/>
      <p:bldP spid="1546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2012157" y="709613"/>
            <a:ext cx="696634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Match the questions with the answers. </a:t>
            </a:r>
          </a:p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Then practice them.</a:t>
            </a:r>
          </a:p>
        </p:txBody>
      </p:sp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925241" y="1281113"/>
            <a:ext cx="587692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latin typeface="Times New Roman" panose="02020603050405020304" pitchFamily="18" charset="0"/>
              </a:rPr>
              <a:t> 1. How does Mike get to school?</a:t>
            </a:r>
          </a:p>
          <a:p>
            <a:pPr eaLnBrk="1" hangingPunct="1">
              <a:lnSpc>
                <a:spcPct val="200000"/>
              </a:lnSpc>
            </a:pPr>
            <a:endParaRPr lang="en-US" altLang="zh-CN" sz="2100" b="1">
              <a:latin typeface="Times New Roman" panose="02020603050405020304" pitchFamily="18" charset="0"/>
            </a:endParaRP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1955007" y="1966913"/>
            <a:ext cx="4769575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latin typeface="Times New Roman" panose="02020603050405020304" pitchFamily="18" charset="0"/>
              </a:rPr>
              <a:t> 2. How long does it take to get to home?</a:t>
            </a:r>
          </a:p>
          <a:p>
            <a:pPr eaLnBrk="1" hangingPunct="1">
              <a:lnSpc>
                <a:spcPct val="200000"/>
              </a:lnSpc>
            </a:pPr>
            <a:endParaRPr lang="en-US" altLang="zh-CN" sz="2100" b="1">
              <a:latin typeface="Times New Roman" panose="02020603050405020304" pitchFamily="18" charset="0"/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068116" y="2652713"/>
            <a:ext cx="330744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latin typeface="Times New Roman" panose="02020603050405020304" pitchFamily="18" charset="0"/>
              </a:rPr>
              <a:t>3. How far is it from here</a:t>
            </a:r>
            <a:r>
              <a:rPr lang="zh-CN" altLang="en-US" sz="2100" b="1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991916" y="3338513"/>
            <a:ext cx="465088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latin typeface="Times New Roman" panose="02020603050405020304" pitchFamily="18" charset="0"/>
              </a:rPr>
              <a:t>4.Do your friends go to school by bus</a:t>
            </a:r>
            <a:r>
              <a:rPr lang="zh-CN" altLang="en-US" sz="2100" b="1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1991916" y="3967163"/>
            <a:ext cx="45867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latin typeface="Times New Roman" panose="02020603050405020304" pitchFamily="18" charset="0"/>
              </a:rPr>
              <a:t>5.Does your dad drive his car to work?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1991916" y="3624263"/>
            <a:ext cx="183306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a. Yes, they do.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991917" y="4310063"/>
            <a:ext cx="496371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b. No, he doesn't. 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068116" y="1624013"/>
            <a:ext cx="480060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c. He rides his bike</a:t>
            </a: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8578453" y="2914650"/>
            <a:ext cx="13856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zh-CN" altLang="zh-CN" sz="2100" b="1">
              <a:latin typeface="Times New Roman" panose="02020603050405020304" pitchFamily="18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2068116" y="2280048"/>
            <a:ext cx="7400925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e. About 15 minutes.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1991916" y="2995613"/>
            <a:ext cx="6638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d. It’s five kilometers.</a:t>
            </a:r>
          </a:p>
          <a:p>
            <a:pPr eaLnBrk="1" hangingPunct="1">
              <a:lnSpc>
                <a:spcPct val="200000"/>
              </a:lnSpc>
            </a:pPr>
            <a:endParaRPr lang="en-US" altLang="zh-CN" sz="2100" b="1">
              <a:latin typeface="Times New Roman" panose="02020603050405020304" pitchFamily="18" charset="0"/>
            </a:endParaRPr>
          </a:p>
        </p:txBody>
      </p:sp>
      <p:sp>
        <p:nvSpPr>
          <p:cNvPr id="47117" name="Oval 3"/>
          <p:cNvSpPr>
            <a:spLocks noChangeArrowheads="1"/>
          </p:cNvSpPr>
          <p:nvPr/>
        </p:nvSpPr>
        <p:spPr bwMode="auto">
          <a:xfrm>
            <a:off x="1234678" y="721519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  <p:bldP spid="70667" grpId="0"/>
      <p:bldP spid="70668" grpId="0"/>
      <p:bldP spid="70670" grpId="0"/>
      <p:bldP spid="706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1443038" y="964406"/>
            <a:ext cx="537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  Use these words to make questions.      </a:t>
            </a:r>
          </a:p>
        </p:txBody>
      </p:sp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1731169" y="1532335"/>
            <a:ext cx="7748588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100" b="1">
                <a:latin typeface="Times New Roman" panose="02020603050405020304" pitchFamily="18" charset="0"/>
              </a:rPr>
              <a:t>school / you / get to / do / how</a:t>
            </a:r>
          </a:p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_________________________________________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707356" y="2218135"/>
            <a:ext cx="565924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2.   to / school / get to / does / how long / take / it</a:t>
            </a:r>
            <a:r>
              <a:rPr lang="en-US" altLang="zh-CN" sz="210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_________________________________________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1707356" y="2894410"/>
            <a:ext cx="5843395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3.  school / your / from / it / is / how far / home / to</a:t>
            </a:r>
          </a:p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_________________________________________</a:t>
            </a:r>
          </a:p>
          <a:p>
            <a:pPr eaLnBrk="1" hangingPunct="1"/>
            <a:endParaRPr lang="en-US" altLang="zh-CN" sz="2100" b="1">
              <a:latin typeface="Times New Roman" panose="02020603050405020304" pitchFamily="18" charset="0"/>
            </a:endParaRP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1654969" y="3532585"/>
            <a:ext cx="79771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 4.  you / to / walk / do / school</a:t>
            </a:r>
          </a:p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__________________________________________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1654969" y="4161235"/>
            <a:ext cx="5855494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 5.  ride / their bikes / do / school / your friends / to</a:t>
            </a:r>
          </a:p>
          <a:p>
            <a:pPr eaLnBrk="1" hangingPunct="1"/>
            <a:r>
              <a:rPr lang="en-US" altLang="zh-CN" sz="2100" b="1">
                <a:latin typeface="Times New Roman" panose="02020603050405020304" pitchFamily="18" charset="0"/>
              </a:rPr>
              <a:t>__________________________________________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05025" y="2561035"/>
            <a:ext cx="72390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How long dose it take to get to school?</a:t>
            </a:r>
            <a:endParaRPr lang="zh-CN" altLang="en-US" sz="21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46697" y="1875235"/>
            <a:ext cx="41910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How do you get to school?</a:t>
            </a:r>
            <a:endParaRPr lang="zh-CN" altLang="en-US" sz="21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91929" y="3219450"/>
            <a:ext cx="63246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How far is I from your home to school?</a:t>
            </a:r>
            <a:endParaRPr lang="zh-CN" altLang="en-US" sz="21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74069" y="3848100"/>
            <a:ext cx="63246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Do you walk to school?</a:t>
            </a:r>
            <a:endParaRPr lang="zh-CN" altLang="en-US" sz="21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02631" y="4499372"/>
            <a:ext cx="63246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 b="1">
                <a:solidFill>
                  <a:srgbClr val="C00000"/>
                </a:solidFill>
                <a:latin typeface="Times New Roman" panose="02020603050405020304" pitchFamily="18" charset="0"/>
              </a:rPr>
              <a:t>Do your friends ride their bikes to school?</a:t>
            </a:r>
            <a:endParaRPr lang="zh-CN" altLang="en-US" sz="21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40" name="Oval 3"/>
          <p:cNvSpPr>
            <a:spLocks noChangeArrowheads="1"/>
          </p:cNvSpPr>
          <p:nvPr/>
        </p:nvSpPr>
        <p:spPr bwMode="auto">
          <a:xfrm>
            <a:off x="752475" y="970360"/>
            <a:ext cx="690563" cy="432197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</a:ln>
        </p:spPr>
        <p:txBody>
          <a:bodyPr wrap="none" lIns="68574" tIns="34287" rIns="68574" bIns="34287" anchor="ctr"/>
          <a:lstStyle/>
          <a:p>
            <a:pPr algn="ctr" eaLnBrk="0" hangingPunct="0"/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3b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 noChangeArrowheads="1"/>
          </p:cNvSpPr>
          <p:nvPr/>
        </p:nvSpPr>
        <p:spPr bwMode="auto">
          <a:xfrm>
            <a:off x="2389585" y="1152525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Make a survey in your group.</a:t>
            </a:r>
            <a:endParaRPr lang="en-US" altLang="zh-CN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5915" name="Group 27"/>
          <p:cNvGraphicFramePr>
            <a:graphicFrameLocks noGrp="1"/>
          </p:cNvGraphicFramePr>
          <p:nvPr/>
        </p:nvGraphicFramePr>
        <p:xfrm>
          <a:off x="502444" y="1958579"/>
          <a:ext cx="8305800" cy="2344341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Questions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S1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How far do you live from school?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How do you get to school?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How long does it take to get to school?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912644" y="2563416"/>
            <a:ext cx="273248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5 kilometers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05500" y="3113485"/>
            <a:ext cx="273248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take the bus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20978" y="3719512"/>
            <a:ext cx="2556272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10 minutes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4" name="矩形 9"/>
          <p:cNvSpPr>
            <a:spLocks noChangeArrowheads="1"/>
          </p:cNvSpPr>
          <p:nvPr/>
        </p:nvSpPr>
        <p:spPr bwMode="auto">
          <a:xfrm>
            <a:off x="183357" y="65127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945356" y="1970485"/>
            <a:ext cx="74676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In my group, S1 lives about five kilometers from school. He goes to school by bus. It takes about ten minutes to get to school.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72741" y="3637360"/>
            <a:ext cx="480060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S2 lives about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72741" y="4200525"/>
            <a:ext cx="647700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S3 lives about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66918" name="Text Box 3"/>
          <p:cNvSpPr txBox="1">
            <a:spLocks noChangeArrowheads="1"/>
          </p:cNvSpPr>
          <p:nvPr/>
        </p:nvSpPr>
        <p:spPr bwMode="auto">
          <a:xfrm>
            <a:off x="1839516" y="1398985"/>
            <a:ext cx="597812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Make a report about your classmates.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/>
      <p:bldP spid="11" grpId="0"/>
      <p:bldP spid="1669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13335" y="4055269"/>
            <a:ext cx="4800600" cy="5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I ride a bike to school.</a:t>
            </a:r>
          </a:p>
        </p:txBody>
      </p:sp>
      <p:pic>
        <p:nvPicPr>
          <p:cNvPr id="16387" name="Picture 3" descr="2005318770937063_woodoo_cer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2113" y="1238250"/>
            <a:ext cx="5304235" cy="28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662113" y="666750"/>
            <a:ext cx="640913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latin typeface="Times New Roman" panose="02020603050405020304" pitchFamily="18" charset="0"/>
              </a:rPr>
              <a:t>How do you get to school every day?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70485" y="4513660"/>
            <a:ext cx="5791200" cy="5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86" tIns="44444" rIns="88886" bIns="44444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 dirty="0">
                <a:latin typeface="Times New Roman" panose="02020603050405020304" pitchFamily="18" charset="0"/>
              </a:rPr>
              <a:t>I take the subway to school.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62113" y="666750"/>
            <a:ext cx="640913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8" rIns="68576" bIns="34288">
            <a:spAutoFit/>
          </a:bodyPr>
          <a:lstStyle>
            <a:lvl1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latin typeface="Times New Roman" panose="02020603050405020304" pitchFamily="18" charset="0"/>
              </a:rPr>
              <a:t>How do you get to school every day? </a:t>
            </a:r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6653" y="1500188"/>
            <a:ext cx="4832747" cy="29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679972" y="1660922"/>
            <a:ext cx="8353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黑体" panose="02010609060101010101" pitchFamily="49" charset="-122"/>
              </a:rPr>
              <a:t>A: How do you get to school ?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256235" y="2309812"/>
            <a:ext cx="3407569" cy="241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zh-CN" altLang="en-US" sz="2700"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      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walk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   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ride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a 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bike 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/…</a:t>
            </a:r>
            <a:endParaRPr lang="zh-CN" altLang="en-US" sz="2700" b="1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     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take the bus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/…</a:t>
            </a:r>
            <a:endParaRPr lang="zh-CN" altLang="en-US" sz="2700" b="1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Arial" panose="020B0604020202020204" pitchFamily="34" charset="0"/>
              </a:rPr>
              <a:t>         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657350" y="2728912"/>
            <a:ext cx="856892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  <a:ea typeface="华文琥珀" panose="02010800040101010101" pitchFamily="2" charset="-122"/>
              </a:rPr>
              <a:t>B:</a:t>
            </a:r>
            <a:r>
              <a:rPr lang="en-US" altLang="zh-CN" sz="2700" b="1">
                <a:latin typeface="Times New Roman" panose="02020603050405020304" pitchFamily="18" charset="0"/>
              </a:rPr>
              <a:t> I                                          to school.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408510" y="1012031"/>
            <a:ext cx="2135981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Summary:</a:t>
            </a:r>
          </a:p>
        </p:txBody>
      </p:sp>
      <p:sp>
        <p:nvSpPr>
          <p:cNvPr id="13317" name="左大括号 1"/>
          <p:cNvSpPr/>
          <p:nvPr/>
        </p:nvSpPr>
        <p:spPr bwMode="auto">
          <a:xfrm>
            <a:off x="2476500" y="2351485"/>
            <a:ext cx="228600" cy="1716881"/>
          </a:xfrm>
          <a:prstGeom prst="leftBrace">
            <a:avLst>
              <a:gd name="adj1" fmla="val 8310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318" name="右大括号 2"/>
          <p:cNvSpPr/>
          <p:nvPr/>
        </p:nvSpPr>
        <p:spPr bwMode="auto">
          <a:xfrm>
            <a:off x="5273279" y="2351485"/>
            <a:ext cx="273844" cy="1804988"/>
          </a:xfrm>
          <a:prstGeom prst="rightBrace">
            <a:avLst>
              <a:gd name="adj1" fmla="val 8331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/>
      <p:bldP spid="123909" grpId="0"/>
      <p:bldP spid="1239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2005012" y="4055269"/>
            <a:ext cx="431125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She</a:t>
            </a: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</a:rPr>
              <a:t>ride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7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her bike</a:t>
            </a: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</a:rPr>
              <a:t>school</a:t>
            </a:r>
            <a:r>
              <a:rPr lang="en-US" altLang="zh-CN" sz="2700" b="1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338" name="图片 8" descr="IMG_2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5266" y="1562100"/>
            <a:ext cx="3786188" cy="22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02619" y="928687"/>
            <a:ext cx="453747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 How 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does she </a:t>
            </a:r>
            <a:r>
              <a:rPr lang="en-US" altLang="zh-CN" sz="2700" b="1">
                <a:solidFill>
                  <a:srgbClr val="000000"/>
                </a:solidFill>
                <a:latin typeface="Times New Roman" panose="02020603050405020304" pitchFamily="18" charset="0"/>
              </a:rPr>
              <a:t>get to school?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20150108_171427_2345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8863" y="1659732"/>
            <a:ext cx="3688556" cy="23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328863" y="907256"/>
            <a:ext cx="4552950" cy="5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How </a:t>
            </a:r>
            <a:r>
              <a:rPr lang="en-US" altLang="zh-CN" sz="2700" b="1">
                <a:solidFill>
                  <a:srgbClr val="C00000"/>
                </a:solidFill>
                <a:latin typeface="Times New Roman" panose="02020603050405020304" pitchFamily="18" charset="0"/>
              </a:rPr>
              <a:t>do they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</a:rPr>
              <a:t>get to school?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328863" y="4313635"/>
            <a:ext cx="4162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They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walk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 to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20150108_171850_2345看图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0844" y="1620441"/>
            <a:ext cx="2352675" cy="25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100263" y="847725"/>
            <a:ext cx="4363641" cy="5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How 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</a:rPr>
              <a:t>does</a:t>
            </a:r>
            <a:r>
              <a:rPr lang="zh-CN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700" b="1">
                <a:solidFill>
                  <a:srgbClr val="C00000"/>
                </a:solidFill>
                <a:latin typeface="Times New Roman" panose="02020603050405020304" pitchFamily="18" charset="0"/>
              </a:rPr>
              <a:t>he</a:t>
            </a:r>
            <a:r>
              <a:rPr lang="zh-CN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700" b="1">
                <a:latin typeface="Times New Roman" panose="02020603050405020304" pitchFamily="18" charset="0"/>
              </a:rPr>
              <a:t>get to school?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100262" y="4363641"/>
            <a:ext cx="51387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He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  <a:sym typeface="Calibri Light" panose="020F0302020204030204" pitchFamily="34" charset="0"/>
              </a:rPr>
              <a:t>rides an electric bike </a:t>
            </a:r>
            <a:r>
              <a:rPr lang="en-US" altLang="zh-CN" sz="2700" b="1" dirty="0">
                <a:latin typeface="Times New Roman" panose="02020603050405020304" pitchFamily="18" charset="0"/>
                <a:sym typeface="+mn-ea"/>
              </a:rPr>
              <a:t>to school.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249621" y="1883569"/>
            <a:ext cx="415498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bldLvl="0"/>
      <p:bldP spid="126980" grpId="1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全屏显示(16:9)</PresentationFormat>
  <Paragraphs>296</Paragraphs>
  <Slides>40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黑体</vt:lpstr>
      <vt:lpstr>华文琥珀</vt:lpstr>
      <vt:lpstr>华文新魏</vt:lpstr>
      <vt:lpstr>隶书</vt:lpstr>
      <vt:lpstr>宋体</vt:lpstr>
      <vt:lpstr>微软雅黑</vt:lpstr>
      <vt:lpstr>Arial</vt:lpstr>
      <vt:lpstr>Calibri</vt:lpstr>
      <vt:lpstr>Calibri Light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do they get to school?</vt:lpstr>
      <vt:lpstr>How does he get to school?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Repeat.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2023-01-16T18:03:40Z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7AF400ADDCD041ABA1F682731EECB596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