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3" r:id="rId2"/>
    <p:sldId id="374" r:id="rId3"/>
    <p:sldId id="368" r:id="rId4"/>
    <p:sldId id="335" r:id="rId5"/>
    <p:sldId id="355" r:id="rId6"/>
    <p:sldId id="353" r:id="rId7"/>
    <p:sldId id="354" r:id="rId8"/>
    <p:sldId id="375" r:id="rId9"/>
    <p:sldId id="345" r:id="rId10"/>
    <p:sldId id="358" r:id="rId11"/>
    <p:sldId id="362" r:id="rId12"/>
    <p:sldId id="361" r:id="rId13"/>
    <p:sldId id="357" r:id="rId14"/>
    <p:sldId id="363" r:id="rId15"/>
    <p:sldId id="364" r:id="rId16"/>
    <p:sldId id="365" r:id="rId17"/>
    <p:sldId id="366" r:id="rId18"/>
    <p:sldId id="356" r:id="rId19"/>
    <p:sldId id="360" r:id="rId20"/>
  </p:sldIdLst>
  <p:sldSz cx="12192000" cy="6858000"/>
  <p:notesSz cx="7104063" cy="10234613"/>
  <p:embeddedFontLst>
    <p:embeddedFont>
      <p:font typeface="华文楷体" panose="0201060004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52806B"/>
    <a:srgbClr val="B3D798"/>
    <a:srgbClr val="0000CC"/>
    <a:srgbClr val="0000FF"/>
    <a:srgbClr val="CC0000"/>
    <a:srgbClr val="00923F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-1620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7403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15782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</a:t>
            </a:r>
            <a:r>
              <a:rPr lang="zh-CN" alt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识几和第几</a:t>
            </a:r>
          </a:p>
        </p:txBody>
      </p:sp>
      <p:sp>
        <p:nvSpPr>
          <p:cNvPr id="10" name="矩形 9"/>
          <p:cNvSpPr/>
          <p:nvPr/>
        </p:nvSpPr>
        <p:spPr>
          <a:xfrm>
            <a:off x="3775492" y="4094113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课堂导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新知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探究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</a:t>
            </a:r>
            <a:r>
              <a:rPr lang="en-US" altLang="zh-CN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课堂作业</a:t>
            </a:r>
            <a:r>
              <a:rPr lang="en-US" altLang="zh-CN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课堂练习</a:t>
            </a:r>
          </a:p>
        </p:txBody>
      </p:sp>
      <p:sp>
        <p:nvSpPr>
          <p:cNvPr id="12" name="矩形 11"/>
          <p:cNvSpPr/>
          <p:nvPr/>
        </p:nvSpPr>
        <p:spPr>
          <a:xfrm>
            <a:off x="4795002" y="4596805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24757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6522" y="1700355"/>
            <a:ext cx="3673644" cy="35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8"/>
          <p:cNvGrpSpPr/>
          <p:nvPr/>
        </p:nvGrpSpPr>
        <p:grpSpPr bwMode="auto">
          <a:xfrm>
            <a:off x="1477457" y="5216708"/>
            <a:ext cx="3038857" cy="706567"/>
            <a:chOff x="1714480" y="3186524"/>
            <a:chExt cx="2413312" cy="5282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143240" y="3202447"/>
              <a:ext cx="441624" cy="51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组合 7"/>
            <p:cNvGrpSpPr/>
            <p:nvPr/>
          </p:nvGrpSpPr>
          <p:grpSpPr bwMode="auto">
            <a:xfrm>
              <a:off x="1714480" y="3186524"/>
              <a:ext cx="2413312" cy="509572"/>
              <a:chOff x="1714480" y="3758028"/>
              <a:chExt cx="2413312" cy="509572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714480" y="3758028"/>
                <a:ext cx="571504" cy="509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14"/>
              <p:cNvSpPr txBox="1">
                <a:spLocks noChangeArrowheads="1"/>
              </p:cNvSpPr>
              <p:nvPr/>
            </p:nvSpPr>
            <p:spPr bwMode="auto">
              <a:xfrm>
                <a:off x="2127528" y="3867866"/>
                <a:ext cx="2000264" cy="3911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000000"/>
                    </a:solidFill>
                    <a:latin typeface="+mn-ea"/>
                    <a:cs typeface="Arial" panose="020B0604020202020204" pitchFamily="34" charset="0"/>
                  </a:rPr>
                  <a:t>住在第       层。</a:t>
                </a:r>
              </a:p>
            </p:txBody>
          </p:sp>
        </p:grp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7119" y="5292540"/>
            <a:ext cx="696408" cy="57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4501" y="1698642"/>
            <a:ext cx="3572696" cy="350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687081" y="5338841"/>
            <a:ext cx="56678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有      </a:t>
            </a:r>
            <a:r>
              <a:rPr lang="zh-CN" altLang="en-US" sz="2800" dirty="0">
                <a:latin typeface="+mn-ea"/>
              </a:rPr>
              <a:t>只猴。   </a:t>
            </a:r>
            <a:r>
              <a:rPr lang="zh-CN" altLang="en-US" sz="2800" dirty="0" smtClean="0">
                <a:latin typeface="+mn-ea"/>
              </a:rPr>
              <a:t>  是第     </a:t>
            </a:r>
            <a:r>
              <a:rPr lang="zh-CN" altLang="en-US" sz="2800" dirty="0">
                <a:latin typeface="+mn-ea"/>
              </a:rPr>
              <a:t>只。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3524" y="5217550"/>
            <a:ext cx="556164" cy="6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64308" y="5227392"/>
            <a:ext cx="556164" cy="68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372792" y="5398461"/>
            <a:ext cx="4478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en-US" sz="2800" dirty="0" smtClean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243892" y="5332497"/>
            <a:ext cx="4478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</a:t>
            </a:r>
            <a:endParaRPr lang="zh-CN" altLang="en-US" sz="2800" dirty="0" smtClean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155288" y="5342976"/>
            <a:ext cx="4478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175925" y="5878589"/>
            <a:ext cx="4478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5150" y="75996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看图数一数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玉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163" y="1609729"/>
            <a:ext cx="64563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812" y="2662153"/>
            <a:ext cx="5125373" cy="391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6540706" y="2815478"/>
            <a:ext cx="799271" cy="1307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662558" y="2947905"/>
            <a:ext cx="799271" cy="1508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60830" y="2356570"/>
            <a:ext cx="15949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第</a:t>
            </a:r>
            <a:r>
              <a:rPr lang="en-US" altLang="zh-CN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2800" b="1" dirty="0" smtClean="0">
              <a:solidFill>
                <a:srgbClr val="E04236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62367" y="2481673"/>
            <a:ext cx="15949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第</a:t>
            </a:r>
            <a:r>
              <a:rPr lang="en-US" altLang="zh-CN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2800" b="1" dirty="0" smtClean="0">
              <a:solidFill>
                <a:srgbClr val="E04236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150" y="74839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看图数一数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1641" y="1583305"/>
            <a:ext cx="10235470" cy="4747356"/>
            <a:chOff x="538021" y="794935"/>
            <a:chExt cx="10762320" cy="499171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2346" y="1875075"/>
              <a:ext cx="10125394" cy="391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椭圆 8"/>
            <p:cNvSpPr/>
            <p:nvPr/>
          </p:nvSpPr>
          <p:spPr>
            <a:xfrm>
              <a:off x="9630628" y="3434117"/>
              <a:ext cx="799271" cy="13075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E04236"/>
                </a:solidFill>
                <a:latin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725185" y="3193572"/>
              <a:ext cx="799271" cy="119933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E04236"/>
                </a:solidFill>
                <a:latin typeface="+mn-ea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705346" y="2947922"/>
              <a:ext cx="159499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第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1</a:t>
              </a:r>
              <a:endParaRPr lang="zh-CN" altLang="en-US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8752291" y="2718177"/>
              <a:ext cx="159499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第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2</a:t>
              </a:r>
              <a:endParaRPr lang="zh-CN" altLang="en-US" sz="2800" b="1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Picture 7" descr="玉米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38021" y="794935"/>
              <a:ext cx="6437312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文本框 10"/>
          <p:cNvSpPr txBox="1"/>
          <p:nvPr/>
        </p:nvSpPr>
        <p:spPr>
          <a:xfrm>
            <a:off x="825150" y="73681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看图数一数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 bwMode="auto">
          <a:xfrm>
            <a:off x="7121315" y="1561595"/>
            <a:ext cx="2838725" cy="1722641"/>
          </a:xfrm>
          <a:prstGeom prst="wedgeRoundRectCallout">
            <a:avLst>
              <a:gd name="adj1" fmla="val 66592"/>
              <a:gd name="adj2" fmla="val -35010"/>
              <a:gd name="adj3" fmla="val 16667"/>
            </a:avLst>
          </a:prstGeom>
          <a:solidFill>
            <a:srgbClr val="B3D798"/>
          </a:solidFill>
          <a:ln w="19050">
            <a:solidFill>
              <a:srgbClr val="52806B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7245753" y="1731129"/>
            <a:ext cx="272157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800">
                <a:latin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4</a:t>
            </a:r>
            <a:r>
              <a:rPr lang="zh-CN" altLang="en-US" dirty="0"/>
              <a:t>号车前面有几辆车？分别是哪几辆？后面呢？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045928" y="4528759"/>
            <a:ext cx="9683082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</a:t>
            </a:r>
            <a:r>
              <a:rPr lang="zh-CN" altLang="en-US" sz="2800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前面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有</a:t>
            </a:r>
            <a:r>
              <a:rPr lang="en-US" altLang="zh-CN" sz="2800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辆车，分别是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2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号车，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号车，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号车。</a:t>
            </a:r>
            <a:endParaRPr lang="en-US" altLang="zh-CN" sz="2800" dirty="0" smtClean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</a:t>
            </a:r>
            <a:r>
              <a:rPr lang="zh-CN" altLang="en-US" sz="2800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后面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有</a:t>
            </a:r>
            <a:r>
              <a:rPr lang="en-US" altLang="zh-CN" sz="2800" dirty="0" smtClean="0">
                <a:solidFill>
                  <a:srgbClr val="E04236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辆车，是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3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45928" y="1523443"/>
            <a:ext cx="5072062" cy="3185361"/>
            <a:chOff x="1113365" y="955344"/>
            <a:chExt cx="5072062" cy="318536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3365" y="967292"/>
              <a:ext cx="5072062" cy="317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椭圆 8"/>
            <p:cNvSpPr/>
            <p:nvPr/>
          </p:nvSpPr>
          <p:spPr>
            <a:xfrm>
              <a:off x="1541990" y="2565779"/>
              <a:ext cx="1078380" cy="11875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470677" y="1705971"/>
              <a:ext cx="1200571" cy="12615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99426" y="1897040"/>
              <a:ext cx="1218483" cy="14991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02751" y="955344"/>
              <a:ext cx="883900" cy="11308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25150" y="736816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看图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一说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365" y="967292"/>
            <a:ext cx="50720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80286" y="4236926"/>
            <a:ext cx="9683082" cy="168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    2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号车排在第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，它后面有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辆车，分别是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5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号车，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号车，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4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号车和</a:t>
            </a:r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3</a:t>
            </a:r>
            <a:r>
              <a:rPr lang="zh-CN" altLang="en-US" sz="2800" dirty="0" smtClean="0">
                <a:latin typeface="+mn-ea"/>
                <a:cs typeface="Arial" panose="020B0604020202020204" pitchFamily="34" charset="0"/>
              </a:rPr>
              <a:t>号车。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832394" y="1181548"/>
            <a:ext cx="2163804" cy="1457015"/>
            <a:chOff x="7812709" y="1200598"/>
            <a:chExt cx="2163804" cy="1457015"/>
          </a:xfrm>
        </p:grpSpPr>
        <p:sp>
          <p:nvSpPr>
            <p:cNvPr id="12" name="圆角矩形标注 11"/>
            <p:cNvSpPr/>
            <p:nvPr/>
          </p:nvSpPr>
          <p:spPr bwMode="auto">
            <a:xfrm>
              <a:off x="7812709" y="1200598"/>
              <a:ext cx="2156514" cy="1172212"/>
            </a:xfrm>
            <a:prstGeom prst="wedgeRoundRectCallout">
              <a:avLst>
                <a:gd name="adj1" fmla="val 66592"/>
                <a:gd name="adj2" fmla="val -3501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52806B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7833946" y="1272618"/>
              <a:ext cx="2142567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latin typeface="+mn-ea"/>
                </a:rPr>
                <a:t>你还能说出什么</a:t>
              </a:r>
              <a:r>
                <a:rPr lang="en-US" altLang="zh-CN" sz="2800" dirty="0" smtClean="0">
                  <a:latin typeface="+mn-ea"/>
                </a:rPr>
                <a:t>?</a:t>
              </a:r>
              <a:endParaRPr lang="zh-CN" altLang="en-US" sz="2800" dirty="0" smtClean="0">
                <a:latin typeface="+mn-ea"/>
              </a:endParaRPr>
            </a:p>
            <a:p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80286" y="4236926"/>
            <a:ext cx="9683082" cy="168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8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    3</a:t>
            </a:r>
            <a:r>
              <a:rPr lang="zh-CN" altLang="en-US" dirty="0"/>
              <a:t>号车排在第</a:t>
            </a:r>
            <a:r>
              <a:rPr lang="en-US" altLang="zh-CN" dirty="0"/>
              <a:t>5</a:t>
            </a:r>
            <a:r>
              <a:rPr lang="zh-CN" altLang="en-US" dirty="0"/>
              <a:t>，它前面有</a:t>
            </a:r>
            <a:r>
              <a:rPr lang="en-US" altLang="zh-CN" dirty="0"/>
              <a:t>4</a:t>
            </a:r>
            <a:r>
              <a:rPr lang="zh-CN" altLang="en-US" dirty="0"/>
              <a:t>辆车，分别是</a:t>
            </a:r>
            <a:r>
              <a:rPr lang="en-US" altLang="zh-CN" dirty="0"/>
              <a:t>2</a:t>
            </a:r>
            <a:r>
              <a:rPr lang="zh-CN" altLang="en-US" dirty="0"/>
              <a:t>号车，</a:t>
            </a:r>
            <a:r>
              <a:rPr lang="en-US" altLang="zh-CN" dirty="0"/>
              <a:t>5</a:t>
            </a:r>
            <a:r>
              <a:rPr lang="zh-CN" altLang="en-US" dirty="0"/>
              <a:t>号车，</a:t>
            </a:r>
            <a:r>
              <a:rPr lang="en-US" altLang="zh-CN" dirty="0"/>
              <a:t>1</a:t>
            </a:r>
            <a:r>
              <a:rPr lang="zh-CN" altLang="en-US" dirty="0"/>
              <a:t>号车和</a:t>
            </a:r>
            <a:r>
              <a:rPr lang="en-US" altLang="zh-CN" dirty="0"/>
              <a:t>4</a:t>
            </a:r>
            <a:r>
              <a:rPr lang="zh-CN" altLang="en-US" dirty="0"/>
              <a:t>号车。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365" y="967292"/>
            <a:ext cx="50720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7812709" y="1200598"/>
            <a:ext cx="2163804" cy="1457015"/>
            <a:chOff x="7812709" y="1200598"/>
            <a:chExt cx="2163804" cy="1457015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7812709" y="1200598"/>
              <a:ext cx="2156514" cy="1172212"/>
            </a:xfrm>
            <a:prstGeom prst="wedgeRoundRectCallout">
              <a:avLst>
                <a:gd name="adj1" fmla="val 66592"/>
                <a:gd name="adj2" fmla="val -3501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52806B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833946" y="1272618"/>
              <a:ext cx="2142567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latin typeface="+mn-ea"/>
                </a:rPr>
                <a:t>你还能说出什么</a:t>
              </a:r>
              <a:r>
                <a:rPr lang="en-US" altLang="zh-CN" sz="2800" dirty="0" smtClean="0">
                  <a:latin typeface="+mn-ea"/>
                </a:rPr>
                <a:t>?</a:t>
              </a:r>
              <a:endParaRPr lang="zh-CN" altLang="en-US" sz="2800" dirty="0" smtClean="0">
                <a:latin typeface="+mn-ea"/>
              </a:endParaRPr>
            </a:p>
            <a:p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365" y="967292"/>
            <a:ext cx="50720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80286" y="4236926"/>
            <a:ext cx="9683082" cy="168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8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    5</a:t>
            </a:r>
            <a:r>
              <a:rPr lang="zh-CN" altLang="en-US" dirty="0"/>
              <a:t>号车排在第</a:t>
            </a:r>
            <a:r>
              <a:rPr lang="en-US" altLang="zh-CN" dirty="0"/>
              <a:t>2</a:t>
            </a:r>
            <a:r>
              <a:rPr lang="zh-CN" altLang="en-US" dirty="0"/>
              <a:t>，它前面有</a:t>
            </a:r>
            <a:r>
              <a:rPr lang="en-US" altLang="zh-CN" dirty="0"/>
              <a:t>1</a:t>
            </a:r>
            <a:r>
              <a:rPr lang="zh-CN" altLang="en-US" dirty="0"/>
              <a:t>辆车，是</a:t>
            </a:r>
            <a:r>
              <a:rPr lang="en-US" altLang="zh-CN" dirty="0"/>
              <a:t>2</a:t>
            </a:r>
            <a:r>
              <a:rPr lang="zh-CN" altLang="en-US" dirty="0"/>
              <a:t>号车；它后面有</a:t>
            </a:r>
            <a:r>
              <a:rPr lang="en-US" altLang="zh-CN" dirty="0"/>
              <a:t>3</a:t>
            </a:r>
            <a:r>
              <a:rPr lang="zh-CN" altLang="en-US" dirty="0"/>
              <a:t>辆车，分别是</a:t>
            </a:r>
            <a:r>
              <a:rPr lang="en-US" altLang="zh-CN" dirty="0"/>
              <a:t>1</a:t>
            </a:r>
            <a:r>
              <a:rPr lang="zh-CN" altLang="en-US" dirty="0"/>
              <a:t>号车，</a:t>
            </a:r>
            <a:r>
              <a:rPr lang="en-US" altLang="zh-CN" dirty="0"/>
              <a:t>4</a:t>
            </a:r>
            <a:r>
              <a:rPr lang="zh-CN" altLang="en-US" dirty="0"/>
              <a:t>号车和</a:t>
            </a:r>
            <a:r>
              <a:rPr lang="en-US" altLang="zh-CN" dirty="0"/>
              <a:t>3</a:t>
            </a:r>
            <a:r>
              <a:rPr lang="zh-CN" altLang="en-US" dirty="0"/>
              <a:t>号车。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80654" y="1123763"/>
            <a:ext cx="2163804" cy="1457015"/>
            <a:chOff x="7812709" y="1200598"/>
            <a:chExt cx="2163804" cy="1457015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7812709" y="1200598"/>
              <a:ext cx="2156514" cy="1172212"/>
            </a:xfrm>
            <a:prstGeom prst="wedgeRoundRectCallout">
              <a:avLst>
                <a:gd name="adj1" fmla="val 66592"/>
                <a:gd name="adj2" fmla="val -3501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52806B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833946" y="1272618"/>
              <a:ext cx="2142567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latin typeface="+mn-ea"/>
                </a:rPr>
                <a:t>你还能说出什么</a:t>
              </a:r>
              <a:r>
                <a:rPr lang="en-US" altLang="zh-CN" sz="2800" dirty="0" smtClean="0">
                  <a:latin typeface="+mn-ea"/>
                </a:rPr>
                <a:t>?</a:t>
              </a:r>
              <a:endParaRPr lang="zh-CN" altLang="en-US" sz="2800" dirty="0" smtClean="0">
                <a:latin typeface="+mn-ea"/>
              </a:endParaRPr>
            </a:p>
            <a:p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365" y="967292"/>
            <a:ext cx="50720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80286" y="4236926"/>
            <a:ext cx="9683082" cy="1685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800">
                <a:latin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    1</a:t>
            </a:r>
            <a:r>
              <a:rPr lang="zh-CN" altLang="en-US" dirty="0"/>
              <a:t>号车排在第</a:t>
            </a:r>
            <a:r>
              <a:rPr lang="en-US" altLang="zh-CN" dirty="0"/>
              <a:t>3</a:t>
            </a:r>
            <a:r>
              <a:rPr lang="zh-CN" altLang="en-US" dirty="0"/>
              <a:t>，它前面有</a:t>
            </a:r>
            <a:r>
              <a:rPr lang="en-US" altLang="zh-CN" dirty="0"/>
              <a:t>2</a:t>
            </a:r>
            <a:r>
              <a:rPr lang="zh-CN" altLang="en-US" dirty="0"/>
              <a:t>辆车，分别是</a:t>
            </a:r>
            <a:r>
              <a:rPr lang="en-US" altLang="zh-CN" dirty="0"/>
              <a:t>2</a:t>
            </a:r>
            <a:r>
              <a:rPr lang="zh-CN" altLang="en-US" dirty="0"/>
              <a:t>号车和</a:t>
            </a:r>
            <a:r>
              <a:rPr lang="en-US" altLang="zh-CN" dirty="0"/>
              <a:t>5</a:t>
            </a:r>
            <a:r>
              <a:rPr lang="zh-CN" altLang="en-US" dirty="0"/>
              <a:t>号车；它后面也有</a:t>
            </a:r>
            <a:r>
              <a:rPr lang="en-US" altLang="zh-CN" dirty="0"/>
              <a:t>2</a:t>
            </a:r>
            <a:r>
              <a:rPr lang="zh-CN" altLang="en-US" dirty="0"/>
              <a:t>辆车，分别是</a:t>
            </a:r>
            <a:r>
              <a:rPr lang="en-US" altLang="zh-CN" dirty="0"/>
              <a:t>4</a:t>
            </a:r>
            <a:r>
              <a:rPr lang="zh-CN" altLang="en-US" dirty="0"/>
              <a:t>号车和</a:t>
            </a:r>
            <a:r>
              <a:rPr lang="en-US" altLang="zh-CN" dirty="0"/>
              <a:t>3</a:t>
            </a:r>
            <a:r>
              <a:rPr lang="zh-CN" altLang="en-US" dirty="0"/>
              <a:t>号车。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12709" y="1200598"/>
            <a:ext cx="2163804" cy="1457015"/>
            <a:chOff x="7812709" y="1200598"/>
            <a:chExt cx="2163804" cy="1457015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7812709" y="1200598"/>
              <a:ext cx="2156514" cy="1172212"/>
            </a:xfrm>
            <a:prstGeom prst="wedgeRoundRectCallout">
              <a:avLst>
                <a:gd name="adj1" fmla="val 66592"/>
                <a:gd name="adj2" fmla="val -35010"/>
                <a:gd name="adj3" fmla="val 16667"/>
              </a:avLst>
            </a:prstGeom>
            <a:solidFill>
              <a:srgbClr val="B3D798"/>
            </a:solidFill>
            <a:ln w="19050">
              <a:solidFill>
                <a:srgbClr val="52806B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 sz="24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833946" y="1272618"/>
              <a:ext cx="2142567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 smtClean="0">
                  <a:latin typeface="+mn-ea"/>
                </a:rPr>
                <a:t>你还能说出什么</a:t>
              </a:r>
              <a:r>
                <a:rPr lang="en-US" altLang="zh-CN" sz="2800" dirty="0" smtClean="0">
                  <a:latin typeface="+mn-ea"/>
                </a:rPr>
                <a:t>?</a:t>
              </a:r>
              <a:endParaRPr lang="zh-CN" altLang="en-US" sz="2800" dirty="0" smtClean="0">
                <a:latin typeface="+mn-ea"/>
              </a:endParaRPr>
            </a:p>
            <a:p>
              <a:endParaRPr lang="zh-CN" altLang="en-US" sz="2800" dirty="0">
                <a:latin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284" y="748921"/>
            <a:ext cx="9523152" cy="54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1807689" y="4702651"/>
            <a:ext cx="8687439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800">
                <a:latin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    第</a:t>
            </a:r>
            <a:r>
              <a:rPr lang="en-US" altLang="zh-CN" dirty="0"/>
              <a:t>1</a:t>
            </a:r>
            <a:r>
              <a:rPr lang="zh-CN" altLang="en-US" dirty="0"/>
              <a:t>名是冠军，获金牌；第</a:t>
            </a:r>
            <a:r>
              <a:rPr lang="en-US" altLang="zh-CN" dirty="0"/>
              <a:t>2</a:t>
            </a:r>
            <a:r>
              <a:rPr lang="zh-CN" altLang="en-US" dirty="0"/>
              <a:t>名是亚军，获银牌；第</a:t>
            </a:r>
            <a:r>
              <a:rPr lang="en-US" altLang="zh-CN" dirty="0"/>
              <a:t>3</a:t>
            </a:r>
            <a:r>
              <a:rPr lang="zh-CN" altLang="en-US" dirty="0"/>
              <a:t>名是季军，获铜牌。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426244" y="4094026"/>
          <a:ext cx="7491799" cy="148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BMP 图像" r:id="rId3" imgW="4781550" imgH="952500" progId="PBrush">
                  <p:embed/>
                </p:oleObj>
              </mc:Choice>
              <mc:Fallback>
                <p:oleObj name="BMP 图像" r:id="rId3" imgW="4781550" imgH="952500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244" y="4094026"/>
                        <a:ext cx="7491799" cy="1487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93739" y="733020"/>
            <a:ext cx="9922909" cy="2677656"/>
            <a:chOff x="658073" y="659357"/>
            <a:chExt cx="9922909" cy="2677656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658073" y="659357"/>
              <a:ext cx="9922909" cy="26776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（</a:t>
              </a:r>
              <a:r>
                <a:rPr lang="en-US" altLang="en-US" sz="2800" dirty="0" smtClean="0">
                  <a:latin typeface="+mn-ea"/>
                  <a:cs typeface="Arial" panose="020B0604020202020204" pitchFamily="34" charset="0"/>
                </a:rPr>
                <a:t>1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）数一数，这一队有（</a:t>
              </a:r>
              <a:r>
                <a:rPr lang="en-US" altLang="en-US" sz="2800" dirty="0" smtClean="0">
                  <a:latin typeface="+mn-ea"/>
                  <a:cs typeface="Arial" panose="020B0604020202020204" pitchFamily="34" charset="0"/>
                </a:rPr>
                <a:t>    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）只动物。</a:t>
              </a:r>
              <a:endParaRPr lang="en-US" altLang="zh-CN" sz="2800" dirty="0" smtClean="0">
                <a:latin typeface="+mn-ea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（</a:t>
              </a:r>
              <a:r>
                <a:rPr lang="en-US" altLang="en-US" sz="2800" dirty="0" smtClean="0">
                  <a:latin typeface="+mn-ea"/>
                  <a:cs typeface="Arial" panose="020B0604020202020204" pitchFamily="34" charset="0"/>
                </a:rPr>
                <a:t>2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）从左往右数，    排在第（</a:t>
              </a:r>
              <a:r>
                <a:rPr lang="en-US" altLang="en-US" sz="2800" dirty="0" smtClean="0">
                  <a:latin typeface="+mn-ea"/>
                  <a:cs typeface="Arial" panose="020B0604020202020204" pitchFamily="34" charset="0"/>
                </a:rPr>
                <a:t>   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）个；从右往左数，     排在</a:t>
              </a:r>
              <a:endParaRPr lang="en-US" altLang="zh-CN" sz="2800" dirty="0" smtClean="0">
                <a:latin typeface="+mn-ea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 </a:t>
              </a:r>
              <a:r>
                <a:rPr lang="en-US" altLang="zh-CN" sz="2800" dirty="0" smtClean="0">
                  <a:latin typeface="+mn-ea"/>
                  <a:cs typeface="Arial" panose="020B0604020202020204" pitchFamily="34" charset="0"/>
                </a:rPr>
                <a:t> 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第（</a:t>
              </a:r>
              <a:r>
                <a:rPr lang="en-US" altLang="en-US" sz="2800" dirty="0" smtClean="0">
                  <a:latin typeface="+mn-ea"/>
                  <a:cs typeface="Arial" panose="020B0604020202020204" pitchFamily="34" charset="0"/>
                </a:rPr>
                <a:t>   </a:t>
              </a:r>
              <a:r>
                <a:rPr lang="zh-CN" altLang="en-US" sz="2800" dirty="0" smtClean="0">
                  <a:latin typeface="+mn-ea"/>
                  <a:cs typeface="Arial" panose="020B0604020202020204" pitchFamily="34" charset="0"/>
                </a:rPr>
                <a:t>）个。</a:t>
              </a:r>
            </a:p>
          </p:txBody>
        </p:sp>
        <p:pic>
          <p:nvPicPr>
            <p:cNvPr id="11267" name="图片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92540" y="1757592"/>
              <a:ext cx="613936" cy="713493"/>
            </a:xfrm>
            <a:prstGeom prst="rect">
              <a:avLst/>
            </a:prstGeom>
            <a:noFill/>
          </p:spPr>
        </p:pic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4886903" y="669362"/>
              <a:ext cx="447832" cy="824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5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6" name="矩形 75"/>
            <p:cNvSpPr>
              <a:spLocks noChangeArrowheads="1"/>
            </p:cNvSpPr>
            <p:nvPr/>
          </p:nvSpPr>
          <p:spPr bwMode="auto">
            <a:xfrm>
              <a:off x="5606177" y="1836179"/>
              <a:ext cx="44783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4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7" name="矩形 76"/>
            <p:cNvSpPr>
              <a:spLocks noChangeArrowheads="1"/>
            </p:cNvSpPr>
            <p:nvPr/>
          </p:nvSpPr>
          <p:spPr bwMode="auto">
            <a:xfrm>
              <a:off x="1624787" y="2679841"/>
              <a:ext cx="447832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rgbClr val="E04236"/>
                </a:solidFill>
                <a:latin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图片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21959" y="1645906"/>
              <a:ext cx="613936" cy="7134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1829516" y="2272195"/>
            <a:ext cx="10958649" cy="148501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理解“几”和“第几”的不同含义。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能正确地进行区分，并在实际问题中使用。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2649363" y="4465011"/>
            <a:ext cx="7628956" cy="1458115"/>
          </a:xfrm>
          <a:prstGeom prst="wedgeRoundRectCallout">
            <a:avLst>
              <a:gd name="adj1" fmla="val -52684"/>
              <a:gd name="adj2" fmla="val -20095"/>
              <a:gd name="adj3" fmla="val 16667"/>
            </a:avLst>
          </a:prstGeom>
          <a:solidFill>
            <a:srgbClr val="D1B7D7"/>
          </a:solidFill>
          <a:ln w="19050">
            <a:solidFill>
              <a:srgbClr val="B5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18767" y="4543801"/>
            <a:ext cx="70586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+mn-ea"/>
                <a:cs typeface="楷体" panose="02010609060101010101" pitchFamily="49" charset="-122"/>
              </a:rPr>
              <a:t>他们在售票处排队买票，你能数一数，排一排吗？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8173" y="903879"/>
            <a:ext cx="7340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标注 19"/>
          <p:cNvSpPr/>
          <p:nvPr/>
        </p:nvSpPr>
        <p:spPr>
          <a:xfrm>
            <a:off x="3020993" y="5212089"/>
            <a:ext cx="5672080" cy="747693"/>
          </a:xfrm>
          <a:prstGeom prst="wedgeRoundRectCallout">
            <a:avLst>
              <a:gd name="adj1" fmla="val 62746"/>
              <a:gd name="adj2" fmla="val -36031"/>
              <a:gd name="adj3" fmla="val 16667"/>
            </a:avLst>
          </a:prstGeom>
          <a:solidFill>
            <a:srgbClr val="EDF2B7"/>
          </a:solidFill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有几个人在排队买票？数一数。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8983" y="-88205"/>
            <a:ext cx="8061649" cy="4462600"/>
            <a:chOff x="541006" y="-273401"/>
            <a:chExt cx="8061649" cy="4462600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006" y="1042774"/>
              <a:ext cx="7340600" cy="314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文本框 2"/>
            <p:cNvSpPr txBox="1"/>
            <p:nvPr/>
          </p:nvSpPr>
          <p:spPr>
            <a:xfrm>
              <a:off x="2672174" y="-273401"/>
              <a:ext cx="1504042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1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文本框 2"/>
            <p:cNvSpPr txBox="1"/>
            <p:nvPr/>
          </p:nvSpPr>
          <p:spPr>
            <a:xfrm>
              <a:off x="3738990" y="411271"/>
              <a:ext cx="1504042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2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4" name="文本框 2"/>
            <p:cNvSpPr txBox="1"/>
            <p:nvPr/>
          </p:nvSpPr>
          <p:spPr>
            <a:xfrm>
              <a:off x="4764862" y="522727"/>
              <a:ext cx="1504042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3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5993182" y="-91433"/>
              <a:ext cx="1504042" cy="18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4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6" name="文本框 2"/>
            <p:cNvSpPr txBox="1"/>
            <p:nvPr/>
          </p:nvSpPr>
          <p:spPr>
            <a:xfrm>
              <a:off x="7098613" y="495433"/>
              <a:ext cx="1504042" cy="18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5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男孩排第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512" y="4974943"/>
            <a:ext cx="5708712" cy="8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圆角矩形标注 19"/>
          <p:cNvSpPr/>
          <p:nvPr/>
        </p:nvSpPr>
        <p:spPr>
          <a:xfrm>
            <a:off x="8364228" y="3553156"/>
            <a:ext cx="2197290" cy="1099867"/>
          </a:xfrm>
          <a:prstGeom prst="wedgeRoundRectCallout">
            <a:avLst>
              <a:gd name="adj1" fmla="val 62746"/>
              <a:gd name="adj2" fmla="val -36031"/>
              <a:gd name="adj3" fmla="val 16667"/>
            </a:avLst>
          </a:prstGeom>
          <a:noFill/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     排在第几？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2655" y="3710622"/>
            <a:ext cx="489212" cy="4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541006" y="-119160"/>
            <a:ext cx="8061649" cy="4462600"/>
            <a:chOff x="541006" y="-273401"/>
            <a:chExt cx="8061649" cy="4462600"/>
          </a:xfrm>
        </p:grpSpPr>
        <p:grpSp>
          <p:nvGrpSpPr>
            <p:cNvPr id="15" name="组合 14"/>
            <p:cNvGrpSpPr/>
            <p:nvPr/>
          </p:nvGrpSpPr>
          <p:grpSpPr>
            <a:xfrm>
              <a:off x="541006" y="-273401"/>
              <a:ext cx="8061649" cy="4462600"/>
              <a:chOff x="541006" y="-273401"/>
              <a:chExt cx="8061649" cy="4462600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541006" y="-273401"/>
                <a:ext cx="7340600" cy="4462600"/>
                <a:chOff x="541006" y="-273401"/>
                <a:chExt cx="7340600" cy="4462600"/>
              </a:xfrm>
            </p:grpSpPr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1006" y="1042774"/>
                  <a:ext cx="7340600" cy="3146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文本框 2"/>
                <p:cNvSpPr txBox="1"/>
                <p:nvPr/>
              </p:nvSpPr>
              <p:spPr>
                <a:xfrm>
                  <a:off x="2672174" y="-273401"/>
                  <a:ext cx="1504042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50000"/>
                    </a:lnSpc>
                  </a:pPr>
                  <a:r>
                    <a:rPr lang="en-US" altLang="zh-CN" sz="5400" dirty="0" smtClean="0">
                      <a:solidFill>
                        <a:srgbClr val="FF0000"/>
                      </a:solidFill>
                      <a:latin typeface="+mn-ea"/>
                    </a:rPr>
                    <a:t>1</a:t>
                  </a:r>
                  <a:endParaRPr lang="zh-CN" altLang="en-US" sz="5400" dirty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23" name="文本框 2"/>
                <p:cNvSpPr txBox="1"/>
                <p:nvPr/>
              </p:nvSpPr>
              <p:spPr>
                <a:xfrm>
                  <a:off x="3738990" y="411271"/>
                  <a:ext cx="1504042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50000"/>
                    </a:lnSpc>
                  </a:pPr>
                  <a:r>
                    <a:rPr lang="en-US" altLang="zh-CN" sz="5400" dirty="0" smtClean="0">
                      <a:solidFill>
                        <a:srgbClr val="FF0000"/>
                      </a:solidFill>
                      <a:latin typeface="+mn-ea"/>
                    </a:rPr>
                    <a:t>2</a:t>
                  </a:r>
                  <a:endParaRPr lang="zh-CN" altLang="en-US" sz="5400" dirty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24" name="文本框 2"/>
                <p:cNvSpPr txBox="1"/>
                <p:nvPr/>
              </p:nvSpPr>
              <p:spPr>
                <a:xfrm>
                  <a:off x="4764862" y="522727"/>
                  <a:ext cx="1504042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50000"/>
                    </a:lnSpc>
                  </a:pPr>
                  <a:r>
                    <a:rPr lang="en-US" altLang="zh-CN" sz="5400" dirty="0" smtClean="0">
                      <a:solidFill>
                        <a:srgbClr val="FF0000"/>
                      </a:solidFill>
                      <a:latin typeface="+mn-ea"/>
                    </a:rPr>
                    <a:t>3</a:t>
                  </a:r>
                  <a:endParaRPr lang="zh-CN" altLang="en-US" sz="5400" dirty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  <p:sp>
              <p:nvSpPr>
                <p:cNvPr id="25" name="文本框 2"/>
                <p:cNvSpPr txBox="1"/>
                <p:nvPr/>
              </p:nvSpPr>
              <p:spPr>
                <a:xfrm>
                  <a:off x="5993182" y="-91433"/>
                  <a:ext cx="1504042" cy="2169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50000"/>
                    </a:lnSpc>
                  </a:pPr>
                  <a:r>
                    <a:rPr lang="en-US" altLang="zh-CN" sz="5400" dirty="0" smtClean="0">
                      <a:solidFill>
                        <a:srgbClr val="FF0000"/>
                      </a:solidFill>
                      <a:latin typeface="+mn-ea"/>
                    </a:rPr>
                    <a:t>4</a:t>
                  </a:r>
                  <a:endParaRPr lang="zh-CN" altLang="en-US" sz="5400" dirty="0">
                    <a:solidFill>
                      <a:srgbClr val="FF0000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6" name="文本框 2"/>
              <p:cNvSpPr txBox="1"/>
              <p:nvPr/>
            </p:nvSpPr>
            <p:spPr>
              <a:xfrm>
                <a:off x="7098613" y="495433"/>
                <a:ext cx="1504042" cy="181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5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3425587" y="2033517"/>
              <a:ext cx="968991" cy="20062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30" name="圆角矩形标注 29"/>
          <p:cNvSpPr/>
          <p:nvPr/>
        </p:nvSpPr>
        <p:spPr>
          <a:xfrm>
            <a:off x="8085870" y="1416104"/>
            <a:ext cx="2863781" cy="1392072"/>
          </a:xfrm>
          <a:prstGeom prst="wedgeRoundRectCallout">
            <a:avLst>
              <a:gd name="adj1" fmla="val 62746"/>
              <a:gd name="adj2" fmla="val -36031"/>
              <a:gd name="adj3" fmla="val 16667"/>
            </a:avLst>
          </a:prstGeom>
          <a:solidFill>
            <a:srgbClr val="EDF2B7"/>
          </a:solidFill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有几个人在排队买票？数一数。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41006" y="171562"/>
            <a:ext cx="8061649" cy="4462600"/>
            <a:chOff x="541006" y="-273401"/>
            <a:chExt cx="8061649" cy="4462600"/>
          </a:xfrm>
        </p:grpSpPr>
        <p:grpSp>
          <p:nvGrpSpPr>
            <p:cNvPr id="25" name="组合 12"/>
            <p:cNvGrpSpPr/>
            <p:nvPr/>
          </p:nvGrpSpPr>
          <p:grpSpPr>
            <a:xfrm>
              <a:off x="541006" y="-273401"/>
              <a:ext cx="7340600" cy="4462600"/>
              <a:chOff x="541006" y="-273401"/>
              <a:chExt cx="7340600" cy="4462600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1006" y="1042774"/>
                <a:ext cx="7340600" cy="314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文本框 2"/>
              <p:cNvSpPr txBox="1"/>
              <p:nvPr/>
            </p:nvSpPr>
            <p:spPr>
              <a:xfrm>
                <a:off x="2672174" y="-273401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1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30" name="文本框 2"/>
              <p:cNvSpPr txBox="1"/>
              <p:nvPr/>
            </p:nvSpPr>
            <p:spPr>
              <a:xfrm>
                <a:off x="3738990" y="411271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2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31" name="文本框 2"/>
              <p:cNvSpPr txBox="1"/>
              <p:nvPr/>
            </p:nvSpPr>
            <p:spPr>
              <a:xfrm>
                <a:off x="4764862" y="522727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3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32" name="文本框 2"/>
              <p:cNvSpPr txBox="1"/>
              <p:nvPr/>
            </p:nvSpPr>
            <p:spPr>
              <a:xfrm>
                <a:off x="5993182" y="-91433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4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sp>
          <p:nvSpPr>
            <p:cNvPr id="26" name="文本框 2"/>
            <p:cNvSpPr txBox="1"/>
            <p:nvPr/>
          </p:nvSpPr>
          <p:spPr>
            <a:xfrm>
              <a:off x="7098613" y="495433"/>
              <a:ext cx="1504042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5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1311" y="4825217"/>
            <a:ext cx="4828718" cy="1116584"/>
            <a:chOff x="4851112" y="4497654"/>
            <a:chExt cx="4828718" cy="1116584"/>
          </a:xfrm>
        </p:grpSpPr>
        <p:sp>
          <p:nvSpPr>
            <p:cNvPr id="10" name="文本框 2"/>
            <p:cNvSpPr txBox="1"/>
            <p:nvPr/>
          </p:nvSpPr>
          <p:spPr>
            <a:xfrm>
              <a:off x="5732839" y="4497654"/>
              <a:ext cx="3946991" cy="111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3200" dirty="0" smtClean="0">
                  <a:latin typeface="+mn-ea"/>
                </a:rPr>
                <a:t>排在第</a:t>
              </a:r>
              <a:r>
                <a:rPr lang="en-US" altLang="zh-CN" sz="3200" dirty="0" smtClean="0">
                  <a:latin typeface="+mn-ea"/>
                </a:rPr>
                <a:t>5</a:t>
              </a:r>
              <a:r>
                <a:rPr lang="zh-CN" altLang="en-US" sz="3200" dirty="0" smtClean="0">
                  <a:latin typeface="+mn-ea"/>
                </a:rPr>
                <a:t>个。</a:t>
              </a:r>
              <a:endParaRPr lang="zh-CN" altLang="en-US" sz="3200" dirty="0">
                <a:latin typeface="+mn-ea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1112" y="4891049"/>
              <a:ext cx="922689" cy="723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" name="组合 1"/>
          <p:cNvGrpSpPr/>
          <p:nvPr/>
        </p:nvGrpSpPr>
        <p:grpSpPr>
          <a:xfrm>
            <a:off x="8602655" y="2495650"/>
            <a:ext cx="2018210" cy="1281339"/>
            <a:chOff x="7307241" y="3066904"/>
            <a:chExt cx="2584450" cy="1281339"/>
          </a:xfrm>
        </p:grpSpPr>
        <p:sp>
          <p:nvSpPr>
            <p:cNvPr id="20" name="圆角矩形标注 19"/>
            <p:cNvSpPr/>
            <p:nvPr/>
          </p:nvSpPr>
          <p:spPr>
            <a:xfrm>
              <a:off x="7307241" y="3066904"/>
              <a:ext cx="2584450" cy="1281339"/>
            </a:xfrm>
            <a:prstGeom prst="wedgeRoundRectCallout">
              <a:avLst>
                <a:gd name="adj1" fmla="val 62746"/>
                <a:gd name="adj2" fmla="val -36031"/>
                <a:gd name="adj3" fmla="val 16667"/>
              </a:avLst>
            </a:prstGeom>
            <a:noFill/>
            <a:ln w="19050">
              <a:solidFill>
                <a:srgbClr val="9BCA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500"/>
                </a:lnSpc>
              </a:pPr>
              <a:r>
                <a:rPr lang="en-US" altLang="zh-CN" sz="2800" dirty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    </a:t>
              </a:r>
              <a:r>
                <a:rPr lang="en-US" altLang="zh-CN" sz="2800" dirty="0" smtClean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   </a:t>
              </a:r>
              <a:r>
                <a:rPr lang="zh-CN" altLang="en-US" sz="2800" dirty="0" smtClean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排</a:t>
              </a:r>
              <a:r>
                <a:rPr lang="zh-CN" altLang="en-US" sz="2800" dirty="0">
                  <a:solidFill>
                    <a:schemeClr val="tx1"/>
                  </a:solidFill>
                  <a:latin typeface="+mn-ea"/>
                  <a:cs typeface="楷体" panose="02010609060101010101" pitchFamily="49" charset="-122"/>
                </a:rPr>
                <a:t>在第几？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9679" y="3121514"/>
              <a:ext cx="748761" cy="58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椭圆 32"/>
          <p:cNvSpPr/>
          <p:nvPr/>
        </p:nvSpPr>
        <p:spPr>
          <a:xfrm>
            <a:off x="6851175" y="2437536"/>
            <a:ext cx="968991" cy="20062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标注 19"/>
          <p:cNvSpPr/>
          <p:nvPr/>
        </p:nvSpPr>
        <p:spPr>
          <a:xfrm>
            <a:off x="8247374" y="1520481"/>
            <a:ext cx="2197290" cy="1897039"/>
          </a:xfrm>
          <a:prstGeom prst="wedgeRoundRectCallout">
            <a:avLst>
              <a:gd name="adj1" fmla="val 62746"/>
              <a:gd name="adj2" fmla="val -36031"/>
              <a:gd name="adj3" fmla="val 16667"/>
            </a:avLst>
          </a:prstGeom>
          <a:noFill/>
          <a:ln w="19050">
            <a:solidFill>
              <a:srgbClr val="9BC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5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其他人呢？请你数一数，说一说。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140033" y="4501061"/>
            <a:ext cx="10288069" cy="1169551"/>
            <a:chOff x="370834" y="3998796"/>
            <a:chExt cx="10288069" cy="1169551"/>
          </a:xfrm>
        </p:grpSpPr>
        <p:sp>
          <p:nvSpPr>
            <p:cNvPr id="10" name="文本框 2"/>
            <p:cNvSpPr txBox="1"/>
            <p:nvPr/>
          </p:nvSpPr>
          <p:spPr>
            <a:xfrm>
              <a:off x="1160837" y="3998796"/>
              <a:ext cx="949806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2800" dirty="0" smtClean="0">
                  <a:latin typeface="+mn-ea"/>
                </a:rPr>
                <a:t>排在第</a:t>
              </a:r>
              <a:r>
                <a:rPr lang="en-US" altLang="zh-CN" sz="2800" dirty="0" smtClean="0">
                  <a:latin typeface="+mn-ea"/>
                </a:rPr>
                <a:t>1</a:t>
              </a:r>
              <a:r>
                <a:rPr lang="zh-CN" altLang="en-US" sz="2800" dirty="0" smtClean="0">
                  <a:latin typeface="+mn-ea"/>
                </a:rPr>
                <a:t>，         排在第</a:t>
              </a:r>
              <a:r>
                <a:rPr lang="en-US" altLang="zh-CN" sz="2800" dirty="0" smtClean="0">
                  <a:latin typeface="+mn-ea"/>
                </a:rPr>
                <a:t>3</a:t>
              </a:r>
              <a:r>
                <a:rPr lang="zh-CN" altLang="en-US" sz="2800" dirty="0" smtClean="0">
                  <a:latin typeface="+mn-ea"/>
                </a:rPr>
                <a:t>，          排在第</a:t>
              </a:r>
              <a:r>
                <a:rPr lang="en-US" altLang="zh-CN" sz="2800" dirty="0" smtClean="0">
                  <a:latin typeface="+mn-ea"/>
                </a:rPr>
                <a:t>4</a:t>
              </a:r>
              <a:r>
                <a:rPr lang="zh-CN" altLang="en-US" sz="2800" dirty="0" smtClean="0">
                  <a:latin typeface="+mn-ea"/>
                </a:rPr>
                <a:t>。   </a:t>
              </a:r>
              <a:endParaRPr lang="zh-CN" altLang="en-US" sz="2800" dirty="0">
                <a:latin typeface="+mn-ea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834" y="4208733"/>
              <a:ext cx="833164" cy="817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7997" y="4299506"/>
              <a:ext cx="808936" cy="726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4153" y="4240151"/>
              <a:ext cx="839692" cy="8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06" y="1042774"/>
            <a:ext cx="73406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541006" y="-273401"/>
            <a:ext cx="8061649" cy="4462600"/>
            <a:chOff x="541006" y="-273401"/>
            <a:chExt cx="8061649" cy="4462600"/>
          </a:xfrm>
        </p:grpSpPr>
        <p:grpSp>
          <p:nvGrpSpPr>
            <p:cNvPr id="18" name="组合 12"/>
            <p:cNvGrpSpPr/>
            <p:nvPr/>
          </p:nvGrpSpPr>
          <p:grpSpPr>
            <a:xfrm>
              <a:off x="541006" y="-273401"/>
              <a:ext cx="7340600" cy="4462600"/>
              <a:chOff x="541006" y="-273401"/>
              <a:chExt cx="7340600" cy="4462600"/>
            </a:xfrm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1006" y="1042774"/>
                <a:ext cx="7340600" cy="314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文本框 2"/>
              <p:cNvSpPr txBox="1"/>
              <p:nvPr/>
            </p:nvSpPr>
            <p:spPr>
              <a:xfrm>
                <a:off x="2672174" y="-273401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1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25" name="文本框 2"/>
              <p:cNvSpPr txBox="1"/>
              <p:nvPr/>
            </p:nvSpPr>
            <p:spPr>
              <a:xfrm>
                <a:off x="3738990" y="411271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2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26" name="文本框 2"/>
              <p:cNvSpPr txBox="1"/>
              <p:nvPr/>
            </p:nvSpPr>
            <p:spPr>
              <a:xfrm>
                <a:off x="4764862" y="522727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3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27" name="文本框 2"/>
              <p:cNvSpPr txBox="1"/>
              <p:nvPr/>
            </p:nvSpPr>
            <p:spPr>
              <a:xfrm>
                <a:off x="5993182" y="-91433"/>
                <a:ext cx="150404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altLang="zh-CN" sz="5400" dirty="0" smtClean="0">
                    <a:solidFill>
                      <a:srgbClr val="FF0000"/>
                    </a:solidFill>
                    <a:latin typeface="+mn-ea"/>
                  </a:rPr>
                  <a:t>4</a:t>
                </a:r>
                <a:endParaRPr lang="zh-CN" altLang="en-US" sz="5400" dirty="0">
                  <a:solidFill>
                    <a:srgbClr val="FF0000"/>
                  </a:solidFill>
                  <a:latin typeface="+mn-ea"/>
                </a:endParaRPr>
              </a:p>
            </p:txBody>
          </p:sp>
        </p:grpSp>
        <p:sp>
          <p:nvSpPr>
            <p:cNvPr id="21" name="文本框 2"/>
            <p:cNvSpPr txBox="1"/>
            <p:nvPr/>
          </p:nvSpPr>
          <p:spPr>
            <a:xfrm>
              <a:off x="7098613" y="495433"/>
              <a:ext cx="1504042" cy="181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5400" dirty="0" smtClean="0">
                  <a:solidFill>
                    <a:srgbClr val="FF0000"/>
                  </a:solidFill>
                  <a:latin typeface="+mn-ea"/>
                </a:rPr>
                <a:t>5</a:t>
              </a:r>
              <a:endParaRPr lang="zh-CN" altLang="en-US" sz="54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972273" y="2018773"/>
            <a:ext cx="10082488" cy="2761571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1.“</a:t>
            </a:r>
            <a:r>
              <a:rPr lang="zh-CN" altLang="en-US" sz="2800" dirty="0">
                <a:solidFill>
                  <a:prstClr val="white"/>
                </a:solidFill>
              </a:rPr>
              <a:t>几”表示事物数量的多少，“第几”表示事物排列的顺序。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prstClr val="white"/>
                </a:solidFill>
              </a:rPr>
              <a:t>2.</a:t>
            </a:r>
            <a:r>
              <a:rPr lang="zh-CN" altLang="en-US" sz="2800" dirty="0">
                <a:solidFill>
                  <a:prstClr val="white"/>
                </a:solidFill>
              </a:rPr>
              <a:t>确定“第几”时，要先明确数的方向，确定好第</a:t>
            </a:r>
            <a:r>
              <a:rPr lang="en-US" altLang="zh-CN" sz="2800" dirty="0">
                <a:solidFill>
                  <a:prstClr val="white"/>
                </a:solidFill>
              </a:rPr>
              <a:t>1</a:t>
            </a:r>
            <a:r>
              <a:rPr lang="zh-CN" altLang="en-US" sz="2800" dirty="0">
                <a:solidFill>
                  <a:prstClr val="white"/>
                </a:solidFill>
              </a:rPr>
              <a:t>，然后从</a:t>
            </a:r>
            <a:r>
              <a:rPr lang="en-US" altLang="zh-CN" sz="2800" dirty="0">
                <a:solidFill>
                  <a:prstClr val="white"/>
                </a:solidFill>
              </a:rPr>
              <a:t>1</a:t>
            </a:r>
            <a:r>
              <a:rPr lang="zh-CN" altLang="en-US" sz="2800" dirty="0">
                <a:solidFill>
                  <a:prstClr val="white"/>
                </a:solidFill>
              </a:rPr>
              <a:t>开始数，数到几它的顺序就是第几。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2" cstate="email"/>
          <a:srcRect l="28992" t="28426"/>
          <a:stretch>
            <a:fillRect/>
          </a:stretch>
        </p:blipFill>
        <p:spPr bwMode="auto">
          <a:xfrm>
            <a:off x="3270979" y="3048945"/>
            <a:ext cx="55006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313154" y="3301357"/>
            <a:ext cx="1285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</a:rPr>
              <a:t>涂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个</a:t>
            </a:r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1269236" y="4230045"/>
            <a:ext cx="19303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</a:rPr>
              <a:t>涂第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个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9554" y="3120382"/>
            <a:ext cx="78263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6841" y="3106095"/>
            <a:ext cx="7826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129" y="3115620"/>
            <a:ext cx="7826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6654" y="3101332"/>
            <a:ext cx="803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1416" y="4110982"/>
            <a:ext cx="8032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标注 26"/>
          <p:cNvSpPr/>
          <p:nvPr/>
        </p:nvSpPr>
        <p:spPr>
          <a:xfrm>
            <a:off x="6346209" y="1487605"/>
            <a:ext cx="3903260" cy="733570"/>
          </a:xfrm>
          <a:prstGeom prst="wedgeRoundRectCallout">
            <a:avLst>
              <a:gd name="adj1" fmla="val 56103"/>
              <a:gd name="adj2" fmla="val -46448"/>
              <a:gd name="adj3" fmla="val 16667"/>
            </a:avLst>
          </a:prstGeom>
          <a:solidFill>
            <a:srgbClr val="B3D798"/>
          </a:solidFill>
          <a:ln w="19050">
            <a:solidFill>
              <a:srgbClr val="528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说一说，有什么不同？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5150" y="771541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从左边起涂色。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宽屏</PresentationFormat>
  <Paragraphs>78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华文楷体</vt:lpstr>
      <vt:lpstr>Calibri</vt:lpstr>
      <vt:lpstr>楷体</vt:lpstr>
      <vt:lpstr>Arial</vt:lpstr>
      <vt:lpstr>宋体</vt:lpstr>
      <vt:lpstr>微软雅黑</vt:lpstr>
      <vt:lpstr>WWW.2PPT.COM
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824032189904463D90E965EF17028F1C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