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898" r:id="rId2"/>
    <p:sldId id="899" r:id="rId3"/>
    <p:sldId id="478" r:id="rId4"/>
    <p:sldId id="427" r:id="rId5"/>
    <p:sldId id="488" r:id="rId6"/>
    <p:sldId id="429" r:id="rId7"/>
    <p:sldId id="430" r:id="rId8"/>
    <p:sldId id="394" r:id="rId9"/>
    <p:sldId id="464" r:id="rId10"/>
    <p:sldId id="466" r:id="rId11"/>
    <p:sldId id="472" r:id="rId12"/>
    <p:sldId id="475" r:id="rId13"/>
    <p:sldId id="309" r:id="rId14"/>
    <p:sldId id="393" r:id="rId15"/>
    <p:sldId id="425" r:id="rId16"/>
    <p:sldId id="479" r:id="rId17"/>
    <p:sldId id="426" r:id="rId18"/>
    <p:sldId id="456" r:id="rId19"/>
    <p:sldId id="449" r:id="rId20"/>
    <p:sldId id="451" r:id="rId21"/>
    <p:sldId id="399" r:id="rId22"/>
    <p:sldId id="492" r:id="rId23"/>
    <p:sldId id="409" r:id="rId24"/>
    <p:sldId id="481" r:id="rId25"/>
    <p:sldId id="455" r:id="rId26"/>
    <p:sldId id="418" r:id="rId27"/>
    <p:sldId id="421" r:id="rId28"/>
    <p:sldId id="444" r:id="rId29"/>
    <p:sldId id="901" r:id="rId30"/>
  </p:sldIdLst>
  <p:sldSz cx="12192000" cy="6858000"/>
  <p:notesSz cx="6858000" cy="9144000"/>
  <p:embeddedFontLst>
    <p:embeddedFont>
      <p:font typeface="OPPOSans R" panose="02010600030101010101" charset="-122"/>
      <p:regular r:id="rId32"/>
    </p:embeddedFont>
    <p:embeddedFont>
      <p:font typeface="OPPOSans B" panose="02010600030101010101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l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92F"/>
    <a:srgbClr val="800C0E"/>
    <a:srgbClr val="D4AB94"/>
    <a:srgbClr val="E9C5AB"/>
    <a:srgbClr val="006699"/>
    <a:srgbClr val="660066"/>
    <a:srgbClr val="1D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15" autoAdjust="0"/>
    <p:restoredTop sz="94660"/>
  </p:normalViewPr>
  <p:slideViewPr>
    <p:cSldViewPr snapToGrid="0">
      <p:cViewPr>
        <p:scale>
          <a:sx n="75" d="100"/>
          <a:sy n="75" d="100"/>
        </p:scale>
        <p:origin x="106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导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3031" y="0"/>
            <a:ext cx="10278969" cy="6858000"/>
          </a:xfrm>
          <a:custGeom>
            <a:avLst/>
            <a:gdLst>
              <a:gd name="connsiteX0" fmla="*/ 0 w 10316307"/>
              <a:gd name="connsiteY0" fmla="*/ 0 h 6858000"/>
              <a:gd name="connsiteX1" fmla="*/ 10316307 w 10316307"/>
              <a:gd name="connsiteY1" fmla="*/ 0 h 6858000"/>
              <a:gd name="connsiteX2" fmla="*/ 10316307 w 10316307"/>
              <a:gd name="connsiteY2" fmla="*/ 6858000 h 6858000"/>
              <a:gd name="connsiteX3" fmla="*/ 0 w 103163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6307" h="6858000">
                <a:moveTo>
                  <a:pt x="0" y="0"/>
                </a:moveTo>
                <a:lnTo>
                  <a:pt x="10316307" y="0"/>
                </a:lnTo>
                <a:lnTo>
                  <a:pt x="10316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对角圆角 8"/>
          <p:cNvSpPr/>
          <p:nvPr/>
        </p:nvSpPr>
        <p:spPr>
          <a:xfrm flipH="1">
            <a:off x="-822963" y="1566017"/>
            <a:ext cx="8168641" cy="2995401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alpha val="4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6506" y="2276936"/>
            <a:ext cx="6049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18 </a:t>
            </a:r>
            <a:r>
              <a:rPr lang="zh-CN" altLang="en-US" sz="66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威尼斯小艇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8927" y="3722104"/>
            <a:ext cx="4876166" cy="56263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75000"/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7941" y="1711447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090349"/>
            <a:ext cx="5831518" cy="0"/>
          </a:xfrm>
          <a:prstGeom prst="line">
            <a:avLst/>
          </a:prstGeom>
          <a:ln w="2540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/>
          <p:cNvSpPr/>
          <p:nvPr/>
        </p:nvSpPr>
        <p:spPr>
          <a:xfrm>
            <a:off x="440279" y="5106846"/>
            <a:ext cx="7348808" cy="33768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243838" y="862317"/>
            <a:ext cx="11948162" cy="2066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AC592F"/>
              </a:gs>
              <a:gs pos="100000">
                <a:srgbClr val="D4AB9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660400" y="1201884"/>
            <a:ext cx="11948162" cy="337681"/>
          </a:xfrm>
          <a:prstGeom prst="parallelogram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5705093" y="3442234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5506584" y="3762301"/>
            <a:ext cx="1231245" cy="187817"/>
          </a:xfrm>
          <a:prstGeom prst="parallelogram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3" grpId="0" animBg="1"/>
      <p:bldP spid="8" grpId="0"/>
      <p:bldP spid="16" grpId="0" animBg="1"/>
      <p:bldP spid="1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3204797" y="2960653"/>
            <a:ext cx="314189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8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8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6195701" y="4295897"/>
            <a:ext cx="483798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“舟”的横笔右端不出头，整个字要匀称。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6173930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6173930" y="2929736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船艄     艄公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6173930" y="3361536"/>
            <a:ext cx="505641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这艘小船的船头和船艄都被精心地装饰过了。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6173930" y="2497936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舟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182359" y="2497936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705301" y="2914486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艄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795069" y="178899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shāo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138192" y="3549443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468930" y="4284734"/>
            <a:ext cx="622015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上小下大。第三、六笔都是点；末笔为捺。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528128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502369" y="2942615"/>
            <a:ext cx="407414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一簇簇    簇拥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528128" y="3361536"/>
            <a:ext cx="616095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春天来了，一簇簇鲜花竞相开放，万紫千红。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528128" y="2497936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竹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190096" y="2513871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764334" y="2991977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016005" y="1783428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cù</a:t>
            </a:r>
            <a:endParaRPr lang="zh-CN" altLang="en-US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6096001" y="4249900"/>
            <a:ext cx="483798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左窄右宽，左右结构要紧凑。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6096001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6096000" y="2929736"/>
            <a:ext cx="407414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喧哗     哗笑 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6096000" y="3361536"/>
            <a:ext cx="519460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在医院里不能大声喧哗。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6096001" y="2497936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口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392018" y="2289175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966256" y="2767280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150601" y="1493144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huá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6402" y="2272041"/>
            <a:ext cx="5659438" cy="400110"/>
          </a:xfrm>
          <a:prstGeom prst="rect">
            <a:avLst/>
          </a:prstGeom>
          <a:ln w="444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纵横交叉：</a:t>
            </a:r>
            <a:r>
              <a:rPr lang="zh-CN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形容道路等交叉在一起。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06402" y="3368177"/>
            <a:ext cx="5659438" cy="1310103"/>
            <a:chOff x="1731962" y="4539834"/>
            <a:chExt cx="6613752" cy="1310103"/>
          </a:xfrm>
        </p:grpSpPr>
        <p:sp>
          <p:nvSpPr>
            <p:cNvPr id="4" name="矩形 3"/>
            <p:cNvSpPr/>
            <p:nvPr/>
          </p:nvSpPr>
          <p:spPr>
            <a:xfrm>
              <a:off x="1866331" y="4895647"/>
              <a:ext cx="6479383" cy="44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造句：东部地区交通发达，公路铁路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纵横交叉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731962" y="4539834"/>
              <a:ext cx="6613752" cy="1310103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26" y="2143288"/>
            <a:ext cx="3266369" cy="244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横卷形 2"/>
          <p:cNvSpPr/>
          <p:nvPr/>
        </p:nvSpPr>
        <p:spPr>
          <a:xfrm>
            <a:off x="903863" y="3780220"/>
            <a:ext cx="5877998" cy="1757197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爸爸开车的技术非常好，遇到堵车也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操纵自如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，不慌不忙。</a:t>
            </a:r>
            <a:endParaRPr lang="zh-CN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60400" y="2147270"/>
            <a:ext cx="6539067" cy="1557124"/>
            <a:chOff x="3799" y="3238"/>
            <a:chExt cx="18477" cy="3708"/>
          </a:xfrm>
        </p:grpSpPr>
        <p:pic>
          <p:nvPicPr>
            <p:cNvPr id="56" name="图片 55" descr="图片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9" y="3238"/>
              <a:ext cx="18477" cy="3708"/>
            </a:xfrm>
            <a:prstGeom prst="rect">
              <a:avLst/>
            </a:prstGeom>
          </p:spPr>
        </p:pic>
        <p:sp>
          <p:nvSpPr>
            <p:cNvPr id="57" name="文本框 2"/>
            <p:cNvSpPr txBox="1"/>
            <p:nvPr/>
          </p:nvSpPr>
          <p:spPr>
            <a:xfrm>
              <a:off x="5325" y="4119"/>
              <a:ext cx="15771" cy="1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操纵自如：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控制或驾驭时能灵活自如，完全如意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。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022629" y="3139177"/>
            <a:ext cx="255198" cy="51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3800"/>
              </a:lnSpc>
            </a:pPr>
            <a:r>
              <a:rPr lang="zh-CN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zh-CN" sz="2000" dirty="0">
              <a:effectLst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575" y="2373952"/>
            <a:ext cx="3991325" cy="266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2054070" y="1901640"/>
            <a:ext cx="8083861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默读课文。说说课文围绕小艇写了哪几方面的内容？（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课后第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题）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054070" y="4790695"/>
            <a:ext cx="3518564" cy="4668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小艇与人们的生活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54070" y="2962141"/>
            <a:ext cx="3518564" cy="4668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小艇的样子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054070" y="3874423"/>
            <a:ext cx="3518564" cy="4668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船夫的驾驶技术</a:t>
            </a:r>
          </a:p>
        </p:txBody>
      </p: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12" y="2796559"/>
            <a:ext cx="3236118" cy="215572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"/>
          <p:cNvSpPr txBox="1"/>
          <p:nvPr/>
        </p:nvSpPr>
        <p:spPr>
          <a:xfrm>
            <a:off x="944880" y="2322051"/>
            <a:ext cx="10349089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读了课文之后，威尼斯的小艇给你留下了怎样的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印象呢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用文中的一句话来概括。</a:t>
            </a:r>
          </a:p>
        </p:txBody>
      </p:sp>
      <p:sp>
        <p:nvSpPr>
          <p:cNvPr id="62" name="矩形 61"/>
          <p:cNvSpPr/>
          <p:nvPr/>
        </p:nvSpPr>
        <p:spPr>
          <a:xfrm>
            <a:off x="2146021" y="3873498"/>
            <a:ext cx="7899958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小艇是威尼斯的重要交通工具，等于大街上的汽车。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514" y="3357726"/>
            <a:ext cx="2177455" cy="205759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1057746" y="2009705"/>
            <a:ext cx="6720113" cy="12439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威尼斯是世界闻名的水上城市，河道纵横交叉，小艇成了主要的交通工具，等于大街上的汽车。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55" y="3726553"/>
            <a:ext cx="3146121" cy="209577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7" name="圆角矩形 66"/>
          <p:cNvSpPr/>
          <p:nvPr/>
        </p:nvSpPr>
        <p:spPr>
          <a:xfrm>
            <a:off x="4768023" y="3709050"/>
            <a:ext cx="6165195" cy="914400"/>
          </a:xfrm>
          <a:prstGeom prst="roundRect">
            <a:avLst/>
          </a:prstGeom>
          <a:grpFill/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写了小艇是威尼斯的主要交通工具。</a:t>
            </a:r>
          </a:p>
        </p:txBody>
      </p:sp>
      <p:sp>
        <p:nvSpPr>
          <p:cNvPr id="68" name="圆角矩形 67"/>
          <p:cNvSpPr/>
          <p:nvPr/>
        </p:nvSpPr>
        <p:spPr>
          <a:xfrm>
            <a:off x="4768023" y="4907929"/>
            <a:ext cx="6165195" cy="914400"/>
          </a:xfrm>
          <a:prstGeom prst="roundRect">
            <a:avLst/>
          </a:prstGeom>
          <a:grpFill/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作用是：总起全文、点明中心。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06" y="1450822"/>
            <a:ext cx="2958312" cy="197374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7" grpId="0" animBg="1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891316" y="1895844"/>
            <a:ext cx="6182220" cy="2039005"/>
            <a:chOff x="1642517" y="752549"/>
            <a:chExt cx="5760640" cy="1337324"/>
          </a:xfrm>
        </p:grpSpPr>
        <p:sp>
          <p:nvSpPr>
            <p:cNvPr id="62" name="云形标注 61"/>
            <p:cNvSpPr/>
            <p:nvPr/>
          </p:nvSpPr>
          <p:spPr>
            <a:xfrm>
              <a:off x="1642517" y="752549"/>
              <a:ext cx="5760640" cy="1337324"/>
            </a:xfrm>
            <a:prstGeom prst="cloudCallout">
              <a:avLst>
                <a:gd name="adj1" fmla="val 54295"/>
                <a:gd name="adj2" fmla="val 4256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195736" y="1160611"/>
              <a:ext cx="4896544" cy="464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 </a:t>
              </a:r>
              <a:r>
                <a:rPr lang="zh-CN" altLang="en-US" sz="20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想一想前半句与后半句之间的关系，用一个恰当的关联词把它连起来。</a:t>
              </a:r>
            </a:p>
          </p:txBody>
        </p:sp>
      </p:grpSp>
      <p:sp>
        <p:nvSpPr>
          <p:cNvPr id="64" name="矩形 63"/>
          <p:cNvSpPr/>
          <p:nvPr/>
        </p:nvSpPr>
        <p:spPr>
          <a:xfrm>
            <a:off x="660400" y="4588827"/>
            <a:ext cx="7249160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因为河道纵横交叉，所以小艇成了主要的交通工具。</a:t>
            </a: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41" y="2220555"/>
            <a:ext cx="3628949" cy="204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1059542" y="2327698"/>
            <a:ext cx="10309498" cy="1513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威尼斯的小艇有二三十英尺长，又窄又深，有点像独木舟。船头和船艄向上翘起，像挂在天边的新月。行动轻快灵活，仿佛田沟里的水蛇。</a:t>
            </a:r>
            <a:endParaRPr lang="zh-CN" altLang="zh-CN" sz="2000" dirty="0">
              <a:effectLst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720416" y="4046187"/>
            <a:ext cx="8751167" cy="1723285"/>
            <a:chOff x="539552" y="2187128"/>
            <a:chExt cx="6563375" cy="129246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187128"/>
              <a:ext cx="6563375" cy="1292464"/>
            </a:xfrm>
            <a:prstGeom prst="rect">
              <a:avLst/>
            </a:prstGeom>
          </p:spPr>
        </p:pic>
        <p:sp>
          <p:nvSpPr>
            <p:cNvPr id="62" name="文本框 2"/>
            <p:cNvSpPr txBox="1"/>
            <p:nvPr/>
          </p:nvSpPr>
          <p:spPr>
            <a:xfrm>
              <a:off x="955854" y="2591276"/>
              <a:ext cx="5781663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用比喻的手法将小艇的外形描写得很详细。</a:t>
              </a:r>
              <a:endPara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342" y="3429000"/>
            <a:ext cx="2177455" cy="205759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AC592F">
                  <a:alpha val="0"/>
                </a:srgbClr>
              </a:gs>
              <a:gs pos="100000">
                <a:srgbClr val="AC592F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 flipV="1">
            <a:off x="0" y="3843114"/>
            <a:ext cx="4970507" cy="123953"/>
          </a:xfrm>
          <a:prstGeom prst="rect">
            <a:avLst/>
          </a:prstGeom>
          <a:gradFill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 flipH="1">
            <a:off x="0" y="1610771"/>
            <a:ext cx="3809198" cy="161484"/>
          </a:xfrm>
          <a:custGeom>
            <a:avLst/>
            <a:gdLst>
              <a:gd name="connsiteX0" fmla="*/ 3809198 w 3809198"/>
              <a:gd name="connsiteY0" fmla="*/ 0 h 161484"/>
              <a:gd name="connsiteX1" fmla="*/ 0 w 3809198"/>
              <a:gd name="connsiteY1" fmla="*/ 0 h 161484"/>
              <a:gd name="connsiteX2" fmla="*/ 0 w 3809198"/>
              <a:gd name="connsiteY2" fmla="*/ 161484 h 161484"/>
              <a:gd name="connsiteX3" fmla="*/ 3809198 w 3809198"/>
              <a:gd name="connsiteY3" fmla="*/ 161484 h 16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9198" h="161484">
                <a:moveTo>
                  <a:pt x="3809198" y="0"/>
                </a:moveTo>
                <a:lnTo>
                  <a:pt x="0" y="0"/>
                </a:lnTo>
                <a:lnTo>
                  <a:pt x="0" y="161484"/>
                </a:lnTo>
                <a:lnTo>
                  <a:pt x="3809198" y="161484"/>
                </a:lnTo>
                <a:close/>
              </a:path>
            </a:pathLst>
          </a:custGeom>
          <a:gradFill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31366" y="1724947"/>
            <a:ext cx="2578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6827849" y="3181598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03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课文精讲</a:t>
            </a: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6827849" y="2155949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02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字词揭秘</a:t>
            </a:r>
          </a:p>
        </p:txBody>
      </p:sp>
      <p:sp>
        <p:nvSpPr>
          <p:cNvPr id="10" name="文本框 66"/>
          <p:cNvSpPr txBox="1">
            <a:spLocks noChangeArrowheads="1"/>
          </p:cNvSpPr>
          <p:nvPr/>
        </p:nvSpPr>
        <p:spPr bwMode="auto">
          <a:xfrm>
            <a:off x="6827849" y="1130300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01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6827849" y="4207247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04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6827849" y="5232895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05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10275" y="3376135"/>
            <a:ext cx="278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CONTENT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427720" y="190912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427720" y="303688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427720" y="416464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427720" y="529240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427720" y="6134100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281918" y="4169927"/>
            <a:ext cx="1510204" cy="954409"/>
            <a:chOff x="8875620" y="4377978"/>
            <a:chExt cx="1510204" cy="954409"/>
          </a:xfrm>
        </p:grpSpPr>
        <p:sp>
          <p:nvSpPr>
            <p:cNvPr id="4" name="爆炸形 1 3"/>
            <p:cNvSpPr/>
            <p:nvPr/>
          </p:nvSpPr>
          <p:spPr>
            <a:xfrm>
              <a:off x="8875620" y="4377978"/>
              <a:ext cx="1510204" cy="954409"/>
            </a:xfrm>
            <a:prstGeom prst="irregularSeal1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9216339" y="4682240"/>
              <a:ext cx="7104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比喻</a:t>
              </a:r>
            </a:p>
          </p:txBody>
        </p:sp>
      </p:grpSp>
      <p:sp>
        <p:nvSpPr>
          <p:cNvPr id="64" name="矩形 63"/>
          <p:cNvSpPr/>
          <p:nvPr/>
        </p:nvSpPr>
        <p:spPr>
          <a:xfrm>
            <a:off x="991454" y="2591114"/>
            <a:ext cx="3533521" cy="1413272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威尼斯的小艇很长，又窄又深，船头和船尾有点翘，行动轻快灵活。</a:t>
            </a:r>
          </a:p>
        </p:txBody>
      </p:sp>
      <p:sp>
        <p:nvSpPr>
          <p:cNvPr id="65" name="矩形 64"/>
          <p:cNvSpPr/>
          <p:nvPr/>
        </p:nvSpPr>
        <p:spPr>
          <a:xfrm>
            <a:off x="5113305" y="2591114"/>
            <a:ext cx="5678817" cy="1413272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威尼斯的小艇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有二三十英尺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长，又窄又深，有点像独木舟。船头和船艄向上翘起，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像挂在天边的新月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，行动轻快灵活，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仿佛田沟里的水蛇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7" name="文本框 10"/>
          <p:cNvSpPr txBox="1"/>
          <p:nvPr/>
        </p:nvSpPr>
        <p:spPr>
          <a:xfrm>
            <a:off x="660400" y="5048169"/>
            <a:ext cx="3729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全班齐读，读出对小艇的喜爱。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194224" y="5048169"/>
            <a:ext cx="512604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抓住了小艇的主要特点，描写细致入微。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4730187" y="2049062"/>
            <a:ext cx="0" cy="2825237"/>
          </a:xfrm>
          <a:prstGeom prst="line">
            <a:avLst/>
          </a:prstGeom>
          <a:ln w="1905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3686532" y="1425115"/>
            <a:ext cx="2087309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对比读一读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/>
      <p:bldP spid="68" grpId="0" animBg="1"/>
      <p:bldP spid="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1059" y="2282327"/>
            <a:ext cx="10436181" cy="1146673"/>
            <a:chOff x="1755819" y="1988413"/>
            <a:chExt cx="10436181" cy="1146673"/>
          </a:xfrm>
        </p:grpSpPr>
        <p:sp>
          <p:nvSpPr>
            <p:cNvPr id="57" name="等腰三角形 6"/>
            <p:cNvSpPr/>
            <p:nvPr/>
          </p:nvSpPr>
          <p:spPr>
            <a:xfrm rot="-5400000" flipH="1">
              <a:off x="5957887" y="-2213655"/>
              <a:ext cx="1146673" cy="9550810"/>
            </a:xfrm>
            <a:custGeom>
              <a:avLst/>
              <a:gdLst/>
              <a:ahLst/>
              <a:cxnLst/>
              <a:rect l="0" t="0" r="0" b="0"/>
              <a:pathLst>
                <a:path w="1818202" h="6038409">
                  <a:moveTo>
                    <a:pt x="0" y="421786"/>
                  </a:moveTo>
                  <a:lnTo>
                    <a:pt x="0" y="5534354"/>
                  </a:lnTo>
                  <a:lnTo>
                    <a:pt x="560140" y="5534354"/>
                  </a:lnTo>
                  <a:lnTo>
                    <a:pt x="909102" y="6038409"/>
                  </a:lnTo>
                  <a:lnTo>
                    <a:pt x="1258063" y="5534354"/>
                  </a:lnTo>
                  <a:lnTo>
                    <a:pt x="1818202" y="5534354"/>
                  </a:lnTo>
                  <a:lnTo>
                    <a:pt x="1818202" y="421786"/>
                  </a:lnTo>
                  <a:lnTo>
                    <a:pt x="1201108" y="421786"/>
                  </a:lnTo>
                  <a:lnTo>
                    <a:pt x="909102" y="0"/>
                  </a:lnTo>
                  <a:lnTo>
                    <a:pt x="617096" y="42178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5400" cap="flat" cmpd="sng">
              <a:solidFill>
                <a:srgbClr val="BFBFB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8100" dir="5400000" algn="t" rotWithShape="0">
                <a:srgbClr val="000000">
                  <a:alpha val="18999"/>
                </a:srgbClr>
              </a:outerShdw>
            </a:effectLst>
          </p:spPr>
          <p:txBody>
            <a:bodyPr/>
            <a:lstStyle/>
            <a:p>
              <a:pPr fontAlgn="auto">
                <a:lnSpc>
                  <a:spcPct val="150000"/>
                </a:lnSpc>
              </a:pP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3708340" y="2361695"/>
              <a:ext cx="84836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我也会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用上“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像</a:t>
              </a: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仿佛</a:t>
              </a: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”，仿写句子。</a:t>
              </a:r>
            </a:p>
          </p:txBody>
        </p:sp>
      </p:grp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2426652" y="3955330"/>
            <a:ext cx="7338696" cy="5417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那月牙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弯弯的小船，又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仿佛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一把镰刀挂在天边。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55819" y="2282326"/>
            <a:ext cx="10837502" cy="1146674"/>
            <a:chOff x="1755819" y="1988413"/>
            <a:chExt cx="10837502" cy="1146674"/>
          </a:xfrm>
        </p:grpSpPr>
        <p:sp>
          <p:nvSpPr>
            <p:cNvPr id="57" name="等腰三角形 6"/>
            <p:cNvSpPr/>
            <p:nvPr/>
          </p:nvSpPr>
          <p:spPr>
            <a:xfrm rot="-5400000" flipH="1">
              <a:off x="5957887" y="-2213655"/>
              <a:ext cx="1146673" cy="9550810"/>
            </a:xfrm>
            <a:custGeom>
              <a:avLst/>
              <a:gdLst/>
              <a:ahLst/>
              <a:cxnLst/>
              <a:rect l="0" t="0" r="0" b="0"/>
              <a:pathLst>
                <a:path w="1818202" h="6038409">
                  <a:moveTo>
                    <a:pt x="0" y="421786"/>
                  </a:moveTo>
                  <a:lnTo>
                    <a:pt x="0" y="5534354"/>
                  </a:lnTo>
                  <a:lnTo>
                    <a:pt x="560140" y="5534354"/>
                  </a:lnTo>
                  <a:lnTo>
                    <a:pt x="909102" y="6038409"/>
                  </a:lnTo>
                  <a:lnTo>
                    <a:pt x="1258063" y="5534354"/>
                  </a:lnTo>
                  <a:lnTo>
                    <a:pt x="1818202" y="5534354"/>
                  </a:lnTo>
                  <a:lnTo>
                    <a:pt x="1818202" y="421786"/>
                  </a:lnTo>
                  <a:lnTo>
                    <a:pt x="1201108" y="421786"/>
                  </a:lnTo>
                  <a:lnTo>
                    <a:pt x="909102" y="0"/>
                  </a:lnTo>
                  <a:lnTo>
                    <a:pt x="617096" y="421786"/>
                  </a:lnTo>
                  <a:close/>
                </a:path>
              </a:pathLst>
            </a:custGeom>
            <a:solidFill>
              <a:schemeClr val="accent2"/>
            </a:solidFill>
            <a:ln w="12700" cmpd="sng">
              <a:noFill/>
              <a:prstDash val="lgDash"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109661" y="2427201"/>
              <a:ext cx="84836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我也会用上“不管</a:t>
              </a: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总</a:t>
              </a: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”，仿写句子。</a:t>
              </a:r>
            </a:p>
            <a:p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2119871" y="4088103"/>
            <a:ext cx="7952258" cy="5417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不管</a:t>
            </a: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别人怎么嘲笑，他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</a:t>
            </a: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是一笑了之。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1141371" y="3025505"/>
            <a:ext cx="10377529" cy="2270395"/>
            <a:chOff x="938710" y="1763329"/>
            <a:chExt cx="7808413" cy="4188450"/>
          </a:xfrm>
        </p:grpSpPr>
        <p:sp>
          <p:nvSpPr>
            <p:cNvPr id="61" name="矩形 60"/>
            <p:cNvSpPr/>
            <p:nvPr/>
          </p:nvSpPr>
          <p:spPr>
            <a:xfrm>
              <a:off x="1103241" y="1924530"/>
              <a:ext cx="7643882" cy="3488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他的医术特别好。判断的速度极快，来诊的患者很多，他应对自如，毫不手忙脚乱。不管怎么紧急，他总能在最短时间内控制住病情。遇到情绪激动的家属，他总能让他们平静下来，安慰他们，还能跟脱险了的病人幽默一把。被他医好的患者数不胜数，都很感激他。</a:t>
              </a:r>
            </a:p>
          </p:txBody>
        </p:sp>
        <p:sp>
          <p:nvSpPr>
            <p:cNvPr id="62" name="对角圆角矩形 61"/>
            <p:cNvSpPr/>
            <p:nvPr/>
          </p:nvSpPr>
          <p:spPr>
            <a:xfrm>
              <a:off x="938710" y="1763329"/>
              <a:ext cx="7808413" cy="4188450"/>
            </a:xfrm>
            <a:prstGeom prst="round2DiagRect">
              <a:avLst/>
            </a:prstGeom>
            <a:grpFill/>
            <a:ln>
              <a:solidFill>
                <a:srgbClr val="C0000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2162334" y="1844639"/>
            <a:ext cx="7867333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仿照第四自然段围绕中心句“他的医术特别好。”写一段话。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3352" y="3249586"/>
            <a:ext cx="10685296" cy="1836465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清晨，我坐着雇定的小艇，到郊外呼吸新鲜空气。中午时分，坐着小艇去威尼斯的餐厅享受当地的特色美食。傍晚，再去威尼斯的戏院听戏，半夜时分做这小艇欣赏威尼斯迷人的夜色，跟来往的船只打招呼，有说不完的情趣。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39" y="1028701"/>
            <a:ext cx="2540123" cy="24003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400" y="1658039"/>
            <a:ext cx="7081520" cy="4321761"/>
          </a:xfrm>
          <a:prstGeom prst="rect">
            <a:avLst/>
          </a:prstGeom>
          <a:ln w="38100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威尼斯的小艇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这篇课文以小艇为载体，为我们展示了威尼斯这座水上名城特有的风光。课文从作者美国作家马克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•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吐温的所见所感入手，首先交待了小艇是威尼斯的主要交通工具，接着介绍了小艇独特的构造特点，然后讲了船夫的高超驾驶技术，最后详细介绍了小艇与人们的日常生活息息相关。抓住事物特点并把人的活动同景物、风情结合起来进行描写，是本文表达上的主要特点。</a:t>
            </a:r>
            <a:endParaRPr lang="zh-CN" altLang="zh-CN" sz="2000" dirty="0">
              <a:effectLst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30" y="2473049"/>
            <a:ext cx="3480170" cy="2318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19838" y="2645387"/>
            <a:ext cx="441146" cy="1551771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计</a:t>
            </a:r>
          </a:p>
        </p:txBody>
      </p:sp>
      <p:sp>
        <p:nvSpPr>
          <p:cNvPr id="71" name="文本框 9"/>
          <p:cNvSpPr txBox="1">
            <a:spLocks noChangeArrowheads="1"/>
          </p:cNvSpPr>
          <p:nvPr/>
        </p:nvSpPr>
        <p:spPr bwMode="auto">
          <a:xfrm>
            <a:off x="5118310" y="2313292"/>
            <a:ext cx="2233612" cy="4668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小艇的样子</a:t>
            </a:r>
          </a:p>
        </p:txBody>
      </p:sp>
      <p:sp>
        <p:nvSpPr>
          <p:cNvPr id="83" name="文本框 3"/>
          <p:cNvSpPr txBox="1">
            <a:spLocks noChangeArrowheads="1"/>
          </p:cNvSpPr>
          <p:nvPr/>
        </p:nvSpPr>
        <p:spPr bwMode="auto">
          <a:xfrm>
            <a:off x="2615623" y="3122551"/>
            <a:ext cx="282648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威尼斯的小艇</a:t>
            </a:r>
          </a:p>
        </p:txBody>
      </p:sp>
      <p:sp>
        <p:nvSpPr>
          <p:cNvPr id="84" name="文本框 16"/>
          <p:cNvSpPr txBox="1">
            <a:spLocks noChangeArrowheads="1"/>
          </p:cNvSpPr>
          <p:nvPr/>
        </p:nvSpPr>
        <p:spPr bwMode="auto">
          <a:xfrm>
            <a:off x="7790739" y="2400020"/>
            <a:ext cx="202261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长窄深翘</a:t>
            </a:r>
          </a:p>
        </p:txBody>
      </p:sp>
      <p:sp>
        <p:nvSpPr>
          <p:cNvPr id="85" name="文本框 19"/>
          <p:cNvSpPr txBox="1">
            <a:spLocks noChangeArrowheads="1"/>
          </p:cNvSpPr>
          <p:nvPr/>
        </p:nvSpPr>
        <p:spPr bwMode="auto">
          <a:xfrm>
            <a:off x="5118310" y="3072859"/>
            <a:ext cx="223361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船夫技术好</a:t>
            </a:r>
          </a:p>
        </p:txBody>
      </p:sp>
      <p:sp>
        <p:nvSpPr>
          <p:cNvPr id="86" name="文本框 16"/>
          <p:cNvSpPr txBox="1">
            <a:spLocks noChangeArrowheads="1"/>
          </p:cNvSpPr>
          <p:nvPr/>
        </p:nvSpPr>
        <p:spPr bwMode="auto">
          <a:xfrm>
            <a:off x="7790739" y="3085250"/>
            <a:ext cx="187917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操纵自如</a:t>
            </a:r>
          </a:p>
        </p:txBody>
      </p:sp>
      <p:sp>
        <p:nvSpPr>
          <p:cNvPr id="87" name="文本框 21"/>
          <p:cNvSpPr txBox="1">
            <a:spLocks noChangeArrowheads="1"/>
          </p:cNvSpPr>
          <p:nvPr/>
        </p:nvSpPr>
        <p:spPr bwMode="auto">
          <a:xfrm>
            <a:off x="5118310" y="3703730"/>
            <a:ext cx="3529806" cy="4668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小艇与人们的生活</a:t>
            </a:r>
          </a:p>
        </p:txBody>
      </p:sp>
      <p:sp>
        <p:nvSpPr>
          <p:cNvPr id="88" name="文本框 16"/>
          <p:cNvSpPr txBox="1">
            <a:spLocks noChangeArrowheads="1"/>
          </p:cNvSpPr>
          <p:nvPr/>
        </p:nvSpPr>
        <p:spPr bwMode="auto">
          <a:xfrm>
            <a:off x="7790739" y="3770479"/>
            <a:ext cx="187220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和谐密切</a:t>
            </a:r>
          </a:p>
        </p:txBody>
      </p:sp>
      <p:sp>
        <p:nvSpPr>
          <p:cNvPr id="89" name="左大括号 88"/>
          <p:cNvSpPr/>
          <p:nvPr/>
        </p:nvSpPr>
        <p:spPr>
          <a:xfrm>
            <a:off x="4741065" y="2657540"/>
            <a:ext cx="223312" cy="145048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2"/>
          <p:cNvSpPr>
            <a:spLocks noEditPoints="1"/>
          </p:cNvSpPr>
          <p:nvPr/>
        </p:nvSpPr>
        <p:spPr bwMode="auto">
          <a:xfrm>
            <a:off x="387544" y="5281118"/>
            <a:ext cx="962507" cy="789314"/>
          </a:xfrm>
          <a:custGeom>
            <a:avLst/>
            <a:gdLst>
              <a:gd name="T0" fmla="*/ 328 w 328"/>
              <a:gd name="T1" fmla="*/ 39 h 272"/>
              <a:gd name="T2" fmla="*/ 163 w 328"/>
              <a:gd name="T3" fmla="*/ 0 h 272"/>
              <a:gd name="T4" fmla="*/ 0 w 328"/>
              <a:gd name="T5" fmla="*/ 46 h 272"/>
              <a:gd name="T6" fmla="*/ 2 w 328"/>
              <a:gd name="T7" fmla="*/ 56 h 272"/>
              <a:gd name="T8" fmla="*/ 67 w 328"/>
              <a:gd name="T9" fmla="*/ 72 h 272"/>
              <a:gd name="T10" fmla="*/ 69 w 328"/>
              <a:gd name="T11" fmla="*/ 152 h 272"/>
              <a:gd name="T12" fmla="*/ 164 w 328"/>
              <a:gd name="T13" fmla="*/ 197 h 272"/>
              <a:gd name="T14" fmla="*/ 264 w 328"/>
              <a:gd name="T15" fmla="*/ 148 h 272"/>
              <a:gd name="T16" fmla="*/ 263 w 328"/>
              <a:gd name="T17" fmla="*/ 69 h 272"/>
              <a:gd name="T18" fmla="*/ 267 w 328"/>
              <a:gd name="T19" fmla="*/ 67 h 272"/>
              <a:gd name="T20" fmla="*/ 274 w 328"/>
              <a:gd name="T21" fmla="*/ 131 h 272"/>
              <a:gd name="T22" fmla="*/ 273 w 328"/>
              <a:gd name="T23" fmla="*/ 201 h 272"/>
              <a:gd name="T24" fmla="*/ 262 w 328"/>
              <a:gd name="T25" fmla="*/ 214 h 272"/>
              <a:gd name="T26" fmla="*/ 272 w 328"/>
              <a:gd name="T27" fmla="*/ 226 h 272"/>
              <a:gd name="T28" fmla="*/ 257 w 328"/>
              <a:gd name="T29" fmla="*/ 270 h 272"/>
              <a:gd name="T30" fmla="*/ 262 w 328"/>
              <a:gd name="T31" fmla="*/ 271 h 272"/>
              <a:gd name="T32" fmla="*/ 268 w 328"/>
              <a:gd name="T33" fmla="*/ 254 h 272"/>
              <a:gd name="T34" fmla="*/ 265 w 328"/>
              <a:gd name="T35" fmla="*/ 271 h 272"/>
              <a:gd name="T36" fmla="*/ 269 w 328"/>
              <a:gd name="T37" fmla="*/ 272 h 272"/>
              <a:gd name="T38" fmla="*/ 272 w 328"/>
              <a:gd name="T39" fmla="*/ 259 h 272"/>
              <a:gd name="T40" fmla="*/ 273 w 328"/>
              <a:gd name="T41" fmla="*/ 271 h 272"/>
              <a:gd name="T42" fmla="*/ 277 w 328"/>
              <a:gd name="T43" fmla="*/ 272 h 272"/>
              <a:gd name="T44" fmla="*/ 277 w 328"/>
              <a:gd name="T45" fmla="*/ 259 h 272"/>
              <a:gd name="T46" fmla="*/ 279 w 328"/>
              <a:gd name="T47" fmla="*/ 272 h 272"/>
              <a:gd name="T48" fmla="*/ 283 w 328"/>
              <a:gd name="T49" fmla="*/ 272 h 272"/>
              <a:gd name="T50" fmla="*/ 281 w 328"/>
              <a:gd name="T51" fmla="*/ 256 h 272"/>
              <a:gd name="T52" fmla="*/ 286 w 328"/>
              <a:gd name="T53" fmla="*/ 270 h 272"/>
              <a:gd name="T54" fmla="*/ 290 w 328"/>
              <a:gd name="T55" fmla="*/ 270 h 272"/>
              <a:gd name="T56" fmla="*/ 279 w 328"/>
              <a:gd name="T57" fmla="*/ 225 h 272"/>
              <a:gd name="T58" fmla="*/ 287 w 328"/>
              <a:gd name="T59" fmla="*/ 213 h 272"/>
              <a:gd name="T60" fmla="*/ 278 w 328"/>
              <a:gd name="T61" fmla="*/ 201 h 272"/>
              <a:gd name="T62" fmla="*/ 280 w 328"/>
              <a:gd name="T63" fmla="*/ 132 h 272"/>
              <a:gd name="T64" fmla="*/ 272 w 328"/>
              <a:gd name="T65" fmla="*/ 66 h 272"/>
              <a:gd name="T66" fmla="*/ 328 w 328"/>
              <a:gd name="T67" fmla="*/ 51 h 272"/>
              <a:gd name="T68" fmla="*/ 328 w 328"/>
              <a:gd name="T69" fmla="*/ 39 h 272"/>
              <a:gd name="T70" fmla="*/ 163 w 328"/>
              <a:gd name="T71" fmla="*/ 57 h 272"/>
              <a:gd name="T72" fmla="*/ 66 w 328"/>
              <a:gd name="T73" fmla="*/ 42 h 272"/>
              <a:gd name="T74" fmla="*/ 162 w 328"/>
              <a:gd name="T75" fmla="*/ 23 h 272"/>
              <a:gd name="T76" fmla="*/ 258 w 328"/>
              <a:gd name="T77" fmla="*/ 38 h 272"/>
              <a:gd name="T78" fmla="*/ 163 w 328"/>
              <a:gd name="T79" fmla="*/ 5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28" h="272">
                <a:moveTo>
                  <a:pt x="328" y="39"/>
                </a:moveTo>
                <a:cubicBezTo>
                  <a:pt x="163" y="0"/>
                  <a:pt x="163" y="0"/>
                  <a:pt x="163" y="0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6"/>
                  <a:pt x="2" y="56"/>
                  <a:pt x="2" y="56"/>
                </a:cubicBezTo>
                <a:cubicBezTo>
                  <a:pt x="67" y="72"/>
                  <a:pt x="67" y="72"/>
                  <a:pt x="67" y="72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84" y="197"/>
                  <a:pt x="164" y="197"/>
                  <a:pt x="164" y="197"/>
                </a:cubicBezTo>
                <a:cubicBezTo>
                  <a:pt x="257" y="194"/>
                  <a:pt x="264" y="148"/>
                  <a:pt x="264" y="148"/>
                </a:cubicBezTo>
                <a:cubicBezTo>
                  <a:pt x="263" y="69"/>
                  <a:pt x="263" y="69"/>
                  <a:pt x="263" y="69"/>
                </a:cubicBezTo>
                <a:cubicBezTo>
                  <a:pt x="267" y="67"/>
                  <a:pt x="267" y="67"/>
                  <a:pt x="267" y="67"/>
                </a:cubicBezTo>
                <a:cubicBezTo>
                  <a:pt x="271" y="78"/>
                  <a:pt x="276" y="97"/>
                  <a:pt x="274" y="131"/>
                </a:cubicBezTo>
                <a:cubicBezTo>
                  <a:pt x="272" y="179"/>
                  <a:pt x="272" y="194"/>
                  <a:pt x="273" y="201"/>
                </a:cubicBezTo>
                <a:cubicBezTo>
                  <a:pt x="267" y="202"/>
                  <a:pt x="262" y="208"/>
                  <a:pt x="262" y="214"/>
                </a:cubicBezTo>
                <a:cubicBezTo>
                  <a:pt x="263" y="220"/>
                  <a:pt x="267" y="224"/>
                  <a:pt x="272" y="226"/>
                </a:cubicBezTo>
                <a:cubicBezTo>
                  <a:pt x="271" y="231"/>
                  <a:pt x="266" y="249"/>
                  <a:pt x="257" y="270"/>
                </a:cubicBezTo>
                <a:cubicBezTo>
                  <a:pt x="262" y="271"/>
                  <a:pt x="262" y="271"/>
                  <a:pt x="262" y="271"/>
                </a:cubicBezTo>
                <a:cubicBezTo>
                  <a:pt x="262" y="271"/>
                  <a:pt x="267" y="258"/>
                  <a:pt x="268" y="254"/>
                </a:cubicBezTo>
                <a:cubicBezTo>
                  <a:pt x="268" y="257"/>
                  <a:pt x="265" y="270"/>
                  <a:pt x="265" y="271"/>
                </a:cubicBezTo>
                <a:cubicBezTo>
                  <a:pt x="269" y="272"/>
                  <a:pt x="269" y="272"/>
                  <a:pt x="269" y="272"/>
                </a:cubicBezTo>
                <a:cubicBezTo>
                  <a:pt x="269" y="272"/>
                  <a:pt x="272" y="261"/>
                  <a:pt x="272" y="259"/>
                </a:cubicBezTo>
                <a:cubicBezTo>
                  <a:pt x="272" y="259"/>
                  <a:pt x="272" y="271"/>
                  <a:pt x="273" y="271"/>
                </a:cubicBezTo>
                <a:cubicBezTo>
                  <a:pt x="277" y="272"/>
                  <a:pt x="277" y="272"/>
                  <a:pt x="277" y="272"/>
                </a:cubicBezTo>
                <a:cubicBezTo>
                  <a:pt x="277" y="272"/>
                  <a:pt x="276" y="261"/>
                  <a:pt x="277" y="259"/>
                </a:cubicBezTo>
                <a:cubicBezTo>
                  <a:pt x="277" y="259"/>
                  <a:pt x="279" y="266"/>
                  <a:pt x="279" y="272"/>
                </a:cubicBezTo>
                <a:cubicBezTo>
                  <a:pt x="283" y="272"/>
                  <a:pt x="283" y="272"/>
                  <a:pt x="283" y="272"/>
                </a:cubicBezTo>
                <a:cubicBezTo>
                  <a:pt x="283" y="272"/>
                  <a:pt x="282" y="259"/>
                  <a:pt x="281" y="256"/>
                </a:cubicBezTo>
                <a:cubicBezTo>
                  <a:pt x="281" y="256"/>
                  <a:pt x="285" y="264"/>
                  <a:pt x="286" y="270"/>
                </a:cubicBezTo>
                <a:cubicBezTo>
                  <a:pt x="290" y="270"/>
                  <a:pt x="290" y="270"/>
                  <a:pt x="290" y="270"/>
                </a:cubicBezTo>
                <a:cubicBezTo>
                  <a:pt x="290" y="270"/>
                  <a:pt x="282" y="234"/>
                  <a:pt x="279" y="225"/>
                </a:cubicBezTo>
                <a:cubicBezTo>
                  <a:pt x="284" y="224"/>
                  <a:pt x="288" y="219"/>
                  <a:pt x="287" y="213"/>
                </a:cubicBezTo>
                <a:cubicBezTo>
                  <a:pt x="287" y="208"/>
                  <a:pt x="283" y="203"/>
                  <a:pt x="278" y="201"/>
                </a:cubicBezTo>
                <a:cubicBezTo>
                  <a:pt x="277" y="194"/>
                  <a:pt x="278" y="181"/>
                  <a:pt x="280" y="132"/>
                </a:cubicBezTo>
                <a:cubicBezTo>
                  <a:pt x="281" y="103"/>
                  <a:pt x="278" y="81"/>
                  <a:pt x="272" y="66"/>
                </a:cubicBezTo>
                <a:cubicBezTo>
                  <a:pt x="328" y="51"/>
                  <a:pt x="328" y="51"/>
                  <a:pt x="328" y="51"/>
                </a:cubicBezTo>
                <a:lnTo>
                  <a:pt x="328" y="39"/>
                </a:lnTo>
                <a:close/>
                <a:moveTo>
                  <a:pt x="163" y="57"/>
                </a:moveTo>
                <a:cubicBezTo>
                  <a:pt x="110" y="59"/>
                  <a:pt x="66" y="52"/>
                  <a:pt x="66" y="42"/>
                </a:cubicBezTo>
                <a:cubicBezTo>
                  <a:pt x="66" y="33"/>
                  <a:pt x="109" y="24"/>
                  <a:pt x="162" y="23"/>
                </a:cubicBezTo>
                <a:cubicBezTo>
                  <a:pt x="215" y="22"/>
                  <a:pt x="258" y="29"/>
                  <a:pt x="258" y="38"/>
                </a:cubicBezTo>
                <a:cubicBezTo>
                  <a:pt x="258" y="48"/>
                  <a:pt x="216" y="56"/>
                  <a:pt x="163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3813" y="2788794"/>
            <a:ext cx="90803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）高声喧哗谈笑。　　　　　　　　　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  <a:p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）驾驶小艇熟练灵活，得心应手。　　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  <a:p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）手忙乱，脚也忙乱。形容做事慌忙。（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868797" y="1602641"/>
            <a:ext cx="2749471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一、根据句意写词语。</a:t>
            </a:r>
          </a:p>
        </p:txBody>
      </p:sp>
      <p:sp>
        <p:nvSpPr>
          <p:cNvPr id="4" name="矩形 3"/>
          <p:cNvSpPr/>
          <p:nvPr/>
        </p:nvSpPr>
        <p:spPr>
          <a:xfrm>
            <a:off x="6580042" y="2780117"/>
            <a:ext cx="77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哗笑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80042" y="3400008"/>
            <a:ext cx="1285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操纵自如 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80042" y="401990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手忙脚乱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660400" y="1402446"/>
            <a:ext cx="3775393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二、在括号里填上适当的词语。</a:t>
            </a:r>
          </a:p>
        </p:txBody>
      </p:sp>
      <p:sp>
        <p:nvSpPr>
          <p:cNvPr id="2" name="矩形 1"/>
          <p:cNvSpPr/>
          <p:nvPr/>
        </p:nvSpPr>
        <p:spPr>
          <a:xfrm>
            <a:off x="2667810" y="2106109"/>
            <a:ext cx="8297560" cy="3052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）的桥梁　　　　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）的妇女</a:t>
            </a:r>
          </a:p>
          <a:p>
            <a:pPr>
              <a:lnSpc>
                <a:spcPct val="250000"/>
              </a:lnSpc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）的威尼斯　　　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）的街道</a:t>
            </a:r>
          </a:p>
          <a:p>
            <a:pPr>
              <a:lnSpc>
                <a:spcPct val="250000"/>
              </a:lnSpc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）的交通工具　　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）的影子</a:t>
            </a:r>
          </a:p>
          <a:p>
            <a:pPr>
              <a:lnSpc>
                <a:spcPct val="250000"/>
              </a:lnSpc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）的水上城市　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）的声音</a:t>
            </a:r>
          </a:p>
        </p:txBody>
      </p:sp>
      <p:sp>
        <p:nvSpPr>
          <p:cNvPr id="3" name="矩形 2"/>
          <p:cNvSpPr/>
          <p:nvPr/>
        </p:nvSpPr>
        <p:spPr>
          <a:xfrm>
            <a:off x="3222866" y="2442522"/>
            <a:ext cx="77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坚固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90873" y="240600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年青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0005" y="3214408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古老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79253" y="3986294"/>
            <a:ext cx="1060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主要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66386" y="4758181"/>
            <a:ext cx="1285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世界闻名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90873" y="3190064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宽阔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20341" y="3974122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模糊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20341" y="4758181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嘈杂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" grpId="0"/>
      <p:bldP spid="3" grpId="0"/>
      <p:bldP spid="4" grpId="0"/>
      <p:bldP spid="6" grpId="0"/>
      <p:bldP spid="8" grpId="0"/>
      <p:bldP spid="9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3031" y="0"/>
            <a:ext cx="10278969" cy="6858000"/>
          </a:xfrm>
          <a:custGeom>
            <a:avLst/>
            <a:gdLst>
              <a:gd name="connsiteX0" fmla="*/ 0 w 10316307"/>
              <a:gd name="connsiteY0" fmla="*/ 0 h 6858000"/>
              <a:gd name="connsiteX1" fmla="*/ 10316307 w 10316307"/>
              <a:gd name="connsiteY1" fmla="*/ 0 h 6858000"/>
              <a:gd name="connsiteX2" fmla="*/ 10316307 w 10316307"/>
              <a:gd name="connsiteY2" fmla="*/ 6858000 h 6858000"/>
              <a:gd name="connsiteX3" fmla="*/ 0 w 103163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6307" h="6858000">
                <a:moveTo>
                  <a:pt x="0" y="0"/>
                </a:moveTo>
                <a:lnTo>
                  <a:pt x="10316307" y="0"/>
                </a:lnTo>
                <a:lnTo>
                  <a:pt x="10316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对角圆角 8"/>
          <p:cNvSpPr/>
          <p:nvPr/>
        </p:nvSpPr>
        <p:spPr>
          <a:xfrm flipH="1">
            <a:off x="-822963" y="1566017"/>
            <a:ext cx="8168641" cy="2995401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alpha val="4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7705" y="1952920"/>
            <a:ext cx="6049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8927" y="3722104"/>
            <a:ext cx="4876166" cy="56263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75000"/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73594" y="1567223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090349"/>
            <a:ext cx="5831518" cy="0"/>
          </a:xfrm>
          <a:prstGeom prst="line">
            <a:avLst/>
          </a:prstGeom>
          <a:ln w="2540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/>
          <p:cNvSpPr/>
          <p:nvPr/>
        </p:nvSpPr>
        <p:spPr>
          <a:xfrm>
            <a:off x="440279" y="5106846"/>
            <a:ext cx="7348808" cy="33768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243838" y="862317"/>
            <a:ext cx="11948162" cy="2066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AC592F"/>
              </a:gs>
              <a:gs pos="100000">
                <a:srgbClr val="D4AB9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660400" y="1201884"/>
            <a:ext cx="11948162" cy="337681"/>
          </a:xfrm>
          <a:prstGeom prst="parallelogram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5705093" y="3442234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5506584" y="3762301"/>
            <a:ext cx="1231245" cy="187817"/>
          </a:xfrm>
          <a:prstGeom prst="parallelogram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553721" y="2191449"/>
            <a:ext cx="6075680" cy="2475101"/>
          </a:xfrm>
          <a:prstGeom prst="rect">
            <a:avLst/>
          </a:prstGeom>
          <a:ln w="3810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外出旅行是一件快乐的事情，不仅可以开阔眼界，更能换一种心情。今天，我们将跟随美国著名作家马克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吐温去意大利的古城威尼斯，看看那里的独特风光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小艇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zh-CN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81" y="2025365"/>
            <a:ext cx="4207619" cy="280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0400" y="1595491"/>
            <a:ext cx="2180254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走近作者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86580" y="1844639"/>
            <a:ext cx="8934339" cy="4666338"/>
            <a:chOff x="-29037" y="1921020"/>
            <a:chExt cx="8934339" cy="4666338"/>
          </a:xfrm>
        </p:grpSpPr>
        <p:grpSp>
          <p:nvGrpSpPr>
            <p:cNvPr id="4" name="组合 3"/>
            <p:cNvGrpSpPr/>
            <p:nvPr/>
          </p:nvGrpSpPr>
          <p:grpSpPr>
            <a:xfrm>
              <a:off x="-29037" y="1921020"/>
              <a:ext cx="8934339" cy="4666338"/>
              <a:chOff x="-2000548" y="953154"/>
              <a:chExt cx="15353751" cy="5430363"/>
            </a:xfrm>
          </p:grpSpPr>
          <p:pic>
            <p:nvPicPr>
              <p:cNvPr id="9" name="矩形 15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000548" y="953154"/>
                <a:ext cx="15353751" cy="5430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437060" y="1774112"/>
                <a:ext cx="10044524" cy="65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endParaRPr lang="zh-CN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500750" y="2572177"/>
              <a:ext cx="5733559" cy="2821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马克</a:t>
              </a:r>
              <a:r>
                <a:rPr lang="en-US" altLang="zh-CN" sz="20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·</a:t>
              </a:r>
              <a:r>
                <a:rPr lang="zh-CN" altLang="zh-CN" sz="20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吐温：</a:t>
              </a:r>
              <a:endPara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美国作家、演说家，“马克</a:t>
              </a:r>
              <a:r>
                <a:rPr lang="en-US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·</a:t>
              </a:r>
              <a:r>
                <a:rPr lang="zh-CN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吐温”是他的笔名。一生写了大量作品，题材涉及小说、剧本、散文、诗歌等各方面。</a:t>
              </a:r>
              <a:endPara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en-US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代表作品有小说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百万英镑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lang="zh-CN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哈克贝利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·</a:t>
              </a:r>
              <a:r>
                <a:rPr lang="zh-CN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费恩历险记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lang="zh-CN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汤姆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·</a:t>
              </a:r>
              <a:r>
                <a:rPr lang="zh-CN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索亚历险记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lang="zh-CN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等。</a:t>
              </a:r>
              <a:endPara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5209" y="2316122"/>
            <a:ext cx="2733289" cy="3490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660400" y="2623569"/>
            <a:ext cx="5712485" cy="2475101"/>
          </a:xfrm>
          <a:prstGeom prst="rect">
            <a:avLst/>
          </a:prstGeom>
          <a:ln w="38100">
            <a:solidFill>
              <a:srgbClr val="E5A700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意大利东北部著名的旅游与工业城市，也是威尼托地区的首府。那里有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401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座姿态各异的桥梁横跨在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117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条水道上，连接着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118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个小岛，所以威尼斯也有“水城”、“百岛城”等美称。</a:t>
            </a:r>
          </a:p>
        </p:txBody>
      </p:sp>
      <p:sp>
        <p:nvSpPr>
          <p:cNvPr id="54" name="矩形 53"/>
          <p:cNvSpPr/>
          <p:nvPr/>
        </p:nvSpPr>
        <p:spPr>
          <a:xfrm>
            <a:off x="3039589" y="1831105"/>
            <a:ext cx="954107" cy="420693"/>
          </a:xfrm>
          <a:prstGeom prst="rect">
            <a:avLst/>
          </a:prstGeom>
          <a:solidFill>
            <a:schemeClr val="accent2"/>
          </a:solidFill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威尼斯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3102" y="1797403"/>
            <a:ext cx="4898617" cy="3263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2394649"/>
            <a:ext cx="7960995" cy="2598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带着问题，有感情地朗读课文：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①读准字音，把课文读正确，读通顺。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②看看通过自学，能读懂什么？有不明白的，做上记号，提出来大家共同讨论。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38" y="1964386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943" y="2167586"/>
            <a:ext cx="7449567" cy="2436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自读检查：</a:t>
            </a:r>
          </a:p>
          <a:p>
            <a:pPr>
              <a:lnSpc>
                <a:spcPct val="2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指名读课文，同学检查字音是否正确。</a:t>
            </a:r>
          </a:p>
          <a:p>
            <a:pPr>
              <a:lnSpc>
                <a:spcPct val="2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分小组讨论：读完课文，你能不能说一说课文的主要内容。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38" y="2167586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98500" y="3250959"/>
            <a:ext cx="833764" cy="909089"/>
            <a:chOff x="839470" y="3299633"/>
            <a:chExt cx="833764" cy="909089"/>
          </a:xfrm>
        </p:grpSpPr>
        <p:sp>
          <p:nvSpPr>
            <p:cNvPr id="53" name="椭圆 52"/>
            <p:cNvSpPr/>
            <p:nvPr/>
          </p:nvSpPr>
          <p:spPr>
            <a:xfrm>
              <a:off x="839470" y="3299633"/>
              <a:ext cx="833764" cy="90908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79873" y="3461789"/>
              <a:ext cx="6062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哗</a:t>
              </a:r>
            </a:p>
          </p:txBody>
        </p:sp>
      </p:grpSp>
      <p:sp>
        <p:nvSpPr>
          <p:cNvPr id="28" name="左大括号 27"/>
          <p:cNvSpPr/>
          <p:nvPr/>
        </p:nvSpPr>
        <p:spPr>
          <a:xfrm>
            <a:off x="3237618" y="2813220"/>
            <a:ext cx="347870" cy="1676260"/>
          </a:xfrm>
          <a:prstGeom prst="leftBrac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736182" y="2591554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huá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36181" y="4206004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huā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700646" y="4208038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哗哗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89091" y="2696796"/>
            <a:ext cx="120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哗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笑</a:t>
            </a:r>
            <a:endParaRPr lang="zh-CN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096000" y="3894009"/>
            <a:ext cx="5366949" cy="97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风吹过松林，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哗哗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作响，如同置身于涛声阵阵的海边。</a:t>
            </a:r>
          </a:p>
        </p:txBody>
      </p:sp>
      <p:sp>
        <p:nvSpPr>
          <p:cNvPr id="52" name="文本框 34"/>
          <p:cNvSpPr txBox="1"/>
          <p:nvPr/>
        </p:nvSpPr>
        <p:spPr>
          <a:xfrm>
            <a:off x="6015173" y="2579720"/>
            <a:ext cx="4128053" cy="50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远处传来一片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哗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笑和告别的声音。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/>
      <p:bldP spid="33" grpId="0"/>
      <p:bldP spid="6" grpId="0"/>
      <p:bldP spid="35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138192" y="3549443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6117771" y="4295897"/>
            <a:ext cx="516527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“廴”取斜势，捺有充分斜度，托住被包部分。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6096000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6096000" y="2929736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小艇     快艇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6096000" y="3361536"/>
            <a:ext cx="663389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小艇是威尼斯的主要交通工具。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6096000" y="2497936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舟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474032" y="2621821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996974" y="3038371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135633" y="1767215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tǐng</a:t>
            </a:r>
            <a:endParaRPr lang="zh-CN" altLang="en-US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Microsoft Office PowerPoint</Application>
  <PresentationFormat>宽屏</PresentationFormat>
  <Paragraphs>158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Arial</vt:lpstr>
      <vt:lpstr>OPPOSans R</vt:lpstr>
      <vt:lpstr>OPPOSans L</vt:lpstr>
      <vt:lpstr>OPPOSans B</vt:lpstr>
      <vt:lpstr>Times New Roman</vt:lpstr>
      <vt:lpstr>思源黑体 CN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2021-05-12T01:12:09Z</dcterms:created>
  <dcterms:modified xsi:type="dcterms:W3CDTF">2023-01-10T05:48:08Z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10BD526146914A16A660C3E4EB924F7D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