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0" r:id="rId2"/>
    <p:sldId id="284" r:id="rId3"/>
    <p:sldId id="259" r:id="rId4"/>
    <p:sldId id="263" r:id="rId5"/>
    <p:sldId id="293" r:id="rId6"/>
    <p:sldId id="319" r:id="rId7"/>
    <p:sldId id="272" r:id="rId8"/>
    <p:sldId id="313" r:id="rId9"/>
    <p:sldId id="305" r:id="rId10"/>
    <p:sldId id="306" r:id="rId11"/>
    <p:sldId id="307" r:id="rId12"/>
    <p:sldId id="311" r:id="rId13"/>
    <p:sldId id="309" r:id="rId14"/>
    <p:sldId id="310" r:id="rId15"/>
    <p:sldId id="321" r:id="rId16"/>
    <p:sldId id="300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CC00"/>
    <a:srgbClr val="33CC33"/>
    <a:srgbClr val="00FF00"/>
    <a:srgbClr val="0000FF"/>
    <a:srgbClr val="FF0000"/>
    <a:srgbClr val="FFFF66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6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D95E8-186F-4DFD-8ECD-4DBB957B48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83770-6E31-4947-A99D-E5770D9CC40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83770-6E31-4947-A99D-E5770D9CC40B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58849-FF72-4F6A-9861-C2C2383C3F9C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AA63-E4C4-4BE4-A230-B8A905DBDD6B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99591-4195-4B5F-BAC5-49CF4F8AF7B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C8E08-F334-4229-91D1-55FC97362344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6E57C-7CAD-48C1-9D73-FACB05B8D5CC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033BA-C0E7-4A52-963F-D72D1F49C1E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1E390-191F-4204-A26F-1C10428325B3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566F7-7848-4C3E-927A-7262C35363B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F08CF-B1C3-4172-B247-5C2F45B9EE1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8BF5B-E050-448C-BBF0-BFCEE4DCBAE4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248D3E7-91EB-493D-85C6-B0ABEE58FB02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slide" Target="slide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slide" Target="slide7.xml"/><Relationship Id="rId7" Type="http://schemas.openxmlformats.org/officeDocument/2006/relationships/slide" Target="slide6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slide" Target="slide5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10.xml"/><Relationship Id="rId9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685800" y="1305342"/>
            <a:ext cx="77724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ozuka Mincho Pro B" pitchFamily="18" charset="-128"/>
                <a:ea typeface="Kozuka Mincho Pro B" pitchFamily="18" charset="-128"/>
              </a:rPr>
              <a:t>Unit </a:t>
            </a:r>
            <a:r>
              <a:rPr lang="en-US" altLang="zh-CN" sz="6600" i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ozuka Mincho Pro B" pitchFamily="18" charset="-128"/>
                <a:ea typeface="Kozuka Mincho Pro B" pitchFamily="18" charset="-128"/>
              </a:rPr>
              <a:t>2  School </a:t>
            </a:r>
            <a:r>
              <a:rPr lang="en-US" altLang="zh-CN" sz="6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ozuka Mincho Pro B" pitchFamily="18" charset="-128"/>
                <a:ea typeface="Kozuka Mincho Pro B" pitchFamily="18" charset="-128"/>
              </a:rPr>
              <a:t>life</a:t>
            </a:r>
          </a:p>
          <a:p>
            <a:pPr algn="ctr"/>
            <a:endParaRPr lang="en-US" altLang="zh-CN" sz="6600" i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ozuka Mincho Pro B" pitchFamily="18" charset="-128"/>
              <a:ea typeface="Kozuka Mincho Pro B" pitchFamily="18" charset="-128"/>
            </a:endParaRPr>
          </a:p>
          <a:p>
            <a:pPr algn="ctr"/>
            <a:r>
              <a:rPr lang="en-US" altLang="zh-CN" sz="4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ozuka Mincho Pro B" pitchFamily="18" charset="-128"/>
                <a:ea typeface="Kozuka Mincho Pro B" pitchFamily="18" charset="-128"/>
              </a:rPr>
              <a:t>GrammarⅡ</a:t>
            </a:r>
            <a:endParaRPr lang="en-US" altLang="zh-CN" sz="4400" i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ozuka Mincho Pro B" pitchFamily="18" charset="-128"/>
              <a:ea typeface="Kozuka Mincho Pro B" pitchFamily="18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4754" y="56388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600200" y="685800"/>
            <a:ext cx="457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>
              <a:solidFill>
                <a:srgbClr val="0000FF"/>
              </a:solidFill>
            </a:endParaRP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28600" y="1828800"/>
            <a:ext cx="777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/>
              <a:t> </a:t>
            </a:r>
            <a:endParaRPr lang="en-US" altLang="zh-CN" sz="2800" dirty="0"/>
          </a:p>
        </p:txBody>
      </p:sp>
      <p:sp>
        <p:nvSpPr>
          <p:cNvPr id="5735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304800" y="7620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dirty="0"/>
              <a:t>1  The plane landed _______ (safe) at last.</a:t>
            </a:r>
          </a:p>
          <a:p>
            <a:endParaRPr lang="en-US" altLang="zh-CN" sz="2800" dirty="0"/>
          </a:p>
          <a:p>
            <a:r>
              <a:rPr lang="en-US" altLang="zh-CN" sz="2800" dirty="0"/>
              <a:t>2  David writes </a:t>
            </a:r>
            <a:r>
              <a:rPr lang="en-US" altLang="zh-CN" sz="2800" dirty="0" smtClean="0"/>
              <a:t>___________ </a:t>
            </a:r>
            <a:r>
              <a:rPr lang="en-US" altLang="zh-CN" sz="2800" dirty="0"/>
              <a:t>(careful) </a:t>
            </a:r>
            <a:r>
              <a:rPr lang="en-US" altLang="zh-CN" sz="2800" dirty="0" smtClean="0"/>
              <a:t>than </a:t>
            </a:r>
            <a:r>
              <a:rPr lang="en-US" altLang="zh-CN" sz="2800" dirty="0"/>
              <a:t>Millie.</a:t>
            </a:r>
          </a:p>
          <a:p>
            <a:endParaRPr lang="en-US" altLang="zh-CN" sz="2800" dirty="0"/>
          </a:p>
          <a:p>
            <a:r>
              <a:rPr lang="en-US" altLang="zh-CN" sz="2800" dirty="0"/>
              <a:t>3 My mother always gets up ______   (early) in my family.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733800" y="685800"/>
            <a:ext cx="117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safely</a:t>
            </a:r>
          </a:p>
        </p:txBody>
      </p:sp>
      <p:sp>
        <p:nvSpPr>
          <p:cNvPr id="260103" name="Text Box 7"/>
          <p:cNvSpPr txBox="1">
            <a:spLocks noChangeArrowheads="1"/>
          </p:cNvSpPr>
          <p:nvPr/>
        </p:nvSpPr>
        <p:spPr bwMode="auto">
          <a:xfrm>
            <a:off x="2895600" y="16002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more carefully</a:t>
            </a:r>
          </a:p>
        </p:txBody>
      </p:sp>
      <p:sp>
        <p:nvSpPr>
          <p:cNvPr id="260117" name="Text Box 21"/>
          <p:cNvSpPr txBox="1">
            <a:spLocks noChangeArrowheads="1"/>
          </p:cNvSpPr>
          <p:nvPr/>
        </p:nvSpPr>
        <p:spPr bwMode="auto">
          <a:xfrm>
            <a:off x="5181600" y="2362200"/>
            <a:ext cx="1287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earliest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1" grpId="0" autoUpdateAnimBg="0"/>
      <p:bldP spid="260103" grpId="0" autoUpdateAnimBg="0"/>
      <p:bldP spid="26011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1050925"/>
            <a:ext cx="8153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A. Who jumped the ______ in the high jump ?</a:t>
            </a:r>
          </a:p>
          <a:p>
            <a:r>
              <a:rPr lang="en-US" altLang="zh-CN" sz="2800" dirty="0"/>
              <a:t>   A longest        B higher</a:t>
            </a:r>
          </a:p>
          <a:p>
            <a:r>
              <a:rPr lang="en-US" altLang="zh-CN" sz="2800" dirty="0"/>
              <a:t>   C highest        D most high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52400" y="3216275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US" altLang="zh-CN" sz="2800" dirty="0"/>
              <a:t>B</a:t>
            </a:r>
            <a:r>
              <a:rPr lang="en-US" altLang="zh-CN" dirty="0"/>
              <a:t>. </a:t>
            </a:r>
            <a:r>
              <a:rPr lang="en-US" altLang="zh-CN" sz="2800" dirty="0"/>
              <a:t>Mrs. Smith was worried about both of her daughters, especially the ______ one.</a:t>
            </a:r>
          </a:p>
          <a:p>
            <a:pPr marL="1257300" lvl="2" indent="-342900">
              <a:buFontTx/>
              <a:buAutoNum type="alphaUcPeriod"/>
            </a:pPr>
            <a:r>
              <a:rPr lang="en-US" altLang="zh-CN" sz="2800" dirty="0"/>
              <a:t>young          B. younger        </a:t>
            </a:r>
          </a:p>
          <a:p>
            <a:pPr marL="800100" lvl="1" indent="-342900"/>
            <a:r>
              <a:rPr lang="en-US" altLang="zh-CN" sz="2800" dirty="0"/>
              <a:t>   C. youngest     D. oldest</a:t>
            </a:r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381000" y="1905000"/>
            <a:ext cx="381000" cy="4572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79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8380" name="Oval 12"/>
          <p:cNvSpPr>
            <a:spLocks noChangeArrowheads="1"/>
          </p:cNvSpPr>
          <p:nvPr/>
        </p:nvSpPr>
        <p:spPr bwMode="auto">
          <a:xfrm>
            <a:off x="3429000" y="4343400"/>
            <a:ext cx="381000" cy="4572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7239000" y="35814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>
              <a:solidFill>
                <a:srgbClr val="0000FF"/>
              </a:solidFill>
            </a:endParaRPr>
          </a:p>
        </p:txBody>
      </p:sp>
      <p:sp>
        <p:nvSpPr>
          <p:cNvPr id="6247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2133600" y="32004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CC"/>
                </a:solidFill>
                <a:latin typeface="Times New Roman" panose="02020603050405020304" pitchFamily="18" charset="0"/>
              </a:rPr>
              <a:t>ran the fastest </a:t>
            </a:r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>
            <a:off x="1981200" y="4572000"/>
            <a:ext cx="533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CC00CC"/>
                </a:solidFill>
              </a:rPr>
              <a:t>draws better than Andy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762000" y="2209800"/>
            <a:ext cx="7924800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1. John ran faster than any other   student in his class.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John</a:t>
            </a:r>
            <a:r>
              <a:rPr lang="en-US" altLang="zh-CN" sz="2800" u="sng" dirty="0"/>
              <a:t>                                </a:t>
            </a:r>
            <a:r>
              <a:rPr lang="en-US" altLang="zh-CN" sz="2800" dirty="0"/>
              <a:t>in his class.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2. Andy doesn’t draw as well as Millie.</a:t>
            </a:r>
          </a:p>
          <a:p>
            <a:pPr>
              <a:spcBef>
                <a:spcPct val="50000"/>
              </a:spcBef>
            </a:pPr>
            <a:r>
              <a:rPr lang="en-US" altLang="zh-CN" sz="2800" dirty="0"/>
              <a:t>Millie</a:t>
            </a:r>
            <a:r>
              <a:rPr lang="en-US" altLang="zh-CN" sz="2800" u="sng" dirty="0"/>
              <a:t>                                        .</a:t>
            </a:r>
            <a:endParaRPr lang="en-US" altLang="zh-CN" sz="2800" dirty="0"/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505200" y="1219200"/>
            <a:ext cx="396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669900"/>
                </a:solidFill>
              </a:rPr>
              <a:t>同义句改写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8" grpId="0"/>
      <p:bldP spid="24679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52400" y="687388"/>
            <a:ext cx="89916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1.</a:t>
            </a:r>
            <a:r>
              <a:rPr lang="zh-CN" altLang="en-US" sz="2800" dirty="0"/>
              <a:t>他学习比我认真，但是他并不是我们班上学习最认真的。</a:t>
            </a:r>
          </a:p>
          <a:p>
            <a:r>
              <a:rPr lang="en-US" altLang="zh-CN" sz="2800" b="0" dirty="0" smtClean="0"/>
              <a:t>He </a:t>
            </a:r>
            <a:r>
              <a:rPr lang="en-US" altLang="zh-CN" sz="2800" b="0" dirty="0"/>
              <a:t>studies </a:t>
            </a:r>
            <a:r>
              <a:rPr lang="en-US" altLang="zh-CN" sz="2800" b="0" u="sng" dirty="0"/>
              <a:t>                                                   </a:t>
            </a:r>
            <a:r>
              <a:rPr lang="en-US" altLang="zh-CN" sz="2800" b="0" dirty="0" smtClean="0"/>
              <a:t>, but </a:t>
            </a:r>
            <a:r>
              <a:rPr lang="en-US" altLang="zh-CN" sz="2800" b="0" dirty="0"/>
              <a:t>he isn’t the one who studies ___________</a:t>
            </a:r>
            <a:r>
              <a:rPr lang="en-US" altLang="zh-CN" b="0" dirty="0"/>
              <a:t>___________</a:t>
            </a:r>
            <a:r>
              <a:rPr lang="en-US" altLang="zh-CN" sz="2800" b="0" u="sng" dirty="0"/>
              <a:t>     </a:t>
            </a:r>
            <a:r>
              <a:rPr lang="en-US" altLang="zh-CN" sz="2800" b="0" u="sng" dirty="0" smtClean="0"/>
              <a:t> </a:t>
            </a:r>
            <a:r>
              <a:rPr lang="en-US" altLang="zh-CN" sz="2800" b="0" dirty="0"/>
              <a:t>in our class.</a:t>
            </a:r>
          </a:p>
          <a:p>
            <a:endParaRPr lang="en-US" altLang="zh-CN" sz="2800" b="0" dirty="0"/>
          </a:p>
          <a:p>
            <a:endParaRPr lang="en-US" altLang="zh-CN" sz="2800" dirty="0"/>
          </a:p>
          <a:p>
            <a:r>
              <a:rPr lang="en-US" altLang="zh-CN" sz="2800" dirty="0"/>
              <a:t>2. Amy</a:t>
            </a:r>
            <a:r>
              <a:rPr lang="zh-CN" altLang="en-US" sz="2800" dirty="0"/>
              <a:t>跳得最远，她跳得比其他所有人都远</a:t>
            </a:r>
            <a:r>
              <a:rPr lang="zh-CN" altLang="en-US" sz="2800" b="0" dirty="0"/>
              <a:t> 。</a:t>
            </a:r>
            <a:r>
              <a:rPr lang="zh-CN" altLang="en-US" dirty="0"/>
              <a:t> </a:t>
            </a:r>
          </a:p>
          <a:p>
            <a:endParaRPr lang="zh-CN" altLang="en-US" sz="2800" b="0" dirty="0"/>
          </a:p>
          <a:p>
            <a:r>
              <a:rPr lang="en-US" altLang="zh-CN" sz="2800" b="0" dirty="0"/>
              <a:t>Amy jumped</a:t>
            </a:r>
            <a:r>
              <a:rPr lang="en-US" altLang="zh-CN" sz="2800" b="0" u="sng" dirty="0"/>
              <a:t>                        </a:t>
            </a:r>
            <a:r>
              <a:rPr lang="en-US" altLang="zh-CN" sz="2800" b="0" dirty="0"/>
              <a:t>, </a:t>
            </a:r>
          </a:p>
          <a:p>
            <a:r>
              <a:rPr lang="en-US" altLang="zh-CN" sz="2800" b="0" dirty="0"/>
              <a:t>she jumped</a:t>
            </a:r>
            <a:r>
              <a:rPr lang="en-US" altLang="zh-CN" sz="2800" b="0" u="sng" dirty="0"/>
              <a:t>               </a:t>
            </a:r>
            <a:r>
              <a:rPr lang="en-US" altLang="zh-CN" sz="2800" b="0" dirty="0" smtClean="0"/>
              <a:t> </a:t>
            </a:r>
            <a:r>
              <a:rPr lang="en-US" altLang="zh-CN" sz="2800" b="0" dirty="0"/>
              <a:t>than </a:t>
            </a:r>
            <a:r>
              <a:rPr lang="en-US" altLang="zh-CN" sz="2800" b="0" i="1" dirty="0">
                <a:solidFill>
                  <a:srgbClr val="0000FF"/>
                </a:solidFill>
              </a:rPr>
              <a:t>all the others</a:t>
            </a:r>
            <a:r>
              <a:rPr lang="en-US" altLang="zh-CN" sz="2800" dirty="0"/>
              <a:t> </a:t>
            </a:r>
            <a:r>
              <a:rPr lang="en-US" altLang="zh-CN" sz="2800" b="0" dirty="0"/>
              <a:t>                 </a:t>
            </a:r>
          </a:p>
        </p:txBody>
      </p:sp>
      <p:sp>
        <p:nvSpPr>
          <p:cNvPr id="6042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2057400" y="1524000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9933FF"/>
                </a:solidFill>
              </a:rPr>
              <a:t>more carefully (harder) than me</a:t>
            </a: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3505200" y="1971675"/>
            <a:ext cx="400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9933FF"/>
                </a:solidFill>
              </a:rPr>
              <a:t>the most carefully/hardest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2297112" y="4510088"/>
            <a:ext cx="2549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9933FF"/>
                </a:solidFill>
              </a:rPr>
              <a:t>the farthest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2133600" y="4889500"/>
            <a:ext cx="1577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9933FF"/>
                </a:solidFill>
              </a:rPr>
              <a:t>farther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7" grpId="0"/>
      <p:bldP spid="60428" grpId="0"/>
      <p:bldP spid="60429" grpId="0"/>
      <p:bldP spid="604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228600" y="2057400"/>
            <a:ext cx="82296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</a:rPr>
              <a:t>1. If I work more hardly, I will get more points in the exam.                __________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 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2.  He did more badly in this exam than in the last one.                            __________</a:t>
            </a:r>
          </a:p>
          <a:p>
            <a:r>
              <a:rPr lang="en-US" altLang="zh-CN" sz="2800" dirty="0">
                <a:solidFill>
                  <a:schemeClr val="bg1"/>
                </a:solidFill>
              </a:rPr>
              <a:t> </a:t>
            </a:r>
          </a:p>
          <a:p>
            <a:endParaRPr lang="en-US" altLang="zh-CN" sz="2800" dirty="0"/>
          </a:p>
        </p:txBody>
      </p:sp>
      <p:sp>
        <p:nvSpPr>
          <p:cNvPr id="614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04800" y="381000"/>
            <a:ext cx="7848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dirty="0">
                <a:solidFill>
                  <a:srgbClr val="FFFF00"/>
                </a:solidFill>
              </a:rPr>
              <a:t>Please find out the mistakes in the following sentences and correct them(</a:t>
            </a:r>
            <a:r>
              <a:rPr lang="zh-CN" altLang="en-US" sz="2400" dirty="0">
                <a:solidFill>
                  <a:srgbClr val="0000FF"/>
                </a:solidFill>
              </a:rPr>
              <a:t>改错</a:t>
            </a:r>
            <a:r>
              <a:rPr lang="zh-CN" altLang="en-US" sz="2400" dirty="0">
                <a:solidFill>
                  <a:srgbClr val="FFFF00"/>
                </a:solidFill>
              </a:rPr>
              <a:t>）</a:t>
            </a:r>
          </a:p>
        </p:txBody>
      </p:sp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4419600" y="2438400"/>
            <a:ext cx="1230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harder</a:t>
            </a:r>
          </a:p>
        </p:txBody>
      </p:sp>
      <p:sp>
        <p:nvSpPr>
          <p:cNvPr id="261128" name="Line 8"/>
          <p:cNvSpPr>
            <a:spLocks noChangeShapeType="1"/>
          </p:cNvSpPr>
          <p:nvPr/>
        </p:nvSpPr>
        <p:spPr bwMode="auto">
          <a:xfrm>
            <a:off x="2971800" y="2667000"/>
            <a:ext cx="1295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1905000" y="3886200"/>
            <a:ext cx="2209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>
            <a:off x="4572000" y="3810000"/>
            <a:ext cx="1541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dirty="0">
                <a:solidFill>
                  <a:srgbClr val="FFFF00"/>
                </a:solidFill>
                <a:latin typeface="Times New Roman" panose="02020603050405020304" pitchFamily="18" charset="0"/>
              </a:rPr>
              <a:t> worse</a:t>
            </a:r>
            <a:r>
              <a:rPr kumimoji="1"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1129" grpId="0" autoUpdateAnimBg="0"/>
      <p:bldP spid="261128" grpId="0" animBg="1"/>
      <p:bldP spid="2" grpId="0" animBg="1"/>
      <p:bldP spid="26113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68313" y="404813"/>
            <a:ext cx="5943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r>
              <a:rPr lang="en-US" altLang="zh-CN" sz="4000" i="1" dirty="0"/>
              <a:t>Practice: 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914400" y="1524000"/>
            <a:ext cx="7696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i="1" dirty="0"/>
              <a:t>请用</a:t>
            </a:r>
            <a:r>
              <a:rPr lang="en-US" altLang="zh-CN" sz="4000" i="1" dirty="0"/>
              <a:t>adv</a:t>
            </a:r>
            <a:r>
              <a:rPr lang="zh-CN" altLang="en-US" sz="4000" i="1" dirty="0"/>
              <a:t>的比较级和最高级比较一切能比较的东西，与组内成员相互比较</a:t>
            </a:r>
            <a:r>
              <a:rPr lang="en-US" altLang="zh-CN" sz="4000" i="1" dirty="0"/>
              <a:t>(</a:t>
            </a:r>
            <a:r>
              <a:rPr lang="zh-CN" altLang="en-US" sz="4000" i="1" dirty="0"/>
              <a:t>唱歌、跳舞、</a:t>
            </a:r>
            <a:r>
              <a:rPr lang="en-US" altLang="zh-CN" sz="4000" i="1" dirty="0"/>
              <a:t>…)</a:t>
            </a:r>
            <a:r>
              <a:rPr lang="zh-CN" altLang="en-US" sz="4000" i="1" dirty="0"/>
              <a:t>，看谁比的最有水平！行动吧！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066800" y="4343400"/>
            <a:ext cx="6172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i="1" dirty="0">
                <a:solidFill>
                  <a:srgbClr val="33CC33"/>
                </a:solidFill>
              </a:rPr>
              <a:t>E.g. </a:t>
            </a:r>
            <a:br>
              <a:rPr lang="en-US" altLang="zh-CN" sz="2800" i="1" dirty="0">
                <a:solidFill>
                  <a:srgbClr val="33CC33"/>
                </a:solidFill>
              </a:rPr>
            </a:br>
            <a:r>
              <a:rPr lang="en-US" altLang="zh-CN" sz="2800" i="1" dirty="0">
                <a:solidFill>
                  <a:srgbClr val="33CC33"/>
                </a:solidFill>
              </a:rPr>
              <a:t> xx jumps high.</a:t>
            </a:r>
            <a:br>
              <a:rPr lang="en-US" altLang="zh-CN" sz="2800" i="1" dirty="0">
                <a:solidFill>
                  <a:srgbClr val="33CC33"/>
                </a:solidFill>
              </a:rPr>
            </a:br>
            <a:r>
              <a:rPr lang="en-US" altLang="zh-CN" sz="2800" i="1" dirty="0">
                <a:solidFill>
                  <a:srgbClr val="33CC33"/>
                </a:solidFill>
              </a:rPr>
              <a:t> xx jumps higher than …</a:t>
            </a:r>
            <a:br>
              <a:rPr lang="en-US" altLang="zh-CN" sz="2800" i="1" dirty="0">
                <a:solidFill>
                  <a:srgbClr val="33CC33"/>
                </a:solidFill>
              </a:rPr>
            </a:br>
            <a:r>
              <a:rPr lang="en-US" altLang="zh-CN" sz="2800" i="1" dirty="0">
                <a:solidFill>
                  <a:srgbClr val="33CC33"/>
                </a:solidFill>
              </a:rPr>
              <a:t> xxx jumps the highest of /in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back (2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752600" y="3200400"/>
            <a:ext cx="7162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latin typeface="Monotype Corsiva" panose="03010101010201010101" pitchFamily="66" charset="0"/>
              </a:rPr>
              <a:t>Finish the exercises on your  workbook.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Monotype Corsiva" panose="03010101010201010101" pitchFamily="66" charset="0"/>
              </a:rPr>
              <a:t>2. Review the grammar.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2971800" y="2286000"/>
            <a:ext cx="316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800080"/>
                </a:solidFill>
                <a:latin typeface="Comic Sans MS" panose="030F0702030302020204" pitchFamily="66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838200" y="1295400"/>
            <a:ext cx="7696200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tall ________  ________       cold_______  _______   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nice _______  ________       late   _______  _______</a:t>
            </a:r>
            <a:r>
              <a:rPr lang="en-US" altLang="zh-CN" u="sng" dirty="0"/>
              <a:t> </a:t>
            </a:r>
            <a:endParaRPr lang="en-US" altLang="zh-CN" dirty="0"/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pretty _______ _________  easy ________  _______  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 smtClean="0"/>
              <a:t>slim </a:t>
            </a:r>
            <a:r>
              <a:rPr lang="en-US" altLang="zh-CN" dirty="0"/>
              <a:t>________  _______        big _________ _________  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good _______  ________       bad ________  ________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many _______ _________    much _______ _________ 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little ________ _________</a:t>
            </a: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US" altLang="zh-CN" dirty="0"/>
              <a:t>interesting ______________ _______________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514600" y="3810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写出下列词的比较级和最高级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752600" y="4724400"/>
            <a:ext cx="678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1.</a:t>
            </a:r>
            <a:r>
              <a:rPr lang="zh-CN" altLang="en-US" dirty="0">
                <a:solidFill>
                  <a:srgbClr val="FF0000"/>
                </a:solidFill>
              </a:rPr>
              <a:t>一般情况后</a:t>
            </a:r>
            <a:r>
              <a:rPr lang="en-US" altLang="zh-CN" dirty="0"/>
              <a:t>: </a:t>
            </a:r>
            <a:r>
              <a:rPr lang="zh-CN" altLang="en-US" dirty="0"/>
              <a:t>＋</a:t>
            </a:r>
            <a:r>
              <a:rPr lang="en-US" altLang="zh-CN" dirty="0" err="1"/>
              <a:t>er</a:t>
            </a:r>
            <a:r>
              <a:rPr lang="zh-CN" altLang="en-US" dirty="0"/>
              <a:t>／</a:t>
            </a:r>
            <a:r>
              <a:rPr lang="en-US" altLang="zh-CN" dirty="0"/>
              <a:t>est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1752600" y="5029200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2.</a:t>
            </a:r>
            <a:r>
              <a:rPr lang="zh-CN" altLang="en-US" dirty="0">
                <a:solidFill>
                  <a:srgbClr val="FF0000"/>
                </a:solidFill>
              </a:rPr>
              <a:t>以</a:t>
            </a:r>
            <a:r>
              <a:rPr lang="en-US" altLang="zh-CN" dirty="0">
                <a:solidFill>
                  <a:srgbClr val="FF0000"/>
                </a:solidFill>
              </a:rPr>
              <a:t>e</a:t>
            </a:r>
            <a:r>
              <a:rPr lang="zh-CN" altLang="en-US" dirty="0">
                <a:solidFill>
                  <a:srgbClr val="FF0000"/>
                </a:solidFill>
              </a:rPr>
              <a:t>结尾</a:t>
            </a:r>
            <a:r>
              <a:rPr lang="en-US" altLang="zh-CN" dirty="0"/>
              <a:t>: </a:t>
            </a:r>
            <a:r>
              <a:rPr lang="zh-CN" altLang="en-US" dirty="0"/>
              <a:t>＋</a:t>
            </a:r>
            <a:r>
              <a:rPr lang="en-US" altLang="zh-CN" dirty="0"/>
              <a:t>r/st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752600" y="5334000"/>
            <a:ext cx="518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3.</a:t>
            </a:r>
            <a:r>
              <a:rPr lang="zh-CN" altLang="en-US" dirty="0">
                <a:solidFill>
                  <a:srgbClr val="FF0000"/>
                </a:solidFill>
              </a:rPr>
              <a:t>辅音字母＋</a:t>
            </a:r>
            <a:r>
              <a:rPr lang="en-US" altLang="zh-CN" dirty="0">
                <a:solidFill>
                  <a:srgbClr val="FF0000"/>
                </a:solidFill>
              </a:rPr>
              <a:t>y</a:t>
            </a:r>
            <a:r>
              <a:rPr lang="zh-CN" altLang="en-US" dirty="0">
                <a:solidFill>
                  <a:srgbClr val="FF0000"/>
                </a:solidFill>
              </a:rPr>
              <a:t>结尾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  <a:r>
              <a:rPr lang="en-US" altLang="zh-CN" dirty="0"/>
              <a:t> </a:t>
            </a:r>
            <a:r>
              <a:rPr lang="zh-CN" altLang="en-US" dirty="0"/>
              <a:t>变</a:t>
            </a:r>
            <a:r>
              <a:rPr lang="en-US" altLang="zh-CN" dirty="0"/>
              <a:t>y</a:t>
            </a:r>
            <a:r>
              <a:rPr lang="zh-CN" altLang="en-US" dirty="0"/>
              <a:t>为</a:t>
            </a:r>
            <a:r>
              <a:rPr lang="en-US" altLang="zh-CN" dirty="0"/>
              <a:t>i +er/ est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1752600" y="5638800"/>
            <a:ext cx="5881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FF0000"/>
                </a:solidFill>
              </a:rPr>
              <a:t>4.</a:t>
            </a:r>
            <a:r>
              <a:rPr lang="zh-CN" altLang="en-US" dirty="0">
                <a:solidFill>
                  <a:srgbClr val="FF0000"/>
                </a:solidFill>
              </a:rPr>
              <a:t>以重读闭音节（辅元辅）结尾</a:t>
            </a:r>
            <a:r>
              <a:rPr lang="zh-CN" altLang="en-US" dirty="0"/>
              <a:t>：双写尾字母＋</a:t>
            </a:r>
            <a:r>
              <a:rPr lang="en-US" altLang="zh-CN" dirty="0"/>
              <a:t>er/ est</a:t>
            </a:r>
            <a:r>
              <a:rPr lang="zh-CN" altLang="en-US" dirty="0"/>
              <a:t>．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752600" y="5943600"/>
            <a:ext cx="4572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5.</a:t>
            </a:r>
            <a:r>
              <a:rPr lang="zh-CN" altLang="en-US" dirty="0">
                <a:solidFill>
                  <a:srgbClr val="FF0000"/>
                </a:solidFill>
              </a:rPr>
              <a:t>多音节词</a:t>
            </a:r>
            <a:r>
              <a:rPr lang="zh-CN" altLang="en-US" dirty="0"/>
              <a:t>：</a:t>
            </a:r>
            <a:r>
              <a:rPr lang="en-US" altLang="zh-CN" dirty="0"/>
              <a:t>-more  the most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228600" y="49530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FF0066"/>
                </a:solidFill>
              </a:rPr>
              <a:t>The</a:t>
            </a:r>
          </a:p>
          <a:p>
            <a:r>
              <a:rPr lang="en-US" altLang="zh-CN" dirty="0">
                <a:solidFill>
                  <a:srgbClr val="FF0066"/>
                </a:solidFill>
              </a:rPr>
              <a:t>Rules: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1371600" y="1219200"/>
            <a:ext cx="2593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b="0" dirty="0"/>
              <a:t>taller         the tallest</a:t>
            </a:r>
            <a:r>
              <a:rPr lang="en-US" altLang="zh-CN" dirty="0"/>
              <a:t> 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4419600" y="1219200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colder    the coldest</a:t>
            </a:r>
            <a:r>
              <a:rPr lang="en-US" altLang="zh-CN" dirty="0"/>
              <a:t> 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1524000" y="1676400"/>
            <a:ext cx="210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nicer      the nicest</a:t>
            </a:r>
            <a:r>
              <a:rPr lang="en-US" altLang="zh-CN" dirty="0"/>
              <a:t> 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4495800" y="1600200"/>
            <a:ext cx="219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later         the latest</a:t>
            </a:r>
            <a:r>
              <a:rPr lang="en-US" altLang="zh-CN" dirty="0"/>
              <a:t> 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600200" y="205740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prettier    the prettiest</a:t>
            </a:r>
            <a:r>
              <a:rPr lang="en-US" altLang="zh-CN" dirty="0"/>
              <a:t> 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4419600" y="2057400"/>
            <a:ext cx="241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easier       the easiest</a:t>
            </a:r>
            <a:r>
              <a:rPr lang="en-US" altLang="zh-CN" dirty="0"/>
              <a:t> 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1371600" y="2452687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slimmer    </a:t>
            </a:r>
            <a:r>
              <a:rPr lang="en-US" altLang="zh-CN" b="0" dirty="0" smtClean="0"/>
              <a:t>the </a:t>
            </a:r>
            <a:r>
              <a:rPr lang="en-US" altLang="zh-CN" b="0" dirty="0"/>
              <a:t>slimmest</a:t>
            </a:r>
            <a:r>
              <a:rPr lang="en-US" altLang="zh-CN" dirty="0"/>
              <a:t> 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4648200" y="2438400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bigger          the biggest</a:t>
            </a:r>
            <a:r>
              <a:rPr lang="en-US" altLang="zh-CN" dirty="0"/>
              <a:t> 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1600200" y="28194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b="0" dirty="0"/>
              <a:t>better      the best</a:t>
            </a:r>
            <a:r>
              <a:rPr lang="en-US" altLang="zh-CN" dirty="0"/>
              <a:t> 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4572000" y="2895600"/>
            <a:ext cx="235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0" dirty="0"/>
              <a:t>worse          the worst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1676400" y="32766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0" dirty="0"/>
              <a:t>more       the most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4724400" y="33528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0" dirty="0"/>
              <a:t>more       the most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1600200" y="37338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0" dirty="0"/>
              <a:t>less         the least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2209800" y="4191000"/>
            <a:ext cx="419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b="0" dirty="0"/>
              <a:t>more  </a:t>
            </a:r>
            <a:r>
              <a:rPr lang="en-US" altLang="zh-CN" b="0" dirty="0"/>
              <a:t>interesting</a:t>
            </a:r>
            <a:r>
              <a:rPr kumimoji="1" lang="en-US" altLang="zh-CN" b="0" dirty="0"/>
              <a:t>     the most </a:t>
            </a:r>
            <a:r>
              <a:rPr lang="en-US" altLang="zh-CN" b="0" dirty="0"/>
              <a:t>interesting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1752600" y="6248400"/>
            <a:ext cx="1755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6.</a:t>
            </a:r>
            <a:r>
              <a:rPr lang="zh-CN" altLang="en-US" dirty="0">
                <a:solidFill>
                  <a:srgbClr val="FF0000"/>
                </a:solidFill>
              </a:rPr>
              <a:t>不规则单独记</a:t>
            </a:r>
          </a:p>
        </p:txBody>
      </p:sp>
      <p:sp>
        <p:nvSpPr>
          <p:cNvPr id="32801" name="Text Box 33"/>
          <p:cNvSpPr txBox="1">
            <a:spLocks noChangeArrowheads="1"/>
          </p:cNvSpPr>
          <p:nvPr/>
        </p:nvSpPr>
        <p:spPr bwMode="auto">
          <a:xfrm>
            <a:off x="685800" y="533400"/>
            <a:ext cx="1600200" cy="51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Lead 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/>
      <p:bldP spid="32779" grpId="0"/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  <p:bldP spid="32788" grpId="0"/>
      <p:bldP spid="32789" grpId="0"/>
      <p:bldP spid="32790" grpId="0"/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8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67000" y="2438400"/>
            <a:ext cx="34290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2667000"/>
            <a:ext cx="2667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096000" y="3200400"/>
            <a:ext cx="2895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86200" y="2362200"/>
            <a:ext cx="190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0" dirty="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38200" y="281940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0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7239000" y="3276600"/>
            <a:ext cx="1447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0" dirty="0">
                <a:solidFill>
                  <a:srgbClr val="FF0066"/>
                </a:solidFill>
              </a:rPr>
              <a:t>3</a:t>
            </a:r>
          </a:p>
        </p:txBody>
      </p:sp>
      <p:pic>
        <p:nvPicPr>
          <p:cNvPr id="7180" name="Picture 12" descr="am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3657600" y="609600"/>
            <a:ext cx="1362075" cy="178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 descr="sandy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lum contrast="18000"/>
          </a:blip>
          <a:srcRect/>
          <a:stretch>
            <a:fillRect/>
          </a:stretch>
        </p:blipFill>
        <p:spPr bwMode="auto">
          <a:xfrm>
            <a:off x="457200" y="609600"/>
            <a:ext cx="1490663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millie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7" cstate="email">
            <a:lum contrast="18000"/>
          </a:blip>
          <a:srcRect/>
          <a:stretch>
            <a:fillRect/>
          </a:stretch>
        </p:blipFill>
        <p:spPr bwMode="auto">
          <a:xfrm>
            <a:off x="6553200" y="1219200"/>
            <a:ext cx="1617663" cy="190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>
            <a:off x="3048000" y="4171950"/>
            <a:ext cx="31242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the fastest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7184" name="WordArt 16"/>
          <p:cNvSpPr>
            <a:spLocks noChangeArrowheads="1" noChangeShapeType="1" noTextEdit="1"/>
          </p:cNvSpPr>
          <p:nvPr/>
        </p:nvSpPr>
        <p:spPr bwMode="auto">
          <a:xfrm>
            <a:off x="685800" y="4171950"/>
            <a:ext cx="1524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faster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7185" name="WordArt 17"/>
          <p:cNvSpPr>
            <a:spLocks noChangeArrowheads="1" noChangeShapeType="1" noTextEdit="1"/>
          </p:cNvSpPr>
          <p:nvPr/>
        </p:nvSpPr>
        <p:spPr bwMode="auto">
          <a:xfrm>
            <a:off x="6781800" y="4171950"/>
            <a:ext cx="1524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fast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09600" y="4800600"/>
            <a:ext cx="8991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Millie came third in the race. She ran </a:t>
            </a:r>
            <a:r>
              <a:rPr lang="en-US" altLang="zh-CN" sz="2000" dirty="0">
                <a:solidFill>
                  <a:srgbClr val="FF0066"/>
                </a:solidFill>
              </a:rPr>
              <a:t>fast</a:t>
            </a:r>
            <a:r>
              <a:rPr lang="en-US" altLang="zh-CN" sz="20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Sandy came second in the race. She ran </a:t>
            </a:r>
            <a:r>
              <a:rPr lang="en-US" altLang="zh-CN" sz="2000" dirty="0">
                <a:solidFill>
                  <a:srgbClr val="FF0066"/>
                </a:solidFill>
              </a:rPr>
              <a:t>faster</a:t>
            </a:r>
            <a:r>
              <a:rPr lang="en-US" altLang="zh-CN" sz="2000" dirty="0"/>
              <a:t> than Millie.</a:t>
            </a:r>
          </a:p>
          <a:p>
            <a:pPr>
              <a:spcBef>
                <a:spcPct val="50000"/>
              </a:spcBef>
            </a:pPr>
            <a:r>
              <a:rPr lang="en-US" altLang="zh-CN" sz="2000" dirty="0"/>
              <a:t>Amy came first in the race. She ran the </a:t>
            </a:r>
            <a:r>
              <a:rPr lang="en-US" altLang="zh-CN" sz="2000" dirty="0">
                <a:solidFill>
                  <a:srgbClr val="FF0066"/>
                </a:solidFill>
              </a:rPr>
              <a:t>fastest</a:t>
            </a:r>
            <a:r>
              <a:rPr lang="en-US" altLang="zh-CN" sz="2000" dirty="0"/>
              <a:t>.</a:t>
            </a:r>
          </a:p>
        </p:txBody>
      </p:sp>
      <p:sp>
        <p:nvSpPr>
          <p:cNvPr id="7187" name="WordArt 19"/>
          <p:cNvSpPr>
            <a:spLocks noChangeArrowheads="1" noChangeShapeType="1" noTextEdit="1"/>
          </p:cNvSpPr>
          <p:nvPr/>
        </p:nvSpPr>
        <p:spPr bwMode="auto">
          <a:xfrm>
            <a:off x="1828800" y="228600"/>
            <a:ext cx="52387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the result of the race</a:t>
            </a:r>
            <a:endParaRPr lang="zh-CN" altLang="en-US" sz="3600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667000" y="2590800"/>
            <a:ext cx="3581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200400"/>
            <a:ext cx="2667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248400" y="3733800"/>
            <a:ext cx="28956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86200" y="3200400"/>
            <a:ext cx="1905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9600" b="0" dirty="0">
                <a:solidFill>
                  <a:srgbClr val="FF0066"/>
                </a:solidFill>
              </a:rPr>
              <a:t>1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3429000"/>
            <a:ext cx="1447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b="0" dirty="0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239000" y="3581400"/>
            <a:ext cx="144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0" dirty="0">
                <a:solidFill>
                  <a:srgbClr val="FF0066"/>
                </a:solidFill>
              </a:rPr>
              <a:t>3</a:t>
            </a:r>
          </a:p>
        </p:txBody>
      </p:sp>
      <p:pic>
        <p:nvPicPr>
          <p:cNvPr id="11272" name="Picture 8" descr="amy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>
            <a:lum contrast="24000"/>
          </a:blip>
          <a:srcRect/>
          <a:stretch>
            <a:fillRect/>
          </a:stretch>
        </p:blipFill>
        <p:spPr bwMode="auto">
          <a:xfrm>
            <a:off x="6934200" y="685800"/>
            <a:ext cx="1420813" cy="185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sandy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email">
            <a:lum contrast="18000"/>
          </a:blip>
          <a:srcRect/>
          <a:stretch>
            <a:fillRect/>
          </a:stretch>
        </p:blipFill>
        <p:spPr bwMode="auto">
          <a:xfrm>
            <a:off x="3657600" y="685800"/>
            <a:ext cx="14319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5" name="WordArt 11"/>
          <p:cNvSpPr>
            <a:spLocks noChangeArrowheads="1" noChangeShapeType="1" noTextEdit="1"/>
          </p:cNvSpPr>
          <p:nvPr/>
        </p:nvSpPr>
        <p:spPr bwMode="auto">
          <a:xfrm>
            <a:off x="3048000" y="2743200"/>
            <a:ext cx="31242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the highest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1276" name="WordArt 12"/>
          <p:cNvSpPr>
            <a:spLocks noChangeArrowheads="1" noChangeShapeType="1" noTextEdit="1"/>
          </p:cNvSpPr>
          <p:nvPr/>
        </p:nvSpPr>
        <p:spPr bwMode="auto">
          <a:xfrm>
            <a:off x="685800" y="3028950"/>
            <a:ext cx="1524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higher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sp>
        <p:nvSpPr>
          <p:cNvPr id="11277" name="WordArt 13"/>
          <p:cNvSpPr>
            <a:spLocks noChangeArrowheads="1" noChangeShapeType="1" noTextEdit="1"/>
          </p:cNvSpPr>
          <p:nvPr/>
        </p:nvSpPr>
        <p:spPr bwMode="auto">
          <a:xfrm>
            <a:off x="6858000" y="2971800"/>
            <a:ext cx="1524000" cy="704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/>
              </a:rPr>
              <a:t>high</a:t>
            </a:r>
            <a:endParaRPr lang="zh-CN" altLang="en-US" sz="40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Comic Sans MS" panose="030F0702030302020204"/>
            </a:endParaRPr>
          </a:p>
        </p:txBody>
      </p:sp>
      <p:pic>
        <p:nvPicPr>
          <p:cNvPr id="11278" name="Picture 14" descr="kitty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email">
            <a:lum contrast="18000"/>
          </a:blip>
          <a:srcRect/>
          <a:stretch>
            <a:fillRect/>
          </a:stretch>
        </p:blipFill>
        <p:spPr bwMode="auto">
          <a:xfrm>
            <a:off x="533400" y="762000"/>
            <a:ext cx="1647825" cy="186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0" y="4662488"/>
            <a:ext cx="8991600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Amy jumped </a:t>
            </a:r>
            <a:r>
              <a:rPr lang="en-US" altLang="zh-CN" sz="3200" dirty="0">
                <a:solidFill>
                  <a:srgbClr val="FF0066"/>
                </a:solidFill>
              </a:rPr>
              <a:t>high</a:t>
            </a:r>
            <a:r>
              <a:rPr lang="en-US" altLang="zh-CN" sz="32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Kitty jumped </a:t>
            </a:r>
            <a:r>
              <a:rPr lang="en-US" altLang="zh-CN" sz="3200" dirty="0">
                <a:solidFill>
                  <a:srgbClr val="FF0066"/>
                </a:solidFill>
              </a:rPr>
              <a:t>higher</a:t>
            </a:r>
            <a:r>
              <a:rPr lang="en-US" altLang="zh-CN" sz="3200" dirty="0"/>
              <a:t> than Amy.</a:t>
            </a:r>
          </a:p>
          <a:p>
            <a:pPr>
              <a:spcBef>
                <a:spcPct val="50000"/>
              </a:spcBef>
            </a:pPr>
            <a:r>
              <a:rPr lang="en-US" altLang="zh-CN" sz="3200" dirty="0"/>
              <a:t>Sandy jumped the </a:t>
            </a:r>
            <a:r>
              <a:rPr lang="en-US" altLang="zh-CN" sz="3200" dirty="0">
                <a:solidFill>
                  <a:srgbClr val="FF0066"/>
                </a:solidFill>
              </a:rPr>
              <a:t>highest</a:t>
            </a:r>
            <a:r>
              <a:rPr lang="en-US" altLang="zh-CN" sz="3200" dirty="0"/>
              <a:t> of all.</a:t>
            </a:r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838200" y="228600"/>
            <a:ext cx="65913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 panose="020B0A04020102020204"/>
              </a:rPr>
              <a:t>the result of the high jump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nimBg="1"/>
      <p:bldP spid="11276" grpId="0" animBg="1"/>
      <p:bldP spid="11277" grpId="0" animBg="1"/>
      <p:bldP spid="1127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38" name="Group 54"/>
          <p:cNvGraphicFramePr>
            <a:graphicFrameLocks noGrp="1"/>
          </p:cNvGraphicFramePr>
          <p:nvPr/>
        </p:nvGraphicFramePr>
        <p:xfrm>
          <a:off x="609600" y="1676400"/>
          <a:ext cx="7277100" cy="4481513"/>
        </p:xfrm>
        <a:graphic>
          <a:graphicData uri="http://schemas.openxmlformats.org/drawingml/2006/table">
            <a:tbl>
              <a:tblPr/>
              <a:tblGrid>
                <a:gridCol w="2960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9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990600" y="1752600"/>
            <a:ext cx="21955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FFFF00"/>
                </a:solidFill>
                <a:latin typeface="+mj-ea"/>
                <a:ea typeface="+mj-ea"/>
              </a:rPr>
              <a:t> </a:t>
            </a: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构成法</a:t>
            </a:r>
          </a:p>
        </p:txBody>
      </p:sp>
      <p:sp>
        <p:nvSpPr>
          <p:cNvPr id="38937" name="Text Box 25"/>
          <p:cNvSpPr txBox="1">
            <a:spLocks noChangeArrowheads="1"/>
          </p:cNvSpPr>
          <p:nvPr/>
        </p:nvSpPr>
        <p:spPr bwMode="auto">
          <a:xfrm>
            <a:off x="3657600" y="1828800"/>
            <a:ext cx="20891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原级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4876800" y="1828800"/>
            <a:ext cx="23034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比较级</a:t>
            </a: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6477000" y="1828800"/>
            <a:ext cx="142875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最高级</a:t>
            </a:r>
          </a:p>
        </p:txBody>
      </p:sp>
      <p:sp>
        <p:nvSpPr>
          <p:cNvPr id="42022" name="Text Box 123"/>
          <p:cNvSpPr txBox="1">
            <a:spLocks noChangeArrowheads="1"/>
          </p:cNvSpPr>
          <p:nvPr/>
        </p:nvSpPr>
        <p:spPr bwMode="auto">
          <a:xfrm>
            <a:off x="3733800" y="25908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hard</a:t>
            </a:r>
          </a:p>
        </p:txBody>
      </p:sp>
      <p:sp>
        <p:nvSpPr>
          <p:cNvPr id="42023" name="Text Box 28"/>
          <p:cNvSpPr txBox="1">
            <a:spLocks noChangeArrowheads="1"/>
          </p:cNvSpPr>
          <p:nvPr/>
        </p:nvSpPr>
        <p:spPr bwMode="auto">
          <a:xfrm>
            <a:off x="3733800" y="29718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late</a:t>
            </a:r>
          </a:p>
        </p:txBody>
      </p:sp>
      <p:sp>
        <p:nvSpPr>
          <p:cNvPr id="42024" name="Text Box 31"/>
          <p:cNvSpPr txBox="1">
            <a:spLocks noChangeArrowheads="1"/>
          </p:cNvSpPr>
          <p:nvPr/>
        </p:nvSpPr>
        <p:spPr bwMode="auto">
          <a:xfrm>
            <a:off x="3733800" y="34290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early</a:t>
            </a:r>
          </a:p>
        </p:txBody>
      </p:sp>
      <p:sp>
        <p:nvSpPr>
          <p:cNvPr id="221308" name="Text Box 124"/>
          <p:cNvSpPr txBox="1">
            <a:spLocks noChangeArrowheads="1"/>
          </p:cNvSpPr>
          <p:nvPr/>
        </p:nvSpPr>
        <p:spPr bwMode="auto">
          <a:xfrm>
            <a:off x="5105400" y="24384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hard</a:t>
            </a:r>
            <a:r>
              <a:rPr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er</a:t>
            </a:r>
          </a:p>
        </p:txBody>
      </p:sp>
      <p:sp>
        <p:nvSpPr>
          <p:cNvPr id="221213" name="Text Box 29"/>
          <p:cNvSpPr txBox="1">
            <a:spLocks noChangeArrowheads="1"/>
          </p:cNvSpPr>
          <p:nvPr/>
        </p:nvSpPr>
        <p:spPr bwMode="auto">
          <a:xfrm>
            <a:off x="5105400" y="2971800"/>
            <a:ext cx="208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lat</a:t>
            </a:r>
            <a:r>
              <a:rPr lang="en-US" altLang="zh-CN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er</a:t>
            </a:r>
          </a:p>
        </p:txBody>
      </p:sp>
      <p:sp>
        <p:nvSpPr>
          <p:cNvPr id="221216" name="Text Box 32"/>
          <p:cNvSpPr txBox="1">
            <a:spLocks noChangeArrowheads="1"/>
          </p:cNvSpPr>
          <p:nvPr/>
        </p:nvSpPr>
        <p:spPr bwMode="auto">
          <a:xfrm>
            <a:off x="5105400" y="342900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earl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ier</a:t>
            </a:r>
          </a:p>
        </p:txBody>
      </p:sp>
      <p:sp>
        <p:nvSpPr>
          <p:cNvPr id="221309" name="Text Box 125"/>
          <p:cNvSpPr txBox="1">
            <a:spLocks noChangeArrowheads="1"/>
          </p:cNvSpPr>
          <p:nvPr/>
        </p:nvSpPr>
        <p:spPr bwMode="auto">
          <a:xfrm>
            <a:off x="6324600" y="2362200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 hard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221214" name="Text Box 30"/>
          <p:cNvSpPr txBox="1">
            <a:spLocks noChangeArrowheads="1"/>
          </p:cNvSpPr>
          <p:nvPr/>
        </p:nvSpPr>
        <p:spPr bwMode="auto">
          <a:xfrm>
            <a:off x="6400800" y="2895600"/>
            <a:ext cx="241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 lat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est</a:t>
            </a:r>
          </a:p>
        </p:txBody>
      </p:sp>
      <p:sp>
        <p:nvSpPr>
          <p:cNvPr id="221217" name="Text Box 33"/>
          <p:cNvSpPr txBox="1">
            <a:spLocks noChangeArrowheads="1"/>
          </p:cNvSpPr>
          <p:nvPr/>
        </p:nvSpPr>
        <p:spPr bwMode="auto">
          <a:xfrm>
            <a:off x="6400800" y="3429000"/>
            <a:ext cx="241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 earl</a:t>
            </a: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iest</a:t>
            </a:r>
          </a:p>
        </p:txBody>
      </p:sp>
      <p:sp>
        <p:nvSpPr>
          <p:cNvPr id="42031" name="Text Box 37"/>
          <p:cNvSpPr txBox="1">
            <a:spLocks noChangeArrowheads="1"/>
          </p:cNvSpPr>
          <p:nvPr/>
        </p:nvSpPr>
        <p:spPr bwMode="auto">
          <a:xfrm>
            <a:off x="3581400" y="4419600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slowly</a:t>
            </a:r>
          </a:p>
        </p:txBody>
      </p:sp>
      <p:sp>
        <p:nvSpPr>
          <p:cNvPr id="42032" name="Text Box 40"/>
          <p:cNvSpPr txBox="1">
            <a:spLocks noChangeArrowheads="1"/>
          </p:cNvSpPr>
          <p:nvPr/>
        </p:nvSpPr>
        <p:spPr bwMode="auto">
          <a:xfrm>
            <a:off x="3581400" y="5257800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carefully</a:t>
            </a:r>
          </a:p>
        </p:txBody>
      </p:sp>
      <p:sp>
        <p:nvSpPr>
          <p:cNvPr id="221222" name="Text Box 38"/>
          <p:cNvSpPr txBox="1">
            <a:spLocks noChangeArrowheads="1"/>
          </p:cNvSpPr>
          <p:nvPr/>
        </p:nvSpPr>
        <p:spPr bwMode="auto">
          <a:xfrm>
            <a:off x="4876800" y="4191000"/>
            <a:ext cx="1600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more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slowly</a:t>
            </a:r>
          </a:p>
        </p:txBody>
      </p:sp>
      <p:sp>
        <p:nvSpPr>
          <p:cNvPr id="221225" name="Text Box 41"/>
          <p:cNvSpPr txBox="1">
            <a:spLocks noChangeArrowheads="1"/>
          </p:cNvSpPr>
          <p:nvPr/>
        </p:nvSpPr>
        <p:spPr bwMode="auto">
          <a:xfrm>
            <a:off x="4953000" y="5029200"/>
            <a:ext cx="1600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  more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carefully</a:t>
            </a:r>
          </a:p>
        </p:txBody>
      </p:sp>
      <p:sp>
        <p:nvSpPr>
          <p:cNvPr id="221223" name="Text Box 39"/>
          <p:cNvSpPr txBox="1">
            <a:spLocks noChangeArrowheads="1"/>
          </p:cNvSpPr>
          <p:nvPr/>
        </p:nvSpPr>
        <p:spPr bwMode="auto">
          <a:xfrm>
            <a:off x="6400800" y="4191000"/>
            <a:ext cx="16764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the most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slowly</a:t>
            </a:r>
          </a:p>
        </p:txBody>
      </p:sp>
      <p:sp>
        <p:nvSpPr>
          <p:cNvPr id="221226" name="Text Box 42"/>
          <p:cNvSpPr txBox="1">
            <a:spLocks noChangeArrowheads="1"/>
          </p:cNvSpPr>
          <p:nvPr/>
        </p:nvSpPr>
        <p:spPr bwMode="auto">
          <a:xfrm>
            <a:off x="6400800" y="5105400"/>
            <a:ext cx="15652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</a:rPr>
              <a:t>the most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 carefully</a:t>
            </a:r>
          </a:p>
        </p:txBody>
      </p: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685800" y="2514600"/>
            <a:ext cx="266700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zh-CN" altLang="en-US" sz="2400" dirty="0"/>
              <a:t>单音节词和少数双音节词</a:t>
            </a:r>
            <a:r>
              <a:rPr lang="en-US" altLang="zh-CN" sz="2400" dirty="0"/>
              <a:t>,</a:t>
            </a:r>
            <a:r>
              <a:rPr lang="zh-CN" altLang="en-US" sz="2400" dirty="0"/>
              <a:t>词尾加</a:t>
            </a:r>
            <a:r>
              <a:rPr lang="en-US" altLang="zh-CN" sz="2400" dirty="0"/>
              <a:t>--er, est</a:t>
            </a:r>
          </a:p>
          <a:p>
            <a:pPr>
              <a:spcBef>
                <a:spcPct val="50000"/>
              </a:spcBef>
            </a:pPr>
            <a:endParaRPr lang="en-US" altLang="zh-CN" sz="2400" dirty="0"/>
          </a:p>
        </p:txBody>
      </p:sp>
      <p:sp>
        <p:nvSpPr>
          <p:cNvPr id="42039" name="Rectangle 55"/>
          <p:cNvSpPr>
            <a:spLocks noChangeArrowheads="1"/>
          </p:cNvSpPr>
          <p:nvPr/>
        </p:nvSpPr>
        <p:spPr bwMode="auto">
          <a:xfrm>
            <a:off x="762000" y="4267200"/>
            <a:ext cx="2667000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zh-CN" altLang="en-US" sz="2400"/>
              <a:t>大部分双音节词和多音节词前加</a:t>
            </a:r>
            <a:r>
              <a:rPr lang="en-US" altLang="zh-CN" sz="2400" dirty="0"/>
              <a:t>—more , most</a:t>
            </a:r>
          </a:p>
        </p:txBody>
      </p:sp>
      <p:sp>
        <p:nvSpPr>
          <p:cNvPr id="42043" name="Rectangle 59"/>
          <p:cNvSpPr>
            <a:spLocks noChangeArrowheads="1"/>
          </p:cNvSpPr>
          <p:nvPr/>
        </p:nvSpPr>
        <p:spPr bwMode="auto">
          <a:xfrm>
            <a:off x="381000" y="228600"/>
            <a:ext cx="842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Do you know comparatives and superlatives of adverbs?</a:t>
            </a:r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685800" y="9144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0000"/>
                </a:solidFill>
              </a:rPr>
              <a:t>Work out the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37" grpId="0"/>
      <p:bldP spid="420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949450" y="984250"/>
            <a:ext cx="49323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不规则变化</a:t>
            </a:r>
            <a:r>
              <a:rPr lang="en-US" altLang="zh-CN" sz="2400" dirty="0">
                <a:solidFill>
                  <a:srgbClr val="FFFF00"/>
                </a:solidFill>
                <a:latin typeface="+mj-ea"/>
                <a:ea typeface="+mj-ea"/>
              </a:rPr>
              <a:t>:</a:t>
            </a:r>
          </a:p>
        </p:txBody>
      </p:sp>
      <p:graphicFrame>
        <p:nvGraphicFramePr>
          <p:cNvPr id="222370" name="Group 162"/>
          <p:cNvGraphicFramePr>
            <a:graphicFrameLocks noGrp="1"/>
          </p:cNvGraphicFramePr>
          <p:nvPr/>
        </p:nvGraphicFramePr>
        <p:xfrm>
          <a:off x="1016000" y="1600200"/>
          <a:ext cx="7137400" cy="3810000"/>
        </p:xfrm>
        <a:graphic>
          <a:graphicData uri="http://schemas.openxmlformats.org/drawingml/2006/table">
            <a:tbl>
              <a:tblPr/>
              <a:tblGrid>
                <a:gridCol w="217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3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1593850" y="1676400"/>
            <a:ext cx="18716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原级</a:t>
            </a:r>
          </a:p>
        </p:txBody>
      </p:sp>
      <p:sp>
        <p:nvSpPr>
          <p:cNvPr id="39970" name="Text Box 34"/>
          <p:cNvSpPr txBox="1">
            <a:spLocks noChangeArrowheads="1"/>
          </p:cNvSpPr>
          <p:nvPr/>
        </p:nvSpPr>
        <p:spPr bwMode="auto">
          <a:xfrm>
            <a:off x="3683000" y="1695450"/>
            <a:ext cx="295116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比较级</a:t>
            </a:r>
          </a:p>
        </p:txBody>
      </p:sp>
      <p:sp>
        <p:nvSpPr>
          <p:cNvPr id="39971" name="Text Box 35"/>
          <p:cNvSpPr txBox="1">
            <a:spLocks noChangeArrowheads="1"/>
          </p:cNvSpPr>
          <p:nvPr/>
        </p:nvSpPr>
        <p:spPr bwMode="auto">
          <a:xfrm>
            <a:off x="6127750" y="1695450"/>
            <a:ext cx="192563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dirty="0">
                <a:solidFill>
                  <a:srgbClr val="FFFF00"/>
                </a:solidFill>
                <a:latin typeface="+mj-ea"/>
                <a:ea typeface="+mj-ea"/>
              </a:rPr>
              <a:t>最高级</a:t>
            </a:r>
          </a:p>
        </p:txBody>
      </p:sp>
      <p:sp>
        <p:nvSpPr>
          <p:cNvPr id="77860" name="Text Box 36"/>
          <p:cNvSpPr txBox="1">
            <a:spLocks noChangeArrowheads="1"/>
          </p:cNvSpPr>
          <p:nvPr/>
        </p:nvSpPr>
        <p:spPr bwMode="auto">
          <a:xfrm>
            <a:off x="1549400" y="2362200"/>
            <a:ext cx="241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well</a:t>
            </a:r>
          </a:p>
        </p:txBody>
      </p:sp>
      <p:sp>
        <p:nvSpPr>
          <p:cNvPr id="77861" name="Text Box 37"/>
          <p:cNvSpPr txBox="1">
            <a:spLocks noChangeArrowheads="1"/>
          </p:cNvSpPr>
          <p:nvPr/>
        </p:nvSpPr>
        <p:spPr bwMode="auto">
          <a:xfrm>
            <a:off x="1638300" y="2971800"/>
            <a:ext cx="2195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badly</a:t>
            </a:r>
          </a:p>
        </p:txBody>
      </p:sp>
      <p:sp>
        <p:nvSpPr>
          <p:cNvPr id="77862" name="Text Box 38"/>
          <p:cNvSpPr txBox="1">
            <a:spLocks noChangeArrowheads="1"/>
          </p:cNvSpPr>
          <p:nvPr/>
        </p:nvSpPr>
        <p:spPr bwMode="auto">
          <a:xfrm>
            <a:off x="1660525" y="3581400"/>
            <a:ext cx="255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much</a:t>
            </a:r>
          </a:p>
        </p:txBody>
      </p:sp>
      <p:sp>
        <p:nvSpPr>
          <p:cNvPr id="77863" name="Text Box 39"/>
          <p:cNvSpPr txBox="1">
            <a:spLocks noChangeArrowheads="1"/>
          </p:cNvSpPr>
          <p:nvPr/>
        </p:nvSpPr>
        <p:spPr bwMode="auto">
          <a:xfrm>
            <a:off x="1682750" y="4191000"/>
            <a:ext cx="2484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little</a:t>
            </a:r>
          </a:p>
        </p:txBody>
      </p:sp>
      <p:sp>
        <p:nvSpPr>
          <p:cNvPr id="77864" name="Text Box 40"/>
          <p:cNvSpPr txBox="1">
            <a:spLocks noChangeArrowheads="1"/>
          </p:cNvSpPr>
          <p:nvPr/>
        </p:nvSpPr>
        <p:spPr bwMode="auto">
          <a:xfrm>
            <a:off x="1638300" y="4876800"/>
            <a:ext cx="233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far</a:t>
            </a:r>
          </a:p>
        </p:txBody>
      </p:sp>
      <p:sp>
        <p:nvSpPr>
          <p:cNvPr id="222249" name="Text Box 41"/>
          <p:cNvSpPr txBox="1">
            <a:spLocks noChangeArrowheads="1"/>
          </p:cNvSpPr>
          <p:nvPr/>
        </p:nvSpPr>
        <p:spPr bwMode="auto">
          <a:xfrm>
            <a:off x="3727450" y="2362200"/>
            <a:ext cx="273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better</a:t>
            </a:r>
          </a:p>
        </p:txBody>
      </p:sp>
      <p:sp>
        <p:nvSpPr>
          <p:cNvPr id="222250" name="Text Box 42"/>
          <p:cNvSpPr txBox="1">
            <a:spLocks noChangeArrowheads="1"/>
          </p:cNvSpPr>
          <p:nvPr/>
        </p:nvSpPr>
        <p:spPr bwMode="auto">
          <a:xfrm>
            <a:off x="6172200" y="23177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the best</a:t>
            </a:r>
          </a:p>
        </p:txBody>
      </p:sp>
      <p:sp>
        <p:nvSpPr>
          <p:cNvPr id="222251" name="Text Box 43"/>
          <p:cNvSpPr txBox="1">
            <a:spLocks noChangeArrowheads="1"/>
          </p:cNvSpPr>
          <p:nvPr/>
        </p:nvSpPr>
        <p:spPr bwMode="auto">
          <a:xfrm>
            <a:off x="3816350" y="2984500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worse</a:t>
            </a:r>
          </a:p>
        </p:txBody>
      </p:sp>
      <p:sp>
        <p:nvSpPr>
          <p:cNvPr id="222252" name="Text Box 44"/>
          <p:cNvSpPr txBox="1">
            <a:spLocks noChangeArrowheads="1"/>
          </p:cNvSpPr>
          <p:nvPr/>
        </p:nvSpPr>
        <p:spPr bwMode="auto">
          <a:xfrm>
            <a:off x="5994400" y="2984500"/>
            <a:ext cx="252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the worst</a:t>
            </a:r>
          </a:p>
        </p:txBody>
      </p:sp>
      <p:sp>
        <p:nvSpPr>
          <p:cNvPr id="222253" name="Text Box 45"/>
          <p:cNvSpPr txBox="1">
            <a:spLocks noChangeArrowheads="1"/>
          </p:cNvSpPr>
          <p:nvPr/>
        </p:nvSpPr>
        <p:spPr bwMode="auto">
          <a:xfrm>
            <a:off x="3771900" y="3562350"/>
            <a:ext cx="280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more</a:t>
            </a:r>
          </a:p>
        </p:txBody>
      </p:sp>
      <p:sp>
        <p:nvSpPr>
          <p:cNvPr id="222254" name="Text Box 46"/>
          <p:cNvSpPr txBox="1">
            <a:spLocks noChangeArrowheads="1"/>
          </p:cNvSpPr>
          <p:nvPr/>
        </p:nvSpPr>
        <p:spPr bwMode="auto">
          <a:xfrm>
            <a:off x="6083300" y="3606800"/>
            <a:ext cx="266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the most</a:t>
            </a:r>
          </a:p>
        </p:txBody>
      </p:sp>
      <p:sp>
        <p:nvSpPr>
          <p:cNvPr id="222255" name="Text Box 47"/>
          <p:cNvSpPr txBox="1">
            <a:spLocks noChangeArrowheads="1"/>
          </p:cNvSpPr>
          <p:nvPr/>
        </p:nvSpPr>
        <p:spPr bwMode="auto">
          <a:xfrm>
            <a:off x="3816350" y="4184650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less</a:t>
            </a:r>
          </a:p>
        </p:txBody>
      </p:sp>
      <p:sp>
        <p:nvSpPr>
          <p:cNvPr id="222256" name="Text Box 48"/>
          <p:cNvSpPr txBox="1">
            <a:spLocks noChangeArrowheads="1"/>
          </p:cNvSpPr>
          <p:nvPr/>
        </p:nvSpPr>
        <p:spPr bwMode="auto">
          <a:xfrm rot="-5400000">
            <a:off x="6829425" y="3482975"/>
            <a:ext cx="549275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the least</a:t>
            </a:r>
          </a:p>
        </p:txBody>
      </p:sp>
      <p:sp>
        <p:nvSpPr>
          <p:cNvPr id="222257" name="Text Box 49"/>
          <p:cNvSpPr txBox="1">
            <a:spLocks noChangeArrowheads="1"/>
          </p:cNvSpPr>
          <p:nvPr/>
        </p:nvSpPr>
        <p:spPr bwMode="auto">
          <a:xfrm>
            <a:off x="3816350" y="4762500"/>
            <a:ext cx="44719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3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farther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30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further</a:t>
            </a:r>
          </a:p>
        </p:txBody>
      </p:sp>
      <p:sp>
        <p:nvSpPr>
          <p:cNvPr id="222258" name="Text Box 50"/>
          <p:cNvSpPr txBox="1">
            <a:spLocks noChangeArrowheads="1"/>
          </p:cNvSpPr>
          <p:nvPr/>
        </p:nvSpPr>
        <p:spPr bwMode="auto">
          <a:xfrm>
            <a:off x="6219825" y="4811713"/>
            <a:ext cx="27717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300" dirty="0">
                <a:solidFill>
                  <a:srgbClr val="FFFF00"/>
                </a:solidFill>
                <a:latin typeface="Times New Roman" panose="02020603050405020304" pitchFamily="18" charset="0"/>
              </a:rPr>
              <a:t> the farthest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2300" dirty="0">
                <a:solidFill>
                  <a:srgbClr val="FFFF00"/>
                </a:solidFill>
                <a:latin typeface="Times New Roman" panose="02020603050405020304" pitchFamily="18" charset="0"/>
              </a:rPr>
              <a:t> the furthest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1438" y="112713"/>
            <a:ext cx="89646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990033"/>
                </a:solidFill>
              </a:rPr>
              <a:t>Practice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8021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根据句意</a:t>
            </a:r>
            <a:r>
              <a:rPr lang="en-US" altLang="zh-CN" sz="3200" dirty="0"/>
              <a:t>, </a:t>
            </a:r>
            <a:r>
              <a:rPr lang="zh-CN" altLang="en-US" sz="3200" dirty="0"/>
              <a:t>写出括号中所给词的正确形式</a:t>
            </a:r>
            <a:r>
              <a:rPr lang="en-US" altLang="zh-CN" sz="3200" dirty="0"/>
              <a:t>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4925" y="1412875"/>
            <a:ext cx="828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1. She sang even ______ (bad) than usual.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4925" y="1989138"/>
            <a:ext cx="8785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2. Mother asked her son to walk a bit ______ (fast).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925" y="2565400"/>
            <a:ext cx="8497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3. Of all the novels I like this one _____ (</a:t>
            </a:r>
            <a:r>
              <a:rPr lang="zh-CN" altLang="en-US" sz="3600" dirty="0">
                <a:latin typeface="Monotype Corsiva" panose="03010101010201010101" pitchFamily="66" charset="0"/>
              </a:rPr>
              <a:t>最</a:t>
            </a:r>
            <a:r>
              <a:rPr lang="en-US" altLang="zh-CN" sz="3600" dirty="0">
                <a:latin typeface="Monotype Corsiva" panose="03010101010201010101" pitchFamily="66" charset="0"/>
              </a:rPr>
              <a:t>).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4925" y="3068638"/>
            <a:ext cx="8623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4. Who can jump ______       (high) in your class?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3789363"/>
            <a:ext cx="929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5. He should speak ____ (little)and listen _____(much).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651500" y="2565400"/>
            <a:ext cx="1358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best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916238" y="1412875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worse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248400" y="1905000"/>
            <a:ext cx="19446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faster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916238" y="3065463"/>
            <a:ext cx="2376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highest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03575" y="3789363"/>
            <a:ext cx="1439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less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6781800" y="3733800"/>
            <a:ext cx="156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more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4925" y="4508500"/>
            <a:ext cx="84248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6. The ______ (</a:t>
            </a:r>
            <a:r>
              <a:rPr lang="zh-CN" altLang="en-US" sz="3600" dirty="0">
                <a:latin typeface="Monotype Corsiva" panose="03010101010201010101" pitchFamily="66" charset="0"/>
              </a:rPr>
              <a:t>努力</a:t>
            </a:r>
            <a:r>
              <a:rPr lang="en-US" altLang="zh-CN" sz="3600" dirty="0">
                <a:latin typeface="Monotype Corsiva" panose="03010101010201010101" pitchFamily="66" charset="0"/>
              </a:rPr>
              <a:t>) you work, the _____ (</a:t>
            </a:r>
            <a:r>
              <a:rPr lang="zh-CN" altLang="en-US" sz="3600" dirty="0">
                <a:latin typeface="Monotype Corsiva" panose="03010101010201010101" pitchFamily="66" charset="0"/>
              </a:rPr>
              <a:t>好</a:t>
            </a:r>
            <a:r>
              <a:rPr lang="en-US" altLang="zh-CN" sz="3600" dirty="0">
                <a:latin typeface="Monotype Corsiva" panose="03010101010201010101" pitchFamily="66" charset="0"/>
              </a:rPr>
              <a:t>) harvest you'll have.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187450" y="4498975"/>
            <a:ext cx="1784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harder 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6156325" y="4505325"/>
            <a:ext cx="1692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CC0000"/>
                </a:solidFill>
              </a:rPr>
              <a:t>better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34925" y="5734050"/>
            <a:ext cx="8353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latin typeface="Monotype Corsiva" panose="03010101010201010101" pitchFamily="66" charset="0"/>
              </a:rPr>
              <a:t>7. Please ask them not to play so _______(</a:t>
            </a:r>
            <a:r>
              <a:rPr lang="zh-CN" altLang="en-US" sz="3600" dirty="0">
                <a:latin typeface="Monotype Corsiva" panose="03010101010201010101" pitchFamily="66" charset="0"/>
              </a:rPr>
              <a:t>吵闹</a:t>
            </a:r>
            <a:r>
              <a:rPr lang="en-US" altLang="zh-CN" sz="3600" dirty="0">
                <a:latin typeface="Monotype Corsiva" panose="03010101010201010101" pitchFamily="66" charset="0"/>
              </a:rPr>
              <a:t>).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5334000" y="5638800"/>
            <a:ext cx="191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CC0000"/>
                </a:solidFill>
              </a:rPr>
              <a:t>noisily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  <p:bldP spid="20491" grpId="0"/>
      <p:bldP spid="20492" grpId="0"/>
      <p:bldP spid="20493" grpId="0"/>
      <p:bldP spid="20494" grpId="0"/>
      <p:bldP spid="20496" grpId="0"/>
      <p:bldP spid="20497" grpId="0"/>
      <p:bldP spid="204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WordArt 4"/>
          <p:cNvSpPr>
            <a:spLocks noChangeArrowheads="1" noChangeShapeType="1" noTextEdit="1"/>
          </p:cNvSpPr>
          <p:nvPr/>
        </p:nvSpPr>
        <p:spPr bwMode="auto">
          <a:xfrm>
            <a:off x="2971800" y="304800"/>
            <a:ext cx="31623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0066"/>
                </a:solidFill>
                <a:latin typeface="Comic Sans MS" panose="030F0702030302020204"/>
              </a:rPr>
              <a:t>Competition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FF0066"/>
              </a:solidFill>
              <a:latin typeface="Comic Sans MS" panose="030F0702030302020204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52400" y="1008063"/>
            <a:ext cx="861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dirty="0"/>
              <a:t>Let’s see which group is the best!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52400" y="1604963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/>
              <a:t>Choose your lucky number and do the exercise.</a:t>
            </a:r>
          </a:p>
        </p:txBody>
      </p:sp>
      <p:sp>
        <p:nvSpPr>
          <p:cNvPr id="64519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8200" y="25908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1</a:t>
            </a:r>
          </a:p>
        </p:txBody>
      </p:sp>
      <p:sp>
        <p:nvSpPr>
          <p:cNvPr id="64522" name="Rectangl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352800" y="25908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2</a:t>
            </a:r>
          </a:p>
        </p:txBody>
      </p:sp>
      <p:sp>
        <p:nvSpPr>
          <p:cNvPr id="64523" name="Rectangle 1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5867400" y="25908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3</a:t>
            </a:r>
          </a:p>
        </p:txBody>
      </p:sp>
      <p:sp>
        <p:nvSpPr>
          <p:cNvPr id="64524" name="Rectangle 12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838200" y="4572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4</a:t>
            </a:r>
          </a:p>
        </p:txBody>
      </p:sp>
      <p:sp>
        <p:nvSpPr>
          <p:cNvPr id="64526" name="Rectangle 1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3352800" y="4572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5</a:t>
            </a:r>
          </a:p>
        </p:txBody>
      </p:sp>
      <p:sp>
        <p:nvSpPr>
          <p:cNvPr id="64527" name="Rectangle 1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3600" y="4572000"/>
            <a:ext cx="1905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6600" dirty="0"/>
              <a:t>6</a:t>
            </a:r>
          </a:p>
        </p:txBody>
      </p:sp>
      <p:sp>
        <p:nvSpPr>
          <p:cNvPr id="64538" name="AutoShape 2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477000"/>
            <a:ext cx="533400" cy="381000"/>
          </a:xfrm>
          <a:prstGeom prst="actionButtonBlank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81000" y="1279525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A.  Among the four programmes, I  watch the first one _______           (regular).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304800" y="28956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dirty="0"/>
              <a:t>B.  He can run as ________(fast) as you .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828800" y="1600200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FF00"/>
                </a:solidFill>
              </a:rPr>
              <a:t>the most regularly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3886200" y="28194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solidFill>
                  <a:srgbClr val="FFFF00"/>
                </a:solidFill>
              </a:rPr>
              <a:t>fast</a:t>
            </a:r>
          </a:p>
        </p:txBody>
      </p:sp>
      <p:sp>
        <p:nvSpPr>
          <p:cNvPr id="5632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477000"/>
            <a:ext cx="609600" cy="3810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304800" y="3733800"/>
            <a:ext cx="7270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dirty="0"/>
              <a:t>C. Leo plays basketball ______(well) than </a:t>
            </a:r>
          </a:p>
          <a:p>
            <a:r>
              <a:rPr lang="en-US" altLang="zh-CN" sz="2800" dirty="0"/>
              <a:t>   Frank. </a:t>
            </a: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4419600" y="3733800"/>
            <a:ext cx="1174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dirty="0">
                <a:solidFill>
                  <a:srgbClr val="FFFF66"/>
                </a:solidFill>
              </a:rPr>
              <a:t>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56328" grpId="0"/>
      <p:bldP spid="56332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877</Words>
  <Application>Microsoft Office PowerPoint</Application>
  <PresentationFormat>全屏显示(4:3)</PresentationFormat>
  <Paragraphs>184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Kozuka Mincho Pro B</vt:lpstr>
      <vt:lpstr>黑体</vt:lpstr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2023-01-16T18:04:04Z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000800a60f000000000001024140</vt:lpwstr>
  </property>
  <property fmtid="{D5CDD505-2E9C-101B-9397-08002B2CF9AE}" pid="4" name="ICV">
    <vt:lpwstr>DF5AA0CBFFBA43098F7B2D7D8FE9B732</vt:lpwstr>
  </property>
  <property fmtid="{D5CDD505-2E9C-101B-9397-08002B2CF9AE}" pid="5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