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9" r:id="rId3"/>
    <p:sldId id="290" r:id="rId4"/>
    <p:sldId id="291" r:id="rId5"/>
    <p:sldId id="293" r:id="rId6"/>
    <p:sldId id="292" r:id="rId7"/>
    <p:sldId id="296" r:id="rId8"/>
    <p:sldId id="297" r:id="rId9"/>
    <p:sldId id="298" r:id="rId10"/>
    <p:sldId id="282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9506" autoAdjust="0"/>
  </p:normalViewPr>
  <p:slideViewPr>
    <p:cSldViewPr snapToGrid="0">
      <p:cViewPr varScale="1">
        <p:scale>
          <a:sx n="107" d="100"/>
          <a:sy n="107" d="100"/>
        </p:scale>
        <p:origin x="-78" y="-5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C3D70D12-82EF-4A64-A298-DA81AE7716A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0E5D6F9B-B88C-4069-B43D-D988F303B5A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F186199C-117F-44BF-B23C-755DF9D160E0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CCF16C15-01BF-443F-BD16-6C27979348A3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CD23A60E-BA25-4445-B6CB-C6C2D81E6FAC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 dirty="0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73EEAD2-AE15-4082-9E40-09000560042D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31A50A0B-3005-4B72-AEE8-44A024DADB97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07F80C7A-DAB7-4C36-940F-754543B0E821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5E389-EB5A-4806-A474-1DA1BE8759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C1820-56A6-459E-9271-4C0CDE7DD7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ACBF-104B-40DF-AB6D-25B56E0F59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E7726-A6DC-467B-819B-4D651DCA8B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ACB01-A3EB-4C50-BE75-04CB80E519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FC0D4-8C7E-482B-A9ED-E194250B66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21D0C-A88D-42F4-8AD1-8BB2A3BE8B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63207-B3A2-41BF-838A-B2043E5BD7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9BFD7-AB99-43ED-90FE-47D2BF3F72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D6483-F387-4E28-AEC3-7A79D382E9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56998-D4DB-472F-8635-A039FDDD3E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70A82-79C1-4CFE-8C4C-AFE27860EB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487AEEF7-FA95-4464-82CD-A6AC24A3E65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png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2.wmf"/><Relationship Id="rId5" Type="http://schemas.openxmlformats.org/officeDocument/2006/relationships/image" Target="../media/image20.png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6.wmf"/><Relationship Id="rId4" Type="http://schemas.openxmlformats.org/officeDocument/2006/relationships/image" Target="../media/image19.png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" y="652270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2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2" y="1152525"/>
            <a:ext cx="6108338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1244" y="1152525"/>
            <a:ext cx="3002756" cy="3990975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4103" name="组合 8"/>
          <p:cNvGrpSpPr/>
          <p:nvPr/>
        </p:nvGrpSpPr>
        <p:grpSpPr bwMode="auto">
          <a:xfrm>
            <a:off x="1128712" y="1464471"/>
            <a:ext cx="3749279" cy="1061859"/>
            <a:chOff x="461820" y="2071218"/>
            <a:chExt cx="4999703" cy="1415904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497008" y="2071218"/>
              <a:ext cx="3315140" cy="58481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第五单元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分数的意义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61820" y="2625291"/>
              <a:ext cx="4999703" cy="86183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分数与除法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4898" y="4212679"/>
            <a:ext cx="6150769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圆角矩形 15"/>
          <p:cNvSpPr>
            <a:spLocks noChangeArrowheads="1"/>
          </p:cNvSpPr>
          <p:nvPr/>
        </p:nvSpPr>
        <p:spPr bwMode="auto">
          <a:xfrm>
            <a:off x="566738" y="881062"/>
            <a:ext cx="2039541" cy="3298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课 堂 小 结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83494" y="1802606"/>
            <a:ext cx="6868716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这节课学习了什么内容？你有什么收获和感想？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0325" y="1391841"/>
            <a:ext cx="3303985" cy="645319"/>
          </a:xfrm>
        </p:spPr>
        <p:txBody>
          <a:bodyPr/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假分数与带分数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52513" y="1946672"/>
            <a:ext cx="7842647" cy="9953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b="1" kern="0" dirty="0" smtClean="0">
              <a:sym typeface="Calibri" panose="020F0502020204030204" pitchFamily="34" charset="0"/>
            </a:endParaRPr>
          </a:p>
          <a:p>
            <a:pPr indent="0">
              <a:lnSpc>
                <a:spcPct val="150000"/>
              </a:lnSpc>
              <a:buNone/>
              <a:defRPr/>
            </a:pPr>
            <a:r>
              <a:rPr lang="zh-CN" altLang="en-US" sz="2700" b="1" kern="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大家知道假分数和带分数之间该如何互化吗？</a:t>
            </a:r>
            <a:endParaRPr lang="zh-CN" altLang="en-US" b="1" kern="0" dirty="0" smtClean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>
              <a:buFontTx/>
              <a:buNone/>
              <a:defRPr/>
            </a:pPr>
            <a:endParaRPr lang="zh-CN" altLang="en-US" b="1" kern="0" dirty="0" smtClean="0">
              <a:sym typeface="Calibri" panose="020F0502020204030204" pitchFamily="34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2315767" y="3407569"/>
            <a:ext cx="5316140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257175" indent="-257175"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这节课就让我们一起来学习吧！</a:t>
            </a:r>
          </a:p>
        </p:txBody>
      </p:sp>
      <p:sp>
        <p:nvSpPr>
          <p:cNvPr id="5124" name="圆角矩形 15"/>
          <p:cNvSpPr>
            <a:spLocks noChangeArrowheads="1"/>
          </p:cNvSpPr>
          <p:nvPr/>
        </p:nvSpPr>
        <p:spPr bwMode="auto">
          <a:xfrm>
            <a:off x="336947" y="823912"/>
            <a:ext cx="2046684" cy="3476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复 习 旧 知</a:t>
            </a:r>
            <a:endParaRPr lang="zh-CN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/>
      <p:bldP spid="4099" grpId="0" build="p"/>
      <p:bldP spid="4100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9841" y="989410"/>
            <a:ext cx="8424863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块蛋糕平均分给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个小朋友，每人可以分到几块蛋糕？如果把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块蛋糕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平均分给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个小朋友呢？</a:t>
            </a:r>
          </a:p>
        </p:txBody>
      </p:sp>
      <p:sp>
        <p:nvSpPr>
          <p:cNvPr id="8" name="椭圆形标注 7"/>
          <p:cNvSpPr>
            <a:spLocks noChangeArrowheads="1"/>
          </p:cNvSpPr>
          <p:nvPr/>
        </p:nvSpPr>
        <p:spPr bwMode="auto">
          <a:xfrm>
            <a:off x="1314450" y="1799035"/>
            <a:ext cx="2700338" cy="1652588"/>
          </a:xfrm>
          <a:prstGeom prst="wedgeEllipseCallout">
            <a:avLst>
              <a:gd name="adj1" fmla="val -56514"/>
              <a:gd name="adj2" fmla="val -123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可以用除法计算，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1÷2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7÷3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，分别等于多少呢？</a:t>
            </a:r>
          </a:p>
        </p:txBody>
      </p:sp>
      <p:sp>
        <p:nvSpPr>
          <p:cNvPr id="9" name="椭圆形标注 8"/>
          <p:cNvSpPr>
            <a:spLocks noChangeArrowheads="1"/>
          </p:cNvSpPr>
          <p:nvPr/>
        </p:nvSpPr>
        <p:spPr bwMode="auto">
          <a:xfrm>
            <a:off x="2925366" y="3353991"/>
            <a:ext cx="3832622" cy="1657350"/>
          </a:xfrm>
          <a:prstGeom prst="wedgeEllipseCallout">
            <a:avLst>
              <a:gd name="adj1" fmla="val -54074"/>
              <a:gd name="adj2" fmla="val 2351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块蛋糕平均分给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个人，每人分到    块，所以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7÷3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  。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462462" y="3971925"/>
          <a:ext cx="282179" cy="606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r:id="rId4" imgW="152400" imgH="405765" progId="Equation.DSMT4">
                  <p:embed/>
                </p:oleObj>
              </mc:Choice>
              <mc:Fallback>
                <p:oleObj r:id="rId4" imgW="152400" imgH="40576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2" y="3971925"/>
                        <a:ext cx="282179" cy="6060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788569" y="4366023"/>
          <a:ext cx="284560" cy="60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r:id="rId6" imgW="152400" imgH="405765" progId="Equation.DSMT4">
                  <p:embed/>
                </p:oleObj>
              </mc:Choice>
              <mc:Fallback>
                <p:oleObj r:id="rId6" imgW="152400" imgH="40576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8569" y="4366023"/>
                        <a:ext cx="284560" cy="606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椭圆形标注 12"/>
          <p:cNvSpPr>
            <a:spLocks noChangeArrowheads="1"/>
          </p:cNvSpPr>
          <p:nvPr/>
        </p:nvSpPr>
        <p:spPr bwMode="auto">
          <a:xfrm>
            <a:off x="4417219" y="1703785"/>
            <a:ext cx="3425429" cy="1647825"/>
          </a:xfrm>
          <a:prstGeom prst="wedgeEllipseCallout">
            <a:avLst>
              <a:gd name="adj1" fmla="val 41477"/>
              <a:gd name="adj2" fmla="val 5233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块蛋糕平均分给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个人，每人分到   块，所以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1÷2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  。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6371035" y="2274094"/>
          <a:ext cx="2286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r:id="rId7" imgW="152400" imgH="405765" progId="Equation.DSMT4">
                  <p:embed/>
                </p:oleObj>
              </mc:Choice>
              <mc:Fallback>
                <p:oleObj r:id="rId7" imgW="152400" imgH="40576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1035" y="2274094"/>
                        <a:ext cx="2286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5815013" y="2652712"/>
          <a:ext cx="286941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r:id="rId9" imgW="152400" imgH="405765" progId="Equation.DSMT4">
                  <p:embed/>
                </p:oleObj>
              </mc:Choice>
              <mc:Fallback>
                <p:oleObj r:id="rId9" imgW="152400" imgH="40576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2652712"/>
                        <a:ext cx="286941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圆角矩形 15"/>
          <p:cNvSpPr>
            <a:spLocks noChangeArrowheads="1"/>
          </p:cNvSpPr>
          <p:nvPr/>
        </p:nvSpPr>
        <p:spPr bwMode="auto">
          <a:xfrm>
            <a:off x="165498" y="660798"/>
            <a:ext cx="1807369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07194" y="2087166"/>
            <a:ext cx="764381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774782" y="2800350"/>
            <a:ext cx="807244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506141" y="3680222"/>
            <a:ext cx="104298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82317" y="858441"/>
            <a:ext cx="6792515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你发现分数与除法有什么关系？与同伴说一说。你能用字母表示分数与除法之间的关系吗？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14513" y="2422922"/>
            <a:ext cx="6326981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被除数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zh-CN" altLang="en-US" sz="27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除数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————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（除数不为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91025" y="2168129"/>
            <a:ext cx="1649016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被除数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01767" y="2676525"/>
            <a:ext cx="131564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08723" y="3374231"/>
            <a:ext cx="4479131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3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a÷b</a:t>
            </a:r>
            <a:r>
              <a:rPr lang="zh-CN" altLang="en-US" sz="33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3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33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3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b≠0</a:t>
            </a:r>
            <a:r>
              <a:rPr lang="zh-CN" altLang="en-US" sz="33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91038" y="3186113"/>
            <a:ext cx="851297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7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01754" y="3749279"/>
            <a:ext cx="940594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7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3" name="表格 40962"/>
          <p:cNvGraphicFramePr/>
          <p:nvPr/>
        </p:nvGraphicFramePr>
        <p:xfrm>
          <a:off x="623888" y="1714500"/>
          <a:ext cx="7716441" cy="2951574"/>
        </p:xfrm>
        <a:graphic>
          <a:graphicData uri="http://schemas.openxmlformats.org/drawingml/2006/table">
            <a:tbl>
              <a:tblPr/>
              <a:tblGrid>
                <a:gridCol w="1168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8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34288" marB="3428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700" b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    系</a:t>
                      </a:r>
                      <a:endParaRPr lang="zh-CN" altLang="en-US" sz="27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700" b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区    别</a:t>
                      </a:r>
                      <a:endParaRPr lang="zh-CN" altLang="en-US" sz="27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760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分数</a:t>
                      </a:r>
                    </a:p>
                  </a:txBody>
                  <a:tcPr marL="91442" marR="91442" marT="34288" marB="3428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7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r>
                        <a:rPr lang="zh-CN" altLang="en-US" sz="2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子</a:t>
                      </a: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7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分数线</a:t>
                      </a:r>
                      <a:endParaRPr lang="zh-CN" altLang="en-US" sz="2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7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r>
                        <a:rPr lang="zh-CN" altLang="en-US" sz="2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母</a:t>
                      </a:r>
                    </a:p>
                    <a:p>
                      <a:pPr marL="0" lvl="0" indent="0" algn="ctr">
                        <a:buNone/>
                      </a:pPr>
                      <a:endParaRPr lang="zh-CN" altLang="en-US" sz="2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zh-CN" altLang="en-US" sz="2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分数是一个数可以看作两个</a:t>
                      </a:r>
                      <a:r>
                        <a:rPr lang="zh-CN" altLang="en-US" sz="2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数相除</a:t>
                      </a:r>
                      <a:endParaRPr lang="zh-CN" altLang="en-US" sz="2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91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14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除</a:t>
                      </a:r>
                      <a:r>
                        <a:rPr lang="zh-CN" altLang="en-US" sz="2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法</a:t>
                      </a:r>
                    </a:p>
                  </a:txBody>
                  <a:tcPr marL="91442" marR="91442" marT="34288" marB="3428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14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被除数</a:t>
                      </a:r>
                      <a:endParaRPr lang="zh-CN" altLang="en-US" sz="2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14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除 号</a:t>
                      </a:r>
                      <a:endParaRPr lang="zh-CN" altLang="en-US" sz="2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14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除  数</a:t>
                      </a:r>
                      <a:endParaRPr lang="zh-CN" altLang="en-US" sz="2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14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除</a:t>
                      </a:r>
                      <a:r>
                        <a:rPr lang="zh-CN" altLang="en-US" sz="2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法是一种运算</a:t>
                      </a:r>
                    </a:p>
                  </a:txBody>
                  <a:tcPr marL="91442" marR="91442" marT="34288" marB="3428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89" name="TextBox 3"/>
          <p:cNvSpPr txBox="1">
            <a:spLocks noChangeArrowheads="1"/>
          </p:cNvSpPr>
          <p:nvPr/>
        </p:nvSpPr>
        <p:spPr bwMode="auto">
          <a:xfrm>
            <a:off x="2753917" y="873919"/>
            <a:ext cx="371713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分数与除法的联系和区别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2" descr="C:\Users\songxu.IFLYTEK\Desktop\QQ截图20140710112221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954" y="2587229"/>
            <a:ext cx="1771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3" descr="C:\Users\songxu.IFLYTEK\Desktop\QQ截图20140710112838.pn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89031" y="2570560"/>
            <a:ext cx="1500188" cy="142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713310" y="1526382"/>
          <a:ext cx="2262188" cy="1016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r:id="rId6" imgW="723900" imgH="406400" progId="Equation.DSMT4">
                  <p:embed/>
                </p:oleObj>
              </mc:Choice>
              <mc:Fallback>
                <p:oleObj r:id="rId6" imgW="7239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3310" y="1526382"/>
                        <a:ext cx="2262188" cy="1016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524125" y="2601516"/>
          <a:ext cx="2027635" cy="79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r:id="rId8" imgW="520700" imgH="406400" progId="Equation.3">
                  <p:embed/>
                </p:oleObj>
              </mc:Choice>
              <mc:Fallback>
                <p:oleObj r:id="rId8" imgW="5207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2601516"/>
                        <a:ext cx="2027635" cy="797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551510" y="3374232"/>
          <a:ext cx="1828800" cy="79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r:id="rId10" imgW="470535" imgH="407035" progId="Equation.DSMT4">
                  <p:embed/>
                </p:oleObj>
              </mc:Choice>
              <mc:Fallback>
                <p:oleObj r:id="rId10" imgW="470535" imgH="4070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510" y="3374232"/>
                        <a:ext cx="1828800" cy="797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643188" y="4132660"/>
          <a:ext cx="1038225" cy="79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r:id="rId12" imgW="266700" imgH="406400" progId="Equation.3">
                  <p:embed/>
                </p:oleObj>
              </mc:Choice>
              <mc:Fallback>
                <p:oleObj r:id="rId12" imgW="266700" imgH="40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4132660"/>
                        <a:ext cx="1038225" cy="797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225654" y="1583532"/>
          <a:ext cx="726281" cy="973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r:id="rId14" imgW="152400" imgH="407035" progId="Equation.3">
                  <p:embed/>
                </p:oleObj>
              </mc:Choice>
              <mc:Fallback>
                <p:oleObj r:id="rId14" imgW="152400" imgH="4070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5654" y="1583532"/>
                        <a:ext cx="726281" cy="973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809060" y="1583531"/>
          <a:ext cx="21097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r:id="rId16" imgW="470535" imgH="407035" progId="Equation.DSMT4">
                  <p:embed/>
                </p:oleObj>
              </mc:Choice>
              <mc:Fallback>
                <p:oleObj r:id="rId16" imgW="470535" imgH="4070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060" y="1583531"/>
                        <a:ext cx="2109788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5667375" y="2601516"/>
          <a:ext cx="2027635" cy="79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r:id="rId18" imgW="520700" imgH="406400" progId="Equation.3">
                  <p:embed/>
                </p:oleObj>
              </mc:Choice>
              <mc:Fallback>
                <p:oleObj r:id="rId18" imgW="520700" imgH="40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5" y="2601516"/>
                        <a:ext cx="2027635" cy="797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676900" y="3374232"/>
          <a:ext cx="1547813" cy="79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r:id="rId20" imgW="495300" imgH="406400" progId="Equation.3">
                  <p:embed/>
                </p:oleObj>
              </mc:Choice>
              <mc:Fallback>
                <p:oleObj r:id="rId20" imgW="495300" imgH="40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3374232"/>
                        <a:ext cx="1547813" cy="797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695950" y="4145757"/>
          <a:ext cx="1151335" cy="840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r:id="rId22" imgW="368935" imgH="407035" progId="Equation.3">
                  <p:embed/>
                </p:oleObj>
              </mc:Choice>
              <mc:Fallback>
                <p:oleObj r:id="rId22" imgW="368935" imgH="4070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4145757"/>
                        <a:ext cx="1151335" cy="840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Box 15"/>
          <p:cNvSpPr txBox="1">
            <a:spLocks noChangeArrowheads="1"/>
          </p:cNvSpPr>
          <p:nvPr/>
        </p:nvSpPr>
        <p:spPr bwMode="auto">
          <a:xfrm>
            <a:off x="1285876" y="909638"/>
            <a:ext cx="6822281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举例说一说，假分数和带分数如何进行互化。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07244" y="1160860"/>
            <a:ext cx="7577138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假分数化成带分数或整数的方法：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用分子除以分母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，如果能整除就化成整数；如果不能整除，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就是带分数的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整数部分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做分数的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分子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分母不变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07244" y="2933700"/>
            <a:ext cx="7621191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带分数化成假分数的方法：先将带分数的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整数部分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化成与分数部分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相同分母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的分数，然后将这个分数与带分数的分数部分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相加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104" y="-102394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410" name="AutoShape 4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104" y="-102394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pic>
        <p:nvPicPr>
          <p:cNvPr id="17411" name="Picture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7085" y="2014538"/>
            <a:ext cx="5838825" cy="33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7085" y="2641998"/>
            <a:ext cx="2771775" cy="35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 descr="18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2654" y="3726656"/>
            <a:ext cx="1131094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 descr="19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08473" y="3112294"/>
            <a:ext cx="4249340" cy="165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5"/>
          <p:cNvGrpSpPr/>
          <p:nvPr/>
        </p:nvGrpSpPr>
        <p:grpSpPr bwMode="auto">
          <a:xfrm>
            <a:off x="6292452" y="2964657"/>
            <a:ext cx="1870473" cy="753071"/>
            <a:chOff x="2502080" y="2593058"/>
            <a:chExt cx="1871133" cy="1005657"/>
          </a:xfrm>
        </p:grpSpPr>
        <p:sp>
          <p:nvSpPr>
            <p:cNvPr id="17416" name="TextBox 16"/>
            <p:cNvSpPr txBox="1">
              <a:spLocks noChangeArrowheads="1"/>
            </p:cNvSpPr>
            <p:nvPr/>
          </p:nvSpPr>
          <p:spPr bwMode="auto">
            <a:xfrm>
              <a:off x="2502080" y="2780929"/>
              <a:ext cx="1461412" cy="616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/>
                <a:t>    </a:t>
              </a:r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1÷3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3764589" y="3087540"/>
              <a:ext cx="397809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8" name="TextBox 18"/>
            <p:cNvSpPr txBox="1">
              <a:spLocks noChangeArrowheads="1"/>
            </p:cNvSpPr>
            <p:nvPr/>
          </p:nvSpPr>
          <p:spPr bwMode="auto">
            <a:xfrm>
              <a:off x="3764216" y="2593058"/>
              <a:ext cx="594249" cy="616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19" name="TextBox 19"/>
            <p:cNvSpPr txBox="1">
              <a:spLocks noChangeArrowheads="1"/>
            </p:cNvSpPr>
            <p:nvPr/>
          </p:nvSpPr>
          <p:spPr bwMode="auto">
            <a:xfrm>
              <a:off x="3778964" y="2982204"/>
              <a:ext cx="594249" cy="616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420" name="圆角矩形 15"/>
          <p:cNvSpPr>
            <a:spLocks noChangeArrowheads="1"/>
          </p:cNvSpPr>
          <p:nvPr/>
        </p:nvSpPr>
        <p:spPr bwMode="auto">
          <a:xfrm>
            <a:off x="316707" y="772716"/>
            <a:ext cx="1807369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巩 固 练 习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21" name="TextBox 20"/>
          <p:cNvSpPr txBox="1">
            <a:spLocks noChangeArrowheads="1"/>
          </p:cNvSpPr>
          <p:nvPr/>
        </p:nvSpPr>
        <p:spPr bwMode="auto">
          <a:xfrm>
            <a:off x="1339454" y="1339454"/>
            <a:ext cx="4844653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蓝纸条的长是红纸条的几分之几？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104" y="-102394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434" name="AutoShape 4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104" y="-102394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pic>
        <p:nvPicPr>
          <p:cNvPr id="18435" name="Picture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91841" y="2058592"/>
            <a:ext cx="5838825" cy="33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5"/>
          <p:cNvGrpSpPr/>
          <p:nvPr/>
        </p:nvGrpSpPr>
        <p:grpSpPr bwMode="auto">
          <a:xfrm>
            <a:off x="3194447" y="3576637"/>
            <a:ext cx="1871663" cy="753071"/>
            <a:chOff x="2502081" y="2593058"/>
            <a:chExt cx="1871132" cy="1005657"/>
          </a:xfrm>
        </p:grpSpPr>
        <p:sp>
          <p:nvSpPr>
            <p:cNvPr id="18437" name="TextBox 16"/>
            <p:cNvSpPr txBox="1">
              <a:spLocks noChangeArrowheads="1"/>
            </p:cNvSpPr>
            <p:nvPr/>
          </p:nvSpPr>
          <p:spPr bwMode="auto">
            <a:xfrm>
              <a:off x="2502081" y="2780929"/>
              <a:ext cx="1348506" cy="616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4÷3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3764976" y="3043020"/>
              <a:ext cx="395175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39" name="TextBox 18"/>
            <p:cNvSpPr txBox="1">
              <a:spLocks noChangeArrowheads="1"/>
            </p:cNvSpPr>
            <p:nvPr/>
          </p:nvSpPr>
          <p:spPr bwMode="auto">
            <a:xfrm>
              <a:off x="3764216" y="2593058"/>
              <a:ext cx="594249" cy="616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40" name="TextBox 19"/>
            <p:cNvSpPr txBox="1">
              <a:spLocks noChangeArrowheads="1"/>
            </p:cNvSpPr>
            <p:nvPr/>
          </p:nvSpPr>
          <p:spPr bwMode="auto">
            <a:xfrm>
              <a:off x="3778964" y="2982204"/>
              <a:ext cx="594249" cy="616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844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91841" y="2675335"/>
            <a:ext cx="7477125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TextBox 16"/>
          <p:cNvSpPr txBox="1">
            <a:spLocks noChangeArrowheads="1"/>
          </p:cNvSpPr>
          <p:nvPr/>
        </p:nvSpPr>
        <p:spPr bwMode="auto">
          <a:xfrm>
            <a:off x="1273969" y="1208485"/>
            <a:ext cx="48887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黄纸条的长是红纸条的几分之几？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全屏显示(16:9)</PresentationFormat>
  <Paragraphs>63</Paragraphs>
  <Slides>10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WWW.2PPT.COM
</vt:lpstr>
      <vt:lpstr>Equation.DSMT4</vt:lpstr>
      <vt:lpstr>Equation.3</vt:lpstr>
      <vt:lpstr>PowerPoint 演示文稿</vt:lpstr>
      <vt:lpstr>假分数与带分数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2023-01-16T18:04:09Z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F72CF33F988146428CBC689546E91CE0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