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9" r:id="rId2"/>
  </p:sldMasterIdLst>
  <p:notesMasterIdLst>
    <p:notesMasterId r:id="rId23"/>
  </p:notesMasterIdLst>
  <p:handoutMasterIdLst>
    <p:handoutMasterId r:id="rId24"/>
  </p:handoutMasterIdLst>
  <p:sldIdLst>
    <p:sldId id="359" r:id="rId3"/>
    <p:sldId id="360" r:id="rId4"/>
    <p:sldId id="361" r:id="rId5"/>
    <p:sldId id="362" r:id="rId6"/>
    <p:sldId id="367" r:id="rId7"/>
    <p:sldId id="368" r:id="rId8"/>
    <p:sldId id="369" r:id="rId9"/>
    <p:sldId id="366" r:id="rId10"/>
    <p:sldId id="370" r:id="rId11"/>
    <p:sldId id="371" r:id="rId12"/>
    <p:sldId id="372" r:id="rId13"/>
    <p:sldId id="365" r:id="rId14"/>
    <p:sldId id="373" r:id="rId15"/>
    <p:sldId id="374" r:id="rId16"/>
    <p:sldId id="375" r:id="rId17"/>
    <p:sldId id="364" r:id="rId18"/>
    <p:sldId id="376" r:id="rId19"/>
    <p:sldId id="377" r:id="rId20"/>
    <p:sldId id="378" r:id="rId21"/>
    <p:sldId id="363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E9"/>
    <a:srgbClr val="54A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0"/>
    <p:restoredTop sz="94682"/>
  </p:normalViewPr>
  <p:slideViewPr>
    <p:cSldViewPr snapToGrid="0" snapToObjects="1">
      <p:cViewPr>
        <p:scale>
          <a:sx n="75" d="100"/>
          <a:sy n="75" d="100"/>
        </p:scale>
        <p:origin x="-2202" y="-8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2023-01-10</a:t>
            </a:fld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0ACF2CF-5EF1-D24F-8F8B-C67282AA038A}" type="datetimeFigureOut">
              <a:rPr kumimoji="1" lang="zh-CN" altLang="en-US" smtClean="0"/>
              <a:t>2023-01-10</a:t>
            </a:fld>
            <a:endParaRPr kumimoji="1"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41300" y="177800"/>
            <a:ext cx="11722100" cy="646430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292100" y="309537"/>
            <a:ext cx="927100" cy="73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77504" y="6496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06329" y="2767109"/>
            <a:ext cx="5817751" cy="40776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878348" y="1320932"/>
            <a:ext cx="3051212" cy="381401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477943" y="2701056"/>
            <a:ext cx="495300" cy="1358900"/>
            <a:chOff x="1346751" y="826774"/>
            <a:chExt cx="495300" cy="13589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6751" y="826774"/>
              <a:ext cx="495300" cy="13589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373255" y="906059"/>
              <a:ext cx="4154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传</a:t>
              </a:r>
              <a:endParaRPr kumimoji="1"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统</a:t>
              </a:r>
              <a:endParaRPr kumimoji="1"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节</a:t>
              </a:r>
              <a:endParaRPr kumimoji="1"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气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87549" y="3871362"/>
            <a:ext cx="156966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小暑后十五日斗指未为大暑</a:t>
            </a:r>
            <a:endParaRPr kumimoji="1"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六月中。小大者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就极热之中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分为大小，初后为小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望后为大也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99580" y="2550589"/>
            <a:ext cx="2458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00A2E9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cs typeface="+mn-ea"/>
                <a:sym typeface="+mn-lt"/>
              </a:rPr>
              <a:t>二十四节气</a:t>
            </a:r>
            <a:endParaRPr kumimoji="1" lang="en-US" altLang="zh-CN" sz="3200" b="1" dirty="0">
              <a:solidFill>
                <a:srgbClr val="00A2E9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cs typeface="+mn-ea"/>
              <a:sym typeface="+mn-lt"/>
            </a:endParaRPr>
          </a:p>
          <a:p>
            <a:pPr algn="dist"/>
            <a:r>
              <a:rPr kumimoji="1" lang="zh-CN" altLang="en-US" sz="3200" b="1" dirty="0">
                <a:solidFill>
                  <a:srgbClr val="00A2E9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cs typeface="+mn-ea"/>
                <a:sym typeface="+mn-lt"/>
              </a:rPr>
              <a:t>知识介绍</a:t>
            </a:r>
          </a:p>
        </p:txBody>
      </p:sp>
      <p:cxnSp>
        <p:nvCxnSpPr>
          <p:cNvPr id="13" name="直线连接符 12"/>
          <p:cNvCxnSpPr/>
          <p:nvPr/>
        </p:nvCxnSpPr>
        <p:spPr>
          <a:xfrm>
            <a:off x="1311965" y="2491409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1311965" y="2431774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1298713" y="3740450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1298713" y="3680815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263067" y="2101825"/>
            <a:ext cx="2368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400" dirty="0">
                <a:solidFill>
                  <a:srgbClr val="00A2E9"/>
                </a:solidFill>
                <a:cs typeface="+mn-ea"/>
                <a:sym typeface="+mn-lt"/>
              </a:rPr>
              <a:t>中国传统民俗知识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气候特点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8500" y="4102674"/>
            <a:ext cx="7448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4A6DD"/>
                </a:solidFill>
                <a:cs typeface="+mn-ea"/>
                <a:sym typeface="+mn-lt"/>
              </a:rPr>
              <a:t>而在我国的华南西部地区虽然高温出现也最频繁，但雨水却最丰沛、雷暴最常见，是雷阵雨最多的季节。这里有谚语说：“东闪无半滴，西闪走不及”。意谓在夏天午后，闪电如果出现在东方，雨不会下到这里，若闪电在西方，则雨势很快就会到来，要想躲避都来不及。</a:t>
            </a:r>
            <a:endParaRPr kumimoji="1" lang="zh-CN" altLang="en-US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78265" y="1160992"/>
            <a:ext cx="5067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4A6DD"/>
                </a:solidFill>
                <a:cs typeface="+mn-ea"/>
                <a:sym typeface="+mn-lt"/>
              </a:rPr>
              <a:t>根据大暑的热与不热，有不少预测后期天气的农谚有：如短期预示的有“大暑热，田头歇；大暑凉，水满塘”；中期预示的有“大暑热，秋后凉”；长期预示的有“大暑热得慌，四个月无霜”、“大暑不热，冬天不冷”、“大暑不热要烂冬”等。</a:t>
            </a:r>
            <a:endParaRPr kumimoji="1" lang="zh-CN" altLang="en-US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248650" y="3440042"/>
            <a:ext cx="2933065" cy="26893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57325" y="538666"/>
            <a:ext cx="3594100" cy="35941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8500" y="1175492"/>
            <a:ext cx="495300" cy="901125"/>
          </a:xfrm>
          <a:prstGeom prst="rect">
            <a:avLst/>
          </a:prstGeom>
          <a:solidFill>
            <a:srgbClr val="54A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1200" y="1239269"/>
            <a:ext cx="461665" cy="7357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大暑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气候特点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18580" y="869025"/>
            <a:ext cx="5524500" cy="5524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48081" y="1435100"/>
            <a:ext cx="52704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>
                <a:solidFill>
                  <a:srgbClr val="54A6DD"/>
                </a:solidFill>
                <a:cs typeface="+mn-ea"/>
                <a:sym typeface="+mn-lt"/>
              </a:rPr>
              <a:t>热在三伏</a:t>
            </a:r>
            <a:endParaRPr kumimoji="1" lang="en-US" altLang="zh-CN" sz="36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大暑一般处在三伏里的中伏阶段。这时在我国大部分地区都处在一年中最热的阶段，而且全国各地温差也不大。刚好与谚语：“冷在三九，热在中伏”相吻合。大暑相对小暑，顾名思义，更加炎热。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《1971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～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2000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中国地面气候资料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中，从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30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年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月的极端最高气温统计中可以看到：有一部分省区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月的极端最高气温值出现在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月下旬，绝大部分省区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月的极端最高气温值都是出现在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月上旬，刚好都出现在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月下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月上的大暑时期。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50934" y="2466952"/>
            <a:ext cx="4101094" cy="28744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57197" y="2584174"/>
            <a:ext cx="500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7200" b="1" dirty="0">
                <a:solidFill>
                  <a:srgbClr val="54A6DD"/>
                </a:solidFill>
                <a:cs typeface="+mn-ea"/>
                <a:sym typeface="+mn-lt"/>
              </a:rPr>
              <a:t>养生知识</a:t>
            </a:r>
            <a:endParaRPr kumimoji="1" lang="en-US" altLang="zh-CN" sz="7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2910205" y="3811007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2910205" y="3864015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2923457" y="2531166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2923457" y="2584174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687345" y="2413100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第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三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部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养生知识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7583" y="1490980"/>
            <a:ext cx="9648795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rgbClr val="54A6DD"/>
                </a:solidFill>
                <a:cs typeface="+mn-ea"/>
                <a:sym typeface="+mn-lt"/>
              </a:rPr>
              <a:t>古书中说“大者，乃炎热之极也。”</a:t>
            </a:r>
            <a:endParaRPr kumimoji="1" lang="en-US" altLang="zh-CN" b="1" dirty="0">
              <a:solidFill>
                <a:srgbClr val="54A6DD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rgbClr val="54A6DD"/>
                </a:solidFill>
                <a:cs typeface="+mn-ea"/>
                <a:sym typeface="+mn-lt"/>
              </a:rPr>
              <a:t>暑热程度从小到大，大暑之后便是立秋，正好符合了物极必反规律，可见大暑的炎热程度了。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271" y1="82188" x2="74115" y2="54427"/>
                        <a14:foregroundMark x1="54427" y1="64688" x2="57656" y2="60625"/>
                        <a14:foregroundMark x1="70573" y1="50104" x2="79479" y2="54167"/>
                        <a14:foregroundMark x1="67083" y1="60885" x2="73542" y2="57656"/>
                        <a14:foregroundMark x1="42292" y1="85990" x2="44427" y2="85729"/>
                        <a14:foregroundMark x1="47656" y1="80052" x2="50104" y2="805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15634" y="2371157"/>
            <a:ext cx="3766652" cy="37666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17484" y="3146692"/>
            <a:ext cx="265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大暑期间的高温是正常的气候现象，此时，如果没有充足的光照，喜温的水稻、棉花等农作物生长就会受到影响。但连续出现长时间的高温天气，对水稻等作物成长十分不利。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6136" y="3146692"/>
            <a:ext cx="265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大暑期间的高温是正常的气候现象，此时，如果没有充足的光照，喜温的水稻、棉花等农作物生长就会受到影响。但连续出现长时间的高温天气，对水稻等作物成长十分不利。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养生知识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38250" y="2512060"/>
            <a:ext cx="5162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长江中下游地区有这样的农谚：“五天不雨一小旱，十天不雨一大旱，一月不雨地冒烟”。可见，高温少雨是伏旱形成的催生条件，伏旱区持续的大范围高温干旱的危害有时大于局地洪涝。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除长江中下游地区需要防旱外，陕甘宁、西南地区东部、特别是四川东部、重庆等地也要防旱。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38250" y="1889760"/>
            <a:ext cx="397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4A6DD"/>
                </a:solidFill>
                <a:cs typeface="+mn-ea"/>
                <a:sym typeface="+mn-lt"/>
              </a:rPr>
              <a:t>长江中下游等地的高温伏旱</a:t>
            </a:r>
            <a:endParaRPr kumimoji="1" lang="zh-CN" altLang="en-US" sz="24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85689" y="1615440"/>
            <a:ext cx="4706090" cy="4470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04166" y="644381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养生知识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90589" y="646951"/>
            <a:ext cx="4627880" cy="4627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17039" y="4699000"/>
            <a:ext cx="8547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大暑节气时，我国除</a:t>
            </a:r>
            <a:r>
              <a:rPr kumimoji="1" lang="zh-CN" altLang="en-US" sz="1600" b="1" dirty="0">
                <a:solidFill>
                  <a:srgbClr val="54A6DD"/>
                </a:solidFill>
                <a:cs typeface="+mn-ea"/>
                <a:sym typeface="+mn-lt"/>
              </a:rPr>
              <a:t>青藏高原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及东北北部伏旱伏旱外，大部分地区天气炎热，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35℃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的高温已是司空见惯，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40℃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的酷热也不鲜见。著名的三大火炉：南京、武汉、重庆在大暑前后也是炉火最旺。比“三大火炉”更热的地方还有很多，如安庆、九江等。每年最热的地方也不相同。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17039" y="1966863"/>
            <a:ext cx="3486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大暑热不透，大热在秋后。</a:t>
            </a:r>
            <a:endParaRPr kumimoji="1" lang="en-US" altLang="zh-CN" sz="20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大暑不暑，五谷不鼓。</a:t>
            </a:r>
            <a:endParaRPr kumimoji="1" lang="en-US" altLang="zh-CN" sz="20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小暑不见日头，大暑晒开石头。</a:t>
            </a:r>
            <a:endParaRPr kumimoji="1" lang="en-US" altLang="zh-CN" sz="20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小暑大暑不热</a:t>
            </a:r>
            <a:r>
              <a:rPr kumimoji="1" lang="en-US" altLang="zh-CN" sz="2000" b="1" dirty="0">
                <a:solidFill>
                  <a:srgbClr val="54A6DD"/>
                </a:solidFill>
                <a:cs typeface="+mn-ea"/>
                <a:sym typeface="+mn-lt"/>
              </a:rPr>
              <a:t>,</a:t>
            </a: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小寒大寒不冷。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71254" y="2468385"/>
            <a:ext cx="4101094" cy="28744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57197" y="2531166"/>
            <a:ext cx="500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7200" b="1" dirty="0">
                <a:solidFill>
                  <a:srgbClr val="54A6DD"/>
                </a:solidFill>
                <a:cs typeface="+mn-ea"/>
                <a:sym typeface="+mn-lt"/>
              </a:rPr>
              <a:t>节气民俗</a:t>
            </a:r>
            <a:endParaRPr kumimoji="1" lang="en-US" altLang="zh-CN" sz="7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2910205" y="3757999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2910205" y="3811007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2923457" y="2478158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2923457" y="2531166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687345" y="2360092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第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四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部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节气民俗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24280" y="1861820"/>
            <a:ext cx="574039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54A6DD"/>
                </a:solidFill>
                <a:cs typeface="+mn-ea"/>
                <a:sym typeface="+mn-lt"/>
              </a:rPr>
              <a:t>南朝诗人徐勉在</a:t>
            </a:r>
            <a:r>
              <a:rPr kumimoji="1" lang="en-US" altLang="zh-CN" sz="2400" dirty="0">
                <a:solidFill>
                  <a:srgbClr val="54A6DD"/>
                </a:solidFill>
                <a:cs typeface="+mn-ea"/>
                <a:sym typeface="+mn-lt"/>
              </a:rPr>
              <a:t>《</a:t>
            </a:r>
            <a:r>
              <a:rPr kumimoji="1" lang="zh-CN" altLang="en-US" sz="2400" dirty="0">
                <a:solidFill>
                  <a:srgbClr val="54A6DD"/>
                </a:solidFill>
                <a:cs typeface="+mn-ea"/>
                <a:sym typeface="+mn-lt"/>
              </a:rPr>
              <a:t>晚夏</a:t>
            </a:r>
            <a:r>
              <a:rPr kumimoji="1" lang="en-US" altLang="zh-CN" sz="2400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54A6DD"/>
                </a:solidFill>
                <a:cs typeface="+mn-ea"/>
                <a:sym typeface="+mn-lt"/>
              </a:rPr>
              <a:t>诗中写道： “夏景厌房栊，促席玩花丛。 </a:t>
            </a:r>
            <a:endParaRPr kumimoji="1" lang="en-US" altLang="zh-CN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54A6DD"/>
                </a:solidFill>
                <a:cs typeface="+mn-ea"/>
                <a:sym typeface="+mn-lt"/>
              </a:rPr>
              <a:t>荷阴斜合翠，莲影对分红。 此时避炎热，清樽独未空。” </a:t>
            </a:r>
            <a:endParaRPr kumimoji="1" lang="en-US" altLang="zh-CN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54A6DD"/>
                </a:solidFill>
                <a:cs typeface="+mn-ea"/>
                <a:sym typeface="+mn-lt"/>
              </a:rPr>
              <a:t>诗说夏夜纳凉，从房中来到花丛中，席地而卧，欣赏水中莲荷，眼前又有美酒相伴，十分惬意。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91385" y="1275655"/>
            <a:ext cx="6043797" cy="453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节气民俗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6046" y="2849880"/>
            <a:ext cx="61646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54A6DD"/>
                </a:solidFill>
                <a:cs typeface="+mn-ea"/>
                <a:sym typeface="+mn-lt"/>
              </a:rPr>
              <a:t>根据大暑的热与不热，有不少预测后期天气的农谚有：如短期预示的有“大暑热，田头歇；大暑凉，水满塘”；中期预示的有“大暑热，秋后凉”；长期预示的有“大暑热得慌，四个月无霜”、“大暑不热，冬天不冷”、“大暑不热要烂冬”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16046" y="216408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A6DD"/>
                </a:solidFill>
                <a:cs typeface="+mn-ea"/>
                <a:sym typeface="+mn-lt"/>
              </a:rPr>
              <a:t>东闪无半滴，西闪走不及</a:t>
            </a:r>
            <a:endParaRPr kumimoji="1" lang="zh-CN" altLang="en-US" sz="2800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56244" y="1092200"/>
            <a:ext cx="4523751" cy="4673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 flipV="1">
            <a:off x="0" y="5232400"/>
            <a:ext cx="2273857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节气民俗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0159" y="1709420"/>
            <a:ext cx="60167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大家都知道“热在三伏”。大暑一般处在三伏里的中伏阶段。这时在我国大部分地区都处在一年中最热的阶段，而且全国各地温差也不大。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刚好与谚语：“冷在三九，热在中伏”相吻合。大暑相对小暑，顾名思义，更加炎热。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《1971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～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2000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中国地面气候资料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中，从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30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年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月的极端最高气温统计中可以看到：有一部分省区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月的极端最高气温值出现在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月下旬，绝大部分省区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月的极端最高气温值都是出现在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月上旬，刚好都出现在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月下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月上的大暑时期。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6707600" y="2218656"/>
            <a:ext cx="5594159" cy="4416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06826" y="2346961"/>
            <a:ext cx="6421343" cy="450071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53192" y="1086679"/>
            <a:ext cx="10534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rgbClr val="54A6DD"/>
                </a:solidFill>
                <a:cs typeface="+mn-ea"/>
                <a:sym typeface="+mn-lt"/>
              </a:rPr>
              <a:t>目</a:t>
            </a:r>
            <a:endParaRPr kumimoji="1" lang="en-US" altLang="zh-CN" sz="6600" b="1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6600" b="1" dirty="0">
                <a:solidFill>
                  <a:srgbClr val="54A6DD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" name="矩形 3"/>
          <p:cNvSpPr/>
          <p:nvPr/>
        </p:nvSpPr>
        <p:spPr>
          <a:xfrm>
            <a:off x="2494166" y="1126436"/>
            <a:ext cx="1245704" cy="2213113"/>
          </a:xfrm>
          <a:prstGeom prst="rect">
            <a:avLst/>
          </a:prstGeom>
          <a:noFill/>
          <a:ln w="3175">
            <a:solidFill>
              <a:srgbClr val="54A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40550" y="1179443"/>
            <a:ext cx="1245704" cy="2213113"/>
          </a:xfrm>
          <a:prstGeom prst="rect">
            <a:avLst/>
          </a:prstGeom>
          <a:noFill/>
          <a:ln w="3175">
            <a:solidFill>
              <a:srgbClr val="54A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3887" y="715616"/>
            <a:ext cx="23058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di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气候特点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养生知识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节气民俗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76816" y="2631441"/>
            <a:ext cx="6030194" cy="42265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87549" y="3871362"/>
            <a:ext cx="156966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小暑后十五日斗指未为大暑</a:t>
            </a:r>
            <a:endParaRPr kumimoji="1"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六月中。小大者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就极热之中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分为大小，初后为小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望后为大也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99580" y="2550589"/>
            <a:ext cx="2458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cs typeface="+mn-ea"/>
                <a:sym typeface="+mn-lt"/>
              </a:rPr>
              <a:t>二十四节气</a:t>
            </a:r>
            <a:endParaRPr kumimoji="1" lang="en-US" altLang="zh-CN" sz="3200" b="1" dirty="0">
              <a:solidFill>
                <a:srgbClr val="54A6DD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cs typeface="+mn-ea"/>
              <a:sym typeface="+mn-lt"/>
            </a:endParaRPr>
          </a:p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cs typeface="+mn-ea"/>
                <a:sym typeface="+mn-lt"/>
              </a:rPr>
              <a:t>知识介绍</a:t>
            </a:r>
          </a:p>
        </p:txBody>
      </p:sp>
      <p:cxnSp>
        <p:nvCxnSpPr>
          <p:cNvPr id="13" name="直线连接符 12"/>
          <p:cNvCxnSpPr/>
          <p:nvPr/>
        </p:nvCxnSpPr>
        <p:spPr>
          <a:xfrm>
            <a:off x="1311965" y="2491409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1311965" y="2431774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1298713" y="3740450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1298713" y="3680815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263067" y="2101825"/>
            <a:ext cx="2368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中国传统民俗知识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42758" y="2101825"/>
            <a:ext cx="32143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500" b="1" dirty="0">
                <a:solidFill>
                  <a:srgbClr val="54A6DD"/>
                </a:solidFill>
                <a:cs typeface="+mn-ea"/>
                <a:sym typeface="+mn-lt"/>
              </a:rPr>
              <a:t>谢谢</a:t>
            </a:r>
            <a:endParaRPr kumimoji="1" lang="en-US" altLang="zh-CN" sz="115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8985" y="3911119"/>
            <a:ext cx="3004955" cy="27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1200" dirty="0">
                <a:solidFill>
                  <a:srgbClr val="54A6DD"/>
                </a:solidFill>
                <a:cs typeface="+mn-ea"/>
                <a:sym typeface="+mn-lt"/>
              </a:rPr>
              <a:t>THANK</a:t>
            </a:r>
            <a:r>
              <a:rPr kumimoji="1" lang="zh-CN" altLang="en-US" sz="1200" dirty="0">
                <a:solidFill>
                  <a:srgbClr val="54A6DD"/>
                </a:solidFill>
                <a:cs typeface="+mn-ea"/>
                <a:sym typeface="+mn-lt"/>
              </a:rPr>
              <a:t> </a:t>
            </a:r>
            <a:r>
              <a:rPr kumimoji="1" lang="en-US" altLang="zh-CN" sz="1200" dirty="0">
                <a:solidFill>
                  <a:srgbClr val="54A6DD"/>
                </a:solidFill>
                <a:cs typeface="+mn-ea"/>
                <a:sym typeface="+mn-lt"/>
              </a:rPr>
              <a:t>YOU</a:t>
            </a:r>
            <a:endParaRPr kumimoji="1" lang="zh-CN" altLang="en-US" sz="1200" dirty="0">
              <a:solidFill>
                <a:srgbClr val="54A6D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27066" y="2467116"/>
            <a:ext cx="4101094" cy="28744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9877" y="2487436"/>
            <a:ext cx="500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7200" b="1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7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2652885" y="3714269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2652885" y="3767277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2666137" y="2434428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2666137" y="2487436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430025" y="2316362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第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一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部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3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363221" y="530013"/>
            <a:ext cx="8318501" cy="55456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60605" y="2776478"/>
            <a:ext cx="4597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大暑期间，中国民间有饮伏茶，晒伏姜，烧伏香，喝羊肉汤等习俗。</a:t>
            </a:r>
            <a:r>
              <a:rPr kumimoji="1" lang="en-US" altLang="zh-CN" sz="1400" dirty="0">
                <a:solidFill>
                  <a:srgbClr val="54A6DD"/>
                </a:solidFill>
                <a:cs typeface="+mn-ea"/>
                <a:sym typeface="+mn-lt"/>
              </a:rPr>
              <a:t>《</a:t>
            </a: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月令七十二候集解</a:t>
            </a:r>
            <a:r>
              <a:rPr kumimoji="1" lang="en-US" altLang="zh-CN" sz="1400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中说：“大暑，六月中。暑，热也，就热之中分为大小，月初为小，月中为大，今则热气犹大也。”其气候特征是：“斗指丙为大暑，斯时天气甚烈于小暑，故名曰大暑。”大暑节气正值“三伏天”里的“中伏”前后，是一年中最热的时期，气温最高，农作物生长最快，同时，很多地区的旱、涝、风灾等各种气象灾害也最为频繁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60605" y="1422400"/>
            <a:ext cx="4493538" cy="1082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 dirty="0">
                <a:solidFill>
                  <a:srgbClr val="54A6DD"/>
                </a:solidFill>
                <a:cs typeface="+mn-ea"/>
                <a:sym typeface="+mn-lt"/>
              </a:rPr>
              <a:t>大暑是农历二十四节气之一</a:t>
            </a:r>
            <a:endParaRPr kumimoji="1" lang="en-US" altLang="zh-CN" sz="28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b="1" dirty="0">
                <a:solidFill>
                  <a:srgbClr val="54A6DD"/>
                </a:solidFill>
                <a:cs typeface="+mn-ea"/>
                <a:sym typeface="+mn-lt"/>
              </a:rPr>
              <a:t>太阳位于黄经</a:t>
            </a:r>
            <a:r>
              <a:rPr kumimoji="1" lang="en-US" altLang="zh-CN" sz="2800" b="1" dirty="0">
                <a:solidFill>
                  <a:srgbClr val="54A6DD"/>
                </a:solidFill>
                <a:cs typeface="+mn-ea"/>
                <a:sym typeface="+mn-lt"/>
              </a:rPr>
              <a:t>120°</a:t>
            </a:r>
            <a:endParaRPr kumimoji="1" lang="zh-CN" altLang="en-US" sz="28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3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81090" y="3356060"/>
            <a:ext cx="4654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这时正值中伏前后，中国大部分地区为一年最热时期，也是喜热作物生长速度最快的时期。中国劳动人民将大暑分为三候：“一候腐草为萤；二候土润溽暑；三候大雨时行。”世上萤火虫约有二千多种，分水生与陆生两种，陆生的萤火虫产卵于枯草上，大暑时，萤火虫卵化而出，所以古人认为萤火虫是腐草变成的；第二候是说天气开始变得闷热，土地也很潮湿；第三候是说时常有大的雷雨会出现，这大雨使暑湿减弱，天气开始向立秋过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88770" y="1644319"/>
            <a:ext cx="99441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54A6DD"/>
                </a:solidFill>
                <a:cs typeface="+mn-ea"/>
                <a:sym typeface="+mn-lt"/>
              </a:rPr>
              <a:t>《</a:t>
            </a:r>
            <a:r>
              <a:rPr kumimoji="1" lang="zh-CN" altLang="en-US" sz="2400" b="1" dirty="0">
                <a:solidFill>
                  <a:srgbClr val="54A6DD"/>
                </a:solidFill>
                <a:cs typeface="+mn-ea"/>
                <a:sym typeface="+mn-lt"/>
              </a:rPr>
              <a:t>通纬</a:t>
            </a:r>
            <a:r>
              <a:rPr kumimoji="1" lang="en-US" altLang="zh-CN" sz="2400" b="1" dirty="0">
                <a:solidFill>
                  <a:srgbClr val="54A6DD"/>
                </a:solidFill>
                <a:cs typeface="+mn-ea"/>
                <a:sym typeface="+mn-lt"/>
              </a:rPr>
              <a:t>·</a:t>
            </a:r>
            <a:r>
              <a:rPr kumimoji="1" lang="zh-CN" altLang="en-US" sz="2400" b="1" dirty="0">
                <a:solidFill>
                  <a:srgbClr val="54A6DD"/>
                </a:solidFill>
                <a:cs typeface="+mn-ea"/>
                <a:sym typeface="+mn-lt"/>
              </a:rPr>
              <a:t>孝经援神契</a:t>
            </a:r>
            <a:r>
              <a:rPr kumimoji="1" lang="en-US" altLang="zh-CN" sz="2400" b="1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  <a:r>
              <a:rPr kumimoji="1" lang="zh-CN" altLang="en-US" sz="2400" b="1" dirty="0">
                <a:solidFill>
                  <a:srgbClr val="54A6DD"/>
                </a:solidFill>
                <a:cs typeface="+mn-ea"/>
                <a:sym typeface="+mn-lt"/>
              </a:rPr>
              <a:t>：“小暑后十五日斗指未为大暑，六月中。</a:t>
            </a:r>
            <a:endParaRPr kumimoji="1" lang="en-US" altLang="zh-CN" sz="24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54A6DD"/>
                </a:solidFill>
                <a:cs typeface="+mn-ea"/>
                <a:sym typeface="+mn-lt"/>
              </a:rPr>
              <a:t>小大者，就极热之中，分为大小，初后为小，望后为大也。”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27860" y="2789056"/>
            <a:ext cx="3495039" cy="436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3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5673" y="2006599"/>
            <a:ext cx="6159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大暑，六月中。解见小暑。腐草为萤。曰丹良，曰丹鸟，曰夜光，曰宵烛，皆萤之别名。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离明之极，则幽阴至微之物亦化而为明也。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《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毛诗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曰：熠耀宵行。另一种也，形如米虫，尾亦有火，不言化者，不复原形，解见前。土润溽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【</a:t>
            </a:r>
            <a:r>
              <a:rPr kumimoji="1" lang="en-GB" altLang="zh-CN" sz="1600" dirty="0">
                <a:solidFill>
                  <a:srgbClr val="54A6DD"/>
                </a:solidFill>
                <a:cs typeface="+mn-ea"/>
                <a:sym typeface="+mn-lt"/>
              </a:rPr>
              <a:t>rù】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暑。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溽，湿也，土之气润，故蒸郁而为湿；暑，俗称龌龊，热是也。大雨时行。前候湿暑之气蒸郁，今候则大雨时行，以退暑也。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33590" y="1937916"/>
            <a:ext cx="4654550" cy="3490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3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88900" y="647987"/>
            <a:ext cx="5656580" cy="56565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49166" y="2301223"/>
            <a:ext cx="6384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4A6DD"/>
                </a:solidFill>
                <a:effectLst/>
                <a:cs typeface="+mn-ea"/>
                <a:sym typeface="+mn-lt"/>
              </a:rPr>
              <a:t>大暑节气正值“三伏”，是我国一年中日照最多、气温最高的时期，全国大部分地区干旱少雨，许多地区的气温达</a:t>
            </a:r>
            <a:r>
              <a:rPr lang="en-US" altLang="zh-CN" sz="2400" b="1" dirty="0">
                <a:solidFill>
                  <a:srgbClr val="54A6DD"/>
                </a:solidFill>
                <a:effectLst/>
                <a:cs typeface="+mn-ea"/>
                <a:sym typeface="+mn-lt"/>
              </a:rPr>
              <a:t>35</a:t>
            </a:r>
            <a:r>
              <a:rPr lang="zh-CN" altLang="en-US" sz="2400" b="1" dirty="0">
                <a:solidFill>
                  <a:srgbClr val="54A6DD"/>
                </a:solidFill>
                <a:effectLst/>
                <a:cs typeface="+mn-ea"/>
                <a:sym typeface="+mn-lt"/>
              </a:rPr>
              <a:t>度以上，俗称的“三大火炉”也最旺。</a:t>
            </a:r>
            <a:endParaRPr lang="zh-CN" altLang="en-US" sz="24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35473" y="2451654"/>
            <a:ext cx="4101094" cy="28744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74545" y="2509964"/>
            <a:ext cx="500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7200" b="1" dirty="0">
                <a:solidFill>
                  <a:srgbClr val="54A6DD"/>
                </a:solidFill>
                <a:cs typeface="+mn-ea"/>
                <a:sym typeface="+mn-lt"/>
              </a:rPr>
              <a:t>气候特点</a:t>
            </a:r>
            <a:endParaRPr kumimoji="1" lang="en-US" altLang="zh-CN" sz="7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2727553" y="3736797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2727553" y="3789805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2740805" y="2456956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2740805" y="2509964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504693" y="2338890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第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二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部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气候特点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15673" y="4406900"/>
            <a:ext cx="9639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在我国华南以北的长江中下游等地区，如苏、浙、赣等一带处于炎热少雨季节，滴雨似黄金。有“小暑雨如银，大暑雨如金”，“伏里多雨，囤里多米”，“伏天雨丰，粮丰棉丰”，“伏不受旱，一亩增一担”的说法。恰如左河水诗云：“日盛三伏暑气熏，坐闲烦静在蝇蚊。纵逢战鼓云中起，箭射荷塘若洒金。”如果大暑前后出现阴雨，则预示以后雨水多。农谚有“大暑有雨多雨，秋水足；大暑无雨少雨，吃水愁”的说法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25581" y="722630"/>
            <a:ext cx="3507740" cy="35077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15673" y="1873699"/>
            <a:ext cx="44012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大暑节气正值“三伏”，是我国一年中日照最多、气温最高的时期，全国大部分地区干旱少雨，许多地区的气温达</a:t>
            </a:r>
            <a:r>
              <a:rPr kumimoji="1" lang="en-US" altLang="zh-CN" sz="2000" b="1" dirty="0">
                <a:solidFill>
                  <a:srgbClr val="54A6DD"/>
                </a:solidFill>
                <a:cs typeface="+mn-ea"/>
                <a:sym typeface="+mn-lt"/>
              </a:rPr>
              <a:t>35</a:t>
            </a: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度以上，俗称的“三大火炉”也最旺。</a:t>
            </a:r>
          </a:p>
        </p:txBody>
      </p:sp>
      <p:sp>
        <p:nvSpPr>
          <p:cNvPr id="7" name="矩形 6"/>
          <p:cNvSpPr/>
          <p:nvPr/>
        </p:nvSpPr>
        <p:spPr>
          <a:xfrm>
            <a:off x="965200" y="4381500"/>
            <a:ext cx="10375900" cy="1981200"/>
          </a:xfrm>
          <a:prstGeom prst="rect">
            <a:avLst/>
          </a:prstGeom>
          <a:noFill/>
          <a:ln>
            <a:solidFill>
              <a:srgbClr val="54A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gbrfkv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Microsoft Office PowerPoint</Application>
  <PresentationFormat>宽屏</PresentationFormat>
  <Paragraphs>128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2022-03-10T03:53:33Z</dcterms:created>
  <dcterms:modified xsi:type="dcterms:W3CDTF">2023-01-10T10:58:44Z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15DB6FA84DFD411B9487AFBC3402180D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