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2" r:id="rId4"/>
    <p:sldId id="266" r:id="rId5"/>
    <p:sldId id="278" r:id="rId6"/>
    <p:sldId id="294" r:id="rId7"/>
    <p:sldId id="295" r:id="rId8"/>
    <p:sldId id="296" r:id="rId9"/>
    <p:sldId id="297" r:id="rId10"/>
    <p:sldId id="298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777777"/>
    <a:srgbClr val="FF9B05"/>
    <a:srgbClr val="FCE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74" autoAdjust="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7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50925" y="754063"/>
            <a:ext cx="45720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80AC257-8314-46F6-9E7E-F5E61F11BF0A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932D783-7F37-4E68-9A19-6C6736B84489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8795A-8815-4CE3-A6F2-4631F419CC0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69EAF4-BA93-4657-B951-BCA7857AD51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FE90E-9F5F-4679-8E6D-DE10C59F83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B524C-D555-4ED6-8B74-98B3DD9ED1A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FB4A-FB96-45E6-8A04-FA679CA01D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47707-4FEC-4CB7-AB5E-1F1B6DCBAF3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F77A5-778D-4616-8C4F-97442EF1F8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59A70-9DFA-4937-AF91-6246436D5E8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87974-6003-46B9-BCB3-DD4BB0F8E9FE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177E2-672C-4359-A3C4-DCEC423BB9D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0F3DD7C-3A72-4596-A3F0-9CD319F0CE30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Administrator\Desktop\&#20843;&#19978;&#35821;&#25991;&#65288;&#20154;&#25945;&#65289;&#21407;&#21019;&#25945;&#24072;&#29992;&#20070;&#24050;&#23548;&#65328;&#65316;&#65318;&#21016;&#65298;&#65296;&#65297;&#65302;\&#21517;&#24072;&#22312;&#32447;.T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79488" y="913547"/>
            <a:ext cx="7351712" cy="2751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>
              <a:lnSpc>
                <a:spcPct val="150000"/>
              </a:lnSpc>
            </a:pPr>
            <a:r>
              <a:rPr lang="en-US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you doing when the rainstorm came?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0" y="4040103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Section </a:t>
            </a:r>
            <a:r>
              <a:rPr lang="zh-CN" altLang="zh-CN" sz="32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 </a:t>
            </a:r>
            <a:r>
              <a:rPr lang="zh-CN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(第</a:t>
            </a:r>
            <a:r>
              <a:rPr lang="en-US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3200" b="1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课时)</a:t>
            </a:r>
            <a:endParaRPr lang="en-US" altLang="zh-CN" sz="3200" b="1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821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736600" y="1274763"/>
            <a:ext cx="7119938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四、根据汉语意思完成句子。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16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昨天他在学校发生了什么事情？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 him at the school yesterday?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过马路之前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你应该看看路的两边。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______________ at both ways before crossing the road.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凯特看见一位老人坐在路边。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Kate saw an old man sitting ________________ of the road.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当他们走过去的时候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你为什么不打个招呼？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Why don't you greet them when they_________</a:t>
            </a:r>
            <a:r>
              <a:rPr lang="en-US" altLang="zh-CN" sz="2000" b="1" i="1" u="sng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．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那位老人正费力地走向门口。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old man ________________________ to the door.</a:t>
            </a:r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1108075" y="2263775"/>
            <a:ext cx="2087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happened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2281238" y="3198813"/>
            <a:ext cx="1382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look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3941763" y="4114800"/>
            <a:ext cx="1282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side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4632325" y="5029200"/>
            <a:ext cx="981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walk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2424113" y="5932488"/>
            <a:ext cx="2051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making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his</a:t>
            </a: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way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5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5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56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5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5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5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5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5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5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4" grpId="0"/>
      <p:bldP spid="155655" grpId="0"/>
      <p:bldP spid="155656" grpId="0"/>
      <p:bldP spid="155657" grpId="0"/>
      <p:bldP spid="1556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93" name="Rectangle 489"/>
          <p:cNvSpPr>
            <a:spLocks noChangeArrowheads="1"/>
          </p:cNvSpPr>
          <p:nvPr/>
        </p:nvSpPr>
        <p:spPr bwMode="auto">
          <a:xfrm>
            <a:off x="531901" y="1422171"/>
            <a:ext cx="847407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Courier New" panose="02070309020205020404" pitchFamily="49" charset="0"/>
              </a:rPr>
              <a:t>by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①介词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意为“在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……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旁边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②介词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到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时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为止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；不迟于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其后常接表示时间的名词或短语。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I must get home by ten o'clock at night.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晚上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10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点之前我必须回家。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③介词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与表示交通工具的名词连用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乘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；骑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④介词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沿；位于；从旁边经过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表示移动方向。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He passed by me without noticing me.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他从我旁边经过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没有注意到我。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⑤介词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由；靠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表示方法、手段。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I learn English by listening to the radio.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我通过听收音机学习英语。</a:t>
            </a:r>
          </a:p>
        </p:txBody>
      </p:sp>
      <p:pic>
        <p:nvPicPr>
          <p:cNvPr id="21994" name="Picture 490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1" name="Rectangle 241"/>
          <p:cNvSpPr>
            <a:spLocks noChangeArrowheads="1"/>
          </p:cNvSpPr>
          <p:nvPr/>
        </p:nvSpPr>
        <p:spPr bwMode="auto">
          <a:xfrm>
            <a:off x="657225" y="1187450"/>
            <a:ext cx="8196263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leave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  <a:cs typeface="Times New Roman" panose="02020603050405020304" pitchFamily="18" charset="0"/>
              </a:rPr>
              <a:t>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Courier New" panose="02070309020205020404" pitchFamily="49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离开；留下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。常用短语：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leave for...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动身去某地；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leave sb.by oneself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把某人单独留下。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 is leaving for Tianjin tomorrow.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他明天要动身去天津。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动词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忘记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。常用短语：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leave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sth.sw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把某物落在某地。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MS Mincho" pitchFamily="49" charset="-128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get 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到达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后常接表示地点的名词。当后接地点副词如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home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there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等时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to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要省略。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拓展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】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英语中表示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到达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的还有：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arrive at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＋小地点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arrive in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＋大地点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楷体_GB2312" charset="-122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楷体_GB231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reach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＋地点名词</a:t>
            </a:r>
          </a:p>
        </p:txBody>
      </p:sp>
      <p:pic>
        <p:nvPicPr>
          <p:cNvPr id="20722" name="Picture 242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0" name="Rectangle 504"/>
          <p:cNvSpPr>
            <a:spLocks noChangeArrowheads="1"/>
          </p:cNvSpPr>
          <p:nvPr/>
        </p:nvSpPr>
        <p:spPr bwMode="auto">
          <a:xfrm>
            <a:off x="733425" y="1679575"/>
            <a:ext cx="7508875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en-US" altLang="zh-CN" sz="2000" b="1" dirty="0">
                <a:latin typeface="Times New Roman" panose="02020603050405020304" pitchFamily="18" charset="0"/>
                <a:ea typeface="楷体_GB2312" charset="-122"/>
                <a:cs typeface="Courier New" panose="02070309020205020404" pitchFamily="49" charset="0"/>
              </a:rPr>
              <a:t>realize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</a:rPr>
              <a:t>动词</a:t>
            </a:r>
            <a:r>
              <a:rPr lang="zh-CN" altLang="en-US" sz="2000" dirty="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意为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理解；领会；认识到</a:t>
            </a:r>
            <a:r>
              <a:rPr lang="zh-CN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 err="1">
                <a:latin typeface="Times New Roman" panose="02020603050405020304" pitchFamily="18" charset="0"/>
                <a:ea typeface="楷体_GB2312" charset="-122"/>
              </a:rPr>
              <a:t>eg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：</a:t>
            </a: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Tom realized his bag was at home.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汤姆意识到他的书包在家里。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MS Mincho" pitchFamily="49" charset="-128"/>
              </a:rPr>
              <a:t>►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重点短语归纳</a:t>
            </a:r>
            <a:endParaRPr lang="zh-CN" altLang="en-US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make one's way to...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在去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的路上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楷体_GB2312" charset="-122"/>
              </a:rPr>
              <a:t>have a look</a:t>
            </a:r>
            <a:r>
              <a:rPr lang="zh-CN" altLang="en-US" sz="2000" dirty="0">
                <a:latin typeface="Times New Roman" panose="02020603050405020304" pitchFamily="18" charset="0"/>
                <a:ea typeface="楷体_GB2312" charset="-122"/>
              </a:rPr>
              <a:t>看一看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25081" name="Picture 505" descr="C:\Users\Administrator\Desktop\八上语文（人教）原创教师用书已导ＰＤＦ刘２０１６\名师在线.TIF"/>
          <p:cNvPicPr>
            <a:picLocks noChangeAspect="1" noChangeArrowheads="1"/>
          </p:cNvPicPr>
          <p:nvPr/>
        </p:nvPicPr>
        <p:blipFill>
          <a:blip r:embed="rId2" r:link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188" y="377825"/>
            <a:ext cx="265588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7" name="Rectangle 407"/>
          <p:cNvSpPr>
            <a:spLocks noChangeArrowheads="1"/>
          </p:cNvSpPr>
          <p:nvPr/>
        </p:nvSpPr>
        <p:spPr bwMode="auto">
          <a:xfrm>
            <a:off x="692150" y="1681163"/>
            <a:ext cx="807561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一、用所给单词的适当形式填空。</a:t>
            </a:r>
            <a:endParaRPr lang="zh-CN" altLang="en-US" sz="20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careful when you drive on the ____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(ice) road.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so noisy and crowded.Let's go to see what _____________(happen)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mom ___(get) home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making a model plane.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rained so __________ (heavy) that I was wet from head to foot.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wanted to be over the hill before the sun ________(rise)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</p:txBody>
      </p:sp>
      <p:sp>
        <p:nvSpPr>
          <p:cNvPr id="51644" name="Rectangle 444"/>
          <p:cNvSpPr>
            <a:spLocks noChangeArrowheads="1"/>
          </p:cNvSpPr>
          <p:nvPr/>
        </p:nvSpPr>
        <p:spPr bwMode="auto">
          <a:xfrm>
            <a:off x="4810125" y="223361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icy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5" name="Rectangle 445"/>
          <p:cNvSpPr>
            <a:spLocks noChangeArrowheads="1"/>
          </p:cNvSpPr>
          <p:nvPr/>
        </p:nvSpPr>
        <p:spPr bwMode="auto">
          <a:xfrm>
            <a:off x="5884863" y="2670175"/>
            <a:ext cx="1530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is happening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6" name="Rectangle 446"/>
          <p:cNvSpPr>
            <a:spLocks noChangeArrowheads="1"/>
          </p:cNvSpPr>
          <p:nvPr/>
        </p:nvSpPr>
        <p:spPr bwMode="auto">
          <a:xfrm>
            <a:off x="2354263" y="31369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got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7" name="Rectangle 447"/>
          <p:cNvSpPr>
            <a:spLocks noChangeArrowheads="1"/>
          </p:cNvSpPr>
          <p:nvPr/>
        </p:nvSpPr>
        <p:spPr bwMode="auto">
          <a:xfrm>
            <a:off x="2517775" y="3573463"/>
            <a:ext cx="930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heavily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648" name="Rectangle 448"/>
          <p:cNvSpPr>
            <a:spLocks noChangeArrowheads="1"/>
          </p:cNvSpPr>
          <p:nvPr/>
        </p:nvSpPr>
        <p:spPr bwMode="auto">
          <a:xfrm>
            <a:off x="5799138" y="4019550"/>
            <a:ext cx="6207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rose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44" grpId="0"/>
      <p:bldP spid="51645" grpId="0"/>
      <p:bldP spid="51646" grpId="0"/>
      <p:bldP spid="51647" grpId="0"/>
      <p:bldP spid="516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57" name="Rectangle 373"/>
          <p:cNvSpPr>
            <a:spLocks noChangeArrowheads="1"/>
          </p:cNvSpPr>
          <p:nvPr/>
        </p:nvSpPr>
        <p:spPr bwMode="auto">
          <a:xfrm>
            <a:off x="681038" y="1708150"/>
            <a:ext cx="80025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二、单项选择。</a:t>
            </a:r>
            <a:endParaRPr lang="zh-CN" altLang="en-US" sz="200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    )6.Don't ________ the chance when you can catch it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you will regret.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(2016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孝感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</a:rPr>
              <a:t>)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guess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)7.________ we came back to school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 was playing the violin.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Until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)8.After a serious illness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finally ________ the importance of health.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realized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meant  C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impressed</a:t>
            </a:r>
          </a:p>
        </p:txBody>
      </p:sp>
      <p:sp>
        <p:nvSpPr>
          <p:cNvPr id="67987" name="Rectangle 403"/>
          <p:cNvSpPr>
            <a:spLocks noChangeArrowheads="1"/>
          </p:cNvSpPr>
          <p:nvPr/>
        </p:nvSpPr>
        <p:spPr bwMode="auto">
          <a:xfrm>
            <a:off x="920750" y="22955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8" name="Rectangle 404"/>
          <p:cNvSpPr>
            <a:spLocks noChangeArrowheads="1"/>
          </p:cNvSpPr>
          <p:nvPr/>
        </p:nvSpPr>
        <p:spPr bwMode="auto">
          <a:xfrm>
            <a:off x="922338" y="36877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7989" name="Rectangle 405"/>
          <p:cNvSpPr>
            <a:spLocks noChangeArrowheads="1"/>
          </p:cNvSpPr>
          <p:nvPr/>
        </p:nvSpPr>
        <p:spPr bwMode="auto">
          <a:xfrm>
            <a:off x="879475" y="461327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7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7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87" grpId="0"/>
      <p:bldP spid="67988" grpId="0"/>
      <p:bldP spid="679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634" name="Rectangle 66"/>
          <p:cNvSpPr>
            <a:spLocks noChangeArrowheads="1"/>
          </p:cNvSpPr>
          <p:nvPr/>
        </p:nvSpPr>
        <p:spPr bwMode="auto">
          <a:xfrm>
            <a:off x="757238" y="1490663"/>
            <a:ext cx="7942262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)9.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 you at home at 9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night?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that time.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shower  B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 a shower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taking a shower  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taking a shower</a:t>
            </a:r>
            <a:endParaRPr lang="en-US" altLang="zh-CN" sz="20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)10.</a:t>
            </a:r>
            <a:r>
              <a:rPr lang="en-US" altLang="zh-CN" sz="200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Sally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 going to drive all the way to Tibet from Nanjing by myself!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—What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problem  B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idea</a:t>
            </a:r>
          </a:p>
          <a:p>
            <a:pPr algn="just">
              <a:lnSpc>
                <a:spcPct val="150000"/>
              </a:lnSpc>
            </a:pP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good time  D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 kidding</a:t>
            </a:r>
          </a:p>
        </p:txBody>
      </p:sp>
      <p:sp>
        <p:nvSpPr>
          <p:cNvPr id="109661" name="Rectangle 93"/>
          <p:cNvSpPr>
            <a:spLocks noChangeArrowheads="1"/>
          </p:cNvSpPr>
          <p:nvPr/>
        </p:nvSpPr>
        <p:spPr bwMode="auto">
          <a:xfrm>
            <a:off x="914400" y="16097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9662" name="Rectangle 94"/>
          <p:cNvSpPr>
            <a:spLocks noChangeArrowheads="1"/>
          </p:cNvSpPr>
          <p:nvPr/>
        </p:nvSpPr>
        <p:spPr bwMode="auto">
          <a:xfrm>
            <a:off x="958850" y="34496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61" grpId="0"/>
      <p:bldP spid="1096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80" name="Rectangle 28"/>
          <p:cNvSpPr>
            <a:spLocks noChangeArrowheads="1"/>
          </p:cNvSpPr>
          <p:nvPr/>
        </p:nvSpPr>
        <p:spPr bwMode="auto">
          <a:xfrm>
            <a:off x="679450" y="1211263"/>
            <a:ext cx="8305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三、根据对话内容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从方框中选择恰当的选项补全对话</a:t>
            </a:r>
            <a:r>
              <a:rPr lang="zh-CN" altLang="en-US" sz="2000"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latin typeface="黑体" panose="02010609060101010101" pitchFamily="49" charset="-122"/>
                <a:ea typeface="黑体" panose="02010609060101010101" pitchFamily="49" charset="-122"/>
              </a:rPr>
              <a:t>其中有两项多余。</a:t>
            </a:r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Hey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Jill.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was.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was doing my homework.Where were you at that time?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Did you have fun?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of course.Guess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！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What did I see?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I've no idea.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I saw an alien </a:t>
            </a:r>
            <a:r>
              <a:rPr lang="en-US" altLang="zh-CN" sz="2000">
                <a:latin typeface="Times New Roman" panose="02020603050405020304" pitchFamily="18" charset="0"/>
                <a:ea typeface="楷体_GB2312" charset="-122"/>
              </a:rPr>
              <a:t>(</a:t>
            </a:r>
            <a:r>
              <a:rPr lang="zh-CN" altLang="en-US" sz="2000">
                <a:latin typeface="Times New Roman" panose="02020603050405020304" pitchFamily="18" charset="0"/>
                <a:ea typeface="楷体_GB2312" charset="-122"/>
              </a:rPr>
              <a:t>外星人</a:t>
            </a:r>
            <a:r>
              <a:rPr lang="en-US" altLang="zh-CN" sz="2000">
                <a:latin typeface="Times New Roman" panose="02020603050405020304" pitchFamily="18" charset="0"/>
                <a:ea typeface="楷体_GB2312" charset="-122"/>
              </a:rPr>
              <a:t>)</a:t>
            </a:r>
            <a:r>
              <a:rPr lang="zh-CN" altLang="en-US" sz="2000">
                <a:latin typeface="Times New Roman" panose="02020603050405020304" pitchFamily="18" charset="0"/>
                <a:ea typeface="楷体_GB2312" charset="-122"/>
              </a:rPr>
              <a:t>．</a:t>
            </a:r>
            <a:endParaRPr lang="zh-CN" altLang="en-US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He invited me to have dinner.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Haha...</a:t>
            </a:r>
            <a:r>
              <a:rPr lang="en-US" altLang="zh-CN" sz="2000" u="sng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____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zh-CN" sz="2000">
                <a:latin typeface="Times New Roman" panose="02020603050405020304" pitchFamily="18" charset="0"/>
              </a:rPr>
              <a:t>A</a:t>
            </a:r>
            <a:r>
              <a:rPr lang="zh-CN" altLang="en-US" sz="2000">
                <a:latin typeface="Times New Roman" panose="02020603050405020304" pitchFamily="18" charset="0"/>
              </a:rPr>
              <a:t>：</a:t>
            </a:r>
            <a:r>
              <a:rPr lang="en-US" altLang="zh-CN" sz="2000"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latin typeface="Times New Roman" panose="02020603050405020304" pitchFamily="18" charset="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latin typeface="Times New Roman" panose="02020603050405020304" pitchFamily="18" charset="0"/>
              </a:rPr>
              <a:t>，</a:t>
            </a:r>
            <a:r>
              <a:rPr lang="en-US" altLang="zh-CN" sz="2000">
                <a:latin typeface="Times New Roman" panose="02020603050405020304" pitchFamily="18" charset="0"/>
              </a:rPr>
              <a:t>no</a:t>
            </a:r>
            <a:r>
              <a:rPr lang="zh-CN" altLang="en-US" sz="2000">
                <a:latin typeface="Times New Roman" panose="02020603050405020304" pitchFamily="18" charset="0"/>
              </a:rPr>
              <a:t>！</a:t>
            </a:r>
            <a:r>
              <a:rPr lang="en-US" altLang="zh-CN" sz="2000">
                <a:latin typeface="Times New Roman" panose="02020603050405020304" pitchFamily="18" charset="0"/>
              </a:rPr>
              <a:t>It's true.</a:t>
            </a:r>
          </a:p>
        </p:txBody>
      </p:sp>
      <p:sp>
        <p:nvSpPr>
          <p:cNvPr id="151581" name="Rectangle 29"/>
          <p:cNvSpPr>
            <a:spLocks noChangeArrowheads="1"/>
          </p:cNvSpPr>
          <p:nvPr/>
        </p:nvSpPr>
        <p:spPr bwMode="auto">
          <a:xfrm>
            <a:off x="2640013" y="19732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2" name="Rectangle 30"/>
          <p:cNvSpPr>
            <a:spLocks noChangeArrowheads="1"/>
          </p:cNvSpPr>
          <p:nvPr/>
        </p:nvSpPr>
        <p:spPr bwMode="auto">
          <a:xfrm>
            <a:off x="1652588" y="26606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3" name="Rectangle 31"/>
          <p:cNvSpPr>
            <a:spLocks noChangeArrowheads="1"/>
          </p:cNvSpPr>
          <p:nvPr/>
        </p:nvSpPr>
        <p:spPr bwMode="auto">
          <a:xfrm>
            <a:off x="1549400" y="346233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4" name="Rectangle 32"/>
          <p:cNvSpPr>
            <a:spLocks noChangeArrowheads="1"/>
          </p:cNvSpPr>
          <p:nvPr/>
        </p:nvSpPr>
        <p:spPr bwMode="auto">
          <a:xfrm>
            <a:off x="2444750" y="5253038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1585" name="Rectangle 33"/>
          <p:cNvSpPr>
            <a:spLocks noChangeArrowheads="1"/>
          </p:cNvSpPr>
          <p:nvPr/>
        </p:nvSpPr>
        <p:spPr bwMode="auto">
          <a:xfrm>
            <a:off x="2257425" y="5973763"/>
            <a:ext cx="36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G</a:t>
            </a:r>
            <a:endParaRPr lang="zh-CN" altLang="en-US" sz="2000" b="1" i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1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1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1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1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1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1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81" grpId="0"/>
      <p:bldP spid="151582" grpId="0"/>
      <p:bldP spid="151583" grpId="0"/>
      <p:bldP spid="151584" grpId="0"/>
      <p:bldP spid="15158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1381125" y="1782763"/>
            <a:ext cx="447516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riding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park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night?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rong?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happened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next?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hello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ere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time?</a:t>
            </a:r>
            <a:endParaRPr lang="en-US" altLang="zh-CN" sz="200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re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telling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story</a:t>
            </a:r>
            <a:r>
              <a:rPr lang="zh-CN" altLang="en-US" sz="2000"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yes?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888</Words>
  <Application>Microsoft Office PowerPoint</Application>
  <PresentationFormat>全屏显示(4:3)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MingLiU_HKSCS</vt:lpstr>
      <vt:lpstr>MS Mincho</vt:lpstr>
      <vt:lpstr>黑体</vt:lpstr>
      <vt:lpstr>楷体_GB2312</vt:lpstr>
      <vt:lpstr>宋体</vt:lpstr>
      <vt:lpstr>微软雅黑</vt:lpstr>
      <vt:lpstr>Arial</vt:lpstr>
      <vt:lpstr>Book Antiqua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2012-09-21T09:22:00Z</dcterms:created>
  <dcterms:modified xsi:type="dcterms:W3CDTF">2023-01-16T18:04:31Z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3425CAA7E8BC422492C4CCCF398E4880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