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3" r:id="rId2"/>
    <p:sldId id="510" r:id="rId3"/>
    <p:sldId id="472" r:id="rId4"/>
    <p:sldId id="556" r:id="rId5"/>
    <p:sldId id="518" r:id="rId6"/>
    <p:sldId id="562" r:id="rId7"/>
    <p:sldId id="502" r:id="rId8"/>
    <p:sldId id="559" r:id="rId9"/>
    <p:sldId id="560" r:id="rId10"/>
    <p:sldId id="507" r:id="rId11"/>
    <p:sldId id="501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黑体" panose="02010609060101010101" pitchFamily="49" charset="-122"/>
      <p:regular r:id="rId19"/>
    </p:embeddedFont>
    <p:embeddedFont>
      <p:font typeface="楷体" panose="02010609060101010101" pitchFamily="49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幼圆" panose="02010509060101010101" pitchFamily="49" charset="-122"/>
      <p:regular r:id="rId23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3">
          <p15:clr>
            <a:srgbClr val="A4A3A4"/>
          </p15:clr>
        </p15:guide>
        <p15:guide id="2" pos="28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FF"/>
    <a:srgbClr val="009900"/>
    <a:srgbClr val="0000FF"/>
    <a:srgbClr val="FF9933"/>
    <a:srgbClr val="AFF22A"/>
    <a:srgbClr val="CC9900"/>
    <a:srgbClr val="FF6600"/>
    <a:srgbClr val="0070C0"/>
    <a:srgbClr val="FF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5" autoAdjust="0"/>
    <p:restoredTop sz="99556" autoAdjust="0"/>
  </p:normalViewPr>
  <p:slideViewPr>
    <p:cSldViewPr>
      <p:cViewPr>
        <p:scale>
          <a:sx n="130" d="100"/>
          <a:sy n="130" d="100"/>
        </p:scale>
        <p:origin x="-1074" y="-474"/>
      </p:cViewPr>
      <p:guideLst>
        <p:guide orient="horz" pos="1533"/>
        <p:guide pos="28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28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t>2023-01-17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内页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4514192"/>
            <a:ext cx="9144000" cy="629306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 flipH="1">
            <a:off x="0" y="123478"/>
            <a:ext cx="3131840" cy="216000"/>
          </a:xfrm>
          <a:prstGeom prst="rect">
            <a:avLst/>
          </a:prstGeom>
          <a:gradFill flip="none" rotWithShape="1">
            <a:gsLst>
              <a:gs pos="40000">
                <a:srgbClr val="63D6FF"/>
              </a:gs>
              <a:gs pos="97000">
                <a:schemeClr val="bg1">
                  <a:alpha val="0"/>
                </a:schemeClr>
              </a:gs>
              <a:gs pos="70000">
                <a:srgbClr val="96E4FF">
                  <a:alpha val="75686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6750" y="93861"/>
            <a:ext cx="3005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认识方向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认识东、南、西、北（</a:t>
            </a:r>
            <a:r>
              <a:rPr lang="en-US" altLang="zh-CN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1200" baseline="0" dirty="0" smtClean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1200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2.xml"/><Relationship Id="rId7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slide" Target="slide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4067944" cy="424168"/>
            <a:chOff x="0" y="0"/>
            <a:chExt cx="3491880" cy="424168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3491880" cy="4241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 flipH="1">
              <a:off x="0" y="66537"/>
              <a:ext cx="2771800" cy="252000"/>
            </a:xfrm>
            <a:prstGeom prst="rect">
              <a:avLst/>
            </a:prstGeom>
            <a:gradFill flip="none" rotWithShape="1">
              <a:gsLst>
                <a:gs pos="40000">
                  <a:schemeClr val="bg1"/>
                </a:gs>
                <a:gs pos="99000">
                  <a:schemeClr val="bg1">
                    <a:alpha val="0"/>
                  </a:schemeClr>
                </a:gs>
                <a:gs pos="77000">
                  <a:schemeClr val="bg1">
                    <a:alpha val="59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0" y="51470"/>
              <a:ext cx="3275856" cy="276999"/>
              <a:chOff x="0" y="51470"/>
              <a:chExt cx="3275856" cy="276999"/>
            </a:xfrm>
          </p:grpSpPr>
          <p:sp>
            <p:nvSpPr>
              <p:cNvPr id="7" name="文本框 22"/>
              <p:cNvSpPr txBox="1"/>
              <p:nvPr/>
            </p:nvSpPr>
            <p:spPr>
              <a:xfrm>
                <a:off x="179512" y="51470"/>
                <a:ext cx="18757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苏教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版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数学  二</a:t>
                </a:r>
                <a:r>
                  <a:rPr kumimoji="1" lang="zh-CN" altLang="en-US" sz="1200" dirty="0" smtClean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年级  </a:t>
                </a:r>
                <a:r>
                  <a:rPr kumimoji="1" lang="zh-CN" altLang="en-US" sz="1200" dirty="0">
                    <a:solidFill>
                      <a:prstClr val="black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下册</a:t>
                </a:r>
              </a:p>
            </p:txBody>
          </p:sp>
          <p:cxnSp>
            <p:nvCxnSpPr>
              <p:cNvPr id="8" name="直线连接符 4"/>
              <p:cNvCxnSpPr/>
              <p:nvPr/>
            </p:nvCxnSpPr>
            <p:spPr>
              <a:xfrm>
                <a:off x="0" y="318537"/>
                <a:ext cx="3275856" cy="0"/>
              </a:xfrm>
              <a:prstGeom prst="line">
                <a:avLst/>
              </a:prstGeom>
              <a:ln w="15875" cmpd="sng">
                <a:gradFill flip="none" rotWithShape="1">
                  <a:gsLst>
                    <a:gs pos="10000">
                      <a:schemeClr val="accent1">
                        <a:lumMod val="0"/>
                        <a:lumOff val="100000"/>
                      </a:schemeClr>
                    </a:gs>
                    <a:gs pos="65000">
                      <a:schemeClr val="accent1">
                        <a:lumMod val="100000"/>
                      </a:schemeClr>
                    </a:gs>
                  </a:gsLst>
                  <a:lin ang="10800000" scaled="0"/>
                  <a:tileRect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单圆角矩形 8">
            <a:hlinkClick r:id="" action="ppaction://noaction"/>
          </p:cNvPr>
          <p:cNvSpPr/>
          <p:nvPr/>
        </p:nvSpPr>
        <p:spPr>
          <a:xfrm>
            <a:off x="5004488" y="3719576"/>
            <a:ext cx="1799760" cy="432048"/>
          </a:xfrm>
          <a:prstGeom prst="round1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单圆角矩形 9">
            <a:hlinkClick r:id="" action="ppaction://noaction"/>
          </p:cNvPr>
          <p:cNvSpPr/>
          <p:nvPr/>
        </p:nvSpPr>
        <p:spPr>
          <a:xfrm>
            <a:off x="2195736" y="3719576"/>
            <a:ext cx="1799760" cy="432048"/>
          </a:xfrm>
          <a:prstGeom prst="round1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单圆角矩形 10">
            <a:hlinkClick r:id="" action="ppaction://noaction"/>
          </p:cNvPr>
          <p:cNvSpPr/>
          <p:nvPr/>
        </p:nvSpPr>
        <p:spPr>
          <a:xfrm>
            <a:off x="5940152" y="3025309"/>
            <a:ext cx="1799760" cy="432048"/>
          </a:xfrm>
          <a:prstGeom prst="round1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单圆角矩形 11">
            <a:hlinkClick r:id="rId2" action="ppaction://hlinksldjump"/>
          </p:cNvPr>
          <p:cNvSpPr/>
          <p:nvPr/>
        </p:nvSpPr>
        <p:spPr>
          <a:xfrm>
            <a:off x="3564328" y="3025309"/>
            <a:ext cx="1799760" cy="432048"/>
          </a:xfrm>
          <a:prstGeom prst="round1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单圆角矩形 12">
            <a:hlinkClick r:id="rId3" action="ppaction://hlinksldjump"/>
          </p:cNvPr>
          <p:cNvSpPr/>
          <p:nvPr/>
        </p:nvSpPr>
        <p:spPr>
          <a:xfrm>
            <a:off x="1187624" y="3025309"/>
            <a:ext cx="1799760" cy="432048"/>
          </a:xfrm>
          <a:prstGeom prst="round1Rect">
            <a:avLst/>
          </a:prstGeom>
          <a:solidFill>
            <a:srgbClr val="ACBD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 flipH="1">
            <a:off x="1613654" y="4457278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圆角矩形 15">
            <a:hlinkClick r:id="rId3" action="ppaction://hlinksldjump"/>
          </p:cNvPr>
          <p:cNvSpPr/>
          <p:nvPr/>
        </p:nvSpPr>
        <p:spPr>
          <a:xfrm>
            <a:off x="1209945" y="2952109"/>
            <a:ext cx="1669378" cy="578448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情境导入</a:t>
            </a:r>
          </a:p>
        </p:txBody>
      </p:sp>
      <p:sp>
        <p:nvSpPr>
          <p:cNvPr id="17" name="圆角矩形 16">
            <a:hlinkClick r:id="rId2" action="ppaction://hlinksldjump"/>
          </p:cNvPr>
          <p:cNvSpPr/>
          <p:nvPr/>
        </p:nvSpPr>
        <p:spPr>
          <a:xfrm>
            <a:off x="3624893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探究新知</a:t>
            </a:r>
          </a:p>
        </p:txBody>
      </p:sp>
      <p:sp>
        <p:nvSpPr>
          <p:cNvPr id="18" name="圆角矩形 17">
            <a:hlinkClick r:id="rId5" action="ppaction://hlinksldjump"/>
          </p:cNvPr>
          <p:cNvSpPr/>
          <p:nvPr/>
        </p:nvSpPr>
        <p:spPr>
          <a:xfrm>
            <a:off x="2247861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课堂小结</a:t>
            </a:r>
          </a:p>
        </p:txBody>
      </p:sp>
      <p:sp>
        <p:nvSpPr>
          <p:cNvPr id="19" name="圆角矩形 18">
            <a:hlinkClick r:id="rId6" action="ppaction://hlinksldjump"/>
          </p:cNvPr>
          <p:cNvSpPr/>
          <p:nvPr/>
        </p:nvSpPr>
        <p:spPr>
          <a:xfrm>
            <a:off x="5073757" y="36490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课后作业</a:t>
            </a:r>
          </a:p>
        </p:txBody>
      </p:sp>
      <p:sp>
        <p:nvSpPr>
          <p:cNvPr id="20" name="矩形 19"/>
          <p:cNvSpPr/>
          <p:nvPr/>
        </p:nvSpPr>
        <p:spPr>
          <a:xfrm>
            <a:off x="3330946" y="951389"/>
            <a:ext cx="3071121" cy="80791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800" b="1" dirty="0" smtClean="0">
                <a:solidFill>
                  <a:srgbClr val="0050A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认识方向</a:t>
            </a:r>
            <a:endParaRPr lang="zh-CN" altLang="en-US" sz="4800" b="1" dirty="0">
              <a:solidFill>
                <a:srgbClr val="0050A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圆角矩形 20">
            <a:hlinkClick r:id="rId7" action="ppaction://hlinksldjump"/>
          </p:cNvPr>
          <p:cNvSpPr/>
          <p:nvPr/>
        </p:nvSpPr>
        <p:spPr>
          <a:xfrm>
            <a:off x="6048388" y="2932252"/>
            <a:ext cx="1674584" cy="578882"/>
          </a:xfrm>
          <a:prstGeom prst="round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课堂练习</a:t>
            </a:r>
          </a:p>
        </p:txBody>
      </p:sp>
      <p:pic>
        <p:nvPicPr>
          <p:cNvPr id="22" name="图片 5"/>
          <p:cNvPicPr>
            <a:picLocks noChangeAspect="1"/>
          </p:cNvPicPr>
          <p:nvPr/>
        </p:nvPicPr>
        <p:blipFill rotWithShape="1">
          <a:blip r:embed="rId4" cstate="email"/>
          <a:srcRect l="35500" r="32250" b="80044"/>
          <a:stretch>
            <a:fillRect/>
          </a:stretch>
        </p:blipFill>
        <p:spPr bwMode="auto">
          <a:xfrm>
            <a:off x="6780547" y="4413687"/>
            <a:ext cx="321771" cy="287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组合 22"/>
          <p:cNvGrpSpPr/>
          <p:nvPr/>
        </p:nvGrpSpPr>
        <p:grpSpPr>
          <a:xfrm>
            <a:off x="2531243" y="995523"/>
            <a:ext cx="654821" cy="683823"/>
            <a:chOff x="1306635" y="1404594"/>
            <a:chExt cx="654821" cy="68382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8" cstate="email"/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28700" y="1404594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</a:rPr>
                <a:t>3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3072221" y="4353905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sz="2000" b="1" kern="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5781" y="2283718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3568" y="1751774"/>
            <a:ext cx="7500895" cy="2620176"/>
          </a:xfrm>
          <a:prstGeom prst="rect">
            <a:avLst/>
          </a:prstGeom>
        </p:spPr>
      </p:pic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043608" y="2211710"/>
            <a:ext cx="631840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我认识了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东、南、西、北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1048234" y="2915965"/>
            <a:ext cx="6908142" cy="93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面向北面，右边是东，左边是西，后面</a:t>
            </a:r>
            <a:endParaRPr lang="en-US" altLang="zh-CN" sz="2800" b="1" dirty="0" smtClean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是南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楷体_GB2312" panose="02010609030101010101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2071"/>
            <a:ext cx="366860" cy="456339"/>
          </a:xfrm>
          <a:prstGeom prst="rect">
            <a:avLst/>
          </a:prstGeom>
        </p:spPr>
      </p:pic>
      <p:sp>
        <p:nvSpPr>
          <p:cNvPr id="20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课堂小结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783813" y="1059582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+mn-ea"/>
              </a:rPr>
              <a:t>这节课你们都学会了哪些知识？</a:t>
            </a:r>
            <a:endParaRPr lang="zh-CN" altLang="en-US" sz="2800" b="1" dirty="0">
              <a:latin typeface="+mn-ea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4" name="图片 23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5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193" y="494144"/>
            <a:ext cx="366861" cy="456339"/>
          </a:xfrm>
          <a:prstGeom prst="rect">
            <a:avLst/>
          </a:prstGeom>
        </p:spPr>
      </p:pic>
      <p:sp>
        <p:nvSpPr>
          <p:cNvPr id="12" name="文本框 14"/>
          <p:cNvSpPr txBox="1"/>
          <p:nvPr/>
        </p:nvSpPr>
        <p:spPr>
          <a:xfrm>
            <a:off x="611560" y="425882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课后作业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矩形 4"/>
          <p:cNvSpPr>
            <a:spLocks noChangeArrowheads="1"/>
          </p:cNvSpPr>
          <p:nvPr/>
        </p:nvSpPr>
        <p:spPr bwMode="auto">
          <a:xfrm>
            <a:off x="3563888" y="1779662"/>
            <a:ext cx="1944216" cy="154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补充习题：</a:t>
            </a:r>
            <a:endParaRPr lang="en-US" altLang="zh-CN" sz="32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altLang="en-US" sz="32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对应练习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5" name="图片 1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标注 4"/>
          <p:cNvSpPr/>
          <p:nvPr/>
        </p:nvSpPr>
        <p:spPr>
          <a:xfrm>
            <a:off x="1535166" y="2715766"/>
            <a:ext cx="1812698" cy="1296143"/>
          </a:xfrm>
          <a:prstGeom prst="wedgeRoundRectCallout">
            <a:avLst>
              <a:gd name="adj1" fmla="val -63099"/>
              <a:gd name="adj2" fmla="val -2350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太阳是从哪个方向升起的？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情境导</a:t>
            </a:r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入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2082" y="492072"/>
            <a:ext cx="366860" cy="4563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39430" y="860747"/>
            <a:ext cx="5353050" cy="31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7544" y="2523992"/>
            <a:ext cx="1126831" cy="161482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8" name="图片 1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41031" y="1059582"/>
            <a:ext cx="1166673" cy="1064551"/>
            <a:chOff x="670145" y="1457273"/>
            <a:chExt cx="1555361" cy="1419401"/>
          </a:xfrm>
        </p:grpSpPr>
        <p:pic>
          <p:nvPicPr>
            <p:cNvPr id="12" name="图片 11" descr="28Z58PICt4r.jpg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flipH="1">
              <a:off x="670145" y="1457273"/>
              <a:ext cx="1555361" cy="1393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12"/>
            <p:cNvSpPr/>
            <p:nvPr/>
          </p:nvSpPr>
          <p:spPr>
            <a:xfrm>
              <a:off x="921335" y="2322677"/>
              <a:ext cx="970652" cy="553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100" b="1" dirty="0" smtClean="0">
                  <a:latin typeface="黑体" panose="02010609060101010101" pitchFamily="49" charset="-122"/>
                  <a:ea typeface="黑体" panose="02010609060101010101" pitchFamily="49" charset="-122"/>
                </a:rPr>
                <a:t>例 </a:t>
              </a:r>
              <a:r>
                <a:rPr lang="en-US" altLang="zh-CN" sz="21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1</a:t>
              </a:r>
              <a:endParaRPr lang="zh-CN" altLang="en-US" sz="21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915566"/>
            <a:ext cx="5150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早晨，小明面向太阳站立。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"/>
          <p:cNvSpPr txBox="1"/>
          <p:nvPr/>
        </p:nvSpPr>
        <p:spPr>
          <a:xfrm>
            <a:off x="5652120" y="177966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前面是东，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069" y="1732264"/>
            <a:ext cx="2961307" cy="2301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箭头连接符 4"/>
          <p:cNvCxnSpPr/>
          <p:nvPr/>
        </p:nvCxnSpPr>
        <p:spPr>
          <a:xfrm flipV="1">
            <a:off x="4436368" y="1563638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4928956" y="1347661"/>
            <a:ext cx="651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5652120" y="2398117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后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面是（   ）；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6948264" y="2398117"/>
            <a:ext cx="143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1364906" y="3949651"/>
            <a:ext cx="263150" cy="20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1"/>
          <p:cNvSpPr txBox="1"/>
          <p:nvPr/>
        </p:nvSpPr>
        <p:spPr>
          <a:xfrm>
            <a:off x="916360" y="4011910"/>
            <a:ext cx="143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5652120" y="304618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左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面是北，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25" name="直接箭头连接符 24"/>
          <p:cNvCxnSpPr/>
          <p:nvPr/>
        </p:nvCxnSpPr>
        <p:spPr>
          <a:xfrm flipH="1" flipV="1">
            <a:off x="1421011" y="1635646"/>
            <a:ext cx="27905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1"/>
          <p:cNvSpPr txBox="1"/>
          <p:nvPr/>
        </p:nvSpPr>
        <p:spPr>
          <a:xfrm>
            <a:off x="916360" y="1347614"/>
            <a:ext cx="143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文本框 1"/>
          <p:cNvSpPr txBox="1"/>
          <p:nvPr/>
        </p:nvSpPr>
        <p:spPr>
          <a:xfrm>
            <a:off x="5652120" y="3694261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右面是（   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文本框 1"/>
          <p:cNvSpPr txBox="1"/>
          <p:nvPr/>
        </p:nvSpPr>
        <p:spPr>
          <a:xfrm>
            <a:off x="6948264" y="3651870"/>
            <a:ext cx="143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4436368" y="3962996"/>
            <a:ext cx="249188" cy="192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1"/>
          <p:cNvSpPr txBox="1"/>
          <p:nvPr/>
        </p:nvSpPr>
        <p:spPr>
          <a:xfrm>
            <a:off x="4652392" y="3982293"/>
            <a:ext cx="1431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2083" y="479078"/>
            <a:ext cx="366860" cy="456339"/>
          </a:xfrm>
          <a:prstGeom prst="rect">
            <a:avLst/>
          </a:prstGeom>
        </p:spPr>
      </p:pic>
      <p:sp>
        <p:nvSpPr>
          <p:cNvPr id="31" name="文本框 14"/>
          <p:cNvSpPr txBox="1"/>
          <p:nvPr/>
        </p:nvSpPr>
        <p:spPr>
          <a:xfrm>
            <a:off x="611560" y="439395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探究新知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4" name="图片 33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5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8" grpId="0"/>
      <p:bldP spid="19" grpId="0"/>
      <p:bldP spid="21" grpId="0"/>
      <p:bldP spid="23" grpId="0"/>
      <p:bldP spid="24" grpId="0"/>
      <p:bldP spid="27" grpId="0"/>
      <p:bldP spid="28" grpId="0"/>
      <p:bldP spid="29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323528" y="572075"/>
            <a:ext cx="85251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在教室里面向东站立，右手侧平举，说出右边的方向。再分别面向南、西、北，说说右边各是什么方向。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54337" y="1779662"/>
            <a:ext cx="4201839" cy="28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"/>
          <p:cNvSpPr txBox="1"/>
          <p:nvPr/>
        </p:nvSpPr>
        <p:spPr>
          <a:xfrm>
            <a:off x="3694475" y="170765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"/>
          <p:cNvSpPr txBox="1"/>
          <p:nvPr/>
        </p:nvSpPr>
        <p:spPr>
          <a:xfrm>
            <a:off x="5062627" y="278777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5733" y="1771714"/>
            <a:ext cx="4201839" cy="28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文本框 1"/>
          <p:cNvSpPr txBox="1"/>
          <p:nvPr/>
        </p:nvSpPr>
        <p:spPr>
          <a:xfrm>
            <a:off x="3622467" y="170765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5062627" y="2830165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35732" y="1773163"/>
            <a:ext cx="4201839" cy="28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文本框 1"/>
          <p:cNvSpPr txBox="1"/>
          <p:nvPr/>
        </p:nvSpPr>
        <p:spPr>
          <a:xfrm>
            <a:off x="5029139" y="2813809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3625175" y="170765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0849" y="1773163"/>
            <a:ext cx="4201839" cy="2824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文本框 1"/>
          <p:cNvSpPr txBox="1"/>
          <p:nvPr/>
        </p:nvSpPr>
        <p:spPr>
          <a:xfrm>
            <a:off x="5062627" y="278777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"/>
          <p:cNvSpPr txBox="1"/>
          <p:nvPr/>
        </p:nvSpPr>
        <p:spPr>
          <a:xfrm>
            <a:off x="3635896" y="1707654"/>
            <a:ext cx="1093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8" name="图片 2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13" grpId="0"/>
      <p:bldP spid="16" grpId="0"/>
      <p:bldP spid="19" grpId="0"/>
      <p:bldP spid="15" grpId="0"/>
      <p:bldP spid="17" grpId="0"/>
      <p:bldP spid="2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707557" y="973202"/>
            <a:ext cx="7218802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1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放学回家，小红的前面是西，她的右面、后面和左面各是什么方向？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"/>
          <p:cNvSpPr txBox="1"/>
          <p:nvPr/>
        </p:nvSpPr>
        <p:spPr>
          <a:xfrm>
            <a:off x="6883127" y="167803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5759"/>
            <a:ext cx="49625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V="1">
            <a:off x="6759724" y="1995686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1712072" y="4165675"/>
            <a:ext cx="263150" cy="20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696169" y="1923678"/>
            <a:ext cx="27905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779146" y="4227934"/>
            <a:ext cx="249188" cy="192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6804248" y="41983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854264" y="41983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827584" y="17076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1115616" y="41983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1115616" y="170765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7164288" y="166573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7092280" y="4198317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082" y="492072"/>
            <a:ext cx="366860" cy="456338"/>
          </a:xfrm>
          <a:prstGeom prst="rect">
            <a:avLst/>
          </a:prstGeom>
        </p:spPr>
      </p:pic>
      <p:sp>
        <p:nvSpPr>
          <p:cNvPr id="27" name="文本框 14"/>
          <p:cNvSpPr txBox="1"/>
          <p:nvPr/>
        </p:nvSpPr>
        <p:spPr>
          <a:xfrm>
            <a:off x="611560" y="411510"/>
            <a:ext cx="18472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200" b="1" dirty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课堂</a:t>
            </a:r>
            <a:r>
              <a:rPr lang="zh-CN" altLang="en-US" sz="3200" b="1" dirty="0" smtClean="0">
                <a:solidFill>
                  <a:srgbClr val="875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练习</a:t>
            </a:r>
            <a:endParaRPr lang="zh-CN" altLang="en-US" sz="3200" b="1" dirty="0">
              <a:solidFill>
                <a:srgbClr val="875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35" name="图片 34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36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10245"/>
          <p:cNvSpPr txBox="1">
            <a:spLocks noChangeArrowheads="1"/>
          </p:cNvSpPr>
          <p:nvPr/>
        </p:nvSpPr>
        <p:spPr bwMode="auto">
          <a:xfrm>
            <a:off x="467544" y="483518"/>
            <a:ext cx="721880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当你面向北的时候，怎样很快确定其他三个方向呢？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文本框 1"/>
          <p:cNvSpPr txBox="1"/>
          <p:nvPr/>
        </p:nvSpPr>
        <p:spPr>
          <a:xfrm>
            <a:off x="6883127" y="117398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61703"/>
            <a:ext cx="496252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直接箭头连接符 13"/>
          <p:cNvCxnSpPr/>
          <p:nvPr/>
        </p:nvCxnSpPr>
        <p:spPr>
          <a:xfrm flipV="1">
            <a:off x="6759724" y="149163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H="1">
            <a:off x="1712072" y="3661619"/>
            <a:ext cx="263150" cy="206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H="1" flipV="1">
            <a:off x="1696169" y="1419622"/>
            <a:ext cx="279053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779146" y="3723878"/>
            <a:ext cx="249188" cy="1929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"/>
          <p:cNvSpPr txBox="1"/>
          <p:nvPr/>
        </p:nvSpPr>
        <p:spPr>
          <a:xfrm>
            <a:off x="6804248" y="36942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" name="文本框 1"/>
          <p:cNvSpPr txBox="1"/>
          <p:nvPr/>
        </p:nvSpPr>
        <p:spPr>
          <a:xfrm>
            <a:off x="854264" y="36942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文本框 1"/>
          <p:cNvSpPr txBox="1"/>
          <p:nvPr/>
        </p:nvSpPr>
        <p:spPr>
          <a:xfrm>
            <a:off x="827584" y="12035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  ）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" name="文本框 1"/>
          <p:cNvSpPr txBox="1"/>
          <p:nvPr/>
        </p:nvSpPr>
        <p:spPr>
          <a:xfrm>
            <a:off x="1115616" y="36942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"/>
          <p:cNvSpPr txBox="1"/>
          <p:nvPr/>
        </p:nvSpPr>
        <p:spPr>
          <a:xfrm>
            <a:off x="1115616" y="120359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文本框 1"/>
          <p:cNvSpPr txBox="1"/>
          <p:nvPr/>
        </p:nvSpPr>
        <p:spPr>
          <a:xfrm>
            <a:off x="7164288" y="116167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"/>
          <p:cNvSpPr txBox="1"/>
          <p:nvPr/>
        </p:nvSpPr>
        <p:spPr>
          <a:xfrm>
            <a:off x="7092280" y="3694261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7" name="图片 26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8" name="文本框 26">
              <a:hlinkClick r:id="rId5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539552" y="555526"/>
            <a:ext cx="790469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2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和你的好朋友在教室里面对面站立，先分别指一指各自的前、后、左、右，再指出东、南、西、北四个方向。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81805" y="2231859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圆角矩形标注 12"/>
          <p:cNvSpPr/>
          <p:nvPr/>
        </p:nvSpPr>
        <p:spPr>
          <a:xfrm>
            <a:off x="1619672" y="2211710"/>
            <a:ext cx="2160240" cy="494292"/>
          </a:xfrm>
          <a:prstGeom prst="wedgeRoundRectCallout">
            <a:avLst>
              <a:gd name="adj1" fmla="val -58734"/>
              <a:gd name="adj2" fmla="val 3680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你有什么发现？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圆角矩形标注 13"/>
          <p:cNvSpPr/>
          <p:nvPr/>
        </p:nvSpPr>
        <p:spPr>
          <a:xfrm>
            <a:off x="3995936" y="1923678"/>
            <a:ext cx="3312368" cy="2232248"/>
          </a:xfrm>
          <a:prstGeom prst="wedgeRoundRectCallout">
            <a:avLst>
              <a:gd name="adj1" fmla="val 60950"/>
              <a:gd name="adj2" fmla="val -4451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当面对的方向改变时，自己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前、后、左、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右的方向也随着改变，但东、南、西、北等方向不会因为面对的方向而改变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584" y="2181058"/>
            <a:ext cx="1126831" cy="1614828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6712" y="907019"/>
            <a:ext cx="5257576" cy="3032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539552" y="483518"/>
            <a:ext cx="8237663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3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小华住的房间窗户朝南。你能说说房间里的东面和西面各有什么吗？</a:t>
            </a:r>
            <a:endParaRPr lang="zh-CN" altLang="en-US" sz="28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2922166" y="3876082"/>
            <a:ext cx="3897506" cy="522599"/>
          </a:xfrm>
          <a:prstGeom prst="wedgeRoundRectCallout">
            <a:avLst>
              <a:gd name="adj1" fmla="val -61947"/>
              <a:gd name="adj2" fmla="val -41534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你住的房间是怎样布置的？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"/>
          <p:cNvSpPr txBox="1"/>
          <p:nvPr/>
        </p:nvSpPr>
        <p:spPr>
          <a:xfrm>
            <a:off x="4355976" y="1059582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南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文本框 1"/>
          <p:cNvSpPr txBox="1"/>
          <p:nvPr/>
        </p:nvSpPr>
        <p:spPr>
          <a:xfrm>
            <a:off x="2123728" y="2283718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东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"/>
          <p:cNvSpPr txBox="1"/>
          <p:nvPr/>
        </p:nvSpPr>
        <p:spPr>
          <a:xfrm>
            <a:off x="6516216" y="2313335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西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891453" y="3409639"/>
            <a:ext cx="1015642" cy="145548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21" name="图片 2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22" name="文本框 26">
              <a:hlinkClick r:id="rId6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3" grpId="0" animBg="1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文本框 10245"/>
          <p:cNvSpPr txBox="1">
            <a:spLocks noChangeArrowheads="1"/>
          </p:cNvSpPr>
          <p:nvPr/>
        </p:nvSpPr>
        <p:spPr bwMode="auto">
          <a:xfrm>
            <a:off x="395536" y="483518"/>
            <a:ext cx="81369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  <a:sym typeface="宋体" panose="02010600030101010101" pitchFamily="2" charset="-122"/>
              </a:rPr>
              <a:t>4</a:t>
            </a:r>
            <a:r>
              <a:rPr lang="en-US" altLang="zh-CN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.</a:t>
            </a:r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站在操场中间，看看操场的东、西、南、北各有什么。</a:t>
            </a:r>
            <a:r>
              <a:rPr lang="en-US" altLang="zh-CN" sz="24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endParaRPr lang="zh-CN" altLang="en-US" sz="24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87578" y="2679762"/>
            <a:ext cx="878655" cy="1346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圆角矩形标注 13"/>
          <p:cNvSpPr/>
          <p:nvPr/>
        </p:nvSpPr>
        <p:spPr>
          <a:xfrm>
            <a:off x="6012159" y="1491630"/>
            <a:ext cx="2314745" cy="494292"/>
          </a:xfrm>
          <a:prstGeom prst="wedgeRoundRectCallout">
            <a:avLst>
              <a:gd name="adj1" fmla="val -64019"/>
              <a:gd name="adj2" fmla="val -15988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谁能来说一说？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860032" y="2769330"/>
            <a:ext cx="2939482" cy="1440160"/>
          </a:xfrm>
          <a:prstGeom prst="wedgeRoundRectCallout">
            <a:avLst>
              <a:gd name="adj1" fmla="val 56655"/>
              <a:gd name="adj2" fmla="val -8686"/>
              <a:gd name="adj3" fmla="val 16667"/>
            </a:avLst>
          </a:prstGeom>
          <a:pattFill prst="pct5">
            <a:fgClr>
              <a:schemeClr val="bg1"/>
            </a:fgClr>
            <a:bgClr>
              <a:schemeClr val="bg1"/>
            </a:bgClr>
          </a:patt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操场的东面是教学楼、西面是小区，南面是办公楼、北面是幼儿园。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971" y="1131590"/>
            <a:ext cx="4333875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20072" y="1162562"/>
            <a:ext cx="1015642" cy="1455486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7812970" y="4471584"/>
            <a:ext cx="1105042" cy="370719"/>
            <a:chOff x="7643422" y="4681236"/>
            <a:chExt cx="1105042" cy="370719"/>
          </a:xfrm>
        </p:grpSpPr>
        <p:pic>
          <p:nvPicPr>
            <p:cNvPr id="17" name="图片 16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7643422" y="4713389"/>
              <a:ext cx="1105042" cy="338566"/>
            </a:xfrm>
            <a:prstGeom prst="rect">
              <a:avLst/>
            </a:prstGeom>
          </p:spPr>
        </p:pic>
        <p:sp>
          <p:nvSpPr>
            <p:cNvPr id="19" name="文本框 26">
              <a:hlinkClick r:id="rId7" action="ppaction://hlinksldjump"/>
            </p:cNvPr>
            <p:cNvSpPr txBox="1"/>
            <p:nvPr/>
          </p:nvSpPr>
          <p:spPr>
            <a:xfrm>
              <a:off x="7763282" y="46812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1800" dirty="0">
                  <a:latin typeface="黑体" panose="02010609060101010101" pitchFamily="49" charset="-122"/>
                  <a:ea typeface="黑体" panose="02010609060101010101" pitchFamily="49" charset="-122"/>
                </a:rPr>
                <a:t>返回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406</Words>
  <Application>Microsoft Office PowerPoint</Application>
  <PresentationFormat>全屏显示(16:9)</PresentationFormat>
  <Paragraphs>84</Paragraphs>
  <Slides>11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Calibri</vt:lpstr>
      <vt:lpstr>黑体</vt:lpstr>
      <vt:lpstr>楷体</vt:lpstr>
      <vt:lpstr>宋体</vt:lpstr>
      <vt:lpstr>楷体_GB2312</vt:lpstr>
      <vt:lpstr>Arial</vt:lpstr>
      <vt:lpstr>微软雅黑</vt:lpstr>
      <vt:lpstr>幼圆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2017-03-17T02:28:00Z</dcterms:created>
  <dcterms:modified xsi:type="dcterms:W3CDTF">2023-01-16T18:04:44Z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84A2793C71464A5AB183BC2C14DC3936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