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4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8974" r:id="rId2"/>
    <p:sldId id="8975" r:id="rId3"/>
    <p:sldId id="8976" r:id="rId4"/>
    <p:sldId id="8977" r:id="rId5"/>
    <p:sldId id="9003" r:id="rId6"/>
    <p:sldId id="8980" r:id="rId7"/>
    <p:sldId id="8981" r:id="rId8"/>
    <p:sldId id="9014" r:id="rId9"/>
    <p:sldId id="8982" r:id="rId10"/>
    <p:sldId id="8987" r:id="rId11"/>
    <p:sldId id="9005" r:id="rId12"/>
    <p:sldId id="9006" r:id="rId13"/>
    <p:sldId id="9007" r:id="rId14"/>
    <p:sldId id="9008" r:id="rId15"/>
    <p:sldId id="9009" r:id="rId16"/>
    <p:sldId id="9010" r:id="rId17"/>
    <p:sldId id="9011" r:id="rId18"/>
    <p:sldId id="9012" r:id="rId19"/>
    <p:sldId id="9016" r:id="rId20"/>
    <p:sldId id="8994" r:id="rId21"/>
    <p:sldId id="8995" r:id="rId22"/>
    <p:sldId id="8996" r:id="rId23"/>
    <p:sldId id="9000" r:id="rId24"/>
    <p:sldId id="8889" r:id="rId25"/>
    <p:sldId id="9002" r:id="rId26"/>
    <p:sldId id="8723" r:id="rId27"/>
  </p:sldIdLst>
  <p:sldSz cx="9144000" cy="5143500" type="screen16x9"/>
  <p:notesSz cx="6858000" cy="9144000"/>
  <p:custDataLst>
    <p:tags r:id="rId30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35" autoAdjust="0"/>
    <p:restoredTop sz="94080" autoAdjust="0"/>
  </p:normalViewPr>
  <p:slideViewPr>
    <p:cSldViewPr snapToGrid="0">
      <p:cViewPr varScale="1">
        <p:scale>
          <a:sx n="145" d="100"/>
          <a:sy n="145" d="100"/>
        </p:scale>
        <p:origin x="-65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5" d="100"/>
        <a:sy n="85" d="100"/>
      </p:scale>
      <p:origin x="0" y="-12996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0E43A24-4B2C-433A-AFD1-6B8ADC5A800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692F72F-3DEC-4058-A3ED-37B75383E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2F72F-3DEC-4058-A3ED-37B75383E1A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508B7-25BC-495A-A4FE-CA6B061C6BD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529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z="1200" kern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530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6DA5B0-F79F-40A8-8083-B17D7D2B2DB4}" type="slidenum">
              <a:rPr lang="en-US" altLang="zh-CN" smtClean="0"/>
              <a:t>24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2F72F-3DEC-4058-A3ED-37B75383E1AA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2F72F-3DEC-4058-A3ED-37B75383E1A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A5D53-2F0B-4CF4-A211-9C5FD88F390B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028996" y="2190877"/>
            <a:ext cx="2543004" cy="76174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US" altLang="zh-CN" sz="4500" b="1">
                <a:solidFill>
                  <a:schemeClr val="tx1">
                    <a:lumMod val="65000"/>
                    <a:lumOff val="35000"/>
                  </a:schemeClr>
                </a:solidFill>
              </a:rPr>
              <a:t>Goodbye!</a:t>
            </a:r>
            <a:endParaRPr lang="zh-CN" altLang="en-US" sz="45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300" b="1" kern="1200" baseline="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黑体" panose="02010609060101010101" pitchFamily="49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 baseline="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 baseline="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svg"/><Relationship Id="rId5" Type="http://schemas.openxmlformats.org/officeDocument/2006/relationships/image" Target="../media/image5.png"/><Relationship Id="rId4" Type="http://schemas.openxmlformats.org/officeDocument/2006/relationships/image" Target="../media/image1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svg"/><Relationship Id="rId5" Type="http://schemas.openxmlformats.org/officeDocument/2006/relationships/image" Target="../media/image5.png"/><Relationship Id="rId4" Type="http://schemas.openxmlformats.org/officeDocument/2006/relationships/image" Target="../media/image1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svg"/><Relationship Id="rId5" Type="http://schemas.openxmlformats.org/officeDocument/2006/relationships/image" Target="../media/image5.png"/><Relationship Id="rId4" Type="http://schemas.openxmlformats.org/officeDocument/2006/relationships/image" Target="../media/image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0" y="801377"/>
            <a:ext cx="9144000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Module 9 Friendship</a:t>
            </a:r>
            <a:endParaRPr lang="zh-CN" alt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693919"/>
            <a:ext cx="9144000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 1</a:t>
            </a:r>
          </a:p>
          <a:p>
            <a:pPr algn="ctr"/>
            <a:r>
              <a:rPr lang="en-US" altLang="zh-CN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Could I ask if you’ve mentioned this to her?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8265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39148" y="1136557"/>
            <a:ext cx="8542405" cy="39703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91438" tIns="45719" rIns="91438" bIns="45719">
            <a:spAutoFit/>
          </a:bodyPr>
          <a:lstStyle/>
          <a:p>
            <a:pPr marL="335915" indent="-335915">
              <a:lnSpc>
                <a:spcPct val="150000"/>
              </a:lnSpc>
            </a:pPr>
            <a:r>
              <a:rPr lang="en-US" altLang="zh-CN" sz="2400" dirty="0">
                <a:solidFill>
                  <a:srgbClr val="595959"/>
                </a:solidFill>
              </a:rPr>
              <a:t>1. We </a:t>
            </a:r>
            <a:r>
              <a:rPr lang="en-US" altLang="zh-CN" sz="2400" dirty="0">
                <a:solidFill>
                  <a:srgbClr val="FF0000"/>
                </a:solidFill>
              </a:rPr>
              <a:t>got separated</a:t>
            </a:r>
            <a:r>
              <a:rPr lang="en-US" altLang="zh-CN" sz="2400" dirty="0">
                <a:solidFill>
                  <a:srgbClr val="595959"/>
                </a:solidFill>
              </a:rPr>
              <a:t> when we went to different schools last term, but we </a:t>
            </a:r>
            <a:r>
              <a:rPr lang="en-US" altLang="zh-CN" sz="2400" dirty="0">
                <a:solidFill>
                  <a:srgbClr val="FF0000"/>
                </a:solidFill>
              </a:rPr>
              <a:t>stayed in touch</a:t>
            </a:r>
            <a:r>
              <a:rPr lang="en-US" altLang="zh-CN" sz="2400" dirty="0">
                <a:solidFill>
                  <a:srgbClr val="595959"/>
                </a:solidFill>
              </a:rPr>
              <a:t>.</a:t>
            </a:r>
          </a:p>
          <a:p>
            <a:pPr marL="335915" indent="-335915">
              <a:lnSpc>
                <a:spcPct val="150000"/>
              </a:lnSpc>
            </a:pPr>
            <a:r>
              <a:rPr lang="en-US" altLang="zh-CN" sz="2400" dirty="0">
                <a:solidFill>
                  <a:srgbClr val="595959"/>
                </a:solidFill>
              </a:rPr>
              <a:t>    </a:t>
            </a:r>
            <a:r>
              <a:rPr lang="zh-CN" altLang="en-US" sz="2400" dirty="0">
                <a:solidFill>
                  <a:srgbClr val="595959"/>
                </a:solidFill>
              </a:rPr>
              <a:t>上学期我们去了不同的学校，分开了，但我们一直保持联系。</a:t>
            </a:r>
            <a:endParaRPr lang="en-US" altLang="zh-CN" sz="2400" dirty="0">
              <a:solidFill>
                <a:srgbClr val="595959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en-US" altLang="zh-CN" sz="2400" dirty="0">
                <a:solidFill>
                  <a:srgbClr val="595959"/>
                </a:solidFill>
              </a:rPr>
              <a:t>     </a:t>
            </a:r>
            <a:r>
              <a:rPr lang="en-US" altLang="zh-CN" sz="2400" dirty="0">
                <a:solidFill>
                  <a:srgbClr val="FF0000"/>
                </a:solidFill>
              </a:rPr>
              <a:t>get separated</a:t>
            </a: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zh-CN" altLang="en-US" sz="2400" dirty="0">
                <a:solidFill>
                  <a:srgbClr val="595959"/>
                </a:solidFill>
              </a:rPr>
              <a:t>分开，分离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</a:rPr>
              <a:t>     stay in touch=keep in touch</a:t>
            </a: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zh-CN" altLang="en-US" sz="2400" dirty="0">
                <a:solidFill>
                  <a:srgbClr val="595959"/>
                </a:solidFill>
              </a:rPr>
              <a:t>保持联系</a:t>
            </a:r>
            <a:r>
              <a:rPr lang="en-US" altLang="zh-CN" sz="2400" dirty="0">
                <a:solidFill>
                  <a:srgbClr val="595959"/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zh-CN" sz="2400" i="1" dirty="0">
                <a:solidFill>
                  <a:srgbClr val="595959"/>
                </a:solidFill>
              </a:rPr>
              <a:t>    e.g</a:t>
            </a:r>
            <a:r>
              <a:rPr lang="en-US" altLang="zh-CN" sz="2400" dirty="0">
                <a:solidFill>
                  <a:srgbClr val="595959"/>
                </a:solidFill>
              </a:rPr>
              <a:t>. We got separated in 1997. 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595959"/>
                </a:solidFill>
              </a:rPr>
              <a:t>           Don’t forget to stay/keep in touch. </a:t>
            </a:r>
            <a:endParaRPr lang="zh-CN" altLang="en-US" sz="2400" dirty="0">
              <a:solidFill>
                <a:srgbClr val="59595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482935">
            <a:off x="-256177" y="290119"/>
            <a:ext cx="3515885" cy="1115779"/>
          </a:xfrm>
          <a:prstGeom prst="striped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 dirty="0"/>
              <a:t>Language points</a:t>
            </a:r>
          </a:p>
        </p:txBody>
      </p:sp>
      <p:pic>
        <p:nvPicPr>
          <p:cNvPr id="11" name="图形 26" descr="教授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23646" y="3816403"/>
            <a:ext cx="1220354" cy="1220354"/>
          </a:xfrm>
          <a:prstGeom prst="rect">
            <a:avLst/>
          </a:prstGeom>
        </p:spPr>
      </p:pic>
      <p:sp>
        <p:nvSpPr>
          <p:cNvPr id="6" name="TextBox 19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 dirty="0"/>
              <a:t> </a:t>
            </a:r>
            <a:r>
              <a:rPr lang="en-US" altLang="zh-CN" dirty="0" smtClean="0"/>
              <a:t>Post-listening</a:t>
            </a:r>
            <a:endParaRPr lang="en-US" altLang="zh-CN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uiExpand="1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662626" y="1521762"/>
            <a:ext cx="5818748" cy="3208568"/>
          </a:xfrm>
          <a:prstGeom prst="rect">
            <a:avLst/>
          </a:prstGeom>
          <a:noFill/>
          <a:ln w="38100">
            <a:solidFill>
              <a:schemeClr val="accent4">
                <a:lumMod val="50000"/>
              </a:schemeClr>
            </a:solidFill>
            <a:miter lim="800000"/>
          </a:ln>
          <a:effectLst/>
        </p:spPr>
        <p:txBody>
          <a:bodyPr wrap="square" lIns="91438" tIns="45719" rIns="91438" bIns="45719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zh-CN" sz="2400" dirty="0">
                <a:solidFill>
                  <a:srgbClr val="595959"/>
                </a:solidFill>
              </a:rPr>
              <a:t>2. So could you </a:t>
            </a:r>
            <a:r>
              <a:rPr lang="en-US" altLang="zh-CN" sz="2400" dirty="0">
                <a:solidFill>
                  <a:srgbClr val="FF0000"/>
                </a:solidFill>
              </a:rPr>
              <a:t>explain</a:t>
            </a:r>
            <a:r>
              <a:rPr lang="en-US" altLang="zh-CN" sz="2400" dirty="0">
                <a:solidFill>
                  <a:srgbClr val="595959"/>
                </a:solidFill>
              </a:rPr>
              <a:t> what happened then?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zh-CN" sz="2100" dirty="0">
                <a:solidFill>
                  <a:srgbClr val="595959"/>
                </a:solidFill>
              </a:rPr>
              <a:t>     </a:t>
            </a:r>
            <a:r>
              <a:rPr lang="zh-CN" altLang="en-US" sz="2100" dirty="0">
                <a:solidFill>
                  <a:srgbClr val="595959"/>
                </a:solidFill>
              </a:rPr>
              <a:t>那你能解释一下后来发生了什么吗？ </a:t>
            </a:r>
            <a:endParaRPr lang="en-US" altLang="zh-CN" sz="2100" dirty="0">
              <a:solidFill>
                <a:srgbClr val="595959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en-US" altLang="zh-CN" sz="2100" dirty="0">
                <a:solidFill>
                  <a:srgbClr val="595959"/>
                </a:solidFill>
              </a:rPr>
              <a:t>     </a:t>
            </a:r>
            <a:r>
              <a:rPr lang="en-US" altLang="zh-CN" sz="2400" dirty="0">
                <a:solidFill>
                  <a:srgbClr val="FF0000"/>
                </a:solidFill>
              </a:rPr>
              <a:t>explain</a:t>
            </a:r>
            <a:r>
              <a:rPr lang="en-US" altLang="zh-CN" sz="2100" dirty="0">
                <a:solidFill>
                  <a:srgbClr val="595959"/>
                </a:solidFill>
              </a:rPr>
              <a:t> </a:t>
            </a:r>
            <a:r>
              <a:rPr lang="en-US" altLang="zh-CN" sz="2100" i="1" dirty="0">
                <a:solidFill>
                  <a:srgbClr val="595959"/>
                </a:solidFill>
              </a:rPr>
              <a:t>v</a:t>
            </a:r>
            <a:r>
              <a:rPr lang="en-US" altLang="zh-CN" sz="2100" dirty="0">
                <a:solidFill>
                  <a:srgbClr val="595959"/>
                </a:solidFill>
              </a:rPr>
              <a:t>. </a:t>
            </a:r>
            <a:r>
              <a:rPr lang="zh-CN" altLang="en-US" sz="2100" dirty="0">
                <a:solidFill>
                  <a:srgbClr val="595959"/>
                </a:solidFill>
              </a:rPr>
              <a:t>解释；说明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</a:rPr>
              <a:t>    explain </a:t>
            </a:r>
            <a:r>
              <a:rPr lang="en-US" altLang="zh-CN" sz="2400" dirty="0" err="1">
                <a:solidFill>
                  <a:srgbClr val="FF0000"/>
                </a:solidFill>
              </a:rPr>
              <a:t>sth</a:t>
            </a:r>
            <a:r>
              <a:rPr lang="en-US" altLang="zh-CN" sz="2400" dirty="0">
                <a:solidFill>
                  <a:srgbClr val="FF0000"/>
                </a:solidFill>
              </a:rPr>
              <a:t>. to sb.</a:t>
            </a:r>
            <a:r>
              <a:rPr lang="en-US" altLang="zh-CN" sz="2100" dirty="0">
                <a:solidFill>
                  <a:srgbClr val="595959"/>
                </a:solidFill>
              </a:rPr>
              <a:t> </a:t>
            </a:r>
            <a:r>
              <a:rPr lang="zh-CN" altLang="en-US" sz="2100" dirty="0">
                <a:solidFill>
                  <a:srgbClr val="595959"/>
                </a:solidFill>
              </a:rPr>
              <a:t>向某人解释某事</a:t>
            </a:r>
            <a:r>
              <a:rPr lang="en-US" altLang="zh-CN" sz="2100" dirty="0">
                <a:solidFill>
                  <a:srgbClr val="595959"/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zh-CN" sz="2100" i="1" dirty="0">
                <a:solidFill>
                  <a:srgbClr val="595959"/>
                </a:solidFill>
              </a:rPr>
              <a:t>    e.g</a:t>
            </a:r>
            <a:r>
              <a:rPr lang="en-US" altLang="zh-CN" sz="2100" dirty="0">
                <a:solidFill>
                  <a:srgbClr val="595959"/>
                </a:solidFill>
              </a:rPr>
              <a:t>. Can you explain the rules of the game?  </a:t>
            </a:r>
            <a:endParaRPr lang="zh-CN" altLang="en-US" sz="2100" dirty="0">
              <a:solidFill>
                <a:srgbClr val="595959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595959"/>
                </a:solidFill>
              </a:rPr>
              <a:t>           I’ll explain the problem to you.   </a:t>
            </a:r>
            <a:endParaRPr lang="zh-CN" altLang="en-US" sz="2100" dirty="0">
              <a:solidFill>
                <a:srgbClr val="59595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 Post-listening</a:t>
            </a:r>
          </a:p>
        </p:txBody>
      </p:sp>
      <p:sp>
        <p:nvSpPr>
          <p:cNvPr id="10" name="TextBox 9"/>
          <p:cNvSpPr txBox="1"/>
          <p:nvPr/>
        </p:nvSpPr>
        <p:spPr>
          <a:xfrm rot="482935">
            <a:off x="-256178" y="290119"/>
            <a:ext cx="3515885" cy="1115779"/>
          </a:xfrm>
          <a:prstGeom prst="striped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/>
              <a:t>Language points</a:t>
            </a:r>
          </a:p>
        </p:txBody>
      </p:sp>
      <p:pic>
        <p:nvPicPr>
          <p:cNvPr id="11" name="图形 26" descr="教授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23646" y="3816403"/>
            <a:ext cx="1220354" cy="1220354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uiExpand="1" build="p" bldLvl="5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918341" y="1835755"/>
            <a:ext cx="7307318" cy="2169822"/>
          </a:xfrm>
          <a:prstGeom prst="rect">
            <a:avLst/>
          </a:prstGeom>
          <a:noFill/>
          <a:ln w="38100">
            <a:solidFill>
              <a:schemeClr val="accent4">
                <a:lumMod val="50000"/>
              </a:schemeClr>
            </a:solidFill>
            <a:miter lim="800000"/>
          </a:ln>
          <a:effectLst/>
        </p:spPr>
        <p:txBody>
          <a:bodyPr wrap="square" lIns="91438" tIns="45719" rIns="91438" bIns="45719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zh-CN" sz="2400" dirty="0">
                <a:solidFill>
                  <a:srgbClr val="595959"/>
                </a:solidFill>
              </a:rPr>
              <a:t>3. Could I ask if you’ve </a:t>
            </a:r>
            <a:r>
              <a:rPr lang="en-US" altLang="zh-CN" sz="2400" dirty="0">
                <a:solidFill>
                  <a:srgbClr val="FF0000"/>
                </a:solidFill>
              </a:rPr>
              <a:t>mentioned</a:t>
            </a:r>
            <a:r>
              <a:rPr lang="en-US" altLang="zh-CN" sz="2400" dirty="0">
                <a:solidFill>
                  <a:srgbClr val="595959"/>
                </a:solidFill>
              </a:rPr>
              <a:t> this </a:t>
            </a:r>
            <a:r>
              <a:rPr lang="en-US" altLang="zh-CN" sz="2400" dirty="0">
                <a:solidFill>
                  <a:srgbClr val="FF0000"/>
                </a:solidFill>
              </a:rPr>
              <a:t>to</a:t>
            </a:r>
            <a:r>
              <a:rPr lang="en-US" altLang="zh-CN" sz="2400" dirty="0">
                <a:solidFill>
                  <a:srgbClr val="595959"/>
                </a:solidFill>
              </a:rPr>
              <a:t> her? 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zh-CN" sz="2100" dirty="0">
                <a:solidFill>
                  <a:srgbClr val="595959"/>
                </a:solidFill>
              </a:rPr>
              <a:t>     </a:t>
            </a:r>
            <a:r>
              <a:rPr lang="zh-CN" altLang="en-US" sz="2100" dirty="0">
                <a:solidFill>
                  <a:srgbClr val="595959"/>
                </a:solidFill>
              </a:rPr>
              <a:t>我能问问你跟她说过这事吗？ </a:t>
            </a:r>
            <a:endParaRPr lang="en-US" altLang="zh-CN" sz="2100" dirty="0">
              <a:solidFill>
                <a:srgbClr val="595959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</a:rPr>
              <a:t>     mention </a:t>
            </a:r>
            <a:r>
              <a:rPr lang="en-US" altLang="zh-CN" sz="2400" dirty="0" err="1">
                <a:solidFill>
                  <a:srgbClr val="FF0000"/>
                </a:solidFill>
              </a:rPr>
              <a:t>sth</a:t>
            </a:r>
            <a:r>
              <a:rPr lang="en-US" altLang="zh-CN" sz="2400" dirty="0">
                <a:solidFill>
                  <a:srgbClr val="FF0000"/>
                </a:solidFill>
              </a:rPr>
              <a:t>. to sb. </a:t>
            </a:r>
            <a:r>
              <a:rPr lang="zh-CN" altLang="en-US" sz="2100" dirty="0">
                <a:solidFill>
                  <a:srgbClr val="595959"/>
                </a:solidFill>
              </a:rPr>
              <a:t>向某人说起某事</a:t>
            </a:r>
            <a:r>
              <a:rPr lang="en-US" altLang="zh-CN" sz="2100" dirty="0">
                <a:solidFill>
                  <a:srgbClr val="595959"/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zh-CN" sz="2100" i="1" dirty="0">
                <a:solidFill>
                  <a:srgbClr val="595959"/>
                </a:solidFill>
              </a:rPr>
              <a:t>    e.g</a:t>
            </a:r>
            <a:r>
              <a:rPr lang="en-US" altLang="zh-CN" sz="2100" dirty="0">
                <a:solidFill>
                  <a:srgbClr val="595959"/>
                </a:solidFill>
              </a:rPr>
              <a:t>. I mentioned this idea to my mum, and she seemed to like it.</a:t>
            </a:r>
            <a:endParaRPr lang="zh-CN" altLang="en-US" sz="2100" dirty="0">
              <a:solidFill>
                <a:srgbClr val="59595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 Post-listening</a:t>
            </a:r>
          </a:p>
        </p:txBody>
      </p:sp>
      <p:sp>
        <p:nvSpPr>
          <p:cNvPr id="10" name="TextBox 9"/>
          <p:cNvSpPr txBox="1"/>
          <p:nvPr/>
        </p:nvSpPr>
        <p:spPr>
          <a:xfrm rot="482935">
            <a:off x="-256178" y="290119"/>
            <a:ext cx="3515885" cy="1115779"/>
          </a:xfrm>
          <a:prstGeom prst="striped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/>
              <a:t>Language points</a:t>
            </a:r>
          </a:p>
        </p:txBody>
      </p:sp>
      <p:pic>
        <p:nvPicPr>
          <p:cNvPr id="11" name="图形 26" descr="教授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23646" y="3816403"/>
            <a:ext cx="1220354" cy="1220354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uiExpand="1" build="p" bldLvl="5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120687" y="1502272"/>
            <a:ext cx="6894744" cy="1421926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  <a:miter lim="800000"/>
          </a:ln>
          <a:effectLst/>
        </p:spPr>
        <p:txBody>
          <a:bodyPr wrap="square" lIns="91438" tIns="45719" rIns="91438" bIns="45719">
            <a:spAutoFit/>
          </a:bodyPr>
          <a:lstStyle/>
          <a:p>
            <a:pPr marL="457200" indent="-457200">
              <a:lnSpc>
                <a:spcPct val="120000"/>
              </a:lnSpc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4. Yes, but she </a:t>
            </a:r>
            <a:r>
              <a:rPr lang="en-US" altLang="zh-CN" sz="2400" dirty="0">
                <a:solidFill>
                  <a:srgbClr val="FF0000"/>
                </a:solidFill>
              </a:rPr>
              <a:t>refused</a:t>
            </a: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listen. </a:t>
            </a: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我提过，但是她不听。 </a:t>
            </a:r>
            <a:endParaRPr lang="en-US" altLang="zh-CN" sz="2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lnSpc>
                <a:spcPct val="120000"/>
              </a:lnSpc>
            </a:pPr>
            <a:r>
              <a:rPr lang="en-US" altLang="zh-CN" sz="2100" dirty="0">
                <a:solidFill>
                  <a:srgbClr val="595959"/>
                </a:solidFill>
              </a:rPr>
              <a:t>     </a:t>
            </a:r>
            <a:r>
              <a:rPr lang="en-US" altLang="zh-CN" sz="2400" dirty="0">
                <a:solidFill>
                  <a:srgbClr val="FF0000"/>
                </a:solidFill>
              </a:rPr>
              <a:t>refuse to do </a:t>
            </a:r>
            <a:r>
              <a:rPr lang="en-US" altLang="zh-CN" sz="2400" dirty="0" err="1">
                <a:solidFill>
                  <a:srgbClr val="FF0000"/>
                </a:solidFill>
              </a:rPr>
              <a:t>sth</a:t>
            </a:r>
            <a:r>
              <a:rPr lang="en-US" altLang="zh-CN" sz="2400" dirty="0">
                <a:solidFill>
                  <a:srgbClr val="FF0000"/>
                </a:solidFill>
              </a:rPr>
              <a:t>.</a:t>
            </a:r>
            <a:r>
              <a:rPr lang="en-US" altLang="zh-CN" sz="2100" dirty="0">
                <a:solidFill>
                  <a:srgbClr val="595959"/>
                </a:solidFill>
              </a:rPr>
              <a:t> </a:t>
            </a:r>
            <a:r>
              <a:rPr lang="zh-CN" altLang="en-US" sz="2100" dirty="0">
                <a:solidFill>
                  <a:srgbClr val="595959"/>
                </a:solidFill>
              </a:rPr>
              <a:t>拒绝去做某事</a:t>
            </a:r>
          </a:p>
          <a:p>
            <a:pPr marL="457200" indent="-457200">
              <a:lnSpc>
                <a:spcPct val="120000"/>
              </a:lnSpc>
            </a:pPr>
            <a:r>
              <a:rPr lang="en-US" altLang="zh-CN" sz="2400" dirty="0">
                <a:solidFill>
                  <a:srgbClr val="FF0000"/>
                </a:solidFill>
              </a:rPr>
              <a:t>    </a:t>
            </a:r>
            <a:r>
              <a:rPr lang="en-US" altLang="zh-CN" sz="2100" i="1" dirty="0">
                <a:solidFill>
                  <a:srgbClr val="595959"/>
                </a:solidFill>
              </a:rPr>
              <a:t>e.g</a:t>
            </a:r>
            <a:r>
              <a:rPr lang="en-US" altLang="zh-CN" sz="2100" dirty="0">
                <a:solidFill>
                  <a:srgbClr val="595959"/>
                </a:solidFill>
              </a:rPr>
              <a:t>. I refused to buy those things.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 Post-listening</a:t>
            </a:r>
          </a:p>
        </p:txBody>
      </p:sp>
      <p:sp>
        <p:nvSpPr>
          <p:cNvPr id="10" name="TextBox 9"/>
          <p:cNvSpPr txBox="1"/>
          <p:nvPr/>
        </p:nvSpPr>
        <p:spPr>
          <a:xfrm rot="482935">
            <a:off x="-256178" y="290119"/>
            <a:ext cx="3515885" cy="1115779"/>
          </a:xfrm>
          <a:prstGeom prst="striped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/>
              <a:t>Language points</a:t>
            </a:r>
          </a:p>
        </p:txBody>
      </p:sp>
      <p:pic>
        <p:nvPicPr>
          <p:cNvPr id="11" name="图形 26" descr="教授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23646" y="3816403"/>
            <a:ext cx="1220354" cy="1220354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20687" y="3082771"/>
            <a:ext cx="6494058" cy="1809724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  <a:miter lim="800000"/>
          </a:ln>
          <a:effectLst/>
        </p:spPr>
        <p:txBody>
          <a:bodyPr wrap="square" lIns="91438" tIns="45719" rIns="91438" bIns="45719">
            <a:spAutoFit/>
          </a:bodyPr>
          <a:lstStyle/>
          <a:p>
            <a:pPr marL="457200" indent="-457200">
              <a:lnSpc>
                <a:spcPct val="120000"/>
              </a:lnSpc>
            </a:pPr>
            <a:r>
              <a:rPr lang="en-US" altLang="zh-CN" sz="2400">
                <a:solidFill>
                  <a:srgbClr val="595959"/>
                </a:solidFill>
              </a:rPr>
              <a:t>5. Do you 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</a:rPr>
              <a:t>know</a:t>
            </a:r>
            <a:r>
              <a:rPr lang="en-US" altLang="zh-CN" sz="2400">
                <a:solidFill>
                  <a:srgbClr val="595959"/>
                </a:solidFill>
              </a:rPr>
              <a:t> why she treats you like that? </a:t>
            </a:r>
            <a:endParaRPr lang="en-US" altLang="zh-CN" sz="2100">
              <a:solidFill>
                <a:srgbClr val="595959"/>
              </a:solidFill>
            </a:endParaRPr>
          </a:p>
          <a:p>
            <a:pPr marL="457200" indent="-457200">
              <a:lnSpc>
                <a:spcPct val="120000"/>
              </a:lnSpc>
            </a:pPr>
            <a:r>
              <a:rPr lang="en-US" altLang="zh-CN" sz="2100">
                <a:solidFill>
                  <a:srgbClr val="595959"/>
                </a:solidFill>
              </a:rPr>
              <a:t>    </a:t>
            </a:r>
            <a:r>
              <a:rPr lang="zh-CN" altLang="en-US" sz="2100">
                <a:solidFill>
                  <a:srgbClr val="595959"/>
                </a:solidFill>
              </a:rPr>
              <a:t>你知道她为什么那样对你吗？ </a:t>
            </a:r>
            <a:endParaRPr lang="en-US" altLang="zh-CN" sz="2100">
              <a:solidFill>
                <a:srgbClr val="595959"/>
              </a:solidFill>
            </a:endParaRPr>
          </a:p>
          <a:p>
            <a:pPr marL="457200" indent="-457200">
              <a:lnSpc>
                <a:spcPct val="120000"/>
              </a:lnSpc>
            </a:pPr>
            <a:r>
              <a:rPr lang="en-US" altLang="zh-CN" sz="2400">
                <a:solidFill>
                  <a:srgbClr val="FF0000"/>
                </a:solidFill>
              </a:rPr>
              <a:t>    treat sb. like that</a:t>
            </a:r>
            <a:r>
              <a:rPr lang="en-US" altLang="zh-CN" sz="2100">
                <a:solidFill>
                  <a:srgbClr val="595959"/>
                </a:solidFill>
              </a:rPr>
              <a:t> </a:t>
            </a:r>
            <a:r>
              <a:rPr lang="zh-CN" altLang="en-US" sz="2100">
                <a:solidFill>
                  <a:srgbClr val="595959"/>
                </a:solidFill>
              </a:rPr>
              <a:t>向那样对待某人</a:t>
            </a:r>
          </a:p>
          <a:p>
            <a:pPr marL="457200" indent="-457200">
              <a:lnSpc>
                <a:spcPct val="120000"/>
              </a:lnSpc>
            </a:pPr>
            <a:r>
              <a:rPr lang="en-US" altLang="zh-CN" sz="2400">
                <a:solidFill>
                  <a:srgbClr val="FF0000"/>
                </a:solidFill>
              </a:rPr>
              <a:t>    </a:t>
            </a:r>
            <a:r>
              <a:rPr lang="en-US" altLang="zh-CN" sz="2100" i="1">
                <a:solidFill>
                  <a:srgbClr val="595959"/>
                </a:solidFill>
              </a:rPr>
              <a:t>e.g</a:t>
            </a:r>
            <a:r>
              <a:rPr lang="en-US" altLang="zh-CN" sz="2100">
                <a:solidFill>
                  <a:srgbClr val="595959"/>
                </a:solidFill>
              </a:rPr>
              <a:t>. I hate he treated me like that when I was in trouble.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uiExpand="1" build="p" bldLvl="5" animBg="1"/>
      <p:bldP spid="6" grpId="0" uiExpand="1" build="p" bldLvl="5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497283" y="1682038"/>
            <a:ext cx="8149435" cy="2308322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  <a:miter lim="800000"/>
          </a:ln>
          <a:effectLst/>
        </p:spPr>
        <p:txBody>
          <a:bodyPr wrap="square" lIns="91438" tIns="45719" rIns="91438" bIns="45719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</a:rPr>
              <a:t>6. Maybe she </a:t>
            </a:r>
            <a:r>
              <a:rPr lang="en-US" altLang="zh-CN" sz="2400">
                <a:solidFill>
                  <a:srgbClr val="595959"/>
                </a:solidFill>
              </a:rPr>
              <a:t>d</a:t>
            </a: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</a:rPr>
              <a:t>oesn</a:t>
            </a:r>
            <a:r>
              <a:rPr lang="en-US" altLang="zh-CN" sz="2400">
                <a:solidFill>
                  <a:srgbClr val="595959"/>
                </a:solidFill>
              </a:rPr>
              <a:t>’t </a:t>
            </a:r>
            <a:r>
              <a:rPr lang="en-US" altLang="zh-CN" sz="2400">
                <a:solidFill>
                  <a:srgbClr val="FF0000"/>
                </a:solidFill>
              </a:rPr>
              <a:t>feel </a:t>
            </a:r>
            <a:r>
              <a:rPr lang="en-US" altLang="zh-CN" sz="2400">
                <a:solidFill>
                  <a:srgbClr val="595959"/>
                </a:solidFill>
              </a:rPr>
              <a:t>very</a:t>
            </a:r>
            <a:r>
              <a:rPr lang="en-US" altLang="zh-CN" sz="2400">
                <a:solidFill>
                  <a:srgbClr val="FF0000"/>
                </a:solidFill>
              </a:rPr>
              <a:t> sure of herself</a:t>
            </a:r>
            <a:r>
              <a:rPr lang="en-US" altLang="zh-CN" sz="2400">
                <a:solidFill>
                  <a:srgbClr val="595959"/>
                </a:solidFill>
              </a:rPr>
              <a:t> in her new school. 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zh-CN" sz="2400">
                <a:solidFill>
                  <a:srgbClr val="595959"/>
                </a:solidFill>
              </a:rPr>
              <a:t>    </a:t>
            </a:r>
            <a:r>
              <a:rPr lang="zh-CN" altLang="en-US" sz="2100">
                <a:solidFill>
                  <a:srgbClr val="595959"/>
                </a:solidFill>
              </a:rPr>
              <a:t>也许是她在新校园里对自己不太自信的缘故。  </a:t>
            </a:r>
            <a:endParaRPr lang="en-US" altLang="zh-CN" sz="2100">
              <a:solidFill>
                <a:srgbClr val="595959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en-US" altLang="zh-CN" sz="2100">
                <a:solidFill>
                  <a:srgbClr val="595959"/>
                </a:solidFill>
              </a:rPr>
              <a:t>     </a:t>
            </a:r>
            <a:r>
              <a:rPr lang="en-US" altLang="zh-CN" sz="2400">
                <a:solidFill>
                  <a:srgbClr val="FF0000"/>
                </a:solidFill>
              </a:rPr>
              <a:t>feel/be sure of oneself</a:t>
            </a:r>
            <a:r>
              <a:rPr lang="en-US" altLang="zh-CN" sz="2100">
                <a:solidFill>
                  <a:srgbClr val="595959"/>
                </a:solidFill>
              </a:rPr>
              <a:t> </a:t>
            </a:r>
            <a:r>
              <a:rPr lang="zh-CN" altLang="en-US" sz="2100">
                <a:solidFill>
                  <a:srgbClr val="595959"/>
                </a:solidFill>
              </a:rPr>
              <a:t>有信心，满怀信心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</a:rPr>
              <a:t>    </a:t>
            </a:r>
            <a:r>
              <a:rPr lang="en-US" altLang="zh-CN" sz="2100" i="1">
                <a:solidFill>
                  <a:srgbClr val="595959"/>
                </a:solidFill>
              </a:rPr>
              <a:t>e.g</a:t>
            </a:r>
            <a:r>
              <a:rPr lang="en-US" altLang="zh-CN" sz="2100">
                <a:solidFill>
                  <a:srgbClr val="595959"/>
                </a:solidFill>
              </a:rPr>
              <a:t>. He’s not so sure of himself these days.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 Post-listening</a:t>
            </a:r>
          </a:p>
        </p:txBody>
      </p:sp>
      <p:sp>
        <p:nvSpPr>
          <p:cNvPr id="10" name="TextBox 9"/>
          <p:cNvSpPr txBox="1"/>
          <p:nvPr/>
        </p:nvSpPr>
        <p:spPr>
          <a:xfrm rot="482935">
            <a:off x="-256178" y="290119"/>
            <a:ext cx="3515885" cy="1115779"/>
          </a:xfrm>
          <a:prstGeom prst="striped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/>
              <a:t>Language points</a:t>
            </a:r>
          </a:p>
        </p:txBody>
      </p:sp>
      <p:pic>
        <p:nvPicPr>
          <p:cNvPr id="11" name="图形 26" descr="教授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23646" y="3816403"/>
            <a:ext cx="1220354" cy="1220354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uiExpand="1" build="p" bldLvl="5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 Post-listening</a:t>
            </a:r>
          </a:p>
        </p:txBody>
      </p:sp>
      <p:sp>
        <p:nvSpPr>
          <p:cNvPr id="10" name="TextBox 9"/>
          <p:cNvSpPr txBox="1"/>
          <p:nvPr/>
        </p:nvSpPr>
        <p:spPr>
          <a:xfrm rot="482935">
            <a:off x="-256178" y="290119"/>
            <a:ext cx="3515885" cy="1115779"/>
          </a:xfrm>
          <a:prstGeom prst="striped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/>
              <a:t>Language points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23452" y="1548001"/>
            <a:ext cx="6907904" cy="3277817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  <a:miter lim="800000"/>
          </a:ln>
          <a:effectLst/>
        </p:spPr>
        <p:txBody>
          <a:bodyPr wrap="square" lIns="91438" tIns="45719" rIns="91438" bIns="45719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</a:rPr>
              <a:t>7. Try to find out </a:t>
            </a:r>
            <a:r>
              <a:rPr lang="en-US" altLang="zh-CN" sz="2400">
                <a:solidFill>
                  <a:srgbClr val="FF0000"/>
                </a:solidFill>
              </a:rPr>
              <a:t>whether</a:t>
            </a:r>
            <a:r>
              <a:rPr lang="en-US" altLang="zh-CN" sz="2400">
                <a:solidFill>
                  <a:srgbClr val="595959"/>
                </a:solidFill>
              </a:rPr>
              <a:t> she feels </a:t>
            </a:r>
            <a:r>
              <a:rPr lang="en-US" altLang="zh-CN" sz="2400">
                <a:solidFill>
                  <a:srgbClr val="FF0000"/>
                </a:solidFill>
              </a:rPr>
              <a:t>lonely</a:t>
            </a:r>
            <a:r>
              <a:rPr lang="en-US" altLang="zh-CN" sz="2400">
                <a:solidFill>
                  <a:srgbClr val="595959"/>
                </a:solidFill>
              </a:rPr>
              <a:t> without you. </a:t>
            </a:r>
            <a:endParaRPr lang="en-US" altLang="zh-CN" sz="2100">
              <a:solidFill>
                <a:srgbClr val="595959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en-US" altLang="zh-CN" sz="2100">
                <a:solidFill>
                  <a:srgbClr val="595959"/>
                </a:solidFill>
              </a:rPr>
              <a:t>    </a:t>
            </a:r>
            <a:r>
              <a:rPr lang="zh-CN" altLang="en-US" sz="2100">
                <a:solidFill>
                  <a:srgbClr val="595959"/>
                </a:solidFill>
              </a:rPr>
              <a:t>你试着了解一下，看她是否会因为没有你而感到孤独。</a:t>
            </a:r>
            <a:endParaRPr lang="en-US" altLang="zh-CN" sz="2100">
              <a:solidFill>
                <a:srgbClr val="595959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</a:rPr>
              <a:t>    whether=if</a:t>
            </a:r>
            <a:r>
              <a:rPr lang="en-US" altLang="zh-CN" sz="2100">
                <a:solidFill>
                  <a:srgbClr val="595959"/>
                </a:solidFill>
              </a:rPr>
              <a:t> </a:t>
            </a:r>
            <a:r>
              <a:rPr lang="zh-CN" altLang="en-US" sz="2100">
                <a:solidFill>
                  <a:srgbClr val="595959"/>
                </a:solidFill>
              </a:rPr>
              <a:t>是否</a:t>
            </a:r>
            <a:endParaRPr lang="en-US" altLang="zh-CN" sz="2100">
              <a:solidFill>
                <a:srgbClr val="595959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</a:rPr>
              <a:t>    lonely</a:t>
            </a:r>
            <a:r>
              <a:rPr lang="en-US" altLang="zh-CN" sz="1800">
                <a:solidFill>
                  <a:srgbClr val="595959"/>
                </a:solidFill>
              </a:rPr>
              <a:t> </a:t>
            </a:r>
            <a:r>
              <a:rPr lang="en-US" altLang="zh-CN" sz="1800" i="1">
                <a:solidFill>
                  <a:srgbClr val="595959"/>
                </a:solidFill>
              </a:rPr>
              <a:t>adj</a:t>
            </a:r>
            <a:r>
              <a:rPr lang="en-US" altLang="zh-CN" sz="1800">
                <a:solidFill>
                  <a:srgbClr val="595959"/>
                </a:solidFill>
              </a:rPr>
              <a:t>. </a:t>
            </a:r>
            <a:r>
              <a:rPr lang="zh-CN" altLang="en-US" sz="2100">
                <a:solidFill>
                  <a:srgbClr val="595959"/>
                </a:solidFill>
              </a:rPr>
              <a:t>寂寞的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</a:rPr>
              <a:t>    </a:t>
            </a:r>
            <a:r>
              <a:rPr lang="en-US" altLang="zh-CN" sz="2100" i="1">
                <a:solidFill>
                  <a:srgbClr val="595959"/>
                </a:solidFill>
              </a:rPr>
              <a:t>e.g</a:t>
            </a:r>
            <a:r>
              <a:rPr lang="en-US" altLang="zh-CN" sz="2100">
                <a:solidFill>
                  <a:srgbClr val="595959"/>
                </a:solidFill>
              </a:rPr>
              <a:t>. He asked me whether she was coming.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zh-CN" sz="2100">
                <a:solidFill>
                  <a:srgbClr val="595959"/>
                </a:solidFill>
              </a:rPr>
              <a:t>           She lives alone and often feels lonely.</a:t>
            </a:r>
          </a:p>
        </p:txBody>
      </p:sp>
      <p:pic>
        <p:nvPicPr>
          <p:cNvPr id="11" name="图形 26" descr="教授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23646" y="3816403"/>
            <a:ext cx="1220354" cy="1220354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5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 Post-listening</a:t>
            </a:r>
          </a:p>
        </p:txBody>
      </p:sp>
      <p:sp>
        <p:nvSpPr>
          <p:cNvPr id="10" name="TextBox 9"/>
          <p:cNvSpPr txBox="1"/>
          <p:nvPr/>
        </p:nvSpPr>
        <p:spPr>
          <a:xfrm rot="482935">
            <a:off x="-256178" y="290119"/>
            <a:ext cx="3515885" cy="1115779"/>
          </a:xfrm>
          <a:prstGeom prst="striped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/>
              <a:t>Language points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71957" y="1607123"/>
            <a:ext cx="6000086" cy="3083918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  <a:miter lim="800000"/>
          </a:ln>
          <a:effectLst/>
        </p:spPr>
        <p:txBody>
          <a:bodyPr wrap="square" lIns="91438" tIns="45719" rIns="91438" bIns="45719">
            <a:spAutoFit/>
          </a:bodyPr>
          <a:lstStyle/>
          <a:p>
            <a:pPr marL="457200" indent="-457200">
              <a:lnSpc>
                <a:spcPct val="120000"/>
              </a:lnSpc>
            </a:pPr>
            <a:r>
              <a:rPr lang="en-US" altLang="zh-CN" sz="2400">
                <a:solidFill>
                  <a:srgbClr val="595959"/>
                </a:solidFill>
              </a:rPr>
              <a:t>8. I’m sure she </a:t>
            </a:r>
            <a:r>
              <a:rPr lang="en-US" altLang="zh-CN" sz="2400">
                <a:solidFill>
                  <a:srgbClr val="FF0000"/>
                </a:solidFill>
              </a:rPr>
              <a:t>regrets</a:t>
            </a:r>
            <a:r>
              <a:rPr lang="en-US" altLang="zh-CN" sz="2400">
                <a:solidFill>
                  <a:srgbClr val="595959"/>
                </a:solidFill>
              </a:rPr>
              <a:t> hurting you.. </a:t>
            </a:r>
            <a:endParaRPr lang="en-US" altLang="zh-CN" sz="2100">
              <a:solidFill>
                <a:srgbClr val="595959"/>
              </a:solidFill>
            </a:endParaRPr>
          </a:p>
          <a:p>
            <a:pPr marL="457200" indent="-457200">
              <a:lnSpc>
                <a:spcPct val="120000"/>
              </a:lnSpc>
            </a:pPr>
            <a:r>
              <a:rPr lang="en-US" altLang="zh-CN" sz="2100">
                <a:solidFill>
                  <a:srgbClr val="595959"/>
                </a:solidFill>
              </a:rPr>
              <a:t>    </a:t>
            </a:r>
            <a:r>
              <a:rPr lang="zh-CN" altLang="en-US" sz="2100">
                <a:solidFill>
                  <a:srgbClr val="595959"/>
                </a:solidFill>
              </a:rPr>
              <a:t>我敢肯定她后悔伤害了你。</a:t>
            </a:r>
            <a:endParaRPr lang="en-US" altLang="zh-CN" sz="2100">
              <a:solidFill>
                <a:srgbClr val="595959"/>
              </a:solidFill>
            </a:endParaRPr>
          </a:p>
          <a:p>
            <a:pPr marL="457200" indent="-457200">
              <a:lnSpc>
                <a:spcPct val="120000"/>
              </a:lnSpc>
            </a:pPr>
            <a:r>
              <a:rPr lang="en-US" altLang="zh-CN" sz="2400">
                <a:solidFill>
                  <a:srgbClr val="FF0000"/>
                </a:solidFill>
              </a:rPr>
              <a:t>    regret</a:t>
            </a:r>
            <a:r>
              <a:rPr lang="en-US" altLang="zh-CN" sz="2100">
                <a:solidFill>
                  <a:srgbClr val="595959"/>
                </a:solidFill>
              </a:rPr>
              <a:t> </a:t>
            </a:r>
            <a:r>
              <a:rPr lang="en-US" altLang="zh-CN" sz="2100" i="1">
                <a:solidFill>
                  <a:srgbClr val="595959"/>
                </a:solidFill>
              </a:rPr>
              <a:t>v</a:t>
            </a:r>
            <a:r>
              <a:rPr lang="en-US" altLang="zh-CN" sz="2100">
                <a:solidFill>
                  <a:srgbClr val="595959"/>
                </a:solidFill>
              </a:rPr>
              <a:t>. </a:t>
            </a:r>
            <a:r>
              <a:rPr lang="zh-CN" altLang="en-US" sz="2100">
                <a:solidFill>
                  <a:srgbClr val="595959"/>
                </a:solidFill>
              </a:rPr>
              <a:t>懊悔；遗憾</a:t>
            </a:r>
            <a:endParaRPr lang="en-US" altLang="zh-CN" sz="2100">
              <a:solidFill>
                <a:srgbClr val="595959"/>
              </a:solidFill>
            </a:endParaRPr>
          </a:p>
          <a:p>
            <a:pPr marL="457200" indent="-457200">
              <a:lnSpc>
                <a:spcPct val="120000"/>
              </a:lnSpc>
            </a:pPr>
            <a:r>
              <a:rPr lang="en-US" altLang="zh-CN" sz="2400">
                <a:solidFill>
                  <a:srgbClr val="FF0000"/>
                </a:solidFill>
              </a:rPr>
              <a:t>    regret doing sth.</a:t>
            </a:r>
            <a:r>
              <a:rPr lang="en-US" altLang="zh-CN" sz="1800">
                <a:solidFill>
                  <a:srgbClr val="595959"/>
                </a:solidFill>
              </a:rPr>
              <a:t> </a:t>
            </a:r>
            <a:r>
              <a:rPr lang="zh-CN" altLang="en-US" sz="2100">
                <a:solidFill>
                  <a:srgbClr val="595959"/>
                </a:solidFill>
              </a:rPr>
              <a:t>后悔已做了某事</a:t>
            </a:r>
            <a:endParaRPr lang="en-US" altLang="zh-CN" sz="2100">
              <a:solidFill>
                <a:srgbClr val="595959"/>
              </a:solidFill>
            </a:endParaRPr>
          </a:p>
          <a:p>
            <a:pPr marL="457200" indent="-457200">
              <a:lnSpc>
                <a:spcPct val="120000"/>
              </a:lnSpc>
            </a:pPr>
            <a:r>
              <a:rPr lang="en-US" altLang="zh-CN" sz="2100">
                <a:solidFill>
                  <a:srgbClr val="595959"/>
                </a:solidFill>
              </a:rPr>
              <a:t>    </a:t>
            </a:r>
            <a:r>
              <a:rPr lang="en-US" altLang="zh-CN" sz="2400">
                <a:solidFill>
                  <a:srgbClr val="FF0000"/>
                </a:solidFill>
              </a:rPr>
              <a:t>regret to do sth. </a:t>
            </a:r>
            <a:r>
              <a:rPr lang="zh-CN" altLang="en-US" sz="2100">
                <a:solidFill>
                  <a:srgbClr val="595959"/>
                </a:solidFill>
              </a:rPr>
              <a:t>对要做的事感到遗憾（未做）</a:t>
            </a:r>
          </a:p>
          <a:p>
            <a:pPr marL="457200" indent="-457200">
              <a:lnSpc>
                <a:spcPct val="120000"/>
              </a:lnSpc>
            </a:pPr>
            <a:r>
              <a:rPr lang="en-US" altLang="zh-CN" sz="2400">
                <a:solidFill>
                  <a:srgbClr val="FF0000"/>
                </a:solidFill>
              </a:rPr>
              <a:t>    </a:t>
            </a:r>
            <a:r>
              <a:rPr lang="en-US" altLang="zh-CN" sz="2100" i="1">
                <a:solidFill>
                  <a:srgbClr val="595959"/>
                </a:solidFill>
              </a:rPr>
              <a:t>e.g</a:t>
            </a:r>
            <a:r>
              <a:rPr lang="en-US" altLang="zh-CN" sz="2100">
                <a:solidFill>
                  <a:srgbClr val="595959"/>
                </a:solidFill>
              </a:rPr>
              <a:t>. I now regret leaving school so young. </a:t>
            </a:r>
          </a:p>
          <a:p>
            <a:pPr marL="457200" indent="-457200">
              <a:lnSpc>
                <a:spcPct val="120000"/>
              </a:lnSpc>
            </a:pPr>
            <a:r>
              <a:rPr lang="en-US" altLang="zh-CN" sz="2100">
                <a:solidFill>
                  <a:srgbClr val="595959"/>
                </a:solidFill>
              </a:rPr>
              <a:t>           I regret to say you failed in the exam.</a:t>
            </a:r>
          </a:p>
        </p:txBody>
      </p:sp>
      <p:pic>
        <p:nvPicPr>
          <p:cNvPr id="11" name="图形 26" descr="教授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23646" y="3816403"/>
            <a:ext cx="1220354" cy="1220354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5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120687" y="1492844"/>
            <a:ext cx="6494058" cy="1421925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  <a:miter lim="800000"/>
          </a:ln>
          <a:effectLst/>
        </p:spPr>
        <p:txBody>
          <a:bodyPr wrap="square" lIns="91438" tIns="45719" rIns="91438" bIns="45719">
            <a:spAutoFit/>
          </a:bodyPr>
          <a:lstStyle/>
          <a:p>
            <a:pPr marL="457200" indent="-457200">
              <a:lnSpc>
                <a:spcPct val="90000"/>
              </a:lnSpc>
            </a:pPr>
            <a:r>
              <a:rPr lang="en-US" altLang="zh-CN" sz="2400">
                <a:solidFill>
                  <a:srgbClr val="595959"/>
                </a:solidFill>
              </a:rPr>
              <a:t>9. So </a:t>
            </a:r>
            <a:r>
              <a:rPr lang="en-US" altLang="zh-CN" sz="2400">
                <a:solidFill>
                  <a:srgbClr val="FF0000"/>
                </a:solidFill>
              </a:rPr>
              <a:t>be patient with</a:t>
            </a:r>
            <a:r>
              <a:rPr lang="en-US" altLang="zh-CN" sz="2400">
                <a:solidFill>
                  <a:srgbClr val="595959"/>
                </a:solidFill>
              </a:rPr>
              <a:t> her and explain to her that…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zh-CN" sz="2400">
                <a:solidFill>
                  <a:srgbClr val="595959"/>
                </a:solidFill>
              </a:rPr>
              <a:t>    </a:t>
            </a:r>
            <a:r>
              <a:rPr lang="zh-CN" altLang="en-US" sz="2100">
                <a:solidFill>
                  <a:srgbClr val="595959"/>
                </a:solidFill>
              </a:rPr>
              <a:t>所以要有耐心地向她解释</a:t>
            </a:r>
            <a:r>
              <a:rPr lang="en-US" altLang="zh-CN" sz="2100">
                <a:solidFill>
                  <a:srgbClr val="595959"/>
                </a:solidFill>
                <a:latin typeface="+mn-ea"/>
              </a:rPr>
              <a:t>……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zh-CN" sz="2100">
                <a:solidFill>
                  <a:srgbClr val="595959"/>
                </a:solidFill>
              </a:rPr>
              <a:t>     </a:t>
            </a:r>
            <a:r>
              <a:rPr lang="en-US" altLang="zh-CN" sz="2400">
                <a:solidFill>
                  <a:srgbClr val="FF0000"/>
                </a:solidFill>
              </a:rPr>
              <a:t>be patient with…</a:t>
            </a:r>
            <a:r>
              <a:rPr lang="en-US" altLang="zh-CN" sz="2100">
                <a:solidFill>
                  <a:srgbClr val="595959"/>
                </a:solidFill>
              </a:rPr>
              <a:t> </a:t>
            </a:r>
            <a:r>
              <a:rPr lang="zh-CN" altLang="en-US" sz="2100">
                <a:solidFill>
                  <a:srgbClr val="595959"/>
                </a:solidFill>
              </a:rPr>
              <a:t>对</a:t>
            </a:r>
            <a:r>
              <a:rPr lang="en-US" altLang="zh-CN" sz="2100">
                <a:solidFill>
                  <a:srgbClr val="595959"/>
                </a:solidFill>
                <a:latin typeface="+mj-ea"/>
                <a:ea typeface="+mj-ea"/>
              </a:rPr>
              <a:t>……</a:t>
            </a:r>
            <a:r>
              <a:rPr lang="zh-CN" altLang="en-US" sz="2100">
                <a:solidFill>
                  <a:srgbClr val="595959"/>
                </a:solidFill>
              </a:rPr>
              <a:t>有耐心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zh-CN" sz="2400">
                <a:solidFill>
                  <a:srgbClr val="FF0000"/>
                </a:solidFill>
              </a:rPr>
              <a:t>    </a:t>
            </a:r>
            <a:r>
              <a:rPr lang="en-US" altLang="zh-CN" sz="2100" i="1">
                <a:solidFill>
                  <a:srgbClr val="595959"/>
                </a:solidFill>
              </a:rPr>
              <a:t>e.g</a:t>
            </a:r>
            <a:r>
              <a:rPr lang="en-US" altLang="zh-CN" sz="2100">
                <a:solidFill>
                  <a:srgbClr val="595959"/>
                </a:solidFill>
              </a:rPr>
              <a:t>. Ms Wang is always patient with her students.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 Post-listening</a:t>
            </a:r>
          </a:p>
        </p:txBody>
      </p:sp>
      <p:sp>
        <p:nvSpPr>
          <p:cNvPr id="10" name="TextBox 9"/>
          <p:cNvSpPr txBox="1"/>
          <p:nvPr/>
        </p:nvSpPr>
        <p:spPr>
          <a:xfrm rot="482935">
            <a:off x="-256178" y="290119"/>
            <a:ext cx="3515885" cy="1115779"/>
          </a:xfrm>
          <a:prstGeom prst="striped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/>
              <a:t>Language points</a:t>
            </a:r>
          </a:p>
        </p:txBody>
      </p:sp>
      <p:pic>
        <p:nvPicPr>
          <p:cNvPr id="11" name="图形 26" descr="教授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23646" y="3816403"/>
            <a:ext cx="1220354" cy="1220354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20687" y="2990572"/>
            <a:ext cx="5642720" cy="2003623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  <a:miter lim="800000"/>
          </a:ln>
          <a:effectLst/>
        </p:spPr>
        <p:txBody>
          <a:bodyPr wrap="square" lIns="91438" tIns="45719" rIns="91438" bIns="45719">
            <a:spAutoFit/>
          </a:bodyPr>
          <a:lstStyle/>
          <a:p>
            <a:pPr marL="457200" indent="-457200">
              <a:lnSpc>
                <a:spcPct val="90000"/>
              </a:lnSpc>
            </a:pPr>
            <a:r>
              <a:rPr lang="en-US" altLang="zh-CN" sz="2400">
                <a:solidFill>
                  <a:srgbClr val="595959"/>
                </a:solidFill>
              </a:rPr>
              <a:t>10. Try to </a:t>
            </a:r>
            <a:r>
              <a:rPr lang="en-US" altLang="zh-CN" sz="2400">
                <a:solidFill>
                  <a:srgbClr val="FF0000"/>
                </a:solidFill>
              </a:rPr>
              <a:t>introduce</a:t>
            </a:r>
            <a:r>
              <a:rPr lang="en-US" altLang="zh-CN" sz="2400">
                <a:solidFill>
                  <a:srgbClr val="595959"/>
                </a:solidFill>
              </a:rPr>
              <a:t> her to them. </a:t>
            </a:r>
            <a:endParaRPr lang="en-US" altLang="zh-CN" sz="2100">
              <a:solidFill>
                <a:srgbClr val="595959"/>
              </a:solidFill>
            </a:endParaRPr>
          </a:p>
          <a:p>
            <a:pPr marL="457200" indent="-457200">
              <a:lnSpc>
                <a:spcPct val="90000"/>
              </a:lnSpc>
            </a:pPr>
            <a:r>
              <a:rPr lang="en-US" altLang="zh-CN" sz="2100">
                <a:solidFill>
                  <a:srgbClr val="595959"/>
                </a:solidFill>
              </a:rPr>
              <a:t>       </a:t>
            </a:r>
            <a:r>
              <a:rPr lang="zh-CN" altLang="en-US" sz="2100">
                <a:solidFill>
                  <a:srgbClr val="595959"/>
                </a:solidFill>
              </a:rPr>
              <a:t>尽量把她介绍给你的朋友。</a:t>
            </a:r>
            <a:endParaRPr lang="en-US" altLang="zh-CN" sz="2100">
              <a:solidFill>
                <a:srgbClr val="595959"/>
              </a:solidFill>
            </a:endParaRPr>
          </a:p>
          <a:p>
            <a:pPr marL="457200" indent="-457200">
              <a:lnSpc>
                <a:spcPct val="90000"/>
              </a:lnSpc>
            </a:pPr>
            <a:r>
              <a:rPr lang="en-US" altLang="zh-CN" sz="2400">
                <a:solidFill>
                  <a:srgbClr val="FF0000"/>
                </a:solidFill>
              </a:rPr>
              <a:t>      introduce… to sb.</a:t>
            </a:r>
            <a:r>
              <a:rPr lang="en-US" altLang="zh-CN" sz="2100">
                <a:solidFill>
                  <a:srgbClr val="595959"/>
                </a:solidFill>
              </a:rPr>
              <a:t>		</a:t>
            </a:r>
            <a:r>
              <a:rPr lang="zh-CN" altLang="en-US" sz="2100">
                <a:solidFill>
                  <a:srgbClr val="595959"/>
                </a:solidFill>
              </a:rPr>
              <a:t>向某人介绍</a:t>
            </a:r>
            <a:r>
              <a:rPr lang="en-US" altLang="zh-CN" sz="2100">
                <a:solidFill>
                  <a:srgbClr val="595959"/>
                </a:solidFill>
                <a:latin typeface="+mn-ea"/>
              </a:rPr>
              <a:t>……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zh-CN" sz="2400">
                <a:solidFill>
                  <a:srgbClr val="FF0000"/>
                </a:solidFill>
              </a:rPr>
              <a:t>      introduce oneself to…	</a:t>
            </a:r>
            <a:r>
              <a:rPr lang="zh-CN" altLang="en-US" sz="2100">
                <a:solidFill>
                  <a:srgbClr val="595959"/>
                </a:solidFill>
              </a:rPr>
              <a:t>向</a:t>
            </a:r>
            <a:r>
              <a:rPr lang="en-US" altLang="zh-CN" sz="2100">
                <a:solidFill>
                  <a:srgbClr val="595959"/>
                </a:solidFill>
                <a:latin typeface="黑体" panose="02010609060101010101" pitchFamily="49" charset="-122"/>
              </a:rPr>
              <a:t>……</a:t>
            </a:r>
            <a:r>
              <a:rPr lang="zh-CN" altLang="en-US" sz="2100">
                <a:solidFill>
                  <a:srgbClr val="595959"/>
                </a:solidFill>
                <a:latin typeface="黑体" panose="02010609060101010101" pitchFamily="49" charset="-122"/>
              </a:rPr>
              <a:t>介绍自己</a:t>
            </a:r>
            <a:endParaRPr lang="zh-CN" altLang="en-US" sz="2400">
              <a:solidFill>
                <a:srgbClr val="595959"/>
              </a:solidFill>
            </a:endParaRPr>
          </a:p>
          <a:p>
            <a:pPr marL="457200" indent="-457200">
              <a:lnSpc>
                <a:spcPct val="90000"/>
              </a:lnSpc>
            </a:pPr>
            <a:r>
              <a:rPr lang="en-US" altLang="zh-CN" sz="2400">
                <a:solidFill>
                  <a:srgbClr val="FF0000"/>
                </a:solidFill>
              </a:rPr>
              <a:t>      </a:t>
            </a:r>
            <a:r>
              <a:rPr lang="en-US" altLang="zh-CN" sz="2100" i="1">
                <a:solidFill>
                  <a:srgbClr val="595959"/>
                </a:solidFill>
              </a:rPr>
              <a:t>e.g</a:t>
            </a:r>
            <a:r>
              <a:rPr lang="en-US" altLang="zh-CN" sz="2100">
                <a:solidFill>
                  <a:srgbClr val="595959"/>
                </a:solidFill>
              </a:rPr>
              <a:t>. Let me introduce my friend to you.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zh-CN" sz="2100">
                <a:solidFill>
                  <a:srgbClr val="595959"/>
                </a:solidFill>
              </a:rPr>
              <a:t>              Let me introduce myself to you.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uiExpand="1" build="p" bldLvl="5" animBg="1"/>
      <p:bldP spid="6" grpId="0" uiExpand="1" build="p" bldLvl="5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 Post-listening</a:t>
            </a:r>
          </a:p>
        </p:txBody>
      </p:sp>
      <p:sp>
        <p:nvSpPr>
          <p:cNvPr id="10" name="TextBox 9"/>
          <p:cNvSpPr txBox="1"/>
          <p:nvPr/>
        </p:nvSpPr>
        <p:spPr>
          <a:xfrm rot="482935">
            <a:off x="-256178" y="290119"/>
            <a:ext cx="3515885" cy="1115779"/>
          </a:xfrm>
          <a:prstGeom prst="striped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595959"/>
                </a:solidFill>
              </a:defRPr>
            </a:lvl1pPr>
          </a:lstStyle>
          <a:p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</a:rPr>
              <a:t>Language</a:t>
            </a:r>
            <a:r>
              <a:rPr lang="en-US" altLang="zh-CN"/>
              <a:t> points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335475" y="1501885"/>
            <a:ext cx="6473051" cy="3277817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  <a:miter lim="800000"/>
          </a:ln>
          <a:effectLst/>
        </p:spPr>
        <p:txBody>
          <a:bodyPr wrap="square" lIns="91438" tIns="45719" rIns="91438" bIns="45719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zh-CN" sz="2400">
                <a:solidFill>
                  <a:srgbClr val="595959"/>
                </a:solidFill>
              </a:rPr>
              <a:t>11. I’ll </a:t>
            </a:r>
            <a:r>
              <a:rPr lang="en-US" altLang="zh-CN" sz="2400">
                <a:solidFill>
                  <a:srgbClr val="FF0000"/>
                </a:solidFill>
              </a:rPr>
              <a:t>encourage her to</a:t>
            </a:r>
            <a:r>
              <a:rPr lang="en-US" altLang="zh-CN" sz="2400">
                <a:solidFill>
                  <a:srgbClr val="595959"/>
                </a:solidFill>
              </a:rPr>
              <a:t> join in more. </a:t>
            </a:r>
            <a:endParaRPr lang="en-US" altLang="zh-CN" sz="2100">
              <a:solidFill>
                <a:srgbClr val="595959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en-US" altLang="zh-CN" sz="2100">
                <a:solidFill>
                  <a:srgbClr val="595959"/>
                </a:solidFill>
              </a:rPr>
              <a:t>    </a:t>
            </a:r>
            <a:r>
              <a:rPr lang="zh-CN" altLang="en-US" sz="2100">
                <a:solidFill>
                  <a:srgbClr val="595959"/>
                </a:solidFill>
              </a:rPr>
              <a:t>  我会鼓励她多加入到我们中来。 </a:t>
            </a:r>
            <a:endParaRPr lang="en-US" altLang="zh-CN" sz="2100">
              <a:solidFill>
                <a:srgbClr val="595959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</a:rPr>
              <a:t>      encourage sb. to do sth.</a:t>
            </a:r>
            <a:r>
              <a:rPr lang="en-US" altLang="zh-CN" sz="2100">
                <a:solidFill>
                  <a:srgbClr val="595959"/>
                </a:solidFill>
              </a:rPr>
              <a:t> </a:t>
            </a:r>
            <a:r>
              <a:rPr lang="zh-CN" altLang="en-US" sz="2100">
                <a:solidFill>
                  <a:srgbClr val="595959"/>
                </a:solidFill>
              </a:rPr>
              <a:t>鼓励某人去做某事</a:t>
            </a:r>
            <a:endParaRPr lang="en-US" altLang="zh-CN" sz="2100">
              <a:solidFill>
                <a:srgbClr val="595959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</a:rPr>
              <a:t>      join in</a:t>
            </a:r>
            <a:r>
              <a:rPr lang="en-US" altLang="zh-CN" sz="1800">
                <a:solidFill>
                  <a:srgbClr val="595959"/>
                </a:solidFill>
              </a:rPr>
              <a:t>  </a:t>
            </a:r>
            <a:r>
              <a:rPr lang="zh-CN" altLang="en-US" sz="2100">
                <a:solidFill>
                  <a:srgbClr val="595959"/>
                </a:solidFill>
              </a:rPr>
              <a:t>加入（团队），参加（活动）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</a:rPr>
              <a:t>    </a:t>
            </a:r>
            <a:r>
              <a:rPr lang="en-US" altLang="zh-CN" sz="2100" i="1">
                <a:solidFill>
                  <a:srgbClr val="595959"/>
                </a:solidFill>
              </a:rPr>
              <a:t>e.g</a:t>
            </a:r>
            <a:r>
              <a:rPr lang="en-US" altLang="zh-CN" sz="2100">
                <a:solidFill>
                  <a:srgbClr val="595959"/>
                </a:solidFill>
              </a:rPr>
              <a:t>. My teacher always encourages us to speak English.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zh-CN" sz="2100">
                <a:solidFill>
                  <a:srgbClr val="595959"/>
                </a:solidFill>
              </a:rPr>
              <a:t>           Would you like to join in the party tonight? </a:t>
            </a:r>
          </a:p>
        </p:txBody>
      </p:sp>
      <p:pic>
        <p:nvPicPr>
          <p:cNvPr id="11" name="图形 26" descr="教授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23646" y="3816403"/>
            <a:ext cx="1220354" cy="1220354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5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9333" y="2270263"/>
            <a:ext cx="8785335" cy="2654573"/>
          </a:xfrm>
          <a:prstGeom prst="rect">
            <a:avLst/>
          </a:prstGeom>
          <a:solidFill>
            <a:schemeClr val="bg1"/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</a:rPr>
              <a:t>    When you get (1) ________ from a friend, it may create problems for your friendship. She may not want you to see your other friends. If this is the case, she probably (2) _______ you like that because she does not feel sure of (3) ________. Try to find out whether she feels (4) _______ without you. It is natural to feel like that. She probably (5) _______ hurting you. Be (6) ________ with her, (7) ________ her to your other friends and (8) _________ her to join in more.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30042" y="666820"/>
            <a:ext cx="11972445" cy="5616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595959"/>
                </a:solidFill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>
                <a:solidFill>
                  <a:schemeClr val="tx1">
                    <a:lumMod val="65000"/>
                    <a:lumOff val="35000"/>
                  </a:schemeClr>
                </a:solidFill>
              </a:rPr>
              <a:t>Complete the passage with the correct form of</a:t>
            </a: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zh-CN">
                <a:solidFill>
                  <a:schemeClr val="tx1">
                    <a:lumMod val="65000"/>
                    <a:lumOff val="35000"/>
                  </a:schemeClr>
                </a:solidFill>
              </a:rPr>
              <a:t>the words in the box.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693049" y="2267928"/>
            <a:ext cx="1600200" cy="461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38" tIns="45719" rIns="91438" bIns="4571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>
                <a:solidFill>
                  <a:srgbClr val="FF0000"/>
                </a:solidFill>
              </a:rPr>
              <a:t>separated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564448" y="2992771"/>
            <a:ext cx="992897" cy="461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91438" tIns="45719" rIns="91438" bIns="4571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>
                <a:solidFill>
                  <a:srgbClr val="FF0000"/>
                </a:solidFill>
              </a:rPr>
              <a:t>treats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279962" y="3358387"/>
            <a:ext cx="1143000" cy="461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38" tIns="45719" rIns="91438" bIns="4571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>
                <a:solidFill>
                  <a:srgbClr val="FF0000"/>
                </a:solidFill>
              </a:rPr>
              <a:t>herself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8639" y="3729448"/>
            <a:ext cx="1447800" cy="461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38" tIns="45719" rIns="91438" bIns="4571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>
                <a:solidFill>
                  <a:srgbClr val="FF0000"/>
                </a:solidFill>
              </a:rPr>
              <a:t>lonely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06437" y="4102376"/>
            <a:ext cx="1219200" cy="461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38" tIns="45719" rIns="91438" bIns="4571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>
                <a:solidFill>
                  <a:srgbClr val="FF0000"/>
                </a:solidFill>
              </a:rPr>
              <a:t>regrets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952589" y="4083230"/>
            <a:ext cx="1219200" cy="461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38" tIns="45719" rIns="91438" bIns="4571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>
                <a:solidFill>
                  <a:srgbClr val="FF0000"/>
                </a:solidFill>
              </a:rPr>
              <a:t>patient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454614" y="4083230"/>
            <a:ext cx="2057400" cy="461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38" tIns="45719" rIns="91438" bIns="4571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>
                <a:solidFill>
                  <a:srgbClr val="FF0000"/>
                </a:solidFill>
              </a:rPr>
              <a:t>introduce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279962" y="4466082"/>
            <a:ext cx="1676400" cy="461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38" tIns="45719" rIns="91438" bIns="4571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>
                <a:solidFill>
                  <a:srgbClr val="FF0000"/>
                </a:solidFill>
              </a:rPr>
              <a:t>encourage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243505" y="1245008"/>
            <a:ext cx="6656990" cy="919397"/>
          </a:xfrm>
          <a:prstGeom prst="roundRect">
            <a:avLst/>
          </a:prstGeom>
          <a:noFill/>
          <a:ln w="38100">
            <a:solidFill>
              <a:srgbClr val="FFC00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38" tIns="45719" rIns="91438" bIns="45719">
            <a:spAutoFit/>
          </a:bodyPr>
          <a:lstStyle>
            <a:defPPr>
              <a:defRPr lang="zh-CN"/>
            </a:defPPr>
            <a:lvl1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FF"/>
                </a:solidFill>
                <a:latin typeface="Times New Roman" panose="02020603050405020304" pitchFamily="18" charset="0"/>
                <a:ea typeface="幼圆" panose="02010509060101010101" pitchFamily="49" charset="-122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zh-CN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 </a:t>
            </a:r>
            <a:r>
              <a:rPr lang="zh-CN" altLang="zh-CN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encourage</a:t>
            </a:r>
            <a:r>
              <a:rPr lang="en-US" altLang="zh-CN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zh-CN" altLang="zh-CN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herself </a:t>
            </a:r>
            <a:r>
              <a:rPr lang="en-US" altLang="zh-CN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   </a:t>
            </a:r>
            <a:r>
              <a:rPr lang="zh-CN" altLang="zh-CN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introduce</a:t>
            </a:r>
            <a:r>
              <a:rPr lang="en-US" altLang="zh-CN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zh-CN" altLang="zh-CN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lonely    </a:t>
            </a:r>
            <a:r>
              <a:rPr lang="en-US" altLang="zh-CN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                                                      </a:t>
            </a:r>
          </a:p>
          <a:p>
            <a:pPr algn="l">
              <a:lnSpc>
                <a:spcPct val="100000"/>
              </a:lnSpc>
            </a:pPr>
            <a:r>
              <a:rPr lang="en-US" altLang="zh-CN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 </a:t>
            </a:r>
            <a:r>
              <a:rPr lang="zh-CN" altLang="zh-CN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patient</a:t>
            </a:r>
            <a:r>
              <a:rPr lang="en-US" altLang="zh-CN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</a:t>
            </a:r>
            <a:r>
              <a:rPr lang="zh-CN" altLang="zh-CN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regret</a:t>
            </a:r>
            <a:r>
              <a:rPr lang="en-US" altLang="zh-CN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   </a:t>
            </a:r>
            <a:r>
              <a:rPr lang="zh-CN" altLang="zh-CN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separate</a:t>
            </a:r>
            <a:r>
              <a:rPr lang="en-US" altLang="zh-CN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</a:t>
            </a:r>
            <a:r>
              <a:rPr lang="zh-CN" altLang="zh-CN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treat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 Post-listening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3558" grpId="0"/>
      <p:bldP spid="23559" grpId="0"/>
      <p:bldP spid="23560" grpId="0"/>
      <p:bldP spid="23561" grpId="0"/>
      <p:bldP spid="23562" grpId="0"/>
      <p:bldP spid="23563" grpId="0"/>
      <p:bldP spid="23564" grpId="0"/>
      <p:bldP spid="23565" grpId="0"/>
      <p:bldP spid="235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11547" y="726584"/>
            <a:ext cx="7063558" cy="517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38" tIns="45719" rIns="91438" bIns="45719">
            <a:spAutoFit/>
          </a:bodyPr>
          <a:lstStyle/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What should a good friend be like?</a:t>
            </a:r>
          </a:p>
        </p:txBody>
      </p:sp>
      <p:sp>
        <p:nvSpPr>
          <p:cNvPr id="21510" name="Line 5"/>
          <p:cNvSpPr>
            <a:spLocks noChangeShapeType="1"/>
          </p:cNvSpPr>
          <p:nvPr/>
        </p:nvSpPr>
        <p:spPr bwMode="auto">
          <a:xfrm flipV="1">
            <a:off x="5519591" y="3000375"/>
            <a:ext cx="1209822" cy="27104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 sz="27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 flipV="1">
            <a:off x="5772150" y="3466147"/>
            <a:ext cx="842963" cy="3428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 sz="27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512" name="Line 7"/>
          <p:cNvSpPr>
            <a:spLocks noChangeShapeType="1"/>
          </p:cNvSpPr>
          <p:nvPr/>
        </p:nvSpPr>
        <p:spPr bwMode="auto">
          <a:xfrm>
            <a:off x="5591028" y="3703615"/>
            <a:ext cx="909785" cy="28259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 sz="27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513" name="Line 8"/>
          <p:cNvSpPr>
            <a:spLocks noChangeShapeType="1"/>
          </p:cNvSpPr>
          <p:nvPr/>
        </p:nvSpPr>
        <p:spPr bwMode="auto">
          <a:xfrm>
            <a:off x="5230665" y="3811961"/>
            <a:ext cx="657225" cy="48220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 sz="27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514" name="Line 9"/>
          <p:cNvSpPr>
            <a:spLocks noChangeShapeType="1"/>
          </p:cNvSpPr>
          <p:nvPr/>
        </p:nvSpPr>
        <p:spPr bwMode="auto">
          <a:xfrm>
            <a:off x="4870303" y="3865540"/>
            <a:ext cx="328613" cy="6619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 sz="27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 flipH="1">
            <a:off x="4151165" y="3919118"/>
            <a:ext cx="328613" cy="6619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 sz="27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516" name="Line 11"/>
          <p:cNvSpPr>
            <a:spLocks noChangeShapeType="1"/>
          </p:cNvSpPr>
          <p:nvPr/>
        </p:nvSpPr>
        <p:spPr bwMode="auto">
          <a:xfrm flipH="1">
            <a:off x="3143102" y="3865539"/>
            <a:ext cx="738188" cy="54173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 sz="27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517" name="Line 12"/>
          <p:cNvSpPr>
            <a:spLocks noChangeShapeType="1"/>
          </p:cNvSpPr>
          <p:nvPr/>
        </p:nvSpPr>
        <p:spPr bwMode="auto">
          <a:xfrm flipH="1">
            <a:off x="2685903" y="3753621"/>
            <a:ext cx="903287" cy="17978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 sz="27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518" name="Line 13"/>
          <p:cNvSpPr>
            <a:spLocks noChangeShapeType="1"/>
          </p:cNvSpPr>
          <p:nvPr/>
        </p:nvSpPr>
        <p:spPr bwMode="auto">
          <a:xfrm flipH="1" flipV="1">
            <a:off x="2603352" y="3332140"/>
            <a:ext cx="755650" cy="1559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 sz="27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519" name="Line 14"/>
          <p:cNvSpPr>
            <a:spLocks noChangeShapeType="1"/>
          </p:cNvSpPr>
          <p:nvPr/>
        </p:nvSpPr>
        <p:spPr bwMode="auto">
          <a:xfrm>
            <a:off x="3071813" y="2757488"/>
            <a:ext cx="763440" cy="45320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 sz="27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520" name="Line 15"/>
          <p:cNvSpPr>
            <a:spLocks noChangeShapeType="1"/>
          </p:cNvSpPr>
          <p:nvPr/>
        </p:nvSpPr>
        <p:spPr bwMode="auto">
          <a:xfrm>
            <a:off x="3629026" y="2471738"/>
            <a:ext cx="593577" cy="637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 sz="27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521" name="Line 16"/>
          <p:cNvSpPr>
            <a:spLocks noChangeShapeType="1"/>
          </p:cNvSpPr>
          <p:nvPr/>
        </p:nvSpPr>
        <p:spPr bwMode="auto">
          <a:xfrm flipV="1">
            <a:off x="5159227" y="2586038"/>
            <a:ext cx="784373" cy="57703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 sz="27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522" name="Line 17"/>
          <p:cNvSpPr>
            <a:spLocks noChangeShapeType="1"/>
          </p:cNvSpPr>
          <p:nvPr/>
        </p:nvSpPr>
        <p:spPr bwMode="auto">
          <a:xfrm flipH="1">
            <a:off x="4727427" y="2457450"/>
            <a:ext cx="230335" cy="65204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 sz="27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524" name="Text Box 19"/>
          <p:cNvSpPr txBox="1">
            <a:spLocks noChangeArrowheads="1"/>
          </p:cNvSpPr>
          <p:nvPr/>
        </p:nvSpPr>
        <p:spPr bwMode="auto">
          <a:xfrm>
            <a:off x="3033565" y="2053408"/>
            <a:ext cx="795485" cy="4847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kind</a:t>
            </a:r>
          </a:p>
        </p:txBody>
      </p:sp>
      <p:sp>
        <p:nvSpPr>
          <p:cNvPr id="21525" name="Text Box 20"/>
          <p:cNvSpPr txBox="1">
            <a:spLocks noChangeArrowheads="1"/>
          </p:cNvSpPr>
          <p:nvPr/>
        </p:nvSpPr>
        <p:spPr bwMode="auto">
          <a:xfrm>
            <a:off x="4219428" y="2039120"/>
            <a:ext cx="1424135" cy="4847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generous</a:t>
            </a:r>
          </a:p>
        </p:txBody>
      </p:sp>
      <p:grpSp>
        <p:nvGrpSpPr>
          <p:cNvPr id="2" name="组合 38"/>
          <p:cNvGrpSpPr/>
          <p:nvPr/>
        </p:nvGrpSpPr>
        <p:grpSpPr>
          <a:xfrm>
            <a:off x="3381228" y="3123780"/>
            <a:ext cx="2382838" cy="809626"/>
            <a:chOff x="4508303" y="4088839"/>
            <a:chExt cx="3177117" cy="1079501"/>
          </a:xfrm>
        </p:grpSpPr>
        <p:sp>
          <p:nvSpPr>
            <p:cNvPr id="21527" name="Oval 22"/>
            <p:cNvSpPr>
              <a:spLocks noChangeArrowheads="1"/>
            </p:cNvSpPr>
            <p:nvPr/>
          </p:nvSpPr>
          <p:spPr bwMode="auto">
            <a:xfrm>
              <a:off x="4508303" y="4088839"/>
              <a:ext cx="3177117" cy="107950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C00000"/>
              </a:solidFill>
              <a:round/>
            </a:ln>
          </p:spPr>
          <p:txBody>
            <a:bodyPr wrap="none" anchor="ctr"/>
            <a:lstStyle/>
            <a:p>
              <a:endParaRPr lang="zh-CN" altLang="en-US" sz="2700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1528" name="Text Box 23"/>
            <p:cNvSpPr txBox="1">
              <a:spLocks noChangeArrowheads="1"/>
            </p:cNvSpPr>
            <p:nvPr/>
          </p:nvSpPr>
          <p:spPr bwMode="auto">
            <a:xfrm>
              <a:off x="4836583" y="4304451"/>
              <a:ext cx="2518834" cy="6155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幼圆" panose="02010509060101010101" pitchFamily="49" charset="-122"/>
                  <a:cs typeface="Times New Roman" panose="02020603050405020304" pitchFamily="18" charset="0"/>
                </a:rPr>
                <a:t>friends</a:t>
              </a:r>
            </a:p>
          </p:txBody>
        </p:sp>
      </p:grpSp>
      <p:sp>
        <p:nvSpPr>
          <p:cNvPr id="21529" name="Text Box 24"/>
          <p:cNvSpPr txBox="1">
            <a:spLocks noChangeArrowheads="1"/>
          </p:cNvSpPr>
          <p:nvPr/>
        </p:nvSpPr>
        <p:spPr bwMode="auto">
          <a:xfrm>
            <a:off x="6389541" y="3725045"/>
            <a:ext cx="1054100" cy="4845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funny</a:t>
            </a:r>
          </a:p>
        </p:txBody>
      </p:sp>
      <p:sp>
        <p:nvSpPr>
          <p:cNvPr id="21530" name="Text Box 25"/>
          <p:cNvSpPr txBox="1">
            <a:spLocks noChangeArrowheads="1"/>
          </p:cNvSpPr>
          <p:nvPr/>
        </p:nvSpPr>
        <p:spPr bwMode="auto">
          <a:xfrm>
            <a:off x="6613378" y="2739207"/>
            <a:ext cx="1149350" cy="4845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patient</a:t>
            </a:r>
          </a:p>
        </p:txBody>
      </p:sp>
      <p:sp>
        <p:nvSpPr>
          <p:cNvPr id="21531" name="Text Box 26"/>
          <p:cNvSpPr txBox="1">
            <a:spLocks noChangeArrowheads="1"/>
          </p:cNvSpPr>
          <p:nvPr/>
        </p:nvSpPr>
        <p:spPr bwMode="auto">
          <a:xfrm>
            <a:off x="6548292" y="3210696"/>
            <a:ext cx="752621" cy="4845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able</a:t>
            </a:r>
          </a:p>
        </p:txBody>
      </p:sp>
      <p:sp>
        <p:nvSpPr>
          <p:cNvPr id="21532" name="Text Box 27"/>
          <p:cNvSpPr txBox="1">
            <a:spLocks noChangeArrowheads="1"/>
          </p:cNvSpPr>
          <p:nvPr/>
        </p:nvSpPr>
        <p:spPr bwMode="auto">
          <a:xfrm>
            <a:off x="5857875" y="2248671"/>
            <a:ext cx="1714500" cy="4845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humorous</a:t>
            </a:r>
          </a:p>
        </p:txBody>
      </p:sp>
      <p:sp>
        <p:nvSpPr>
          <p:cNvPr id="21533" name="Text Box 28"/>
          <p:cNvSpPr txBox="1">
            <a:spLocks noChangeArrowheads="1"/>
          </p:cNvSpPr>
          <p:nvPr/>
        </p:nvSpPr>
        <p:spPr bwMode="auto">
          <a:xfrm>
            <a:off x="5772150" y="4210821"/>
            <a:ext cx="1107929" cy="4845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clever</a:t>
            </a:r>
          </a:p>
        </p:txBody>
      </p:sp>
      <p:sp>
        <p:nvSpPr>
          <p:cNvPr id="21534" name="Text Box 29"/>
          <p:cNvSpPr txBox="1">
            <a:spLocks noChangeArrowheads="1"/>
          </p:cNvSpPr>
          <p:nvPr/>
        </p:nvSpPr>
        <p:spPr bwMode="auto">
          <a:xfrm>
            <a:off x="1433365" y="2424882"/>
            <a:ext cx="1738460" cy="4845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interesting</a:t>
            </a:r>
          </a:p>
        </p:txBody>
      </p:sp>
      <p:sp>
        <p:nvSpPr>
          <p:cNvPr id="21535" name="Text Box 30"/>
          <p:cNvSpPr txBox="1">
            <a:spLocks noChangeArrowheads="1"/>
          </p:cNvSpPr>
          <p:nvPr/>
        </p:nvSpPr>
        <p:spPr bwMode="auto">
          <a:xfrm>
            <a:off x="1385888" y="3052342"/>
            <a:ext cx="1257301" cy="4847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helpful</a:t>
            </a:r>
          </a:p>
        </p:txBody>
      </p:sp>
      <p:sp>
        <p:nvSpPr>
          <p:cNvPr id="21536" name="Text Box 31"/>
          <p:cNvSpPr txBox="1">
            <a:spLocks noChangeArrowheads="1"/>
          </p:cNvSpPr>
          <p:nvPr/>
        </p:nvSpPr>
        <p:spPr bwMode="auto">
          <a:xfrm>
            <a:off x="1774677" y="3726237"/>
            <a:ext cx="968523" cy="4845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polite</a:t>
            </a:r>
          </a:p>
        </p:txBody>
      </p:sp>
      <p:sp>
        <p:nvSpPr>
          <p:cNvPr id="21537" name="Text Box 32"/>
          <p:cNvSpPr txBox="1">
            <a:spLocks noChangeArrowheads="1"/>
          </p:cNvSpPr>
          <p:nvPr/>
        </p:nvSpPr>
        <p:spPr bwMode="auto">
          <a:xfrm>
            <a:off x="2350940" y="4322740"/>
            <a:ext cx="1206648" cy="4845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bright</a:t>
            </a:r>
          </a:p>
        </p:txBody>
      </p:sp>
      <p:sp>
        <p:nvSpPr>
          <p:cNvPr id="21538" name="Text Box 33"/>
          <p:cNvSpPr txBox="1">
            <a:spLocks noChangeArrowheads="1"/>
          </p:cNvSpPr>
          <p:nvPr/>
        </p:nvSpPr>
        <p:spPr bwMode="auto">
          <a:xfrm>
            <a:off x="3630465" y="4470378"/>
            <a:ext cx="1084410" cy="4845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strong</a:t>
            </a:r>
          </a:p>
        </p:txBody>
      </p:sp>
      <p:sp>
        <p:nvSpPr>
          <p:cNvPr id="21539" name="Text Box 34"/>
          <p:cNvSpPr txBox="1">
            <a:spLocks noChangeArrowheads="1"/>
          </p:cNvSpPr>
          <p:nvPr/>
        </p:nvSpPr>
        <p:spPr bwMode="auto">
          <a:xfrm>
            <a:off x="4752828" y="4425134"/>
            <a:ext cx="1233635" cy="4845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7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honest</a:t>
            </a: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211547" y="1404904"/>
            <a:ext cx="7322721" cy="461662"/>
          </a:xfrm>
          <a:prstGeom prst="rect">
            <a:avLst/>
          </a:prstGeom>
          <a:noFill/>
          <a:ln w="12700">
            <a:noFill/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—I think </a:t>
            </a:r>
            <a:r>
              <a:rPr lang="en-US" altLang="zh-CN" sz="2400" dirty="0">
                <a:solidFill>
                  <a:srgbClr val="FF3300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that</a:t>
            </a:r>
            <a:r>
              <a:rPr lang="en-US" altLang="zh-CN" sz="2400" dirty="0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a good friend should be…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 dirty="0" smtClean="0"/>
              <a:t>Warming-up</a:t>
            </a:r>
            <a:endParaRPr lang="en-US" altLang="zh-CN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18" grpId="0" animBg="1"/>
      <p:bldP spid="21519" grpId="0" animBg="1"/>
      <p:bldP spid="21520" grpId="0" animBg="1"/>
      <p:bldP spid="21521" grpId="0" animBg="1"/>
      <p:bldP spid="21522" grpId="0" animBg="1"/>
      <p:bldP spid="21524" grpId="0"/>
      <p:bldP spid="21525" grpId="0"/>
      <p:bldP spid="21529" grpId="0"/>
      <p:bldP spid="21530" grpId="0"/>
      <p:bldP spid="21531" grpId="0"/>
      <p:bldP spid="21532" grpId="0"/>
      <p:bldP spid="21533" grpId="0"/>
      <p:bldP spid="21534" grpId="0"/>
      <p:bldP spid="21535" grpId="0"/>
      <p:bldP spid="21536" grpId="0"/>
      <p:bldP spid="21537" grpId="0"/>
      <p:bldP spid="21538" grpId="0"/>
      <p:bldP spid="21539" grpId="0"/>
      <p:bldP spid="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2" name="Text Box 6"/>
          <p:cNvSpPr txBox="1">
            <a:spLocks noChangeArrowheads="1"/>
          </p:cNvSpPr>
          <p:nvPr/>
        </p:nvSpPr>
        <p:spPr bwMode="auto">
          <a:xfrm>
            <a:off x="1298264" y="984951"/>
            <a:ext cx="6547472" cy="696335"/>
          </a:xfrm>
          <a:prstGeom prst="ribbon">
            <a:avLst>
              <a:gd name="adj1" fmla="val 7637"/>
              <a:gd name="adj2" fmla="val 56490"/>
            </a:avLst>
          </a:prstGeom>
          <a:ln w="38100">
            <a:solidFill>
              <a:srgbClr val="FFC000"/>
            </a:solidFill>
          </a:ln>
        </p:spPr>
        <p:txBody>
          <a:bodyPr wrap="square" lIns="91438" tIns="45719" rIns="91438" bIns="45719" anchor="b">
            <a:spAutoFit/>
          </a:bodyPr>
          <a:lstStyle>
            <a:defPPr>
              <a:defRPr lang="zh-CN"/>
            </a:defPPr>
            <a:lvl1pPr>
              <a:lnSpc>
                <a:spcPts val="3500"/>
              </a:lnSpc>
              <a:defRPr sz="2800" b="1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Stress </a:t>
            </a:r>
            <a:r>
              <a:rPr lang="zh-CN" altLang="en-US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重读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 Post-listening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9457" y="2081054"/>
            <a:ext cx="8265086" cy="2839239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</a:rPr>
              <a:t>英语句子中单词的重读一般遵循：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marL="386080" indent="-386080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名词、形容词、数词、实义动词、副词、代词和表达强烈</a:t>
            </a:r>
            <a:endParaRPr lang="en-US" altLang="zh-CN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86080" indent="-386080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思想感情的感叹词需要</a:t>
            </a:r>
            <a:r>
              <a:rPr lang="zh-CN" altLang="en-US" sz="2400" dirty="0">
                <a:solidFill>
                  <a:srgbClr val="FF0000"/>
                </a:solidFill>
              </a:rPr>
              <a:t>重读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。</a:t>
            </a:r>
            <a:endParaRPr lang="en-US" altLang="zh-CN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人称代词、连词、冠词、介词、以及少数系动词和助动词</a:t>
            </a:r>
            <a:endParaRPr lang="en-US" altLang="zh-CN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等主要起语法作用的单词一般不重读（当然有少数例外）。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2" grpId="0" animBg="1"/>
      <p:bldP spid="5" grpId="0" uiExpand="1" build="p" bldLvl="5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6" name="Text Box 4"/>
          <p:cNvSpPr txBox="1">
            <a:spLocks noChangeArrowheads="1"/>
          </p:cNvSpPr>
          <p:nvPr/>
        </p:nvSpPr>
        <p:spPr bwMode="auto">
          <a:xfrm>
            <a:off x="1922775" y="1093131"/>
            <a:ext cx="5298450" cy="1061827"/>
          </a:xfrm>
          <a:prstGeom prst="rect">
            <a:avLst/>
          </a:prstGeom>
          <a:noFill/>
          <a:ln w="28575">
            <a:solidFill>
              <a:srgbClr val="FFC00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38" tIns="45719" rIns="91438" bIns="45719" anchor="ctr">
            <a:spAutoFit/>
          </a:bodyPr>
          <a:lstStyle>
            <a:defPPr>
              <a:defRPr lang="zh-CN"/>
            </a:defPPr>
            <a:lvl1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FF"/>
                </a:solidFill>
                <a:latin typeface="Times New Roman" panose="02020603050405020304" pitchFamily="18" charset="0"/>
                <a:ea typeface="幼圆" panose="02010509060101010101" pitchFamily="49" charset="-122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zh-CN" altLang="en-US" sz="2100" b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在具体的语境中，句子中重读的单词不同，所表达的意思也会不同。</a:t>
            </a:r>
          </a:p>
        </p:txBody>
      </p:sp>
      <p:sp>
        <p:nvSpPr>
          <p:cNvPr id="330757" name="Text Box 5"/>
          <p:cNvSpPr txBox="1">
            <a:spLocks noChangeArrowheads="1"/>
          </p:cNvSpPr>
          <p:nvPr/>
        </p:nvSpPr>
        <p:spPr bwMode="auto">
          <a:xfrm>
            <a:off x="501670" y="2571751"/>
            <a:ext cx="8140661" cy="1902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dirty="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What’s </a:t>
            </a:r>
            <a:r>
              <a:rPr lang="en-US" altLang="zh-CN" sz="2400" u="sng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wrong</a:t>
            </a:r>
            <a:r>
              <a:rPr lang="en-US" altLang="zh-CN" sz="2400" dirty="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with you?	        (Are you ill?)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dirty="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What’s wrong with </a:t>
            </a:r>
            <a:r>
              <a:rPr lang="en-US" altLang="zh-CN" sz="2400" u="sng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you</a:t>
            </a:r>
            <a:r>
              <a:rPr lang="en-US" altLang="zh-CN" sz="2400" dirty="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?	        (Everybody else is OK.)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u="sng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What’s wrong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</a:t>
            </a:r>
            <a:r>
              <a:rPr lang="en-US" altLang="zh-CN" sz="2400" dirty="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with you?		(Are you feeling happy or sad?)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 Post-listening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0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0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07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075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075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0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0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30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6" grpId="0" animBg="1"/>
      <p:bldP spid="330757" grpId="0" uiExpand="1" build="p" bldLvl="3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41862" y="618893"/>
            <a:ext cx="8072494" cy="517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8" tIns="45719" rIns="91438" bIns="45719">
            <a:spAutoFit/>
          </a:bodyPr>
          <a:lstStyle>
            <a:defPPr>
              <a:defRPr lang="zh-CN"/>
            </a:defPPr>
            <a:lvl1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</a:rPr>
              <a:t>Listen and underline the words the speaker stresses.</a:t>
            </a: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543170" y="1364257"/>
            <a:ext cx="8057660" cy="30839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50000"/>
              </a:lnSpc>
              <a:spcBef>
                <a:spcPct val="15000"/>
              </a:spcBef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1  Don’t tell me who she is.</a:t>
            </a:r>
          </a:p>
          <a:p>
            <a:pPr>
              <a:lnSpc>
                <a:spcPct val="150000"/>
              </a:lnSpc>
              <a:spcBef>
                <a:spcPct val="15000"/>
              </a:spcBef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2  Tell me when the problem started.</a:t>
            </a:r>
          </a:p>
          <a:p>
            <a:pPr>
              <a:lnSpc>
                <a:spcPct val="150000"/>
              </a:lnSpc>
              <a:spcBef>
                <a:spcPct val="15000"/>
              </a:spcBef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3  Can you tell me how she’s different?</a:t>
            </a:r>
          </a:p>
          <a:p>
            <a:pPr>
              <a:lnSpc>
                <a:spcPct val="150000"/>
              </a:lnSpc>
              <a:spcBef>
                <a:spcPct val="15000"/>
              </a:spcBef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4  Maybe she doesn’t feel very sure of herself in her new school.</a:t>
            </a:r>
          </a:p>
          <a:p>
            <a:pPr>
              <a:lnSpc>
                <a:spcPct val="150000"/>
              </a:lnSpc>
              <a:spcBef>
                <a:spcPct val="15000"/>
              </a:spcBef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5  I’ll encourage her to join in more.</a:t>
            </a:r>
          </a:p>
        </p:txBody>
      </p:sp>
      <p:sp>
        <p:nvSpPr>
          <p:cNvPr id="19" name="WordArt 3"/>
          <p:cNvSpPr>
            <a:spLocks noChangeArrowheads="1" noChangeShapeType="1"/>
          </p:cNvSpPr>
          <p:nvPr/>
        </p:nvSpPr>
        <p:spPr bwMode="auto">
          <a:xfrm>
            <a:off x="41862" y="4526556"/>
            <a:ext cx="4521961" cy="517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38" tIns="45719" rIns="91438" bIns="45719">
            <a:spAutoFit/>
          </a:bodyPr>
          <a:lstStyle/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Now listen again and repeat.</a:t>
            </a:r>
            <a:endParaRPr lang="zh-CN" altLang="en-US" sz="2400" b="1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931155" y="1882305"/>
            <a:ext cx="71438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3729552" y="1882305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942979" y="2507265"/>
            <a:ext cx="42862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194635" y="2507265"/>
            <a:ext cx="85725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2015040" y="3084681"/>
            <a:ext cx="42862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4241933" y="3084681"/>
            <a:ext cx="10715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7"/>
          <p:cNvSpPr>
            <a:spLocks noChangeShapeType="1"/>
          </p:cNvSpPr>
          <p:nvPr/>
        </p:nvSpPr>
        <p:spPr bwMode="auto">
          <a:xfrm>
            <a:off x="4432598" y="3687031"/>
            <a:ext cx="6096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</p:spPr>
        <p:txBody>
          <a:bodyPr lIns="91438" tIns="45719" rIns="91438" bIns="45719"/>
          <a:lstStyle/>
          <a:p>
            <a:endParaRPr lang="zh-CN" altLang="en-US">
              <a:ea typeface="幼圆" panose="02010509060101010101" pitchFamily="49" charset="-122"/>
            </a:endParaRPr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>
            <a:off x="7076296" y="3687031"/>
            <a:ext cx="14478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</p:spPr>
        <p:txBody>
          <a:bodyPr lIns="91438" tIns="45719" rIns="91438" bIns="45719"/>
          <a:lstStyle/>
          <a:p>
            <a:endParaRPr lang="zh-CN" altLang="en-US">
              <a:ea typeface="幼圆" panose="02010509060101010101" pitchFamily="49" charset="-122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1395256" y="4325798"/>
            <a:ext cx="12954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</p:spPr>
        <p:txBody>
          <a:bodyPr lIns="91438" tIns="45719" rIns="91438" bIns="45719"/>
          <a:lstStyle/>
          <a:p>
            <a:endParaRPr lang="zh-CN" altLang="en-US">
              <a:ea typeface="幼圆" panose="02010509060101010101" pitchFamily="49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5373117" y="3686238"/>
            <a:ext cx="85725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Post-listening</a:t>
            </a:r>
          </a:p>
        </p:txBody>
      </p:sp>
      <p:cxnSp>
        <p:nvCxnSpPr>
          <p:cNvPr id="31" name="直接连接符 30"/>
          <p:cNvCxnSpPr/>
          <p:nvPr/>
        </p:nvCxnSpPr>
        <p:spPr>
          <a:xfrm>
            <a:off x="3488121" y="4324607"/>
            <a:ext cx="792217" cy="119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19" grpId="0"/>
      <p:bldP spid="33" grpId="0" animBg="1"/>
      <p:bldP spid="36" grpId="0" animBg="1"/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4"/>
          <p:cNvSpPr txBox="1">
            <a:spLocks noChangeArrowheads="1"/>
          </p:cNvSpPr>
          <p:nvPr/>
        </p:nvSpPr>
        <p:spPr bwMode="auto">
          <a:xfrm>
            <a:off x="1528667" y="1104536"/>
            <a:ext cx="6066790" cy="39056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38" tIns="45719" rIns="91438" bIns="45719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</a:rPr>
              <a:t>我不后悔告诉她我的想法。  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lnSpc>
                <a:spcPct val="120000"/>
              </a:lnSpc>
            </a:pP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</a:rPr>
              <a:t>    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</a:rPr>
              <a:t>________________________________________</a:t>
            </a:r>
          </a:p>
          <a:p>
            <a:pPr>
              <a:lnSpc>
                <a:spcPct val="12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</a:rPr>
              <a:t>2.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</a:rPr>
              <a:t>请把这个问题给我讲解一下。   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</a:rPr>
              <a:t>     ________________________________________</a:t>
            </a:r>
          </a:p>
          <a:p>
            <a:pPr>
              <a:lnSpc>
                <a:spcPct val="12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</a:rPr>
              <a:t>3. 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</a:rPr>
              <a:t>我不知道我是否能来。</a:t>
            </a:r>
          </a:p>
          <a:p>
            <a:pPr>
              <a:lnSpc>
                <a:spcPct val="120000"/>
              </a:lnSpc>
            </a:pP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</a:rPr>
              <a:t>     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</a:rPr>
              <a:t>________________________________________</a:t>
            </a:r>
          </a:p>
          <a:p>
            <a:pPr>
              <a:lnSpc>
                <a:spcPct val="12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</a:rPr>
              <a:t>. 我能不能加入你们的谈话？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</a:rPr>
              <a:t>     ________________________________________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r>
              <a:rPr lang="zh-CN" altLang="en-US" sz="2100">
                <a:solidFill>
                  <a:schemeClr val="tx1">
                    <a:lumMod val="65000"/>
                    <a:lumOff val="35000"/>
                  </a:schemeClr>
                </a:solidFill>
              </a:rPr>
              <a:t>. 她向警察提起过此事吗?</a:t>
            </a:r>
          </a:p>
          <a:p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</a:rPr>
              <a:t>     ________________________________________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888924" y="1500200"/>
            <a:ext cx="3788549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38" tIns="45719" rIns="91438" bIns="4571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ea typeface="幼圆" panose="02010509060101010101" pitchFamily="49" charset="-122"/>
              </a:rPr>
              <a:t>I don’t regret telling her my idea.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888924" y="2265405"/>
            <a:ext cx="3871317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38" tIns="45719" rIns="91438" bIns="4571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ea typeface="幼圆" panose="02010509060101010101" pitchFamily="49" charset="-122"/>
              </a:rPr>
              <a:t>Please explain this problem to me.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888924" y="3042435"/>
            <a:ext cx="5136500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38" tIns="45719" rIns="91438" bIns="4571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ea typeface="幼圆" panose="02010509060101010101" pitchFamily="49" charset="-122"/>
              </a:rPr>
              <a:t>I don’t know whether/if I’ll be able to come.</a:t>
            </a:r>
          </a:p>
        </p:txBody>
      </p:sp>
      <p:sp>
        <p:nvSpPr>
          <p:cNvPr id="8" name="矩形 7"/>
          <p:cNvSpPr/>
          <p:nvPr/>
        </p:nvSpPr>
        <p:spPr>
          <a:xfrm>
            <a:off x="1888923" y="3772168"/>
            <a:ext cx="3812197" cy="48012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zh-CN" altLang="en-US" sz="2100">
                <a:solidFill>
                  <a:srgbClr val="FF0000"/>
                </a:solidFill>
                <a:ea typeface="幼圆" panose="02010509060101010101" pitchFamily="49" charset="-122"/>
              </a:rPr>
              <a:t>May I </a:t>
            </a:r>
            <a:r>
              <a:rPr lang="en-US" altLang="zh-CN" sz="2100">
                <a:solidFill>
                  <a:srgbClr val="FF0000"/>
                </a:solidFill>
                <a:ea typeface="幼圆" panose="02010509060101010101" pitchFamily="49" charset="-122"/>
              </a:rPr>
              <a:t>join in</a:t>
            </a:r>
            <a:r>
              <a:rPr lang="zh-CN" altLang="en-US" sz="2100">
                <a:solidFill>
                  <a:srgbClr val="FF0000"/>
                </a:solidFill>
                <a:ea typeface="幼圆" panose="02010509060101010101" pitchFamily="49" charset="-122"/>
              </a:rPr>
              <a:t> </a:t>
            </a:r>
            <a:r>
              <a:rPr lang="en-US" altLang="zh-CN" sz="2100">
                <a:solidFill>
                  <a:srgbClr val="FF0000"/>
                </a:solidFill>
                <a:ea typeface="幼圆" panose="02010509060101010101" pitchFamily="49" charset="-122"/>
              </a:rPr>
              <a:t>your conversation?</a:t>
            </a:r>
          </a:p>
        </p:txBody>
      </p:sp>
      <p:sp>
        <p:nvSpPr>
          <p:cNvPr id="9" name="矩形 8"/>
          <p:cNvSpPr/>
          <p:nvPr/>
        </p:nvSpPr>
        <p:spPr>
          <a:xfrm>
            <a:off x="1888924" y="4515667"/>
            <a:ext cx="3776724" cy="48012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zh-CN" altLang="en-US" sz="2100">
                <a:solidFill>
                  <a:srgbClr val="FF0000"/>
                </a:solidFill>
                <a:ea typeface="幼圆" panose="02010509060101010101" pitchFamily="49" charset="-122"/>
              </a:rPr>
              <a:t>Did she </a:t>
            </a:r>
            <a:r>
              <a:rPr lang="en-US" altLang="zh-CN" sz="2100">
                <a:solidFill>
                  <a:srgbClr val="FF0000"/>
                </a:solidFill>
                <a:ea typeface="幼圆" panose="02010509060101010101" pitchFamily="49" charset="-122"/>
              </a:rPr>
              <a:t>mention</a:t>
            </a:r>
            <a:r>
              <a:rPr lang="zh-CN" altLang="en-US" sz="2100">
                <a:solidFill>
                  <a:srgbClr val="FF0000"/>
                </a:solidFill>
                <a:ea typeface="幼圆" panose="02010509060101010101" pitchFamily="49" charset="-122"/>
              </a:rPr>
              <a:t> it </a:t>
            </a:r>
            <a:r>
              <a:rPr lang="en-US" altLang="zh-CN" sz="2100">
                <a:solidFill>
                  <a:srgbClr val="FF0000"/>
                </a:solidFill>
                <a:ea typeface="幼圆" panose="02010509060101010101" pitchFamily="49" charset="-122"/>
              </a:rPr>
              <a:t>to</a:t>
            </a:r>
            <a:r>
              <a:rPr lang="zh-CN" altLang="en-US" sz="2100">
                <a:solidFill>
                  <a:srgbClr val="FF0000"/>
                </a:solidFill>
                <a:ea typeface="幼圆" panose="02010509060101010101" pitchFamily="49" charset="-122"/>
              </a:rPr>
              <a:t> the police?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Post-listening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82" y="626675"/>
            <a:ext cx="4912643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Translate the sentences into English.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25605" grpId="0"/>
      <p:bldP spid="25606" grpId="0"/>
      <p:bldP spid="25608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组合 179"/>
          <p:cNvGrpSpPr/>
          <p:nvPr/>
        </p:nvGrpSpPr>
        <p:grpSpPr>
          <a:xfrm>
            <a:off x="479071" y="1035733"/>
            <a:ext cx="8185859" cy="3547244"/>
            <a:chOff x="4987594" y="2229386"/>
            <a:chExt cx="6542127" cy="3381856"/>
          </a:xfrm>
        </p:grpSpPr>
        <p:grpSp>
          <p:nvGrpSpPr>
            <p:cNvPr id="95" name="组合 94"/>
            <p:cNvGrpSpPr/>
            <p:nvPr/>
          </p:nvGrpSpPr>
          <p:grpSpPr>
            <a:xfrm>
              <a:off x="4987594" y="2229386"/>
              <a:ext cx="6542127" cy="3381856"/>
              <a:chOff x="2184351" y="1756205"/>
              <a:chExt cx="7823298" cy="4096658"/>
            </a:xfrm>
          </p:grpSpPr>
          <p:grpSp>
            <p:nvGrpSpPr>
              <p:cNvPr id="96" name="组合 135"/>
              <p:cNvGrpSpPr/>
              <p:nvPr/>
            </p:nvGrpSpPr>
            <p:grpSpPr>
              <a:xfrm>
                <a:off x="2184351" y="1756205"/>
                <a:ext cx="7823298" cy="4096658"/>
                <a:chOff x="-486855" y="915022"/>
                <a:chExt cx="13186088" cy="4933976"/>
              </a:xfrm>
            </p:grpSpPr>
            <p:sp>
              <p:nvSpPr>
                <p:cNvPr id="98" name="圆角矩形 17"/>
                <p:cNvSpPr/>
                <p:nvPr/>
              </p:nvSpPr>
              <p:spPr>
                <a:xfrm>
                  <a:off x="-486855" y="1073088"/>
                  <a:ext cx="13186088" cy="4775910"/>
                </a:xfrm>
                <a:prstGeom prst="roundRect">
                  <a:avLst>
                    <a:gd name="adj" fmla="val 5421"/>
                  </a:avLst>
                </a:pr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19050" h="12700" prst="coolSlant"/>
                </a:sp3d>
              </p:spPr>
              <p:txBody>
                <a:bodyPr rtlCol="0" anchor="ctr"/>
                <a:lstStyle/>
                <a:p>
                  <a:pPr algn="ctr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ker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99" name="圆角矩形 18"/>
                <p:cNvSpPr/>
                <p:nvPr/>
              </p:nvSpPr>
              <p:spPr>
                <a:xfrm>
                  <a:off x="-327011" y="1229687"/>
                  <a:ext cx="12866399" cy="1782950"/>
                </a:xfrm>
                <a:prstGeom prst="roundRect">
                  <a:avLst>
                    <a:gd name="adj" fmla="val 2201"/>
                  </a:avLst>
                </a:pr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algn="ctr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ker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grpSp>
              <p:nvGrpSpPr>
                <p:cNvPr id="100" name="组合 119"/>
                <p:cNvGrpSpPr/>
                <p:nvPr/>
              </p:nvGrpSpPr>
              <p:grpSpPr>
                <a:xfrm>
                  <a:off x="1316421" y="915022"/>
                  <a:ext cx="9695792" cy="599736"/>
                  <a:chOff x="2885658" y="1419534"/>
                  <a:chExt cx="7475748" cy="599736"/>
                </a:xfrm>
              </p:grpSpPr>
              <p:grpSp>
                <p:nvGrpSpPr>
                  <p:cNvPr id="101" name="组合 104"/>
                  <p:cNvGrpSpPr/>
                  <p:nvPr/>
                </p:nvGrpSpPr>
                <p:grpSpPr>
                  <a:xfrm>
                    <a:off x="2885658" y="1419534"/>
                    <a:ext cx="2262617" cy="599736"/>
                    <a:chOff x="3734206" y="1430045"/>
                    <a:chExt cx="2262617" cy="599736"/>
                  </a:xfrm>
                </p:grpSpPr>
                <p:grpSp>
                  <p:nvGrpSpPr>
                    <p:cNvPr id="154" name="组合 83"/>
                    <p:cNvGrpSpPr/>
                    <p:nvPr/>
                  </p:nvGrpSpPr>
                  <p:grpSpPr>
                    <a:xfrm>
                      <a:off x="4244699" y="1430045"/>
                      <a:ext cx="220646" cy="599736"/>
                      <a:chOff x="4621429" y="1440947"/>
                      <a:chExt cx="220646" cy="599736"/>
                    </a:xfrm>
                  </p:grpSpPr>
                  <p:sp>
                    <p:nvSpPr>
                      <p:cNvPr id="175" name="椭圆 174"/>
                      <p:cNvSpPr/>
                      <p:nvPr/>
                    </p:nvSpPr>
                    <p:spPr>
                      <a:xfrm flipH="1">
                        <a:off x="4621429" y="1820040"/>
                        <a:ext cx="220646" cy="220643"/>
                      </a:xfrm>
                      <a:prstGeom prst="ellipse">
                        <a:avLst/>
                      </a:prstGeom>
                      <a:gradFill>
                        <a:gsLst>
                          <a:gs pos="75000">
                            <a:sysClr val="window" lastClr="FFFFFF">
                              <a:lumMod val="95000"/>
                            </a:sysClr>
                          </a:gs>
                          <a:gs pos="55000">
                            <a:sysClr val="window" lastClr="FFFFFF">
                              <a:lumMod val="65000"/>
                            </a:sysClr>
                          </a:gs>
                          <a:gs pos="35000">
                            <a:sysClr val="window" lastClr="FFFFFF">
                              <a:lumMod val="95000"/>
                            </a:sysClr>
                          </a:gs>
                          <a:gs pos="17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/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2700000" scaled="1"/>
                      </a:gra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 blurRad="12700" dist="127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76" name="椭圆 175"/>
                      <p:cNvSpPr/>
                      <p:nvPr/>
                    </p:nvSpPr>
                    <p:spPr>
                      <a:xfrm flipH="1">
                        <a:off x="4641492" y="1840097"/>
                        <a:ext cx="180528" cy="180526"/>
                      </a:xfrm>
                      <a:prstGeom prst="ellipse">
                        <a:avLst/>
                      </a:prstGeom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innerShdw blurRad="12700" dist="12700" dir="2700000">
                          <a:prstClr val="black">
                            <a:alpha val="50000"/>
                          </a:prstClr>
                        </a:inn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77" name="圆角矩形 96"/>
                      <p:cNvSpPr/>
                      <p:nvPr/>
                    </p:nvSpPr>
                    <p:spPr>
                      <a:xfrm flipH="1">
                        <a:off x="4759206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78" name="圆角矩形 97"/>
                      <p:cNvSpPr/>
                      <p:nvPr/>
                    </p:nvSpPr>
                    <p:spPr>
                      <a:xfrm flipH="1">
                        <a:off x="4688517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</p:grpSp>
                <p:grpSp>
                  <p:nvGrpSpPr>
                    <p:cNvPr id="155" name="组合 82"/>
                    <p:cNvGrpSpPr/>
                    <p:nvPr/>
                  </p:nvGrpSpPr>
                  <p:grpSpPr>
                    <a:xfrm>
                      <a:off x="3734206" y="1430045"/>
                      <a:ext cx="220646" cy="599736"/>
                      <a:chOff x="4339321" y="1440947"/>
                      <a:chExt cx="220646" cy="599736"/>
                    </a:xfrm>
                  </p:grpSpPr>
                  <p:sp>
                    <p:nvSpPr>
                      <p:cNvPr id="171" name="椭圆 59"/>
                      <p:cNvSpPr/>
                      <p:nvPr/>
                    </p:nvSpPr>
                    <p:spPr>
                      <a:xfrm flipH="1">
                        <a:off x="4339321" y="1820040"/>
                        <a:ext cx="220646" cy="220643"/>
                      </a:xfrm>
                      <a:prstGeom prst="ellipse">
                        <a:avLst/>
                      </a:prstGeom>
                      <a:gradFill>
                        <a:gsLst>
                          <a:gs pos="75000">
                            <a:sysClr val="window" lastClr="FFFFFF">
                              <a:lumMod val="95000"/>
                            </a:sysClr>
                          </a:gs>
                          <a:gs pos="55000">
                            <a:sysClr val="window" lastClr="FFFFFF">
                              <a:lumMod val="65000"/>
                            </a:sysClr>
                          </a:gs>
                          <a:gs pos="35000">
                            <a:sysClr val="window" lastClr="FFFFFF">
                              <a:lumMod val="95000"/>
                            </a:sysClr>
                          </a:gs>
                          <a:gs pos="17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/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2700000" scaled="1"/>
                      </a:gra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 blurRad="12700" dist="127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72" name="椭圆 60"/>
                      <p:cNvSpPr/>
                      <p:nvPr/>
                    </p:nvSpPr>
                    <p:spPr>
                      <a:xfrm flipH="1">
                        <a:off x="4359385" y="1840097"/>
                        <a:ext cx="180528" cy="180526"/>
                      </a:xfrm>
                      <a:prstGeom prst="ellipse">
                        <a:avLst/>
                      </a:prstGeom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innerShdw blurRad="12700" dist="12700" dir="2700000">
                          <a:prstClr val="black">
                            <a:alpha val="50000"/>
                          </a:prstClr>
                        </a:inn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73" name="圆角矩形 61"/>
                      <p:cNvSpPr/>
                      <p:nvPr/>
                    </p:nvSpPr>
                    <p:spPr>
                      <a:xfrm flipH="1">
                        <a:off x="4470437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74" name="圆角矩形 62"/>
                      <p:cNvSpPr/>
                      <p:nvPr/>
                    </p:nvSpPr>
                    <p:spPr>
                      <a:xfrm flipH="1">
                        <a:off x="4399747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</p:grpSp>
                <p:grpSp>
                  <p:nvGrpSpPr>
                    <p:cNvPr id="156" name="组合 85"/>
                    <p:cNvGrpSpPr/>
                    <p:nvPr/>
                  </p:nvGrpSpPr>
                  <p:grpSpPr>
                    <a:xfrm>
                      <a:off x="5265685" y="1430045"/>
                      <a:ext cx="220646" cy="599736"/>
                      <a:chOff x="5670727" y="1440947"/>
                      <a:chExt cx="220646" cy="599736"/>
                    </a:xfrm>
                  </p:grpSpPr>
                  <p:sp>
                    <p:nvSpPr>
                      <p:cNvPr id="167" name="椭圆 166"/>
                      <p:cNvSpPr/>
                      <p:nvPr/>
                    </p:nvSpPr>
                    <p:spPr>
                      <a:xfrm flipH="1">
                        <a:off x="5670727" y="1820040"/>
                        <a:ext cx="220646" cy="220643"/>
                      </a:xfrm>
                      <a:prstGeom prst="ellipse">
                        <a:avLst/>
                      </a:prstGeom>
                      <a:gradFill>
                        <a:gsLst>
                          <a:gs pos="75000">
                            <a:sysClr val="window" lastClr="FFFFFF">
                              <a:lumMod val="95000"/>
                            </a:sysClr>
                          </a:gs>
                          <a:gs pos="55000">
                            <a:sysClr val="window" lastClr="FFFFFF">
                              <a:lumMod val="65000"/>
                            </a:sysClr>
                          </a:gs>
                          <a:gs pos="35000">
                            <a:sysClr val="window" lastClr="FFFFFF">
                              <a:lumMod val="95000"/>
                            </a:sysClr>
                          </a:gs>
                          <a:gs pos="17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/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2700000" scaled="1"/>
                      </a:gra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 blurRad="12700" dist="127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68" name="椭圆 167"/>
                      <p:cNvSpPr/>
                      <p:nvPr/>
                    </p:nvSpPr>
                    <p:spPr>
                      <a:xfrm flipH="1">
                        <a:off x="5690790" y="1840097"/>
                        <a:ext cx="180528" cy="180526"/>
                      </a:xfrm>
                      <a:prstGeom prst="ellipse">
                        <a:avLst/>
                      </a:prstGeom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innerShdw blurRad="12700" dist="12700" dir="2700000">
                          <a:prstClr val="black">
                            <a:alpha val="50000"/>
                          </a:prstClr>
                        </a:inn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69" name="圆角矩形 88"/>
                      <p:cNvSpPr/>
                      <p:nvPr/>
                    </p:nvSpPr>
                    <p:spPr>
                      <a:xfrm flipH="1">
                        <a:off x="5808504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70" name="圆角矩形 58"/>
                      <p:cNvSpPr/>
                      <p:nvPr/>
                    </p:nvSpPr>
                    <p:spPr>
                      <a:xfrm flipH="1">
                        <a:off x="5737815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</p:grpSp>
                <p:grpSp>
                  <p:nvGrpSpPr>
                    <p:cNvPr id="157" name="组合 84"/>
                    <p:cNvGrpSpPr/>
                    <p:nvPr/>
                  </p:nvGrpSpPr>
                  <p:grpSpPr>
                    <a:xfrm>
                      <a:off x="4755192" y="1430045"/>
                      <a:ext cx="220646" cy="599736"/>
                      <a:chOff x="5388619" y="1440947"/>
                      <a:chExt cx="220646" cy="599736"/>
                    </a:xfrm>
                  </p:grpSpPr>
                  <p:sp>
                    <p:nvSpPr>
                      <p:cNvPr id="163" name="椭圆 162"/>
                      <p:cNvSpPr/>
                      <p:nvPr/>
                    </p:nvSpPr>
                    <p:spPr>
                      <a:xfrm flipH="1">
                        <a:off x="5388619" y="1820040"/>
                        <a:ext cx="220646" cy="220643"/>
                      </a:xfrm>
                      <a:prstGeom prst="ellipse">
                        <a:avLst/>
                      </a:prstGeom>
                      <a:gradFill>
                        <a:gsLst>
                          <a:gs pos="75000">
                            <a:sysClr val="window" lastClr="FFFFFF">
                              <a:lumMod val="95000"/>
                            </a:sysClr>
                          </a:gs>
                          <a:gs pos="55000">
                            <a:sysClr val="window" lastClr="FFFFFF">
                              <a:lumMod val="65000"/>
                            </a:sysClr>
                          </a:gs>
                          <a:gs pos="35000">
                            <a:sysClr val="window" lastClr="FFFFFF">
                              <a:lumMod val="95000"/>
                            </a:sysClr>
                          </a:gs>
                          <a:gs pos="17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/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2700000" scaled="1"/>
                      </a:gra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 blurRad="12700" dist="127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64" name="椭圆 163"/>
                      <p:cNvSpPr/>
                      <p:nvPr/>
                    </p:nvSpPr>
                    <p:spPr>
                      <a:xfrm flipH="1">
                        <a:off x="5408683" y="1840097"/>
                        <a:ext cx="180528" cy="180526"/>
                      </a:xfrm>
                      <a:prstGeom prst="ellipse">
                        <a:avLst/>
                      </a:prstGeom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innerShdw blurRad="12700" dist="12700" dir="2700000">
                          <a:prstClr val="black">
                            <a:alpha val="50000"/>
                          </a:prstClr>
                        </a:inn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65" name="圆角矩形 84"/>
                      <p:cNvSpPr/>
                      <p:nvPr/>
                    </p:nvSpPr>
                    <p:spPr>
                      <a:xfrm flipH="1">
                        <a:off x="5519735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66" name="圆角矩形 85"/>
                      <p:cNvSpPr/>
                      <p:nvPr/>
                    </p:nvSpPr>
                    <p:spPr>
                      <a:xfrm flipH="1">
                        <a:off x="5449045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</p:grpSp>
                <p:grpSp>
                  <p:nvGrpSpPr>
                    <p:cNvPr id="158" name="组合 87"/>
                    <p:cNvGrpSpPr/>
                    <p:nvPr/>
                  </p:nvGrpSpPr>
                  <p:grpSpPr>
                    <a:xfrm>
                      <a:off x="5776177" y="1430045"/>
                      <a:ext cx="220646" cy="599736"/>
                      <a:chOff x="6720025" y="1419143"/>
                      <a:chExt cx="220646" cy="599736"/>
                    </a:xfrm>
                  </p:grpSpPr>
                  <p:sp>
                    <p:nvSpPr>
                      <p:cNvPr id="159" name="椭圆 158"/>
                      <p:cNvSpPr/>
                      <p:nvPr/>
                    </p:nvSpPr>
                    <p:spPr>
                      <a:xfrm flipH="1">
                        <a:off x="6720025" y="1798236"/>
                        <a:ext cx="220646" cy="220643"/>
                      </a:xfrm>
                      <a:prstGeom prst="ellipse">
                        <a:avLst/>
                      </a:prstGeom>
                      <a:gradFill>
                        <a:gsLst>
                          <a:gs pos="75000">
                            <a:sysClr val="window" lastClr="FFFFFF">
                              <a:lumMod val="95000"/>
                            </a:sysClr>
                          </a:gs>
                          <a:gs pos="55000">
                            <a:sysClr val="window" lastClr="FFFFFF">
                              <a:lumMod val="65000"/>
                            </a:sysClr>
                          </a:gs>
                          <a:gs pos="35000">
                            <a:sysClr val="window" lastClr="FFFFFF">
                              <a:lumMod val="95000"/>
                            </a:sysClr>
                          </a:gs>
                          <a:gs pos="17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/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2700000" scaled="1"/>
                      </a:gra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 blurRad="12700" dist="127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60" name="椭圆 159"/>
                      <p:cNvSpPr/>
                      <p:nvPr/>
                    </p:nvSpPr>
                    <p:spPr>
                      <a:xfrm flipH="1">
                        <a:off x="6740088" y="1818293"/>
                        <a:ext cx="180528" cy="180526"/>
                      </a:xfrm>
                      <a:prstGeom prst="ellipse">
                        <a:avLst/>
                      </a:prstGeom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innerShdw blurRad="12700" dist="12700" dir="2700000">
                          <a:prstClr val="black">
                            <a:alpha val="50000"/>
                          </a:prstClr>
                        </a:inn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61" name="圆角矩形 80"/>
                      <p:cNvSpPr/>
                      <p:nvPr/>
                    </p:nvSpPr>
                    <p:spPr>
                      <a:xfrm flipH="1">
                        <a:off x="6857802" y="1419143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62" name="圆角矩形 81"/>
                      <p:cNvSpPr/>
                      <p:nvPr/>
                    </p:nvSpPr>
                    <p:spPr>
                      <a:xfrm flipH="1">
                        <a:off x="6787113" y="1419143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</p:grpSp>
              </p:grpSp>
              <p:grpSp>
                <p:nvGrpSpPr>
                  <p:cNvPr id="102" name="组合 104"/>
                  <p:cNvGrpSpPr/>
                  <p:nvPr/>
                </p:nvGrpSpPr>
                <p:grpSpPr>
                  <a:xfrm>
                    <a:off x="5492223" y="1419534"/>
                    <a:ext cx="2262617" cy="599736"/>
                    <a:chOff x="3734206" y="1430045"/>
                    <a:chExt cx="2262617" cy="599736"/>
                  </a:xfrm>
                </p:grpSpPr>
                <p:grpSp>
                  <p:nvGrpSpPr>
                    <p:cNvPr id="129" name="组合 83"/>
                    <p:cNvGrpSpPr/>
                    <p:nvPr/>
                  </p:nvGrpSpPr>
                  <p:grpSpPr>
                    <a:xfrm>
                      <a:off x="4244699" y="1430045"/>
                      <a:ext cx="220646" cy="599736"/>
                      <a:chOff x="4621429" y="1440947"/>
                      <a:chExt cx="220646" cy="599736"/>
                    </a:xfrm>
                  </p:grpSpPr>
                  <p:sp>
                    <p:nvSpPr>
                      <p:cNvPr id="150" name="椭圆 149"/>
                      <p:cNvSpPr/>
                      <p:nvPr/>
                    </p:nvSpPr>
                    <p:spPr>
                      <a:xfrm flipH="1">
                        <a:off x="4621429" y="1820040"/>
                        <a:ext cx="220646" cy="220643"/>
                      </a:xfrm>
                      <a:prstGeom prst="ellipse">
                        <a:avLst/>
                      </a:prstGeom>
                      <a:gradFill>
                        <a:gsLst>
                          <a:gs pos="75000">
                            <a:sysClr val="window" lastClr="FFFFFF">
                              <a:lumMod val="95000"/>
                            </a:sysClr>
                          </a:gs>
                          <a:gs pos="55000">
                            <a:sysClr val="window" lastClr="FFFFFF">
                              <a:lumMod val="65000"/>
                            </a:sysClr>
                          </a:gs>
                          <a:gs pos="35000">
                            <a:sysClr val="window" lastClr="FFFFFF">
                              <a:lumMod val="95000"/>
                            </a:sysClr>
                          </a:gs>
                          <a:gs pos="17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/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2700000" scaled="1"/>
                      </a:gra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 blurRad="12700" dist="127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51" name="椭圆 150"/>
                      <p:cNvSpPr/>
                      <p:nvPr/>
                    </p:nvSpPr>
                    <p:spPr>
                      <a:xfrm flipH="1">
                        <a:off x="4641492" y="1840097"/>
                        <a:ext cx="180528" cy="180526"/>
                      </a:xfrm>
                      <a:prstGeom prst="ellipse">
                        <a:avLst/>
                      </a:prstGeom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innerShdw blurRad="12700" dist="12700" dir="2700000">
                          <a:prstClr val="black">
                            <a:alpha val="50000"/>
                          </a:prstClr>
                        </a:inn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52" name="圆角矩形 71"/>
                      <p:cNvSpPr/>
                      <p:nvPr/>
                    </p:nvSpPr>
                    <p:spPr>
                      <a:xfrm flipH="1">
                        <a:off x="4759206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53" name="圆角矩形 72"/>
                      <p:cNvSpPr/>
                      <p:nvPr/>
                    </p:nvSpPr>
                    <p:spPr>
                      <a:xfrm flipH="1">
                        <a:off x="4688517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</p:grpSp>
                <p:grpSp>
                  <p:nvGrpSpPr>
                    <p:cNvPr id="130" name="组合 82"/>
                    <p:cNvGrpSpPr/>
                    <p:nvPr/>
                  </p:nvGrpSpPr>
                  <p:grpSpPr>
                    <a:xfrm>
                      <a:off x="3734206" y="1430045"/>
                      <a:ext cx="220646" cy="599736"/>
                      <a:chOff x="4339321" y="1440947"/>
                      <a:chExt cx="220646" cy="599736"/>
                    </a:xfrm>
                  </p:grpSpPr>
                  <p:sp>
                    <p:nvSpPr>
                      <p:cNvPr id="146" name="椭圆 145"/>
                      <p:cNvSpPr/>
                      <p:nvPr/>
                    </p:nvSpPr>
                    <p:spPr>
                      <a:xfrm flipH="1">
                        <a:off x="4339321" y="1820040"/>
                        <a:ext cx="220646" cy="220643"/>
                      </a:xfrm>
                      <a:prstGeom prst="ellipse">
                        <a:avLst/>
                      </a:prstGeom>
                      <a:gradFill>
                        <a:gsLst>
                          <a:gs pos="75000">
                            <a:sysClr val="window" lastClr="FFFFFF">
                              <a:lumMod val="95000"/>
                            </a:sysClr>
                          </a:gs>
                          <a:gs pos="55000">
                            <a:sysClr val="window" lastClr="FFFFFF">
                              <a:lumMod val="65000"/>
                            </a:sysClr>
                          </a:gs>
                          <a:gs pos="35000">
                            <a:sysClr val="window" lastClr="FFFFFF">
                              <a:lumMod val="95000"/>
                            </a:sysClr>
                          </a:gs>
                          <a:gs pos="17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/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2700000" scaled="1"/>
                      </a:gra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 blurRad="12700" dist="127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47" name="椭圆 146"/>
                      <p:cNvSpPr/>
                      <p:nvPr/>
                    </p:nvSpPr>
                    <p:spPr>
                      <a:xfrm flipH="1">
                        <a:off x="4359385" y="1840097"/>
                        <a:ext cx="180528" cy="180526"/>
                      </a:xfrm>
                      <a:prstGeom prst="ellipse">
                        <a:avLst/>
                      </a:prstGeom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innerShdw blurRad="12700" dist="12700" dir="2700000">
                          <a:prstClr val="black">
                            <a:alpha val="50000"/>
                          </a:prstClr>
                        </a:inn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48" name="圆角矩形 67"/>
                      <p:cNvSpPr/>
                      <p:nvPr/>
                    </p:nvSpPr>
                    <p:spPr>
                      <a:xfrm flipH="1">
                        <a:off x="4470437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49" name="圆角矩形 68"/>
                      <p:cNvSpPr/>
                      <p:nvPr/>
                    </p:nvSpPr>
                    <p:spPr>
                      <a:xfrm flipH="1">
                        <a:off x="4399747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</p:grpSp>
                <p:grpSp>
                  <p:nvGrpSpPr>
                    <p:cNvPr id="131" name="组合 85"/>
                    <p:cNvGrpSpPr/>
                    <p:nvPr/>
                  </p:nvGrpSpPr>
                  <p:grpSpPr>
                    <a:xfrm>
                      <a:off x="5265685" y="1430045"/>
                      <a:ext cx="220646" cy="599736"/>
                      <a:chOff x="5670727" y="1440947"/>
                      <a:chExt cx="220646" cy="599736"/>
                    </a:xfrm>
                  </p:grpSpPr>
                  <p:sp>
                    <p:nvSpPr>
                      <p:cNvPr id="142" name="椭圆 141"/>
                      <p:cNvSpPr/>
                      <p:nvPr/>
                    </p:nvSpPr>
                    <p:spPr>
                      <a:xfrm flipH="1">
                        <a:off x="5670727" y="1820040"/>
                        <a:ext cx="220646" cy="220643"/>
                      </a:xfrm>
                      <a:prstGeom prst="ellipse">
                        <a:avLst/>
                      </a:prstGeom>
                      <a:gradFill>
                        <a:gsLst>
                          <a:gs pos="75000">
                            <a:sysClr val="window" lastClr="FFFFFF">
                              <a:lumMod val="95000"/>
                            </a:sysClr>
                          </a:gs>
                          <a:gs pos="55000">
                            <a:sysClr val="window" lastClr="FFFFFF">
                              <a:lumMod val="65000"/>
                            </a:sysClr>
                          </a:gs>
                          <a:gs pos="35000">
                            <a:sysClr val="window" lastClr="FFFFFF">
                              <a:lumMod val="95000"/>
                            </a:sysClr>
                          </a:gs>
                          <a:gs pos="17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/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2700000" scaled="1"/>
                      </a:gra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 blurRad="12700" dist="127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43" name="椭圆 142"/>
                      <p:cNvSpPr/>
                      <p:nvPr/>
                    </p:nvSpPr>
                    <p:spPr>
                      <a:xfrm flipH="1">
                        <a:off x="5690790" y="1840097"/>
                        <a:ext cx="180528" cy="180526"/>
                      </a:xfrm>
                      <a:prstGeom prst="ellipse">
                        <a:avLst/>
                      </a:prstGeom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innerShdw blurRad="12700" dist="12700" dir="2700000">
                          <a:prstClr val="black">
                            <a:alpha val="50000"/>
                          </a:prstClr>
                        </a:inn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44" name="圆角矩形 63"/>
                      <p:cNvSpPr/>
                      <p:nvPr/>
                    </p:nvSpPr>
                    <p:spPr>
                      <a:xfrm flipH="1">
                        <a:off x="5808504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45" name="圆角矩形 64"/>
                      <p:cNvSpPr/>
                      <p:nvPr/>
                    </p:nvSpPr>
                    <p:spPr>
                      <a:xfrm flipH="1">
                        <a:off x="5737815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</p:grpSp>
                <p:grpSp>
                  <p:nvGrpSpPr>
                    <p:cNvPr id="132" name="组合 84"/>
                    <p:cNvGrpSpPr/>
                    <p:nvPr/>
                  </p:nvGrpSpPr>
                  <p:grpSpPr>
                    <a:xfrm>
                      <a:off x="4755192" y="1430045"/>
                      <a:ext cx="220646" cy="599736"/>
                      <a:chOff x="5388619" y="1440947"/>
                      <a:chExt cx="220646" cy="599736"/>
                    </a:xfrm>
                  </p:grpSpPr>
                  <p:sp>
                    <p:nvSpPr>
                      <p:cNvPr id="138" name="椭圆 137"/>
                      <p:cNvSpPr/>
                      <p:nvPr/>
                    </p:nvSpPr>
                    <p:spPr>
                      <a:xfrm flipH="1">
                        <a:off x="5388619" y="1820040"/>
                        <a:ext cx="220646" cy="220643"/>
                      </a:xfrm>
                      <a:prstGeom prst="ellipse">
                        <a:avLst/>
                      </a:prstGeom>
                      <a:gradFill>
                        <a:gsLst>
                          <a:gs pos="75000">
                            <a:sysClr val="window" lastClr="FFFFFF">
                              <a:lumMod val="95000"/>
                            </a:sysClr>
                          </a:gs>
                          <a:gs pos="55000">
                            <a:sysClr val="window" lastClr="FFFFFF">
                              <a:lumMod val="65000"/>
                            </a:sysClr>
                          </a:gs>
                          <a:gs pos="35000">
                            <a:sysClr val="window" lastClr="FFFFFF">
                              <a:lumMod val="95000"/>
                            </a:sysClr>
                          </a:gs>
                          <a:gs pos="17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/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2700000" scaled="1"/>
                      </a:gra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 blurRad="12700" dist="127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39" name="椭圆 138"/>
                      <p:cNvSpPr/>
                      <p:nvPr/>
                    </p:nvSpPr>
                    <p:spPr>
                      <a:xfrm flipH="1">
                        <a:off x="5408683" y="1840097"/>
                        <a:ext cx="180528" cy="180526"/>
                      </a:xfrm>
                      <a:prstGeom prst="ellipse">
                        <a:avLst/>
                      </a:prstGeom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innerShdw blurRad="12700" dist="12700" dir="2700000">
                          <a:prstClr val="black">
                            <a:alpha val="50000"/>
                          </a:prstClr>
                        </a:inn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40" name="圆角矩形 59"/>
                      <p:cNvSpPr/>
                      <p:nvPr/>
                    </p:nvSpPr>
                    <p:spPr>
                      <a:xfrm flipH="1">
                        <a:off x="5519735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41" name="圆角矩形 60"/>
                      <p:cNvSpPr/>
                      <p:nvPr/>
                    </p:nvSpPr>
                    <p:spPr>
                      <a:xfrm flipH="1">
                        <a:off x="5449045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</p:grpSp>
                <p:grpSp>
                  <p:nvGrpSpPr>
                    <p:cNvPr id="133" name="组合 87"/>
                    <p:cNvGrpSpPr/>
                    <p:nvPr/>
                  </p:nvGrpSpPr>
                  <p:grpSpPr>
                    <a:xfrm>
                      <a:off x="5776177" y="1430045"/>
                      <a:ext cx="220646" cy="599736"/>
                      <a:chOff x="6720025" y="1419143"/>
                      <a:chExt cx="220646" cy="599736"/>
                    </a:xfrm>
                  </p:grpSpPr>
                  <p:sp>
                    <p:nvSpPr>
                      <p:cNvPr id="134" name="椭圆 133"/>
                      <p:cNvSpPr/>
                      <p:nvPr/>
                    </p:nvSpPr>
                    <p:spPr>
                      <a:xfrm flipH="1">
                        <a:off x="6720025" y="1798236"/>
                        <a:ext cx="220646" cy="220643"/>
                      </a:xfrm>
                      <a:prstGeom prst="ellipse">
                        <a:avLst/>
                      </a:prstGeom>
                      <a:gradFill>
                        <a:gsLst>
                          <a:gs pos="75000">
                            <a:sysClr val="window" lastClr="FFFFFF">
                              <a:lumMod val="95000"/>
                            </a:sysClr>
                          </a:gs>
                          <a:gs pos="55000">
                            <a:sysClr val="window" lastClr="FFFFFF">
                              <a:lumMod val="65000"/>
                            </a:sysClr>
                          </a:gs>
                          <a:gs pos="35000">
                            <a:sysClr val="window" lastClr="FFFFFF">
                              <a:lumMod val="95000"/>
                            </a:sysClr>
                          </a:gs>
                          <a:gs pos="17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/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2700000" scaled="1"/>
                      </a:gra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 blurRad="12700" dist="127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35" name="椭圆 134"/>
                      <p:cNvSpPr/>
                      <p:nvPr/>
                    </p:nvSpPr>
                    <p:spPr>
                      <a:xfrm flipH="1">
                        <a:off x="6740088" y="1818293"/>
                        <a:ext cx="180528" cy="180526"/>
                      </a:xfrm>
                      <a:prstGeom prst="ellipse">
                        <a:avLst/>
                      </a:prstGeom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innerShdw blurRad="12700" dist="12700" dir="2700000">
                          <a:prstClr val="black">
                            <a:alpha val="50000"/>
                          </a:prstClr>
                        </a:inn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36" name="圆角矩形 55"/>
                      <p:cNvSpPr/>
                      <p:nvPr/>
                    </p:nvSpPr>
                    <p:spPr>
                      <a:xfrm flipH="1">
                        <a:off x="6857802" y="1419143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37" name="圆角矩形 56"/>
                      <p:cNvSpPr/>
                      <p:nvPr/>
                    </p:nvSpPr>
                    <p:spPr>
                      <a:xfrm flipH="1">
                        <a:off x="6787113" y="1419143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</p:grpSp>
              </p:grpSp>
              <p:grpSp>
                <p:nvGrpSpPr>
                  <p:cNvPr id="103" name="组合 104"/>
                  <p:cNvGrpSpPr/>
                  <p:nvPr/>
                </p:nvGrpSpPr>
                <p:grpSpPr>
                  <a:xfrm>
                    <a:off x="8098789" y="1419534"/>
                    <a:ext cx="2262617" cy="599736"/>
                    <a:chOff x="3734206" y="1430045"/>
                    <a:chExt cx="2262617" cy="599736"/>
                  </a:xfrm>
                </p:grpSpPr>
                <p:grpSp>
                  <p:nvGrpSpPr>
                    <p:cNvPr id="104" name="组合 83"/>
                    <p:cNvGrpSpPr/>
                    <p:nvPr/>
                  </p:nvGrpSpPr>
                  <p:grpSpPr>
                    <a:xfrm>
                      <a:off x="4244699" y="1430045"/>
                      <a:ext cx="220646" cy="599736"/>
                      <a:chOff x="4621429" y="1440947"/>
                      <a:chExt cx="220646" cy="599736"/>
                    </a:xfrm>
                  </p:grpSpPr>
                  <p:sp>
                    <p:nvSpPr>
                      <p:cNvPr id="125" name="椭圆 124"/>
                      <p:cNvSpPr/>
                      <p:nvPr/>
                    </p:nvSpPr>
                    <p:spPr>
                      <a:xfrm flipH="1">
                        <a:off x="4621429" y="1820040"/>
                        <a:ext cx="220646" cy="220643"/>
                      </a:xfrm>
                      <a:prstGeom prst="ellipse">
                        <a:avLst/>
                      </a:prstGeom>
                      <a:gradFill>
                        <a:gsLst>
                          <a:gs pos="75000">
                            <a:sysClr val="window" lastClr="FFFFFF">
                              <a:lumMod val="95000"/>
                            </a:sysClr>
                          </a:gs>
                          <a:gs pos="55000">
                            <a:sysClr val="window" lastClr="FFFFFF">
                              <a:lumMod val="65000"/>
                            </a:sysClr>
                          </a:gs>
                          <a:gs pos="35000">
                            <a:sysClr val="window" lastClr="FFFFFF">
                              <a:lumMod val="95000"/>
                            </a:sysClr>
                          </a:gs>
                          <a:gs pos="17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/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2700000" scaled="1"/>
                      </a:gra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 blurRad="12700" dist="127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26" name="椭圆 125"/>
                      <p:cNvSpPr/>
                      <p:nvPr/>
                    </p:nvSpPr>
                    <p:spPr>
                      <a:xfrm flipH="1">
                        <a:off x="4641492" y="1840097"/>
                        <a:ext cx="180528" cy="180526"/>
                      </a:xfrm>
                      <a:prstGeom prst="ellipse">
                        <a:avLst/>
                      </a:prstGeom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innerShdw blurRad="12700" dist="12700" dir="2700000">
                          <a:prstClr val="black">
                            <a:alpha val="50000"/>
                          </a:prstClr>
                        </a:inn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27" name="圆角矩形 46"/>
                      <p:cNvSpPr/>
                      <p:nvPr/>
                    </p:nvSpPr>
                    <p:spPr>
                      <a:xfrm flipH="1">
                        <a:off x="4759206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28" name="圆角矩形 47"/>
                      <p:cNvSpPr/>
                      <p:nvPr/>
                    </p:nvSpPr>
                    <p:spPr>
                      <a:xfrm flipH="1">
                        <a:off x="4688517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</p:grpSp>
                <p:grpSp>
                  <p:nvGrpSpPr>
                    <p:cNvPr id="105" name="组合 82"/>
                    <p:cNvGrpSpPr/>
                    <p:nvPr/>
                  </p:nvGrpSpPr>
                  <p:grpSpPr>
                    <a:xfrm>
                      <a:off x="3734206" y="1430045"/>
                      <a:ext cx="220646" cy="599736"/>
                      <a:chOff x="4339321" y="1440947"/>
                      <a:chExt cx="220646" cy="599736"/>
                    </a:xfrm>
                  </p:grpSpPr>
                  <p:sp>
                    <p:nvSpPr>
                      <p:cNvPr id="121" name="椭圆 120"/>
                      <p:cNvSpPr/>
                      <p:nvPr/>
                    </p:nvSpPr>
                    <p:spPr>
                      <a:xfrm flipH="1">
                        <a:off x="4339321" y="1820040"/>
                        <a:ext cx="220646" cy="220643"/>
                      </a:xfrm>
                      <a:prstGeom prst="ellipse">
                        <a:avLst/>
                      </a:prstGeom>
                      <a:gradFill>
                        <a:gsLst>
                          <a:gs pos="75000">
                            <a:sysClr val="window" lastClr="FFFFFF">
                              <a:lumMod val="95000"/>
                            </a:sysClr>
                          </a:gs>
                          <a:gs pos="55000">
                            <a:sysClr val="window" lastClr="FFFFFF">
                              <a:lumMod val="65000"/>
                            </a:sysClr>
                          </a:gs>
                          <a:gs pos="35000">
                            <a:sysClr val="window" lastClr="FFFFFF">
                              <a:lumMod val="95000"/>
                            </a:sysClr>
                          </a:gs>
                          <a:gs pos="17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/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2700000" scaled="1"/>
                      </a:gra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 blurRad="12700" dist="127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22" name="椭圆 121"/>
                      <p:cNvSpPr/>
                      <p:nvPr/>
                    </p:nvSpPr>
                    <p:spPr>
                      <a:xfrm flipH="1">
                        <a:off x="4359385" y="1840097"/>
                        <a:ext cx="180528" cy="180526"/>
                      </a:xfrm>
                      <a:prstGeom prst="ellipse">
                        <a:avLst/>
                      </a:prstGeom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innerShdw blurRad="12700" dist="12700" dir="2700000">
                          <a:prstClr val="black">
                            <a:alpha val="50000"/>
                          </a:prstClr>
                        </a:inn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23" name="圆角矩形 42"/>
                      <p:cNvSpPr/>
                      <p:nvPr/>
                    </p:nvSpPr>
                    <p:spPr>
                      <a:xfrm flipH="1">
                        <a:off x="4470437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24" name="圆角矩形 43"/>
                      <p:cNvSpPr/>
                      <p:nvPr/>
                    </p:nvSpPr>
                    <p:spPr>
                      <a:xfrm flipH="1">
                        <a:off x="4399747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</p:grpSp>
                <p:grpSp>
                  <p:nvGrpSpPr>
                    <p:cNvPr id="106" name="组合 85"/>
                    <p:cNvGrpSpPr/>
                    <p:nvPr/>
                  </p:nvGrpSpPr>
                  <p:grpSpPr>
                    <a:xfrm>
                      <a:off x="5265685" y="1430045"/>
                      <a:ext cx="220646" cy="599736"/>
                      <a:chOff x="5670727" y="1440947"/>
                      <a:chExt cx="220646" cy="599736"/>
                    </a:xfrm>
                  </p:grpSpPr>
                  <p:sp>
                    <p:nvSpPr>
                      <p:cNvPr id="117" name="椭圆 116"/>
                      <p:cNvSpPr/>
                      <p:nvPr/>
                    </p:nvSpPr>
                    <p:spPr>
                      <a:xfrm flipH="1">
                        <a:off x="5670727" y="1820040"/>
                        <a:ext cx="220646" cy="220643"/>
                      </a:xfrm>
                      <a:prstGeom prst="ellipse">
                        <a:avLst/>
                      </a:prstGeom>
                      <a:gradFill>
                        <a:gsLst>
                          <a:gs pos="75000">
                            <a:sysClr val="window" lastClr="FFFFFF">
                              <a:lumMod val="95000"/>
                            </a:sysClr>
                          </a:gs>
                          <a:gs pos="55000">
                            <a:sysClr val="window" lastClr="FFFFFF">
                              <a:lumMod val="65000"/>
                            </a:sysClr>
                          </a:gs>
                          <a:gs pos="35000">
                            <a:sysClr val="window" lastClr="FFFFFF">
                              <a:lumMod val="95000"/>
                            </a:sysClr>
                          </a:gs>
                          <a:gs pos="17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/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2700000" scaled="1"/>
                      </a:gra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 blurRad="12700" dist="127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18" name="椭圆 117"/>
                      <p:cNvSpPr/>
                      <p:nvPr/>
                    </p:nvSpPr>
                    <p:spPr>
                      <a:xfrm flipH="1">
                        <a:off x="5690790" y="1840097"/>
                        <a:ext cx="180528" cy="180526"/>
                      </a:xfrm>
                      <a:prstGeom prst="ellipse">
                        <a:avLst/>
                      </a:prstGeom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innerShdw blurRad="12700" dist="12700" dir="2700000">
                          <a:prstClr val="black">
                            <a:alpha val="50000"/>
                          </a:prstClr>
                        </a:inn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19" name="圆角矩形 38"/>
                      <p:cNvSpPr/>
                      <p:nvPr/>
                    </p:nvSpPr>
                    <p:spPr>
                      <a:xfrm flipH="1">
                        <a:off x="5808504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20" name="圆角矩形 39"/>
                      <p:cNvSpPr/>
                      <p:nvPr/>
                    </p:nvSpPr>
                    <p:spPr>
                      <a:xfrm flipH="1">
                        <a:off x="5737815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</p:grpSp>
                <p:grpSp>
                  <p:nvGrpSpPr>
                    <p:cNvPr id="107" name="组合 84"/>
                    <p:cNvGrpSpPr/>
                    <p:nvPr/>
                  </p:nvGrpSpPr>
                  <p:grpSpPr>
                    <a:xfrm>
                      <a:off x="4755192" y="1430045"/>
                      <a:ext cx="220646" cy="599736"/>
                      <a:chOff x="5388619" y="1440947"/>
                      <a:chExt cx="220646" cy="599736"/>
                    </a:xfrm>
                  </p:grpSpPr>
                  <p:sp>
                    <p:nvSpPr>
                      <p:cNvPr id="113" name="椭圆 112"/>
                      <p:cNvSpPr/>
                      <p:nvPr/>
                    </p:nvSpPr>
                    <p:spPr>
                      <a:xfrm flipH="1">
                        <a:off x="5388619" y="1820040"/>
                        <a:ext cx="220646" cy="220643"/>
                      </a:xfrm>
                      <a:prstGeom prst="ellipse">
                        <a:avLst/>
                      </a:prstGeom>
                      <a:gradFill>
                        <a:gsLst>
                          <a:gs pos="75000">
                            <a:sysClr val="window" lastClr="FFFFFF">
                              <a:lumMod val="95000"/>
                            </a:sysClr>
                          </a:gs>
                          <a:gs pos="55000">
                            <a:sysClr val="window" lastClr="FFFFFF">
                              <a:lumMod val="65000"/>
                            </a:sysClr>
                          </a:gs>
                          <a:gs pos="35000">
                            <a:sysClr val="window" lastClr="FFFFFF">
                              <a:lumMod val="95000"/>
                            </a:sysClr>
                          </a:gs>
                          <a:gs pos="17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/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2700000" scaled="1"/>
                      </a:gra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 blurRad="12700" dist="127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14" name="椭圆 113"/>
                      <p:cNvSpPr/>
                      <p:nvPr/>
                    </p:nvSpPr>
                    <p:spPr>
                      <a:xfrm flipH="1">
                        <a:off x="5408683" y="1840097"/>
                        <a:ext cx="180528" cy="180526"/>
                      </a:xfrm>
                      <a:prstGeom prst="ellipse">
                        <a:avLst/>
                      </a:prstGeom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innerShdw blurRad="12700" dist="12700" dir="2700000">
                          <a:prstClr val="black">
                            <a:alpha val="50000"/>
                          </a:prstClr>
                        </a:inn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15" name="圆角矩形 34"/>
                      <p:cNvSpPr/>
                      <p:nvPr/>
                    </p:nvSpPr>
                    <p:spPr>
                      <a:xfrm flipH="1">
                        <a:off x="5519735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16" name="圆角矩形 35"/>
                      <p:cNvSpPr/>
                      <p:nvPr/>
                    </p:nvSpPr>
                    <p:spPr>
                      <a:xfrm flipH="1">
                        <a:off x="5449045" y="1440947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</p:grpSp>
                <p:grpSp>
                  <p:nvGrpSpPr>
                    <p:cNvPr id="108" name="组合 87"/>
                    <p:cNvGrpSpPr/>
                    <p:nvPr/>
                  </p:nvGrpSpPr>
                  <p:grpSpPr>
                    <a:xfrm>
                      <a:off x="5776177" y="1430045"/>
                      <a:ext cx="220646" cy="599736"/>
                      <a:chOff x="6720025" y="1419143"/>
                      <a:chExt cx="220646" cy="599736"/>
                    </a:xfrm>
                  </p:grpSpPr>
                  <p:sp>
                    <p:nvSpPr>
                      <p:cNvPr id="109" name="椭圆 108"/>
                      <p:cNvSpPr/>
                      <p:nvPr/>
                    </p:nvSpPr>
                    <p:spPr>
                      <a:xfrm flipH="1">
                        <a:off x="6720025" y="1798236"/>
                        <a:ext cx="220646" cy="220643"/>
                      </a:xfrm>
                      <a:prstGeom prst="ellipse">
                        <a:avLst/>
                      </a:prstGeom>
                      <a:gradFill>
                        <a:gsLst>
                          <a:gs pos="75000">
                            <a:sysClr val="window" lastClr="FFFFFF">
                              <a:lumMod val="95000"/>
                            </a:sysClr>
                          </a:gs>
                          <a:gs pos="55000">
                            <a:sysClr val="window" lastClr="FFFFFF">
                              <a:lumMod val="65000"/>
                            </a:sysClr>
                          </a:gs>
                          <a:gs pos="35000">
                            <a:sysClr val="window" lastClr="FFFFFF">
                              <a:lumMod val="95000"/>
                            </a:sysClr>
                          </a:gs>
                          <a:gs pos="17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/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2700000" scaled="1"/>
                      </a:gra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 blurRad="12700" dist="127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10" name="椭圆 109"/>
                      <p:cNvSpPr/>
                      <p:nvPr/>
                    </p:nvSpPr>
                    <p:spPr>
                      <a:xfrm flipH="1">
                        <a:off x="6740088" y="1818293"/>
                        <a:ext cx="180528" cy="180526"/>
                      </a:xfrm>
                      <a:prstGeom prst="ellipse">
                        <a:avLst/>
                      </a:prstGeom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innerShdw blurRad="12700" dist="12700" dir="2700000">
                          <a:prstClr val="black">
                            <a:alpha val="50000"/>
                          </a:prstClr>
                        </a:inn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11" name="圆角矩形 30"/>
                      <p:cNvSpPr/>
                      <p:nvPr/>
                    </p:nvSpPr>
                    <p:spPr>
                      <a:xfrm flipH="1">
                        <a:off x="6857802" y="1419143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112" name="圆角矩形 31"/>
                      <p:cNvSpPr/>
                      <p:nvPr/>
                    </p:nvSpPr>
                    <p:spPr>
                      <a:xfrm flipH="1">
                        <a:off x="6787113" y="1419143"/>
                        <a:ext cx="26354" cy="497154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>
                        <a:gsLst>
                          <a:gs pos="74000">
                            <a:sysClr val="window" lastClr="FFFFFF"/>
                          </a:gs>
                          <a:gs pos="52000">
                            <a:sysClr val="window" lastClr="FFFFFF">
                              <a:lumMod val="85000"/>
                            </a:sysClr>
                          </a:gs>
                          <a:gs pos="23000">
                            <a:sysClr val="window" lastClr="FFFFFF">
                              <a:lumMod val="65000"/>
                            </a:sysClr>
                          </a:gs>
                          <a:gs pos="0">
                            <a:sysClr val="window" lastClr="FFFFFF">
                              <a:lumMod val="5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1"/>
                      </a:gradFill>
                      <a:ln w="6350" cap="flat" cmpd="sng" algn="ctr">
                        <a:gradFill flip="none" rotWithShape="1">
                          <a:gsLst>
                            <a:gs pos="0">
                              <a:sysClr val="window" lastClr="FFFFFF">
                                <a:lumMod val="65000"/>
                              </a:sysClr>
                            </a:gs>
                            <a:gs pos="43000">
                              <a:sysClr val="window" lastClr="FFFFFF">
                                <a:lumMod val="75000"/>
                              </a:sysClr>
                            </a:gs>
                            <a:gs pos="79000">
                              <a:sysClr val="window" lastClr="FFFFFF"/>
                            </a:gs>
                            <a:gs pos="61000">
                              <a:sysClr val="window" lastClr="FFFFFF">
                                <a:lumMod val="100000"/>
                              </a:sysClr>
                            </a:gs>
                            <a:gs pos="100000">
                              <a:sysClr val="window" lastClr="FFFFFF">
                                <a:lumMod val="65000"/>
                              </a:sysClr>
                            </a:gs>
                          </a:gsLst>
                          <a:lin ang="5400000" scaled="0"/>
                        </a:gradFill>
                        <a:prstDash val="solid"/>
                        <a:miter lim="800000"/>
                      </a:ln>
                      <a:effectLst>
                        <a:outerShdw blurRad="254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p:spPr>
                    <p:txBody>
                      <a:bodyPr rtlCol="0" anchor="ctr"/>
                      <a:lstStyle/>
                      <a:p>
                        <a:pPr algn="ctr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ker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97" name="TextBox 96"/>
              <p:cNvSpPr txBox="1"/>
              <p:nvPr/>
            </p:nvSpPr>
            <p:spPr>
              <a:xfrm>
                <a:off x="3071927" y="3569025"/>
                <a:ext cx="6287052" cy="223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1. Tell me when the problem started.</a:t>
                </a:r>
                <a:endPara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2. So could you explain what happened then?</a:t>
                </a:r>
                <a:endPara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3. Could I ask if you’ve mentioned this to her?</a:t>
                </a:r>
                <a:endPara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4. Do you know why she treats you like that?</a:t>
                </a:r>
                <a:endPara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5. I’m sure she regrets hurting you.</a:t>
                </a:r>
                <a:endParaRPr lang="en-US" altLang="zh-CN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79" name="TextBox 178"/>
            <p:cNvSpPr txBox="1"/>
            <p:nvPr/>
          </p:nvSpPr>
          <p:spPr>
            <a:xfrm>
              <a:off x="5085333" y="2724052"/>
              <a:ext cx="6393355" cy="792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separate, explain, mention, refuse, treat, herself, whether, lonely, regret, patient, introduce, encourage, join in, no problem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 dirty="0"/>
              <a:t>Summary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组合 88"/>
          <p:cNvGrpSpPr/>
          <p:nvPr/>
        </p:nvGrpSpPr>
        <p:grpSpPr>
          <a:xfrm>
            <a:off x="779815" y="1442560"/>
            <a:ext cx="7584371" cy="2825969"/>
            <a:chOff x="1039753" y="1923413"/>
            <a:chExt cx="10112494" cy="3767959"/>
          </a:xfrm>
        </p:grpSpPr>
        <p:grpSp>
          <p:nvGrpSpPr>
            <p:cNvPr id="6" name="组合 135"/>
            <p:cNvGrpSpPr/>
            <p:nvPr/>
          </p:nvGrpSpPr>
          <p:grpSpPr>
            <a:xfrm>
              <a:off x="1039753" y="1923413"/>
              <a:ext cx="10112494" cy="3767959"/>
              <a:chOff x="-405595" y="915022"/>
              <a:chExt cx="13023569" cy="4933975"/>
            </a:xfrm>
          </p:grpSpPr>
          <p:sp>
            <p:nvSpPr>
              <p:cNvPr id="7" name="圆角矩形 17"/>
              <p:cNvSpPr/>
              <p:nvPr/>
            </p:nvSpPr>
            <p:spPr>
              <a:xfrm>
                <a:off x="-405595" y="1073088"/>
                <a:ext cx="13023569" cy="4775909"/>
              </a:xfrm>
              <a:prstGeom prst="roundRect">
                <a:avLst>
                  <a:gd name="adj" fmla="val 5421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9050" h="12700" prst="coolSlant"/>
              </a:sp3d>
            </p:spPr>
            <p:txBody>
              <a:bodyPr rtlCol="0" anchor="ctr"/>
              <a:lstStyle/>
              <a:p>
                <a:pPr algn="ctr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圆角矩形 18"/>
              <p:cNvSpPr/>
              <p:nvPr/>
            </p:nvSpPr>
            <p:spPr>
              <a:xfrm>
                <a:off x="-181934" y="1229686"/>
                <a:ext cx="12576249" cy="4443119"/>
              </a:xfrm>
              <a:prstGeom prst="roundRect">
                <a:avLst>
                  <a:gd name="adj" fmla="val 2201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0" name="组合 119"/>
              <p:cNvGrpSpPr/>
              <p:nvPr/>
            </p:nvGrpSpPr>
            <p:grpSpPr>
              <a:xfrm>
                <a:off x="1316421" y="915022"/>
                <a:ext cx="9695793" cy="599736"/>
                <a:chOff x="2885658" y="1419534"/>
                <a:chExt cx="7475748" cy="599736"/>
              </a:xfrm>
            </p:grpSpPr>
            <p:grpSp>
              <p:nvGrpSpPr>
                <p:cNvPr id="11" name="组合 104"/>
                <p:cNvGrpSpPr/>
                <p:nvPr/>
              </p:nvGrpSpPr>
              <p:grpSpPr>
                <a:xfrm>
                  <a:off x="2885658" y="1419534"/>
                  <a:ext cx="2262617" cy="599736"/>
                  <a:chOff x="3734206" y="1430045"/>
                  <a:chExt cx="2262617" cy="599736"/>
                </a:xfrm>
              </p:grpSpPr>
              <p:grpSp>
                <p:nvGrpSpPr>
                  <p:cNvPr id="64" name="组合 83"/>
                  <p:cNvGrpSpPr/>
                  <p:nvPr/>
                </p:nvGrpSpPr>
                <p:grpSpPr>
                  <a:xfrm>
                    <a:off x="4244699" y="1430045"/>
                    <a:ext cx="220646" cy="599736"/>
                    <a:chOff x="4621429" y="1440947"/>
                    <a:chExt cx="220646" cy="599736"/>
                  </a:xfrm>
                </p:grpSpPr>
                <p:sp>
                  <p:nvSpPr>
                    <p:cNvPr id="85" name="椭圆 84"/>
                    <p:cNvSpPr/>
                    <p:nvPr/>
                  </p:nvSpPr>
                  <p:spPr>
                    <a:xfrm flipH="1">
                      <a:off x="4621429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86" name="椭圆 85"/>
                    <p:cNvSpPr/>
                    <p:nvPr/>
                  </p:nvSpPr>
                  <p:spPr>
                    <a:xfrm flipH="1">
                      <a:off x="4641492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87" name="圆角矩形 96"/>
                    <p:cNvSpPr/>
                    <p:nvPr/>
                  </p:nvSpPr>
                  <p:spPr>
                    <a:xfrm flipH="1">
                      <a:off x="4759206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88" name="圆角矩形 97"/>
                    <p:cNvSpPr/>
                    <p:nvPr/>
                  </p:nvSpPr>
                  <p:spPr>
                    <a:xfrm flipH="1">
                      <a:off x="4688517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65" name="组合 82"/>
                  <p:cNvGrpSpPr/>
                  <p:nvPr/>
                </p:nvGrpSpPr>
                <p:grpSpPr>
                  <a:xfrm>
                    <a:off x="3734206" y="1430045"/>
                    <a:ext cx="220646" cy="599736"/>
                    <a:chOff x="4339321" y="1440947"/>
                    <a:chExt cx="220646" cy="599736"/>
                  </a:xfrm>
                </p:grpSpPr>
                <p:sp>
                  <p:nvSpPr>
                    <p:cNvPr id="81" name="椭圆 59"/>
                    <p:cNvSpPr/>
                    <p:nvPr/>
                  </p:nvSpPr>
                  <p:spPr>
                    <a:xfrm flipH="1">
                      <a:off x="4339321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82" name="椭圆 60"/>
                    <p:cNvSpPr/>
                    <p:nvPr/>
                  </p:nvSpPr>
                  <p:spPr>
                    <a:xfrm flipH="1">
                      <a:off x="4359385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83" name="圆角矩形 61"/>
                    <p:cNvSpPr/>
                    <p:nvPr/>
                  </p:nvSpPr>
                  <p:spPr>
                    <a:xfrm flipH="1">
                      <a:off x="4470437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84" name="圆角矩形 62"/>
                    <p:cNvSpPr/>
                    <p:nvPr/>
                  </p:nvSpPr>
                  <p:spPr>
                    <a:xfrm flipH="1">
                      <a:off x="4399747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66" name="组合 85"/>
                  <p:cNvGrpSpPr/>
                  <p:nvPr/>
                </p:nvGrpSpPr>
                <p:grpSpPr>
                  <a:xfrm>
                    <a:off x="5265685" y="1430045"/>
                    <a:ext cx="220646" cy="599736"/>
                    <a:chOff x="5670727" y="1440947"/>
                    <a:chExt cx="220646" cy="599736"/>
                  </a:xfrm>
                </p:grpSpPr>
                <p:sp>
                  <p:nvSpPr>
                    <p:cNvPr id="77" name="椭圆 76"/>
                    <p:cNvSpPr/>
                    <p:nvPr/>
                  </p:nvSpPr>
                  <p:spPr>
                    <a:xfrm flipH="1">
                      <a:off x="5670727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78" name="椭圆 77"/>
                    <p:cNvSpPr/>
                    <p:nvPr/>
                  </p:nvSpPr>
                  <p:spPr>
                    <a:xfrm flipH="1">
                      <a:off x="5690790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79" name="圆角矩形 88"/>
                    <p:cNvSpPr/>
                    <p:nvPr/>
                  </p:nvSpPr>
                  <p:spPr>
                    <a:xfrm flipH="1">
                      <a:off x="5808504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80" name="圆角矩形 58"/>
                    <p:cNvSpPr/>
                    <p:nvPr/>
                  </p:nvSpPr>
                  <p:spPr>
                    <a:xfrm flipH="1">
                      <a:off x="5737815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67" name="组合 84"/>
                  <p:cNvGrpSpPr/>
                  <p:nvPr/>
                </p:nvGrpSpPr>
                <p:grpSpPr>
                  <a:xfrm>
                    <a:off x="4755192" y="1430045"/>
                    <a:ext cx="220646" cy="599736"/>
                    <a:chOff x="5388619" y="1440947"/>
                    <a:chExt cx="220646" cy="599736"/>
                  </a:xfrm>
                </p:grpSpPr>
                <p:sp>
                  <p:nvSpPr>
                    <p:cNvPr id="73" name="椭圆 72"/>
                    <p:cNvSpPr/>
                    <p:nvPr/>
                  </p:nvSpPr>
                  <p:spPr>
                    <a:xfrm flipH="1">
                      <a:off x="5388619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74" name="椭圆 73"/>
                    <p:cNvSpPr/>
                    <p:nvPr/>
                  </p:nvSpPr>
                  <p:spPr>
                    <a:xfrm flipH="1">
                      <a:off x="5408683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75" name="圆角矩形 84"/>
                    <p:cNvSpPr/>
                    <p:nvPr/>
                  </p:nvSpPr>
                  <p:spPr>
                    <a:xfrm flipH="1">
                      <a:off x="5519735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76" name="圆角矩形 85"/>
                    <p:cNvSpPr/>
                    <p:nvPr/>
                  </p:nvSpPr>
                  <p:spPr>
                    <a:xfrm flipH="1">
                      <a:off x="5449045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68" name="组合 87"/>
                  <p:cNvGrpSpPr/>
                  <p:nvPr/>
                </p:nvGrpSpPr>
                <p:grpSpPr>
                  <a:xfrm>
                    <a:off x="5776177" y="1430045"/>
                    <a:ext cx="220646" cy="599736"/>
                    <a:chOff x="6720025" y="1419143"/>
                    <a:chExt cx="220646" cy="599736"/>
                  </a:xfrm>
                </p:grpSpPr>
                <p:sp>
                  <p:nvSpPr>
                    <p:cNvPr id="69" name="椭圆 68"/>
                    <p:cNvSpPr/>
                    <p:nvPr/>
                  </p:nvSpPr>
                  <p:spPr>
                    <a:xfrm flipH="1">
                      <a:off x="6720025" y="1798236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70" name="椭圆 69"/>
                    <p:cNvSpPr/>
                    <p:nvPr/>
                  </p:nvSpPr>
                  <p:spPr>
                    <a:xfrm flipH="1">
                      <a:off x="6740088" y="1818293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71" name="圆角矩形 80"/>
                    <p:cNvSpPr/>
                    <p:nvPr/>
                  </p:nvSpPr>
                  <p:spPr>
                    <a:xfrm flipH="1">
                      <a:off x="6857802" y="1419143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72" name="圆角矩形 81"/>
                    <p:cNvSpPr/>
                    <p:nvPr/>
                  </p:nvSpPr>
                  <p:spPr>
                    <a:xfrm flipH="1">
                      <a:off x="6787113" y="1419143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</p:grpSp>
            <p:grpSp>
              <p:nvGrpSpPr>
                <p:cNvPr id="12" name="组合 104"/>
                <p:cNvGrpSpPr/>
                <p:nvPr/>
              </p:nvGrpSpPr>
              <p:grpSpPr>
                <a:xfrm>
                  <a:off x="5492223" y="1419534"/>
                  <a:ext cx="2262617" cy="599736"/>
                  <a:chOff x="3734206" y="1430045"/>
                  <a:chExt cx="2262617" cy="599736"/>
                </a:xfrm>
              </p:grpSpPr>
              <p:grpSp>
                <p:nvGrpSpPr>
                  <p:cNvPr id="39" name="组合 83"/>
                  <p:cNvGrpSpPr/>
                  <p:nvPr/>
                </p:nvGrpSpPr>
                <p:grpSpPr>
                  <a:xfrm>
                    <a:off x="4244699" y="1430045"/>
                    <a:ext cx="220646" cy="599736"/>
                    <a:chOff x="4621429" y="1440947"/>
                    <a:chExt cx="220646" cy="599736"/>
                  </a:xfrm>
                </p:grpSpPr>
                <p:sp>
                  <p:nvSpPr>
                    <p:cNvPr id="60" name="椭圆 59"/>
                    <p:cNvSpPr/>
                    <p:nvPr/>
                  </p:nvSpPr>
                  <p:spPr>
                    <a:xfrm flipH="1">
                      <a:off x="4621429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61" name="椭圆 60"/>
                    <p:cNvSpPr/>
                    <p:nvPr/>
                  </p:nvSpPr>
                  <p:spPr>
                    <a:xfrm flipH="1">
                      <a:off x="4641492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62" name="圆角矩形 71"/>
                    <p:cNvSpPr/>
                    <p:nvPr/>
                  </p:nvSpPr>
                  <p:spPr>
                    <a:xfrm flipH="1">
                      <a:off x="4759206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63" name="圆角矩形 72"/>
                    <p:cNvSpPr/>
                    <p:nvPr/>
                  </p:nvSpPr>
                  <p:spPr>
                    <a:xfrm flipH="1">
                      <a:off x="4688517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40" name="组合 82"/>
                  <p:cNvGrpSpPr/>
                  <p:nvPr/>
                </p:nvGrpSpPr>
                <p:grpSpPr>
                  <a:xfrm>
                    <a:off x="3734206" y="1430045"/>
                    <a:ext cx="220646" cy="599736"/>
                    <a:chOff x="4339321" y="1440947"/>
                    <a:chExt cx="220646" cy="599736"/>
                  </a:xfrm>
                </p:grpSpPr>
                <p:sp>
                  <p:nvSpPr>
                    <p:cNvPr id="56" name="椭圆 55"/>
                    <p:cNvSpPr/>
                    <p:nvPr/>
                  </p:nvSpPr>
                  <p:spPr>
                    <a:xfrm flipH="1">
                      <a:off x="4339321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57" name="椭圆 56"/>
                    <p:cNvSpPr/>
                    <p:nvPr/>
                  </p:nvSpPr>
                  <p:spPr>
                    <a:xfrm flipH="1">
                      <a:off x="4359385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58" name="圆角矩形 67"/>
                    <p:cNvSpPr/>
                    <p:nvPr/>
                  </p:nvSpPr>
                  <p:spPr>
                    <a:xfrm flipH="1">
                      <a:off x="4470437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59" name="圆角矩形 68"/>
                    <p:cNvSpPr/>
                    <p:nvPr/>
                  </p:nvSpPr>
                  <p:spPr>
                    <a:xfrm flipH="1">
                      <a:off x="4399747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41" name="组合 85"/>
                  <p:cNvGrpSpPr/>
                  <p:nvPr/>
                </p:nvGrpSpPr>
                <p:grpSpPr>
                  <a:xfrm>
                    <a:off x="5265685" y="1430045"/>
                    <a:ext cx="220646" cy="599736"/>
                    <a:chOff x="5670727" y="1440947"/>
                    <a:chExt cx="220646" cy="599736"/>
                  </a:xfrm>
                </p:grpSpPr>
                <p:sp>
                  <p:nvSpPr>
                    <p:cNvPr id="52" name="椭圆 51"/>
                    <p:cNvSpPr/>
                    <p:nvPr/>
                  </p:nvSpPr>
                  <p:spPr>
                    <a:xfrm flipH="1">
                      <a:off x="5670727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53" name="椭圆 52"/>
                    <p:cNvSpPr/>
                    <p:nvPr/>
                  </p:nvSpPr>
                  <p:spPr>
                    <a:xfrm flipH="1">
                      <a:off x="5690790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54" name="圆角矩形 63"/>
                    <p:cNvSpPr/>
                    <p:nvPr/>
                  </p:nvSpPr>
                  <p:spPr>
                    <a:xfrm flipH="1">
                      <a:off x="5808504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55" name="圆角矩形 64"/>
                    <p:cNvSpPr/>
                    <p:nvPr/>
                  </p:nvSpPr>
                  <p:spPr>
                    <a:xfrm flipH="1">
                      <a:off x="5737815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42" name="组合 84"/>
                  <p:cNvGrpSpPr/>
                  <p:nvPr/>
                </p:nvGrpSpPr>
                <p:grpSpPr>
                  <a:xfrm>
                    <a:off x="4755192" y="1430045"/>
                    <a:ext cx="220646" cy="599736"/>
                    <a:chOff x="5388619" y="1440947"/>
                    <a:chExt cx="220646" cy="599736"/>
                  </a:xfrm>
                </p:grpSpPr>
                <p:sp>
                  <p:nvSpPr>
                    <p:cNvPr id="48" name="椭圆 47"/>
                    <p:cNvSpPr/>
                    <p:nvPr/>
                  </p:nvSpPr>
                  <p:spPr>
                    <a:xfrm flipH="1">
                      <a:off x="5388619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49" name="椭圆 48"/>
                    <p:cNvSpPr/>
                    <p:nvPr/>
                  </p:nvSpPr>
                  <p:spPr>
                    <a:xfrm flipH="1">
                      <a:off x="5408683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50" name="圆角矩形 59"/>
                    <p:cNvSpPr/>
                    <p:nvPr/>
                  </p:nvSpPr>
                  <p:spPr>
                    <a:xfrm flipH="1">
                      <a:off x="5519735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51" name="圆角矩形 60"/>
                    <p:cNvSpPr/>
                    <p:nvPr/>
                  </p:nvSpPr>
                  <p:spPr>
                    <a:xfrm flipH="1">
                      <a:off x="5449045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43" name="组合 87"/>
                  <p:cNvGrpSpPr/>
                  <p:nvPr/>
                </p:nvGrpSpPr>
                <p:grpSpPr>
                  <a:xfrm>
                    <a:off x="5776177" y="1430045"/>
                    <a:ext cx="220646" cy="599736"/>
                    <a:chOff x="6720025" y="1419143"/>
                    <a:chExt cx="220646" cy="599736"/>
                  </a:xfrm>
                </p:grpSpPr>
                <p:sp>
                  <p:nvSpPr>
                    <p:cNvPr id="44" name="椭圆 43"/>
                    <p:cNvSpPr/>
                    <p:nvPr/>
                  </p:nvSpPr>
                  <p:spPr>
                    <a:xfrm flipH="1">
                      <a:off x="6720025" y="1798236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45" name="椭圆 44"/>
                    <p:cNvSpPr/>
                    <p:nvPr/>
                  </p:nvSpPr>
                  <p:spPr>
                    <a:xfrm flipH="1">
                      <a:off x="6740088" y="1818293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46" name="圆角矩形 55"/>
                    <p:cNvSpPr/>
                    <p:nvPr/>
                  </p:nvSpPr>
                  <p:spPr>
                    <a:xfrm flipH="1">
                      <a:off x="6857802" y="1419143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47" name="圆角矩形 56"/>
                    <p:cNvSpPr/>
                    <p:nvPr/>
                  </p:nvSpPr>
                  <p:spPr>
                    <a:xfrm flipH="1">
                      <a:off x="6787113" y="1419143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</p:grpSp>
            <p:grpSp>
              <p:nvGrpSpPr>
                <p:cNvPr id="13" name="组合 104"/>
                <p:cNvGrpSpPr/>
                <p:nvPr/>
              </p:nvGrpSpPr>
              <p:grpSpPr>
                <a:xfrm>
                  <a:off x="8098789" y="1419534"/>
                  <a:ext cx="2262617" cy="599736"/>
                  <a:chOff x="3734206" y="1430045"/>
                  <a:chExt cx="2262617" cy="599736"/>
                </a:xfrm>
              </p:grpSpPr>
              <p:grpSp>
                <p:nvGrpSpPr>
                  <p:cNvPr id="14" name="组合 83"/>
                  <p:cNvGrpSpPr/>
                  <p:nvPr/>
                </p:nvGrpSpPr>
                <p:grpSpPr>
                  <a:xfrm>
                    <a:off x="4244699" y="1430045"/>
                    <a:ext cx="220646" cy="599736"/>
                    <a:chOff x="4621429" y="1440947"/>
                    <a:chExt cx="220646" cy="599736"/>
                  </a:xfrm>
                </p:grpSpPr>
                <p:sp>
                  <p:nvSpPr>
                    <p:cNvPr id="35" name="椭圆 34"/>
                    <p:cNvSpPr/>
                    <p:nvPr/>
                  </p:nvSpPr>
                  <p:spPr>
                    <a:xfrm flipH="1">
                      <a:off x="4621429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36" name="椭圆 35"/>
                    <p:cNvSpPr/>
                    <p:nvPr/>
                  </p:nvSpPr>
                  <p:spPr>
                    <a:xfrm flipH="1">
                      <a:off x="4641492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37" name="圆角矩形 46"/>
                    <p:cNvSpPr/>
                    <p:nvPr/>
                  </p:nvSpPr>
                  <p:spPr>
                    <a:xfrm flipH="1">
                      <a:off x="4759206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38" name="圆角矩形 47"/>
                    <p:cNvSpPr/>
                    <p:nvPr/>
                  </p:nvSpPr>
                  <p:spPr>
                    <a:xfrm flipH="1">
                      <a:off x="4688517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15" name="组合 82"/>
                  <p:cNvGrpSpPr/>
                  <p:nvPr/>
                </p:nvGrpSpPr>
                <p:grpSpPr>
                  <a:xfrm>
                    <a:off x="3734206" y="1430045"/>
                    <a:ext cx="220646" cy="599736"/>
                    <a:chOff x="4339321" y="1440947"/>
                    <a:chExt cx="220646" cy="599736"/>
                  </a:xfrm>
                </p:grpSpPr>
                <p:sp>
                  <p:nvSpPr>
                    <p:cNvPr id="31" name="椭圆 30"/>
                    <p:cNvSpPr/>
                    <p:nvPr/>
                  </p:nvSpPr>
                  <p:spPr>
                    <a:xfrm flipH="1">
                      <a:off x="4339321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32" name="椭圆 31"/>
                    <p:cNvSpPr/>
                    <p:nvPr/>
                  </p:nvSpPr>
                  <p:spPr>
                    <a:xfrm flipH="1">
                      <a:off x="4359385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33" name="圆角矩形 42"/>
                    <p:cNvSpPr/>
                    <p:nvPr/>
                  </p:nvSpPr>
                  <p:spPr>
                    <a:xfrm flipH="1">
                      <a:off x="4470437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34" name="圆角矩形 43"/>
                    <p:cNvSpPr/>
                    <p:nvPr/>
                  </p:nvSpPr>
                  <p:spPr>
                    <a:xfrm flipH="1">
                      <a:off x="4399747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16" name="组合 85"/>
                  <p:cNvGrpSpPr/>
                  <p:nvPr/>
                </p:nvGrpSpPr>
                <p:grpSpPr>
                  <a:xfrm>
                    <a:off x="5265685" y="1430045"/>
                    <a:ext cx="220646" cy="599736"/>
                    <a:chOff x="5670727" y="1440947"/>
                    <a:chExt cx="220646" cy="599736"/>
                  </a:xfrm>
                </p:grpSpPr>
                <p:sp>
                  <p:nvSpPr>
                    <p:cNvPr id="27" name="椭圆 26"/>
                    <p:cNvSpPr/>
                    <p:nvPr/>
                  </p:nvSpPr>
                  <p:spPr>
                    <a:xfrm flipH="1">
                      <a:off x="5670727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28" name="椭圆 27"/>
                    <p:cNvSpPr/>
                    <p:nvPr/>
                  </p:nvSpPr>
                  <p:spPr>
                    <a:xfrm flipH="1">
                      <a:off x="5690790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29" name="圆角矩形 38"/>
                    <p:cNvSpPr/>
                    <p:nvPr/>
                  </p:nvSpPr>
                  <p:spPr>
                    <a:xfrm flipH="1">
                      <a:off x="5808504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30" name="圆角矩形 39"/>
                    <p:cNvSpPr/>
                    <p:nvPr/>
                  </p:nvSpPr>
                  <p:spPr>
                    <a:xfrm flipH="1">
                      <a:off x="5737815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17" name="组合 84"/>
                  <p:cNvGrpSpPr/>
                  <p:nvPr/>
                </p:nvGrpSpPr>
                <p:grpSpPr>
                  <a:xfrm>
                    <a:off x="4755192" y="1430045"/>
                    <a:ext cx="220646" cy="599736"/>
                    <a:chOff x="5388619" y="1440947"/>
                    <a:chExt cx="220646" cy="599736"/>
                  </a:xfrm>
                </p:grpSpPr>
                <p:sp>
                  <p:nvSpPr>
                    <p:cNvPr id="23" name="椭圆 22"/>
                    <p:cNvSpPr/>
                    <p:nvPr/>
                  </p:nvSpPr>
                  <p:spPr>
                    <a:xfrm flipH="1">
                      <a:off x="5388619" y="1820040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24" name="椭圆 23"/>
                    <p:cNvSpPr/>
                    <p:nvPr/>
                  </p:nvSpPr>
                  <p:spPr>
                    <a:xfrm flipH="1">
                      <a:off x="5408683" y="1840097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25" name="圆角矩形 34"/>
                    <p:cNvSpPr/>
                    <p:nvPr/>
                  </p:nvSpPr>
                  <p:spPr>
                    <a:xfrm flipH="1">
                      <a:off x="5519735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26" name="圆角矩形 35"/>
                    <p:cNvSpPr/>
                    <p:nvPr/>
                  </p:nvSpPr>
                  <p:spPr>
                    <a:xfrm flipH="1">
                      <a:off x="5449045" y="1440947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  <p:grpSp>
                <p:nvGrpSpPr>
                  <p:cNvPr id="18" name="组合 87"/>
                  <p:cNvGrpSpPr/>
                  <p:nvPr/>
                </p:nvGrpSpPr>
                <p:grpSpPr>
                  <a:xfrm>
                    <a:off x="5776177" y="1430045"/>
                    <a:ext cx="220646" cy="599736"/>
                    <a:chOff x="6720025" y="1419143"/>
                    <a:chExt cx="220646" cy="599736"/>
                  </a:xfrm>
                </p:grpSpPr>
                <p:sp>
                  <p:nvSpPr>
                    <p:cNvPr id="19" name="椭圆 18"/>
                    <p:cNvSpPr/>
                    <p:nvPr/>
                  </p:nvSpPr>
                  <p:spPr>
                    <a:xfrm flipH="1">
                      <a:off x="6720025" y="1798236"/>
                      <a:ext cx="220646" cy="220643"/>
                    </a:xfrm>
                    <a:prstGeom prst="ellipse">
                      <a:avLst/>
                    </a:prstGeom>
                    <a:gradFill>
                      <a:gsLst>
                        <a:gs pos="75000">
                          <a:sysClr val="window" lastClr="FFFFFF">
                            <a:lumMod val="95000"/>
                          </a:sysClr>
                        </a:gs>
                        <a:gs pos="55000">
                          <a:sysClr val="window" lastClr="FFFFFF">
                            <a:lumMod val="65000"/>
                          </a:sysClr>
                        </a:gs>
                        <a:gs pos="35000">
                          <a:sysClr val="window" lastClr="FFFFFF">
                            <a:lumMod val="95000"/>
                          </a:sysClr>
                        </a:gs>
                        <a:gs pos="17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/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2700000" scaled="1"/>
                    </a:gra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outerShdw blurRad="12700" dist="127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20" name="椭圆 19"/>
                    <p:cNvSpPr/>
                    <p:nvPr/>
                  </p:nvSpPr>
                  <p:spPr>
                    <a:xfrm flipH="1">
                      <a:off x="6740088" y="1818293"/>
                      <a:ext cx="180528" cy="180526"/>
                    </a:xfrm>
                    <a:prstGeom prst="ellipse">
                      <a:avLst/>
                    </a:prstGeom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>
                      <a:innerShdw blurRad="12700" dist="12700" dir="2700000">
                        <a:prstClr val="black">
                          <a:alpha val="50000"/>
                        </a:prstClr>
                      </a:inn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21" name="圆角矩形 30"/>
                    <p:cNvSpPr/>
                    <p:nvPr/>
                  </p:nvSpPr>
                  <p:spPr>
                    <a:xfrm flipH="1">
                      <a:off x="6857802" y="1419143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22" name="圆角矩形 31"/>
                    <p:cNvSpPr/>
                    <p:nvPr/>
                  </p:nvSpPr>
                  <p:spPr>
                    <a:xfrm flipH="1">
                      <a:off x="6787113" y="1419143"/>
                      <a:ext cx="26354" cy="497154"/>
                    </a:xfrm>
                    <a:prstGeom prst="roundRect">
                      <a:avLst>
                        <a:gd name="adj" fmla="val 50000"/>
                      </a:avLst>
                    </a:prstGeom>
                    <a:gradFill>
                      <a:gsLst>
                        <a:gs pos="74000">
                          <a:sysClr val="window" lastClr="FFFFFF"/>
                        </a:gs>
                        <a:gs pos="52000">
                          <a:sysClr val="window" lastClr="FFFFFF">
                            <a:lumMod val="85000"/>
                          </a:sysClr>
                        </a:gs>
                        <a:gs pos="23000">
                          <a:sysClr val="window" lastClr="FFFFFF">
                            <a:lumMod val="65000"/>
                          </a:sysClr>
                        </a:gs>
                        <a:gs pos="0">
                          <a:sysClr val="window" lastClr="FFFFFF">
                            <a:lumMod val="50000"/>
                          </a:sysClr>
                        </a:gs>
                        <a:gs pos="100000">
                          <a:sysClr val="window" lastClr="FFFFFF">
                            <a:lumMod val="65000"/>
                          </a:sysClr>
                        </a:gs>
                      </a:gsLst>
                      <a:lin ang="5400000" scaled="1"/>
                    </a:gradFill>
                    <a:ln w="6350" cap="flat" cmpd="sng" algn="ctr">
                      <a:gradFill flip="none" rotWithShape="1">
                        <a:gsLst>
                          <a:gs pos="0">
                            <a:sysClr val="window" lastClr="FFFFFF">
                              <a:lumMod val="65000"/>
                            </a:sysClr>
                          </a:gs>
                          <a:gs pos="43000">
                            <a:sysClr val="window" lastClr="FFFFFF">
                              <a:lumMod val="75000"/>
                            </a:sysClr>
                          </a:gs>
                          <a:gs pos="79000">
                            <a:sysClr val="window" lastClr="FFFFFF"/>
                          </a:gs>
                          <a:gs pos="61000">
                            <a:sysClr val="window" lastClr="FFFFFF">
                              <a:lumMod val="100000"/>
                            </a:sysClr>
                          </a:gs>
                          <a:gs pos="100000">
                            <a:sysClr val="window" lastClr="FFFFFF">
                              <a:lumMod val="65000"/>
                            </a:sysClr>
                          </a:gs>
                        </a:gsLst>
                        <a:lin ang="5400000" scaled="0"/>
                      </a:gradFill>
                      <a:prstDash val="solid"/>
                      <a:miter lim="800000"/>
                    </a:ln>
                    <a:effectLst>
                      <a:outerShdw blurRad="254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algn="ctr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kern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</p:grpSp>
          </p:grpSp>
        </p:grpSp>
        <p:sp>
          <p:nvSpPr>
            <p:cNvPr id="32771" name="Text Box 6"/>
            <p:cNvSpPr txBox="1">
              <a:spLocks noChangeArrowheads="1"/>
            </p:cNvSpPr>
            <p:nvPr/>
          </p:nvSpPr>
          <p:spPr bwMode="auto">
            <a:xfrm>
              <a:off x="2949412" y="2677682"/>
              <a:ext cx="6238684" cy="238013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121917" tIns="60958" rIns="121917" bIns="60958" numCol="1" anchor="ctr" anchorCtr="0" compatLnSpc="1">
              <a:spAutoFit/>
            </a:bodyPr>
            <a:lstStyle>
              <a:defPPr>
                <a:defRPr lang="zh-CN"/>
              </a:defPPr>
              <a:lvl1pPr marL="514350" indent="-514350" algn="just">
                <a:lnSpc>
                  <a:spcPct val="150000"/>
                </a:lnSpc>
                <a:buFont typeface="+mj-lt"/>
                <a:buAutoNum type="arabicPeriod"/>
                <a:defRPr sz="28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pPr marL="557530" indent="-557530">
                <a:buNone/>
              </a:pPr>
              <a:r>
                <a:rPr lang="en-US" sz="2400" b="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1. Recite the key words and phrases.</a:t>
              </a:r>
            </a:p>
            <a:p>
              <a:pPr marL="557530" indent="-557530">
                <a:buNone/>
              </a:pPr>
              <a:r>
                <a:rPr lang="en-US" sz="2400" b="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2. Preview Unit 2.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0" y="0"/>
            <a:ext cx="9144000" cy="587395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000" b="1" dirty="0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rPr>
              <a:t>Homework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9286875" y="9505950"/>
            <a:ext cx="257175" cy="190500"/>
          </a:xfrm>
          <a:prstGeom prst="cube">
            <a:avLst/>
          </a:prstGeom>
        </p:spPr>
      </p:pic>
    </p:spTree>
  </p:cSld>
  <p:clrMapOvr>
    <a:masterClrMapping/>
  </p:clrMapOvr>
  <p:transition spd="slow"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7209" y="622970"/>
            <a:ext cx="8689603" cy="517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38" tIns="45719" rIns="91438" bIns="45719">
            <a:spAutoFit/>
          </a:bodyPr>
          <a:lstStyle>
            <a:defPPr>
              <a:defRPr lang="zh-CN"/>
            </a:defPPr>
            <a:lvl1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zh-CN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Can you list some expressions we use when we call </a:t>
            </a: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our friends</a:t>
            </a:r>
            <a:r>
              <a:rPr lang="zh-CN" altLang="zh-CN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18846" y="1105984"/>
            <a:ext cx="4706308" cy="395473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91438" tIns="45719" rIns="91438" bIns="45719">
            <a:spAutoFit/>
          </a:bodyPr>
          <a:lstStyle/>
          <a:p>
            <a:pPr marL="342900" indent="-342900">
              <a:lnSpc>
                <a:spcPts val="3200"/>
              </a:lnSpc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1. May I speak to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lnSpc>
                <a:spcPts val="3200"/>
              </a:lnSpc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2. Is that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…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speaking?</a:t>
            </a:r>
          </a:p>
          <a:p>
            <a:pPr marL="342900" indent="-342900">
              <a:lnSpc>
                <a:spcPts val="3200"/>
              </a:lnSpc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3. This is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… 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speaking.</a:t>
            </a:r>
          </a:p>
          <a:p>
            <a:pPr marL="342900" indent="-342900">
              <a:lnSpc>
                <a:spcPts val="3200"/>
              </a:lnSpc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4. Hold on, please.</a:t>
            </a:r>
          </a:p>
          <a:p>
            <a:pPr marL="342900" indent="-342900">
              <a:lnSpc>
                <a:spcPts val="3200"/>
              </a:lnSpc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5. Who is that (speaking)?/Who is calling?</a:t>
            </a:r>
          </a:p>
          <a:p>
            <a:pPr marL="342900" indent="-342900">
              <a:lnSpc>
                <a:spcPts val="3200"/>
              </a:lnSpc>
            </a:pP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6. Can I take a message?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ts val="3200"/>
              </a:lnSpc>
              <a:spcBef>
                <a:spcPct val="15000"/>
              </a:spcBef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. Sorry, but he isn</a:t>
            </a: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’</a:t>
            </a:r>
            <a:r>
              <a:rPr lang="zh-CN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t in right now.</a:t>
            </a:r>
            <a:endParaRPr lang="en-US" altLang="zh-CN" sz="210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ts val="3200"/>
              </a:lnSpc>
              <a:spcBef>
                <a:spcPct val="15000"/>
              </a:spcBef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8. I’ll call back later.</a:t>
            </a:r>
          </a:p>
          <a:p>
            <a:pPr>
              <a:lnSpc>
                <a:spcPts val="3200"/>
              </a:lnSpc>
              <a:spcBef>
                <a:spcPct val="15000"/>
              </a:spcBef>
            </a:pPr>
            <a:r>
              <a:rPr lang="en-US" altLang="zh-CN" sz="2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9. Your line was busy just now.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 smtClean="0"/>
              <a:t>Warming-up</a:t>
            </a:r>
            <a:endParaRPr lang="en-US" altLang="zh-CN"/>
          </a:p>
        </p:txBody>
      </p:sp>
      <p:pic>
        <p:nvPicPr>
          <p:cNvPr id="53250" name="Picture 2" descr="https://timgsa.baidu.com/timg?image&amp;quality=80&amp;size=b9999_10000&amp;sec=1574398056625&amp;di=b27a708559ee24ec66ab15505564e96c&amp;imgtype=0&amp;src=http%3A%2F%2Fpic.51yuansu.com%2Fpic3%2Fcover%2F01%2F23%2F70%2F59227081e019d_610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 bwMode="auto">
          <a:xfrm flipH="1">
            <a:off x="7174707" y="2902743"/>
            <a:ext cx="2383631" cy="238363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31947" y="669919"/>
            <a:ext cx="3798797" cy="4616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Words and expressions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 dirty="0"/>
              <a:t> </a:t>
            </a:r>
            <a:r>
              <a:rPr lang="en-US" altLang="zh-CN" dirty="0" smtClean="0"/>
              <a:t>Pre-listening</a:t>
            </a:r>
            <a:endParaRPr lang="en-US" altLang="zh-CN" dirty="0"/>
          </a:p>
        </p:txBody>
      </p:sp>
      <p:sp>
        <p:nvSpPr>
          <p:cNvPr id="6" name="TextBox 5"/>
          <p:cNvSpPr txBox="1"/>
          <p:nvPr/>
        </p:nvSpPr>
        <p:spPr>
          <a:xfrm>
            <a:off x="2344106" y="1131581"/>
            <a:ext cx="4455788" cy="391030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helpline</a:t>
            </a:r>
            <a:r>
              <a:rPr lang="en-US" altLang="zh-CN" sz="2400" dirty="0">
                <a:solidFill>
                  <a:srgbClr val="595959"/>
                </a:solidFill>
              </a:rPr>
              <a:t>	   </a:t>
            </a:r>
            <a:r>
              <a:rPr lang="en-US" altLang="zh-CN" sz="2400" i="1" dirty="0">
                <a:solidFill>
                  <a:srgbClr val="595959"/>
                </a:solidFill>
              </a:rPr>
              <a:t>n.</a:t>
            </a: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zh-CN" altLang="en-US" sz="2400" dirty="0">
                <a:solidFill>
                  <a:srgbClr val="595959"/>
                </a:solidFill>
              </a:rPr>
              <a:t>服务热线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separate</a:t>
            </a:r>
            <a:r>
              <a:rPr lang="en-US" altLang="zh-CN" sz="2400" dirty="0">
                <a:solidFill>
                  <a:srgbClr val="595959"/>
                </a:solidFill>
              </a:rPr>
              <a:t>	   </a:t>
            </a:r>
            <a:r>
              <a:rPr lang="en-US" altLang="zh-CN" sz="2400" i="1" dirty="0">
                <a:solidFill>
                  <a:srgbClr val="595959"/>
                </a:solidFill>
              </a:rPr>
              <a:t>v.</a:t>
            </a: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zh-CN" altLang="en-US" sz="2400" dirty="0">
                <a:solidFill>
                  <a:srgbClr val="595959"/>
                </a:solidFill>
              </a:rPr>
              <a:t>使分开；分隔</a:t>
            </a:r>
          </a:p>
          <a:p>
            <a:pPr lvl="1">
              <a:lnSpc>
                <a:spcPct val="130000"/>
              </a:lnSpc>
            </a:pPr>
            <a:r>
              <a:rPr lang="en-US" altLang="zh-CN" sz="2400" i="1" dirty="0">
                <a:solidFill>
                  <a:srgbClr val="595959"/>
                </a:solidFill>
              </a:rPr>
              <a:t>	            adj.</a:t>
            </a: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zh-CN" altLang="en-US" sz="2400" dirty="0">
                <a:solidFill>
                  <a:srgbClr val="595959"/>
                </a:solidFill>
              </a:rPr>
              <a:t>分开的；单独的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explain</a:t>
            </a:r>
            <a:r>
              <a:rPr lang="en-US" altLang="zh-CN" sz="2400" dirty="0">
                <a:solidFill>
                  <a:srgbClr val="595959"/>
                </a:solidFill>
              </a:rPr>
              <a:t>	   </a:t>
            </a:r>
            <a:r>
              <a:rPr lang="en-US" altLang="zh-CN" sz="2400" i="1" dirty="0">
                <a:solidFill>
                  <a:srgbClr val="595959"/>
                </a:solidFill>
              </a:rPr>
              <a:t>v.</a:t>
            </a: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zh-CN" altLang="en-US" sz="2400" dirty="0">
                <a:solidFill>
                  <a:srgbClr val="595959"/>
                </a:solidFill>
              </a:rPr>
              <a:t>解释；说明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mention</a:t>
            </a:r>
            <a:r>
              <a:rPr lang="en-US" altLang="zh-CN" sz="2400" dirty="0">
                <a:solidFill>
                  <a:srgbClr val="595959"/>
                </a:solidFill>
              </a:rPr>
              <a:t>	   </a:t>
            </a:r>
            <a:r>
              <a:rPr lang="en-US" altLang="zh-CN" sz="2400" i="1" dirty="0">
                <a:solidFill>
                  <a:srgbClr val="595959"/>
                </a:solidFill>
              </a:rPr>
              <a:t>v. </a:t>
            </a:r>
            <a:r>
              <a:rPr lang="zh-CN" altLang="en-US" sz="2400" dirty="0">
                <a:solidFill>
                  <a:srgbClr val="595959"/>
                </a:solidFill>
              </a:rPr>
              <a:t>提及；谈到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refuse</a:t>
            </a:r>
            <a:r>
              <a:rPr lang="en-US" altLang="zh-CN" sz="2400" dirty="0">
                <a:solidFill>
                  <a:srgbClr val="595959"/>
                </a:solidFill>
              </a:rPr>
              <a:t>	   </a:t>
            </a:r>
            <a:r>
              <a:rPr lang="en-US" altLang="zh-CN" sz="2400" i="1" dirty="0">
                <a:solidFill>
                  <a:srgbClr val="595959"/>
                </a:solidFill>
              </a:rPr>
              <a:t>v. </a:t>
            </a:r>
            <a:r>
              <a:rPr lang="zh-CN" altLang="en-US" sz="2400" dirty="0">
                <a:solidFill>
                  <a:srgbClr val="595959"/>
                </a:solidFill>
              </a:rPr>
              <a:t>拒绝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treat</a:t>
            </a:r>
            <a:r>
              <a:rPr lang="en-US" altLang="zh-CN" sz="2400" dirty="0">
                <a:solidFill>
                  <a:srgbClr val="595959"/>
                </a:solidFill>
              </a:rPr>
              <a:t>	   </a:t>
            </a:r>
            <a:r>
              <a:rPr lang="en-US" altLang="zh-CN" sz="2400" i="1" dirty="0">
                <a:solidFill>
                  <a:srgbClr val="595959"/>
                </a:solidFill>
              </a:rPr>
              <a:t>v. </a:t>
            </a:r>
            <a:r>
              <a:rPr lang="zh-CN" altLang="en-US" sz="2400" dirty="0">
                <a:solidFill>
                  <a:srgbClr val="595959"/>
                </a:solidFill>
              </a:rPr>
              <a:t>对待；看待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herself</a:t>
            </a:r>
            <a:r>
              <a:rPr lang="en-US" altLang="zh-CN" sz="2400" dirty="0">
                <a:solidFill>
                  <a:srgbClr val="595959"/>
                </a:solidFill>
              </a:rPr>
              <a:t>	   </a:t>
            </a:r>
            <a:r>
              <a:rPr lang="en-US" altLang="zh-CN" sz="2400" i="1" dirty="0">
                <a:solidFill>
                  <a:srgbClr val="595959"/>
                </a:solidFill>
              </a:rPr>
              <a:t>pron.</a:t>
            </a: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zh-CN" altLang="en-US" sz="2400" dirty="0">
                <a:solidFill>
                  <a:srgbClr val="595959"/>
                </a:solidFill>
              </a:rPr>
              <a:t>她自己</a:t>
            </a:r>
          </a:p>
        </p:txBody>
      </p:sp>
      <p:pic>
        <p:nvPicPr>
          <p:cNvPr id="5" name="图形 26" descr="教授"/>
          <p:cNvPicPr>
            <a:picLocks noChangeAspect="1"/>
          </p:cNvPicPr>
          <p:nvPr/>
        </p:nvPicPr>
        <p:blipFill>
          <a:blip r:embed="rId3" cstate="email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923646" y="3769102"/>
            <a:ext cx="1220354" cy="1220354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 Pre-listening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7963" y="1286443"/>
            <a:ext cx="7268927" cy="339323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lvl="0"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whether</a:t>
            </a:r>
            <a:r>
              <a:rPr lang="en-US" altLang="zh-CN" sz="2400" dirty="0">
                <a:solidFill>
                  <a:srgbClr val="595959"/>
                </a:solidFill>
              </a:rPr>
              <a:t>	 	</a:t>
            </a:r>
            <a:r>
              <a:rPr lang="en-US" altLang="zh-CN" sz="2400" i="1" dirty="0">
                <a:solidFill>
                  <a:srgbClr val="595959"/>
                </a:solidFill>
              </a:rPr>
              <a:t>conj.</a:t>
            </a: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zh-CN" altLang="en-US" sz="2400" dirty="0">
                <a:solidFill>
                  <a:srgbClr val="595959"/>
                </a:solidFill>
              </a:rPr>
              <a:t>是否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lonely		</a:t>
            </a:r>
            <a:r>
              <a:rPr lang="en-US" altLang="zh-CN" sz="2400" i="1" dirty="0">
                <a:solidFill>
                  <a:srgbClr val="595959"/>
                </a:solidFill>
              </a:rPr>
              <a:t>adj. </a:t>
            </a:r>
            <a:r>
              <a:rPr lang="zh-CN" altLang="en-US" sz="2400" dirty="0">
                <a:solidFill>
                  <a:srgbClr val="595959"/>
                </a:solidFill>
              </a:rPr>
              <a:t>孤独的；寂寞的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regret		</a:t>
            </a:r>
            <a:r>
              <a:rPr lang="en-US" altLang="zh-CN" sz="2400" i="1" dirty="0">
                <a:solidFill>
                  <a:srgbClr val="595959"/>
                </a:solidFill>
              </a:rPr>
              <a:t>v.</a:t>
            </a: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zh-CN" altLang="en-US" sz="2400" dirty="0">
                <a:solidFill>
                  <a:srgbClr val="595959"/>
                </a:solidFill>
              </a:rPr>
              <a:t>懊悔；遗憾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patient</a:t>
            </a:r>
            <a:r>
              <a:rPr lang="en-US" altLang="zh-CN" sz="2400" dirty="0">
                <a:solidFill>
                  <a:srgbClr val="595959"/>
                </a:solidFill>
              </a:rPr>
              <a:t>		</a:t>
            </a:r>
            <a:r>
              <a:rPr lang="en-US" altLang="zh-CN" sz="2400" i="1" dirty="0">
                <a:solidFill>
                  <a:srgbClr val="595959"/>
                </a:solidFill>
              </a:rPr>
              <a:t>adj</a:t>
            </a:r>
            <a:r>
              <a:rPr lang="en-US" altLang="zh-CN" sz="2400" dirty="0">
                <a:solidFill>
                  <a:srgbClr val="595959"/>
                </a:solidFill>
              </a:rPr>
              <a:t>. </a:t>
            </a:r>
            <a:r>
              <a:rPr lang="zh-CN" altLang="en-US" sz="2400" dirty="0">
                <a:solidFill>
                  <a:srgbClr val="595959"/>
                </a:solidFill>
              </a:rPr>
              <a:t>有耐心的；能忍耐的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introduce	</a:t>
            </a:r>
            <a:r>
              <a:rPr lang="en-US" altLang="zh-CN" sz="2400" i="1" dirty="0">
                <a:solidFill>
                  <a:srgbClr val="595959"/>
                </a:solidFill>
              </a:rPr>
              <a:t>v. </a:t>
            </a:r>
            <a:r>
              <a:rPr lang="zh-CN" altLang="en-US" sz="2400" dirty="0">
                <a:solidFill>
                  <a:srgbClr val="595959"/>
                </a:solidFill>
              </a:rPr>
              <a:t>介绍；引见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encourage</a:t>
            </a:r>
            <a:r>
              <a:rPr lang="en-US" altLang="zh-CN" sz="2400" dirty="0">
                <a:solidFill>
                  <a:srgbClr val="595959"/>
                </a:solidFill>
              </a:rPr>
              <a:t>	</a:t>
            </a:r>
            <a:r>
              <a:rPr lang="en-US" altLang="zh-CN" sz="2400" i="1" dirty="0">
                <a:solidFill>
                  <a:srgbClr val="595959"/>
                </a:solidFill>
              </a:rPr>
              <a:t>v. </a:t>
            </a:r>
            <a:r>
              <a:rPr lang="zh-CN" altLang="en-US" sz="2400" dirty="0">
                <a:solidFill>
                  <a:srgbClr val="595959"/>
                </a:solidFill>
              </a:rPr>
              <a:t>鼓励；激励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join in</a:t>
            </a:r>
            <a:r>
              <a:rPr lang="en-US" altLang="zh-CN" sz="2400" dirty="0">
                <a:solidFill>
                  <a:srgbClr val="595959"/>
                </a:solidFill>
              </a:rPr>
              <a:t>	 	</a:t>
            </a:r>
            <a:r>
              <a:rPr lang="zh-CN" altLang="en-US" sz="2400" dirty="0">
                <a:solidFill>
                  <a:srgbClr val="595959"/>
                </a:solidFill>
              </a:rPr>
              <a:t>参加</a:t>
            </a:r>
            <a:endParaRPr lang="en-US" altLang="zh-CN" sz="2400" dirty="0">
              <a:solidFill>
                <a:srgbClr val="595959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rgbClr val="595959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no problem 	</a:t>
            </a:r>
            <a:r>
              <a:rPr lang="zh-CN" altLang="en-US" sz="2400" dirty="0">
                <a:solidFill>
                  <a:srgbClr val="595959"/>
                </a:solidFill>
              </a:rPr>
              <a:t>没什么，没关系</a:t>
            </a:r>
            <a:endParaRPr lang="en-US" altLang="zh-CN" sz="2400" dirty="0">
              <a:solidFill>
                <a:srgbClr val="595959"/>
              </a:solidFill>
            </a:endParaRPr>
          </a:p>
          <a:p>
            <a:r>
              <a:rPr lang="en-US" altLang="zh-CN" sz="2400" dirty="0">
                <a:solidFill>
                  <a:srgbClr val="595959"/>
                </a:solidFill>
              </a:rPr>
              <a:t>			</a:t>
            </a:r>
            <a:r>
              <a:rPr lang="zh-CN" altLang="en-US" sz="2400" dirty="0">
                <a:solidFill>
                  <a:srgbClr val="595959"/>
                </a:solidFill>
              </a:rPr>
              <a:t>（用于礼貌地回答某人的感谢或道歉）</a:t>
            </a:r>
          </a:p>
        </p:txBody>
      </p:sp>
      <p:pic>
        <p:nvPicPr>
          <p:cNvPr id="5" name="图形 26" descr="教授"/>
          <p:cNvPicPr>
            <a:picLocks noChangeAspect="1"/>
          </p:cNvPicPr>
          <p:nvPr/>
        </p:nvPicPr>
        <p:blipFill>
          <a:blip r:embed="rId3" cstate="email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923646" y="3769102"/>
            <a:ext cx="1220354" cy="122035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31947" y="669919"/>
            <a:ext cx="3798797" cy="4616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Words and expressions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79261" y="1642878"/>
            <a:ext cx="8639233" cy="2308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91438" tIns="45719" rIns="91438" bIns="45719">
            <a:spAutoFit/>
          </a:bodyPr>
          <a:lstStyle/>
          <a:p>
            <a:pPr marL="342900" indent="-342900">
              <a:lnSpc>
                <a:spcPct val="200000"/>
              </a:lnSpc>
            </a:pPr>
            <a:r>
              <a:rPr lang="en-US" altLang="zh-CN" sz="2400" dirty="0">
                <a:solidFill>
                  <a:srgbClr val="595959"/>
                </a:solidFill>
              </a:rPr>
              <a:t>1 </a:t>
            </a:r>
            <a:r>
              <a:rPr lang="zh-CN" altLang="zh-CN" sz="2400" dirty="0">
                <a:solidFill>
                  <a:srgbClr val="595959"/>
                </a:solidFill>
              </a:rPr>
              <a:t>Lingling wants to speak to </a:t>
            </a:r>
            <a:r>
              <a:rPr lang="zh-CN" altLang="zh-CN" sz="2400" dirty="0">
                <a:solidFill>
                  <a:srgbClr val="FF0000"/>
                </a:solidFill>
              </a:rPr>
              <a:t>Betty</a:t>
            </a:r>
            <a:r>
              <a:rPr lang="en-US" altLang="zh-CN" sz="2400" dirty="0">
                <a:solidFill>
                  <a:srgbClr val="FF0000"/>
                </a:solidFill>
              </a:rPr>
              <a:t>/</a:t>
            </a:r>
            <a:r>
              <a:rPr lang="zh-CN" altLang="zh-CN" sz="2400" dirty="0">
                <a:solidFill>
                  <a:srgbClr val="FF0000"/>
                </a:solidFill>
              </a:rPr>
              <a:t>Mrs King</a:t>
            </a:r>
            <a:r>
              <a:rPr lang="zh-CN" altLang="zh-CN" sz="2400" dirty="0">
                <a:solidFill>
                  <a:srgbClr val="595959"/>
                </a:solidFill>
              </a:rPr>
              <a:t>.</a:t>
            </a:r>
          </a:p>
          <a:p>
            <a:pPr marL="342900" indent="-342900">
              <a:lnSpc>
                <a:spcPct val="200000"/>
              </a:lnSpc>
            </a:pPr>
            <a:r>
              <a:rPr lang="zh-CN" altLang="zh-CN" sz="2400" dirty="0">
                <a:solidFill>
                  <a:srgbClr val="595959"/>
                </a:solidFill>
              </a:rPr>
              <a:t>2 Betty is </a:t>
            </a:r>
            <a:r>
              <a:rPr lang="zh-CN" altLang="zh-CN" sz="2400" dirty="0">
                <a:solidFill>
                  <a:srgbClr val="FF0000"/>
                </a:solidFill>
              </a:rPr>
              <a:t>in</a:t>
            </a:r>
            <a:r>
              <a:rPr lang="en-US" altLang="zh-CN" sz="2400" dirty="0">
                <a:solidFill>
                  <a:srgbClr val="FF0000"/>
                </a:solidFill>
              </a:rPr>
              <a:t>/</a:t>
            </a:r>
            <a:r>
              <a:rPr lang="zh-CN" altLang="zh-CN" sz="2400" dirty="0">
                <a:solidFill>
                  <a:srgbClr val="FF0000"/>
                </a:solidFill>
              </a:rPr>
              <a:t>out</a:t>
            </a:r>
            <a:r>
              <a:rPr lang="zh-CN" altLang="zh-CN" sz="2400" dirty="0">
                <a:solidFill>
                  <a:srgbClr val="595959"/>
                </a:solidFill>
              </a:rPr>
              <a:t>.</a:t>
            </a:r>
          </a:p>
          <a:p>
            <a:pPr marL="342900" indent="-342900">
              <a:lnSpc>
                <a:spcPct val="200000"/>
              </a:lnSpc>
            </a:pPr>
            <a:r>
              <a:rPr lang="zh-CN" altLang="zh-CN" sz="2400" dirty="0">
                <a:solidFill>
                  <a:srgbClr val="595959"/>
                </a:solidFill>
              </a:rPr>
              <a:t>3 </a:t>
            </a:r>
            <a:r>
              <a:rPr lang="zh-CN" altLang="zh-CN" sz="2400" dirty="0">
                <a:solidFill>
                  <a:srgbClr val="FF0000"/>
                </a:solidFill>
              </a:rPr>
              <a:t>Betty</a:t>
            </a:r>
            <a:r>
              <a:rPr lang="en-US" altLang="zh-CN" sz="2400" dirty="0">
                <a:solidFill>
                  <a:srgbClr val="FF0000"/>
                </a:solidFill>
              </a:rPr>
              <a:t>’</a:t>
            </a:r>
            <a:r>
              <a:rPr lang="zh-CN" altLang="zh-CN" sz="2400" dirty="0">
                <a:solidFill>
                  <a:srgbClr val="FF0000"/>
                </a:solidFill>
              </a:rPr>
              <a:t>s friend</a:t>
            </a:r>
            <a:r>
              <a:rPr lang="en-US" altLang="zh-CN" sz="2400" dirty="0">
                <a:solidFill>
                  <a:srgbClr val="FF0000"/>
                </a:solidFill>
              </a:rPr>
              <a:t>/</a:t>
            </a:r>
            <a:r>
              <a:rPr lang="zh-CN" altLang="zh-CN" sz="2400" dirty="0">
                <a:solidFill>
                  <a:srgbClr val="FF0000"/>
                </a:solidFill>
              </a:rPr>
              <a:t>Mrs King</a:t>
            </a:r>
            <a:r>
              <a:rPr lang="en-US" altLang="zh-CN" sz="2400" dirty="0">
                <a:solidFill>
                  <a:srgbClr val="FF0000"/>
                </a:solidFill>
              </a:rPr>
              <a:t>’</a:t>
            </a:r>
            <a:r>
              <a:rPr lang="zh-CN" altLang="zh-CN" sz="2400" dirty="0">
                <a:solidFill>
                  <a:srgbClr val="FF0000"/>
                </a:solidFill>
              </a:rPr>
              <a:t>s friend </a:t>
            </a:r>
            <a:r>
              <a:rPr lang="zh-CN" altLang="zh-CN" sz="2400" dirty="0">
                <a:solidFill>
                  <a:srgbClr val="595959"/>
                </a:solidFill>
              </a:rPr>
              <a:t>works on the Friendship Helpline.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 Pre-listening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261" y="718974"/>
            <a:ext cx="5048305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Listen and choose the correct answer.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3738794" y="1891871"/>
            <a:ext cx="792218" cy="4847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1786080" y="2696971"/>
            <a:ext cx="524201" cy="4059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2177406" y="3300536"/>
            <a:ext cx="2321471" cy="5754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26" name="组合 25"/>
          <p:cNvGrpSpPr/>
          <p:nvPr/>
        </p:nvGrpSpPr>
        <p:grpSpPr>
          <a:xfrm>
            <a:off x="7611662" y="3838647"/>
            <a:ext cx="1461396" cy="1220354"/>
            <a:chOff x="10232386" y="718733"/>
            <a:chExt cx="1948528" cy="1627138"/>
          </a:xfrm>
        </p:grpSpPr>
        <p:pic>
          <p:nvPicPr>
            <p:cNvPr id="27" name="图形 26" descr="教授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10553776" y="718733"/>
              <a:ext cx="1627138" cy="1627138"/>
            </a:xfrm>
            <a:prstGeom prst="rect">
              <a:avLst/>
            </a:prstGeom>
          </p:spPr>
        </p:pic>
        <p:grpSp>
          <p:nvGrpSpPr>
            <p:cNvPr id="28" name="组合 101"/>
            <p:cNvGrpSpPr/>
            <p:nvPr/>
          </p:nvGrpSpPr>
          <p:grpSpPr>
            <a:xfrm rot="20463340">
              <a:off x="10232386" y="1134654"/>
              <a:ext cx="914400" cy="914400"/>
              <a:chOff x="421219" y="1757208"/>
              <a:chExt cx="914400" cy="914400"/>
            </a:xfrm>
          </p:grpSpPr>
          <p:pic>
            <p:nvPicPr>
              <p:cNvPr id="29" name="图形 3" descr="帮助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96DAC541-7B7A-43D3-8B79-37D633B846F1}">
                    <asvg:svgBlip xmlns:asvg="http://schemas.microsoft.com/office/drawing/2016/SVG/main" xmlns="" r:embed="rId6"/>
                  </a:ext>
                </a:extLst>
              </a:blip>
              <a:stretch>
                <a:fillRect/>
              </a:stretch>
            </p:blipFill>
            <p:spPr>
              <a:xfrm>
                <a:off x="551542" y="1760143"/>
                <a:ext cx="664029" cy="664029"/>
              </a:xfrm>
              <a:prstGeom prst="rect">
                <a:avLst/>
              </a:prstGeom>
            </p:spPr>
          </p:pic>
          <p:pic>
            <p:nvPicPr>
              <p:cNvPr id="30" name="图形 24" descr="放大镜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96DAC541-7B7A-43D3-8B79-37D633B846F1}">
                    <asvg:svgBlip xmlns:asvg="http://schemas.microsoft.com/office/drawing/2016/SVG/main" xmlns="" r:embed="rId8"/>
                  </a:ext>
                </a:extLst>
              </a:blip>
              <a:stretch>
                <a:fillRect/>
              </a:stretch>
            </p:blipFill>
            <p:spPr>
              <a:xfrm rot="2969264">
                <a:off x="421219" y="1757208"/>
                <a:ext cx="914400" cy="91440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500950" y="1549421"/>
            <a:ext cx="5229955" cy="34162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91420" tIns="45710" rIns="91420" bIns="4571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a</a:t>
            </a: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)</a:t>
            </a: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I</a:t>
            </a: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’</a:t>
            </a: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m sorry, she</a:t>
            </a: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’</a:t>
            </a: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s not in at the moment.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b</a:t>
            </a: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)</a:t>
            </a: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Is that Mrs King?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c</a:t>
            </a: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)</a:t>
            </a: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Could I speak to Betty, please?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d</a:t>
            </a: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) </a:t>
            </a: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May I have the number?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e</a:t>
            </a: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)</a:t>
            </a: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Can I take a message?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f</a:t>
            </a:r>
            <a:r>
              <a:rPr lang="en-US" altLang="zh-CN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)</a:t>
            </a:r>
            <a:r>
              <a:rPr lang="zh-CN" altLang="en-US" sz="2400">
                <a:solidFill>
                  <a:srgbClr val="59595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Thanks so much.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820953" y="1712377"/>
            <a:ext cx="576263" cy="4321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  <a:miter lim="800000"/>
          </a:ln>
          <a:effectLst/>
        </p:spPr>
        <p:txBody>
          <a:bodyPr wrap="none" lIns="91438" tIns="45719" rIns="91438" bIns="45719" anchor="ctr"/>
          <a:lstStyle/>
          <a:p>
            <a:endParaRPr lang="zh-CN" altLang="zh-CN" sz="24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820953" y="2307109"/>
            <a:ext cx="576263" cy="37861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  <a:miter lim="800000"/>
          </a:ln>
          <a:effectLst/>
        </p:spPr>
        <p:txBody>
          <a:bodyPr wrap="none" lIns="91438" tIns="45719" rIns="91438" bIns="45719" anchor="ctr"/>
          <a:lstStyle/>
          <a:p>
            <a:endParaRPr lang="zh-CN" altLang="zh-CN" sz="240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820953" y="2848263"/>
            <a:ext cx="576263" cy="38814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  <a:miter lim="800000"/>
          </a:ln>
          <a:effectLst/>
        </p:spPr>
        <p:txBody>
          <a:bodyPr wrap="none" lIns="91438" tIns="45719" rIns="91438" bIns="45719" anchor="ctr"/>
          <a:lstStyle/>
          <a:p>
            <a:endParaRPr lang="zh-CN" altLang="zh-CN" sz="240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820953" y="4478870"/>
            <a:ext cx="576263" cy="3774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  <a:miter lim="800000"/>
          </a:ln>
          <a:effectLst/>
        </p:spPr>
        <p:txBody>
          <a:bodyPr wrap="none" lIns="91438" tIns="45719" rIns="91438" bIns="45719" anchor="ctr"/>
          <a:lstStyle/>
          <a:p>
            <a:endParaRPr lang="zh-CN" altLang="zh-CN" sz="240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820953" y="3938907"/>
            <a:ext cx="576263" cy="3774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  <a:miter lim="800000"/>
          </a:ln>
          <a:effectLst/>
        </p:spPr>
        <p:txBody>
          <a:bodyPr wrap="none" lIns="91438" tIns="45719" rIns="91438" bIns="45719" anchor="ctr"/>
          <a:lstStyle/>
          <a:p>
            <a:endParaRPr lang="zh-CN" altLang="zh-CN" sz="240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821747" y="3398943"/>
            <a:ext cx="574675" cy="3774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  <a:miter lim="800000"/>
          </a:ln>
          <a:effectLst/>
        </p:spPr>
        <p:txBody>
          <a:bodyPr wrap="none" lIns="91438" tIns="45719" rIns="91438" bIns="45719" anchor="ctr"/>
          <a:lstStyle/>
          <a:p>
            <a:endParaRPr lang="zh-CN" altLang="zh-CN" sz="240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26768" y="651305"/>
            <a:ext cx="6695679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zh-CN" altLang="zh-CN" sz="2400" b="1">
                <a:solidFill>
                  <a:schemeClr val="tx1">
                    <a:lumMod val="65000"/>
                    <a:lumOff val="35000"/>
                  </a:schemeClr>
                </a:solidFill>
              </a:rPr>
              <a:t>umber the sentences in the order you hear them.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931586" y="2821965"/>
            <a:ext cx="338550" cy="461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1438" tIns="45719" rIns="91438" bIns="45719">
            <a:spAutoFit/>
          </a:bodyPr>
          <a:lstStyle/>
          <a:p>
            <a:r>
              <a:rPr lang="zh-CN" altLang="zh-CN" sz="24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917608" y="1699029"/>
            <a:ext cx="338550" cy="461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1438" tIns="45719" rIns="91438" bIns="45719">
            <a:spAutoFit/>
          </a:bodyPr>
          <a:lstStyle/>
          <a:p>
            <a:r>
              <a:rPr lang="zh-CN" altLang="zh-CN" sz="24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917608" y="2261122"/>
            <a:ext cx="338550" cy="461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1438" tIns="45719" rIns="91438" bIns="45719">
            <a:spAutoFit/>
          </a:bodyPr>
          <a:lstStyle/>
          <a:p>
            <a:r>
              <a:rPr lang="zh-CN" altLang="zh-CN" sz="2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929579" y="3888282"/>
            <a:ext cx="338550" cy="461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1438" tIns="45719" rIns="91438" bIns="45719">
            <a:spAutoFit/>
          </a:bodyPr>
          <a:lstStyle/>
          <a:p>
            <a:r>
              <a:rPr lang="zh-CN" altLang="zh-CN" sz="2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1945806" y="4436753"/>
            <a:ext cx="338550" cy="461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1438" tIns="45719" rIns="91438" bIns="45719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1939808" y="3384505"/>
            <a:ext cx="338550" cy="461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1438" tIns="45719" rIns="91438" bIns="45719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26769" y="1077999"/>
            <a:ext cx="3788537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</a:rPr>
              <a:t>Now listen again and check</a:t>
            </a:r>
            <a:r>
              <a:rPr lang="zh-CN" altLang="zh-CN" sz="2400" b="1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 Pre-listening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7611662" y="3838647"/>
            <a:ext cx="1461396" cy="1220354"/>
            <a:chOff x="10232386" y="718733"/>
            <a:chExt cx="1948528" cy="1627138"/>
          </a:xfrm>
        </p:grpSpPr>
        <p:pic>
          <p:nvPicPr>
            <p:cNvPr id="23" name="图形 26" descr="教授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10553776" y="718733"/>
              <a:ext cx="1627138" cy="1627138"/>
            </a:xfrm>
            <a:prstGeom prst="rect">
              <a:avLst/>
            </a:prstGeom>
          </p:spPr>
        </p:pic>
        <p:grpSp>
          <p:nvGrpSpPr>
            <p:cNvPr id="24" name="组合 101"/>
            <p:cNvGrpSpPr/>
            <p:nvPr/>
          </p:nvGrpSpPr>
          <p:grpSpPr>
            <a:xfrm rot="20463340">
              <a:off x="10232386" y="1134654"/>
              <a:ext cx="914400" cy="914400"/>
              <a:chOff x="421219" y="1757208"/>
              <a:chExt cx="914400" cy="914400"/>
            </a:xfrm>
          </p:grpSpPr>
          <p:pic>
            <p:nvPicPr>
              <p:cNvPr id="25" name="图形 3" descr="帮助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96DAC541-7B7A-43D3-8B79-37D633B846F1}">
                    <asvg:svgBlip xmlns:asvg="http://schemas.microsoft.com/office/drawing/2016/SVG/main" xmlns="" r:embed="rId6"/>
                  </a:ext>
                </a:extLst>
              </a:blip>
              <a:stretch>
                <a:fillRect/>
              </a:stretch>
            </p:blipFill>
            <p:spPr>
              <a:xfrm>
                <a:off x="551542" y="1760143"/>
                <a:ext cx="664029" cy="664029"/>
              </a:xfrm>
              <a:prstGeom prst="rect">
                <a:avLst/>
              </a:prstGeom>
            </p:spPr>
          </p:pic>
          <p:pic>
            <p:nvPicPr>
              <p:cNvPr id="26" name="图形 24" descr="放大镜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96DAC541-7B7A-43D3-8B79-37D633B846F1}">
                    <asvg:svgBlip xmlns:asvg="http://schemas.microsoft.com/office/drawing/2016/SVG/main" xmlns="" r:embed="rId8"/>
                  </a:ext>
                </a:extLst>
              </a:blip>
              <a:stretch>
                <a:fillRect/>
              </a:stretch>
            </p:blipFill>
            <p:spPr>
              <a:xfrm rot="2969264">
                <a:off x="421219" y="1757208"/>
                <a:ext cx="914400" cy="91440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animBg="1"/>
      <p:bldP spid="13316" grpId="0" animBg="1"/>
      <p:bldP spid="13317" grpId="0" animBg="1"/>
      <p:bldP spid="13318" grpId="0" animBg="1"/>
      <p:bldP spid="13319" grpId="0" animBg="1"/>
      <p:bldP spid="13320" grpId="0" animBg="1"/>
      <p:bldP spid="13321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166703" y="535992"/>
            <a:ext cx="4291022" cy="62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Listen and finish the tasks.</a:t>
            </a:r>
            <a:endParaRPr lang="en-US" altLang="zh-CN" sz="2400" b="1" kern="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5046" y="925841"/>
            <a:ext cx="5135852" cy="46166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ker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altLang="zh-CN" sz="1700" ker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700" ker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700" ker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700" ker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700" ker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700" ker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600" ker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600" ker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600" ker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600" ker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600" ker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600" ker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07535" y="2984128"/>
          <a:ext cx="7900380" cy="1953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6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68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7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Help</a:t>
                      </a:r>
                      <a:r>
                        <a:rPr lang="en-US" altLang="zh-CN" sz="17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line</a:t>
                      </a:r>
                      <a:endParaRPr lang="zh-CN" altLang="en-US" sz="17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03">
                <a:tc>
                  <a:txBody>
                    <a:bodyPr/>
                    <a:lstStyle/>
                    <a:p>
                      <a:r>
                        <a:rPr lang="en-US" altLang="zh-CN" sz="17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zh-CN" alt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54483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Lingling</a:t>
                      </a:r>
                      <a:endParaRPr lang="zh-CN" altLang="en-US" sz="170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803">
                <a:tc>
                  <a:txBody>
                    <a:bodyPr/>
                    <a:lstStyle/>
                    <a:p>
                      <a:r>
                        <a:rPr lang="en-US" altLang="zh-CN" sz="17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Problem</a:t>
                      </a:r>
                      <a:endParaRPr lang="zh-CN" alt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7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Her</a:t>
                      </a:r>
                      <a:r>
                        <a:rPr lang="en-US" altLang="zh-CN" sz="17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friend doesn’t like her to (1) ___________________.</a:t>
                      </a:r>
                      <a:endParaRPr lang="zh-CN" alt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7343">
                <a:tc>
                  <a:txBody>
                    <a:bodyPr/>
                    <a:lstStyle/>
                    <a:p>
                      <a:pPr marL="0" marR="0" indent="0" algn="l" defTabSz="54483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Advice</a:t>
                      </a:r>
                      <a:r>
                        <a:rPr lang="en-US" altLang="zh-CN" sz="17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170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CN" alt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7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</a:t>
                      </a:r>
                      <a:r>
                        <a:rPr lang="en-US" altLang="zh-CN" sz="17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out (2) ______________________ </a:t>
                      </a:r>
                      <a:r>
                        <a:rPr lang="en-US" altLang="zh-CN" sz="17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without Lingling</a:t>
                      </a:r>
                      <a:r>
                        <a:rPr lang="en-US" altLang="zh-CN" sz="17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be patient and (3) ____________________ </a:t>
                      </a:r>
                      <a:r>
                        <a:rPr lang="en-US" altLang="zh-CN" sz="17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 can make friends with</a:t>
                      </a:r>
                      <a:r>
                        <a:rPr lang="en-US" altLang="zh-CN" sz="17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7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Lingling’s other friends too</a:t>
                      </a:r>
                      <a:r>
                        <a:rPr lang="en-US" altLang="zh-CN" sz="17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try to (4) ______________________.</a:t>
                      </a:r>
                      <a:endParaRPr lang="zh-CN" altLang="en-US" sz="170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66704" y="2497585"/>
            <a:ext cx="2296141" cy="55399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ker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Fill in the blanks.</a:t>
            </a:r>
          </a:p>
        </p:txBody>
      </p:sp>
      <p:sp>
        <p:nvSpPr>
          <p:cNvPr id="9" name="矩形 8"/>
          <p:cNvSpPr/>
          <p:nvPr/>
        </p:nvSpPr>
        <p:spPr>
          <a:xfrm>
            <a:off x="166703" y="1025239"/>
            <a:ext cx="8143269" cy="16204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Why does </a:t>
            </a:r>
            <a:r>
              <a:rPr lang="en-US" altLang="zh-CN" sz="21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Lingling</a:t>
            </a:r>
            <a:r>
              <a:rPr lang="en-US" altLang="zh-CN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call Helpline?</a:t>
            </a:r>
          </a:p>
          <a:p>
            <a:pPr>
              <a:lnSpc>
                <a:spcPct val="120000"/>
              </a:lnSpc>
            </a:pPr>
            <a:r>
              <a:rPr lang="en-US" altLang="zh-CN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A. </a:t>
            </a:r>
            <a:r>
              <a:rPr lang="en-US" altLang="zh-CN" sz="21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Lingling</a:t>
            </a:r>
            <a:r>
              <a:rPr lang="en-US" altLang="zh-CN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and her parents got separate.</a:t>
            </a:r>
          </a:p>
          <a:p>
            <a:pPr>
              <a:lnSpc>
                <a:spcPct val="120000"/>
              </a:lnSpc>
            </a:pPr>
            <a:r>
              <a:rPr lang="en-US" altLang="zh-CN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B. </a:t>
            </a:r>
            <a:r>
              <a:rPr lang="en-US" altLang="zh-CN" sz="21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Lingling</a:t>
            </a:r>
            <a:r>
              <a:rPr lang="en-US" altLang="zh-CN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has problems with her friend.</a:t>
            </a:r>
          </a:p>
          <a:p>
            <a:pPr>
              <a:lnSpc>
                <a:spcPct val="120000"/>
              </a:lnSpc>
            </a:pPr>
            <a:r>
              <a:rPr lang="en-US" altLang="zh-CN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C. </a:t>
            </a:r>
            <a:r>
              <a:rPr lang="en-US" altLang="zh-CN" sz="21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Lingling’s</a:t>
            </a:r>
            <a:r>
              <a:rPr lang="en-US" altLang="zh-CN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friend is lonely.</a:t>
            </a:r>
          </a:p>
        </p:txBody>
      </p:sp>
      <p:sp>
        <p:nvSpPr>
          <p:cNvPr id="10" name="TextBox 19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 dirty="0"/>
              <a:t> </a:t>
            </a:r>
            <a:r>
              <a:rPr lang="en-US" altLang="zh-CN" dirty="0" smtClean="0"/>
              <a:t>While-listening</a:t>
            </a:r>
            <a:endParaRPr lang="en-US" altLang="zh-CN" dirty="0"/>
          </a:p>
        </p:txBody>
      </p:sp>
      <p:sp>
        <p:nvSpPr>
          <p:cNvPr id="11" name="笑脸 10"/>
          <p:cNvSpPr/>
          <p:nvPr/>
        </p:nvSpPr>
        <p:spPr>
          <a:xfrm>
            <a:off x="368167" y="1831009"/>
            <a:ext cx="397042" cy="37538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379026" y="3675669"/>
            <a:ext cx="213063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see her other friends </a:t>
            </a:r>
            <a:endParaRPr lang="zh-CN" altLang="en-US" sz="180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726280" y="4015977"/>
            <a:ext cx="246067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 she feels lonely</a:t>
            </a:r>
          </a:p>
        </p:txBody>
      </p:sp>
      <p:sp>
        <p:nvSpPr>
          <p:cNvPr id="14" name="矩形 13"/>
          <p:cNvSpPr/>
          <p:nvPr/>
        </p:nvSpPr>
        <p:spPr>
          <a:xfrm>
            <a:off x="1759040" y="4278643"/>
            <a:ext cx="186613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 to her that </a:t>
            </a:r>
            <a:endParaRPr lang="zh-CN" altLang="en-US" sz="180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977480" y="4527547"/>
            <a:ext cx="211620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introduce her to them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 animBg="1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58454" y="681237"/>
            <a:ext cx="9026125" cy="5616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595959"/>
                </a:solidFill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/>
              <a:t>Listen and read. Now check (</a:t>
            </a:r>
            <a:r>
              <a:rPr lang="en-US" altLang="zh-CN" dirty="0">
                <a:solidFill>
                  <a:srgbClr val="FF0000"/>
                </a:solidFill>
                <a:sym typeface="Wingdings" panose="05000000000000000000"/>
              </a:rPr>
              <a:t></a:t>
            </a:r>
            <a:r>
              <a:rPr lang="en-US" altLang="zh-CN" dirty="0"/>
              <a:t>) the true sentences.</a:t>
            </a: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511574" y="1404947"/>
            <a:ext cx="576263" cy="4321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  <a:miter lim="800000"/>
          </a:ln>
          <a:effectLst/>
        </p:spPr>
        <p:txBody>
          <a:bodyPr wrap="none" lIns="91438" tIns="45719" rIns="91438" bIns="45719" anchor="ctr"/>
          <a:lstStyle/>
          <a:p>
            <a:endParaRPr lang="zh-CN" altLang="zh-CN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11574" y="2177042"/>
            <a:ext cx="576263" cy="37861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  <a:miter lim="800000"/>
          </a:ln>
          <a:effectLst/>
        </p:spPr>
        <p:txBody>
          <a:bodyPr wrap="none" lIns="91438" tIns="45719" rIns="91438" bIns="45719" anchor="ctr"/>
          <a:lstStyle/>
          <a:p>
            <a:endParaRPr lang="zh-CN" altLang="zh-CN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11574" y="2895558"/>
            <a:ext cx="576263" cy="38814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  <a:miter lim="800000"/>
          </a:ln>
          <a:effectLst/>
        </p:spPr>
        <p:txBody>
          <a:bodyPr wrap="none" lIns="91438" tIns="45719" rIns="91438" bIns="45719" anchor="ctr"/>
          <a:lstStyle/>
          <a:p>
            <a:endParaRPr lang="zh-CN" altLang="zh-CN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511574" y="4340926"/>
            <a:ext cx="576263" cy="3774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  <a:miter lim="800000"/>
          </a:ln>
          <a:effectLst/>
        </p:spPr>
        <p:txBody>
          <a:bodyPr wrap="none" lIns="91438" tIns="45719" rIns="91438" bIns="45719" anchor="ctr"/>
          <a:lstStyle/>
          <a:p>
            <a:endParaRPr lang="zh-CN" altLang="zh-CN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512368" y="3623600"/>
            <a:ext cx="574675" cy="3774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  <a:miter lim="800000"/>
          </a:ln>
          <a:effectLst/>
        </p:spPr>
        <p:txBody>
          <a:bodyPr wrap="none" lIns="91438" tIns="45719" rIns="91438" bIns="45719" anchor="ctr"/>
          <a:lstStyle/>
          <a:p>
            <a:endParaRPr lang="zh-CN" altLang="zh-CN"/>
          </a:p>
        </p:txBody>
      </p:sp>
      <p:sp>
        <p:nvSpPr>
          <p:cNvPr id="27" name="TextBox 26"/>
          <p:cNvSpPr txBox="1"/>
          <p:nvPr/>
        </p:nvSpPr>
        <p:spPr>
          <a:xfrm>
            <a:off x="1135126" y="1123271"/>
            <a:ext cx="7681430" cy="376256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595959"/>
                </a:solidFill>
              </a:rPr>
              <a:t>1  </a:t>
            </a:r>
            <a:r>
              <a:rPr lang="en-US" altLang="zh-CN" sz="2400" dirty="0" err="1">
                <a:solidFill>
                  <a:srgbClr val="595959"/>
                </a:solidFill>
              </a:rPr>
              <a:t>Lingling</a:t>
            </a:r>
            <a:r>
              <a:rPr lang="en-US" altLang="zh-CN" sz="2400" dirty="0">
                <a:solidFill>
                  <a:srgbClr val="595959"/>
                </a:solidFill>
              </a:rPr>
              <a:t> called to ask for advice about her schoolwork.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595959"/>
                </a:solidFill>
              </a:rPr>
              <a:t>2  </a:t>
            </a:r>
            <a:r>
              <a:rPr lang="en-US" altLang="zh-CN" sz="2400" dirty="0" err="1">
                <a:solidFill>
                  <a:srgbClr val="595959"/>
                </a:solidFill>
              </a:rPr>
              <a:t>Lingling</a:t>
            </a:r>
            <a:r>
              <a:rPr lang="en-US" altLang="zh-CN" sz="2400" dirty="0">
                <a:solidFill>
                  <a:srgbClr val="595959"/>
                </a:solidFill>
              </a:rPr>
              <a:t> and her best friend are now in the same school.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595959"/>
                </a:solidFill>
              </a:rPr>
              <a:t>3  </a:t>
            </a:r>
            <a:r>
              <a:rPr lang="en-US" altLang="zh-CN" sz="2400" dirty="0" err="1">
                <a:solidFill>
                  <a:srgbClr val="595959"/>
                </a:solidFill>
              </a:rPr>
              <a:t>Lingling</a:t>
            </a:r>
            <a:r>
              <a:rPr lang="en-US" altLang="zh-CN" sz="2400" dirty="0">
                <a:solidFill>
                  <a:srgbClr val="595959"/>
                </a:solidFill>
              </a:rPr>
              <a:t> is happy to see her best friend at the same school.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595959"/>
                </a:solidFill>
              </a:rPr>
              <a:t>4  </a:t>
            </a:r>
            <a:r>
              <a:rPr lang="en-US" altLang="zh-CN" sz="2400" dirty="0" err="1">
                <a:solidFill>
                  <a:srgbClr val="595959"/>
                </a:solidFill>
              </a:rPr>
              <a:t>Lingling</a:t>
            </a:r>
            <a:r>
              <a:rPr lang="en-US" altLang="zh-CN" sz="2400" dirty="0">
                <a:solidFill>
                  <a:srgbClr val="595959"/>
                </a:solidFill>
              </a:rPr>
              <a:t> is having a hard time in the new school.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595959"/>
                </a:solidFill>
              </a:rPr>
              <a:t>5  </a:t>
            </a:r>
            <a:r>
              <a:rPr lang="en-US" altLang="zh-CN" sz="2400" dirty="0" err="1">
                <a:solidFill>
                  <a:srgbClr val="595959"/>
                </a:solidFill>
              </a:rPr>
              <a:t>Lingling</a:t>
            </a:r>
            <a:r>
              <a:rPr lang="en-US" altLang="zh-CN" sz="2400" dirty="0">
                <a:solidFill>
                  <a:srgbClr val="595959"/>
                </a:solidFill>
              </a:rPr>
              <a:t> gets help from the helpline.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8966" y="2222935"/>
            <a:ext cx="435941" cy="295604"/>
          </a:xfrm>
          <a:prstGeom prst="rect">
            <a:avLst/>
          </a:prstGeom>
          <a:noFill/>
        </p:spPr>
        <p:txBody>
          <a:bodyPr wrap="none" lIns="68580" tIns="34290" rIns="68580" bIns="34290" rtlCol="0">
            <a:prstTxWarp prst="textPlain">
              <a:avLst/>
            </a:prstTxWarp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sym typeface="Wingdings" panose="05000000000000000000"/>
              </a:rPr>
              <a:t>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8966" y="2928442"/>
            <a:ext cx="435941" cy="295604"/>
          </a:xfrm>
          <a:prstGeom prst="rect">
            <a:avLst/>
          </a:prstGeom>
          <a:noFill/>
        </p:spPr>
        <p:txBody>
          <a:bodyPr wrap="none" lIns="68580" tIns="34290" rIns="68580" bIns="34290" rtlCol="0">
            <a:prstTxWarp prst="textPlain">
              <a:avLst/>
            </a:prstTxWarp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sym typeface="Wingdings" panose="05000000000000000000"/>
              </a:rPr>
              <a:t>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8966" y="4359162"/>
            <a:ext cx="435941" cy="295604"/>
          </a:xfrm>
          <a:prstGeom prst="rect">
            <a:avLst/>
          </a:prstGeom>
          <a:noFill/>
        </p:spPr>
        <p:txBody>
          <a:bodyPr wrap="none" lIns="68580" tIns="34290" rIns="68580" bIns="34290" rtlCol="0">
            <a:prstTxWarp prst="textPlain">
              <a:avLst/>
            </a:prstTxWarp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sym typeface="Wingdings" panose="05000000000000000000"/>
              </a:rPr>
              <a:t></a:t>
            </a:r>
            <a:endParaRPr lang="zh-CN" altLang="en-US">
              <a:solidFill>
                <a:srgbClr val="FF0000"/>
              </a:solidFill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7611662" y="3838647"/>
            <a:ext cx="1461396" cy="1220354"/>
            <a:chOff x="10232386" y="718733"/>
            <a:chExt cx="1948528" cy="1627138"/>
          </a:xfrm>
        </p:grpSpPr>
        <p:pic>
          <p:nvPicPr>
            <p:cNvPr id="32" name="图形 26" descr="教授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10553776" y="718733"/>
              <a:ext cx="1627138" cy="1627138"/>
            </a:xfrm>
            <a:prstGeom prst="rect">
              <a:avLst/>
            </a:prstGeom>
          </p:spPr>
        </p:pic>
        <p:grpSp>
          <p:nvGrpSpPr>
            <p:cNvPr id="33" name="组合 101"/>
            <p:cNvGrpSpPr/>
            <p:nvPr/>
          </p:nvGrpSpPr>
          <p:grpSpPr>
            <a:xfrm rot="20463340">
              <a:off x="10232386" y="1134654"/>
              <a:ext cx="914400" cy="914400"/>
              <a:chOff x="421219" y="1757208"/>
              <a:chExt cx="914400" cy="914400"/>
            </a:xfrm>
          </p:grpSpPr>
          <p:pic>
            <p:nvPicPr>
              <p:cNvPr id="34" name="图形 3" descr="帮助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96DAC541-7B7A-43D3-8B79-37D633B846F1}">
                    <asvg:svgBlip xmlns:asvg="http://schemas.microsoft.com/office/drawing/2016/SVG/main" xmlns="" r:embed="rId6"/>
                  </a:ext>
                </a:extLst>
              </a:blip>
              <a:stretch>
                <a:fillRect/>
              </a:stretch>
            </p:blipFill>
            <p:spPr>
              <a:xfrm>
                <a:off x="551542" y="1760143"/>
                <a:ext cx="664029" cy="664029"/>
              </a:xfrm>
              <a:prstGeom prst="rect">
                <a:avLst/>
              </a:prstGeom>
            </p:spPr>
          </p:pic>
          <p:pic>
            <p:nvPicPr>
              <p:cNvPr id="35" name="图形 24" descr="放大镜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96DAC541-7B7A-43D3-8B79-37D633B846F1}">
                    <asvg:svgBlip xmlns:asvg="http://schemas.microsoft.com/office/drawing/2016/SVG/main" xmlns="" r:embed="rId8"/>
                  </a:ext>
                </a:extLst>
              </a:blip>
              <a:stretch>
                <a:fillRect/>
              </a:stretch>
            </p:blipFill>
            <p:spPr>
              <a:xfrm rot="2969264">
                <a:off x="421219" y="1757208"/>
                <a:ext cx="914400" cy="914400"/>
              </a:xfrm>
              <a:prstGeom prst="rect">
                <a:avLst/>
              </a:prstGeom>
            </p:spPr>
          </p:pic>
        </p:grpSp>
      </p:grpSp>
      <p:sp>
        <p:nvSpPr>
          <p:cNvPr id="18" name="TextBox 19"/>
          <p:cNvSpPr txBox="1"/>
          <p:nvPr/>
        </p:nvSpPr>
        <p:spPr>
          <a:xfrm>
            <a:off x="0" y="0"/>
            <a:ext cx="9144000" cy="757654"/>
          </a:xfrm>
          <a:prstGeom prst="round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 </a:t>
            </a:r>
            <a:r>
              <a:rPr lang="en-US" altLang="zh-CN" smtClean="0"/>
              <a:t>While-listening</a:t>
            </a:r>
            <a:endParaRPr lang="en-US" altLang="zh-CN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ISPRING_PRESENTATION_TITLE" val="幼儿园家长会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黑体"/>
        <a:cs typeface="Arial"/>
      </a:majorFont>
      <a:minorFont>
        <a:latin typeface="Times New Roman"/>
        <a:ea typeface="黑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1644</Words>
  <Application>Microsoft Office PowerPoint</Application>
  <PresentationFormat>全屏显示(16:9)</PresentationFormat>
  <Paragraphs>270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5" baseType="lpstr">
      <vt:lpstr>黑体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2021-02-13T12:46:00Z</cp:lastPrinted>
  <dcterms:created xsi:type="dcterms:W3CDTF">2021-02-13T12:46:00Z</dcterms:created>
  <dcterms:modified xsi:type="dcterms:W3CDTF">2023-01-16T18:04:50Z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ED113E3E1889466895987F5EB4BF7485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