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0" r:id="rId2"/>
    <p:sldId id="314" r:id="rId3"/>
    <p:sldId id="315" r:id="rId4"/>
    <p:sldId id="316" r:id="rId5"/>
    <p:sldId id="318" r:id="rId6"/>
    <p:sldId id="319" r:id="rId7"/>
    <p:sldId id="320" r:id="rId8"/>
    <p:sldId id="326" r:id="rId9"/>
    <p:sldId id="327" r:id="rId10"/>
    <p:sldId id="328" r:id="rId11"/>
    <p:sldId id="325" r:id="rId12"/>
    <p:sldId id="276" r:id="rId13"/>
    <p:sldId id="298" r:id="rId14"/>
    <p:sldId id="296" r:id="rId15"/>
    <p:sldId id="308" r:id="rId16"/>
    <p:sldId id="309" r:id="rId17"/>
    <p:sldId id="311" r:id="rId18"/>
    <p:sldId id="312" r:id="rId19"/>
    <p:sldId id="313" r:id="rId20"/>
    <p:sldId id="307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E0000"/>
    <a:srgbClr val="FFFF00"/>
    <a:srgbClr val="009900"/>
    <a:srgbClr val="FF0000"/>
    <a:srgbClr val="000000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fld id="{B0AAFF37-99D9-4B06-BCE1-56F0BA7677D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613BF485-EF8C-4A46-9553-A073DAFC5310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F485-EF8C-4A46-9553-A073DAFC5310}" type="slidenum">
              <a:rPr lang="zh-CN" alt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F485-EF8C-4A46-9553-A073DAFC5310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33A30-B659-4F86-873C-63B29F19013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3A512-07A7-4DDF-8FAC-586BCA3BC34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3A3491-7528-4851-9185-57FB385495A3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31D4-E725-43D1-A93F-7A2EBF289E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7B276B-FD8D-4972-A095-1B7AD893FBB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4E40F-B0A1-4AEB-85FE-A8CB10AEC34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687F-6589-4954-B9E3-5DA31EC520B8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740-2802-4A74-B2EB-12A5F48ED6C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ACA4C-429B-4C1F-A21F-3E9C0996FB9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6E6C-1146-4CA4-8C6F-E206C63CE0E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15700-9B00-4FCD-ACD9-FCD0648DFB38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70FD3-C33A-406B-85AA-F872DF3B73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19523-4906-4B81-B420-397820EC39D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0FE4A-208A-49E3-85C4-A3232651007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7CE080-1F6A-4F42-B82B-BB2CE7FCD62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1C585-E802-4890-A245-02E19F2DCB6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2AF51-EC40-45FB-B1A2-44D24D3E790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BC968-10CA-48CE-A309-936ADA69D9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FF379-C49B-450B-80BA-DC442649D35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DE469-D36D-443D-888E-EC7B326DDB3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6D6D9-B09D-4A12-A0D9-0B9AF816842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BD0DB-E470-4CA5-8D55-EC3DDB12C85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DC1A687F-6589-4954-B9E3-5DA31EC520B8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5CC23740-2802-4A74-B2EB-12A5F48ED6C8}" type="slidenum">
              <a:rPr lang="zh-CN" altLang="en-US"/>
              <a:t>‹#›</a:t>
            </a:fld>
            <a:endParaRPr lang="en-US"/>
          </a:p>
        </p:txBody>
      </p:sp>
      <p:pic>
        <p:nvPicPr>
          <p:cNvPr id="1031" name="图片 8" descr="数学ppt3.jp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2.jpeg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wmf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8.wmf"/><Relationship Id="rId7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slide" Target="slide7.xml"/><Relationship Id="rId4" Type="http://schemas.openxmlformats.org/officeDocument/2006/relationships/slide" Target="slide1.xm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slide" Target="slide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12.jpe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1.xml"/><Relationship Id="rId7" Type="http://schemas.openxmlformats.org/officeDocument/2006/relationships/slide" Target="slide1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5.png"/><Relationship Id="rId5" Type="http://schemas.openxmlformats.org/officeDocument/2006/relationships/slide" Target="slide9.xml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2.jpe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2322" y="0"/>
            <a:ext cx="914632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82369" y="495120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求图上距离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47643" y="594928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9061" y="4684494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时尚中黑简体" pitchFamily="2" charset="-122"/>
                <a:ea typeface="时尚中黑简体" pitchFamily="2" charset="-122"/>
              </a:rPr>
              <a:t>啤酒生产中的数学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12291" name="Text Box 165"/>
          <p:cNvSpPr txBox="1">
            <a:spLocks noChangeArrowheads="1"/>
          </p:cNvSpPr>
          <p:nvPr/>
        </p:nvSpPr>
        <p:spPr bwMode="auto">
          <a:xfrm>
            <a:off x="3059113" y="3028950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= 1600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12292" name="Text Box 182"/>
          <p:cNvSpPr txBox="1">
            <a:spLocks noChangeArrowheads="1"/>
          </p:cNvSpPr>
          <p:nvPr/>
        </p:nvSpPr>
        <p:spPr bwMode="auto">
          <a:xfrm>
            <a:off x="3132138" y="4325938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= 2000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pic>
        <p:nvPicPr>
          <p:cNvPr id="1229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4" name="Group 49"/>
          <p:cNvGrpSpPr/>
          <p:nvPr/>
        </p:nvGrpSpPr>
        <p:grpSpPr bwMode="auto">
          <a:xfrm>
            <a:off x="187325" y="6019800"/>
            <a:ext cx="742950" cy="704850"/>
            <a:chOff x="0" y="0"/>
            <a:chExt cx="468" cy="444"/>
          </a:xfrm>
        </p:grpSpPr>
        <p:pic>
          <p:nvPicPr>
            <p:cNvPr id="12295" name="Picture 36" descr="蓝色按钮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65" y="175"/>
              <a:ext cx="2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Text Box 3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b="1">
                  <a:ea typeface="楷体_GB2312" pitchFamily="1" charset="-122"/>
                </a:rPr>
                <a:t>    </a:t>
              </a:r>
              <a:r>
                <a:rPr lang="zh-CN" sz="1200" b="1">
                  <a:ea typeface="楷体_GB2312" pitchFamily="1" charset="-122"/>
                </a:rPr>
                <a:t>返回</a:t>
              </a:r>
            </a:p>
          </p:txBody>
        </p:sp>
      </p:grp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95288" y="2060575"/>
            <a:ext cx="8066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根据比例尺的意义，在这幅图上，实际距离是图上距离的</a:t>
            </a:r>
            <a:r>
              <a:rPr 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zh-CN" alt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倍。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59113" y="3619500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1600÷1000 = 1.6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144838" y="4987925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2000÷1000 = 2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grpSp>
        <p:nvGrpSpPr>
          <p:cNvPr id="12300" name="Group 18"/>
          <p:cNvGrpSpPr/>
          <p:nvPr/>
        </p:nvGrpSpPr>
        <p:grpSpPr bwMode="auto">
          <a:xfrm>
            <a:off x="611188" y="1268413"/>
            <a:ext cx="8532812" cy="504825"/>
            <a:chOff x="0" y="0"/>
            <a:chExt cx="5375" cy="318"/>
          </a:xfrm>
        </p:grpSpPr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181" y="0"/>
              <a:ext cx="5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200" b="1"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200" b="1">
                  <a:latin typeface="楷体_GB2312" pitchFamily="1" charset="-122"/>
                  <a:ea typeface="楷体_GB2312" pitchFamily="1" charset="-122"/>
                </a:rPr>
                <a:t>B</a:t>
              </a:r>
              <a:r>
                <a:rPr lang="zh-CN" altLang="en-US" sz="2200" b="1">
                  <a:latin typeface="楷体_GB2312" pitchFamily="1" charset="-122"/>
                  <a:ea typeface="楷体_GB2312" pitchFamily="1" charset="-122"/>
                </a:rPr>
                <a:t>点距底线的图上距离是多少厘米？距左边线呢？</a:t>
              </a:r>
              <a:r>
                <a:rPr lang="zh-CN" altLang="en-US" sz="2200">
                  <a:latin typeface="楷体_GB2312" pitchFamily="1" charset="-122"/>
                  <a:ea typeface="楷体_GB2312" pitchFamily="1" charset="-122"/>
                </a:rPr>
                <a:t> </a:t>
              </a:r>
            </a:p>
          </p:txBody>
        </p:sp>
        <p:pic>
          <p:nvPicPr>
            <p:cNvPr id="12302" name="Picture 11" descr="12"/>
            <p:cNvPicPr preferRelativeResize="0"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46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7" grpId="0" autoUpdateAnimBg="0"/>
      <p:bldP spid="12298" grpId="0" autoUpdateAnimBg="0"/>
      <p:bldP spid="12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1042988" y="2017713"/>
            <a:ext cx="5473700" cy="4537075"/>
            <a:chOff x="0" y="0"/>
            <a:chExt cx="3448" cy="2898"/>
          </a:xfrm>
        </p:grpSpPr>
        <p:pic>
          <p:nvPicPr>
            <p:cNvPr id="1331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0" y="2354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</p:grp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43213" y="2024063"/>
            <a:ext cx="192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b="1"/>
              <a:t>足球场平面图</a:t>
            </a:r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539750" y="1341438"/>
            <a:ext cx="61229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 b="1">
                <a:latin typeface="楷体_GB2312" pitchFamily="1" charset="-122"/>
                <a:ea typeface="楷体_GB2312" pitchFamily="1" charset="-122"/>
              </a:rPr>
              <a:t>你能在图中标出</a:t>
            </a:r>
            <a:r>
              <a:rPr lang="en-US" sz="2200" b="1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200" b="1">
                <a:latin typeface="楷体_GB2312" pitchFamily="1" charset="-122"/>
                <a:ea typeface="楷体_GB2312" pitchFamily="1" charset="-122"/>
              </a:rPr>
              <a:t>号队员起脚的位置吗？</a:t>
            </a: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pic>
        <p:nvPicPr>
          <p:cNvPr id="13320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75300" y="2070100"/>
            <a:ext cx="42386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549900" y="3063875"/>
            <a:ext cx="9969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5389563" y="2292350"/>
            <a:ext cx="492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60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6588125" y="2636838"/>
            <a:ext cx="23241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zh-CN" altLang="en-US" sz="20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起脚位置应该标在距底线</a:t>
            </a:r>
            <a:r>
              <a:rPr lang="en-US" sz="20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1.6</a:t>
            </a:r>
            <a:r>
              <a:rPr lang="zh-CN" altLang="en-US" sz="20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厘米，距左边线</a:t>
            </a:r>
            <a:r>
              <a:rPr lang="en-US" sz="20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0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厘米处。</a:t>
            </a:r>
            <a:endParaRPr lang="en-US" sz="2000" b="1">
              <a:solidFill>
                <a:schemeClr val="hlink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25" name="Text Box 43"/>
          <p:cNvSpPr txBox="1">
            <a:spLocks noChangeArrowheads="1"/>
          </p:cNvSpPr>
          <p:nvPr/>
        </p:nvSpPr>
        <p:spPr bwMode="auto">
          <a:xfrm>
            <a:off x="1546225" y="5157788"/>
            <a:ext cx="1555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比例尺</a:t>
            </a:r>
            <a:r>
              <a:rPr lang="en-US" b="1">
                <a:latin typeface="黑体" panose="02010609060101010101" charset="-122"/>
                <a:ea typeface="黑体" panose="02010609060101010101" charset="-122"/>
              </a:rPr>
              <a:t>1:1000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1042988" y="5518150"/>
            <a:ext cx="56165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号队员在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处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距底线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米、左边线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米处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起脚，射进第二个球。</a:t>
            </a:r>
          </a:p>
        </p:txBody>
      </p:sp>
      <p:sp>
        <p:nvSpPr>
          <p:cNvPr id="13327" name="Text Box 12"/>
          <p:cNvSpPr txBox="1">
            <a:spLocks noChangeArrowheads="1"/>
          </p:cNvSpPr>
          <p:nvPr/>
        </p:nvSpPr>
        <p:spPr bwMode="auto">
          <a:xfrm>
            <a:off x="4772025" y="2076450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左边线</a:t>
            </a:r>
          </a:p>
        </p:txBody>
      </p:sp>
      <p:sp>
        <p:nvSpPr>
          <p:cNvPr id="13328" name="Text Box 12"/>
          <p:cNvSpPr txBox="1">
            <a:spLocks noChangeArrowheads="1"/>
          </p:cNvSpPr>
          <p:nvPr/>
        </p:nvSpPr>
        <p:spPr bwMode="auto">
          <a:xfrm>
            <a:off x="4757738" y="4903788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右边线</a:t>
            </a:r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6027738" y="3473450"/>
            <a:ext cx="48895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sp>
        <p:nvSpPr>
          <p:cNvPr id="13330" name="Text Box 22"/>
          <p:cNvSpPr txBox="1">
            <a:spLocks noChangeArrowheads="1"/>
          </p:cNvSpPr>
          <p:nvPr/>
        </p:nvSpPr>
        <p:spPr bwMode="auto">
          <a:xfrm>
            <a:off x="5249863" y="262572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utoUpdateAnimBg="0"/>
      <p:bldP spid="13324" grpId="0" autoUpdateAnimBg="0"/>
      <p:bldP spid="133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42"/>
          <p:cNvSpPr/>
          <p:nvPr/>
        </p:nvSpPr>
        <p:spPr bwMode="auto">
          <a:xfrm>
            <a:off x="107950" y="2316163"/>
            <a:ext cx="4389438" cy="2465387"/>
          </a:xfrm>
          <a:custGeom>
            <a:avLst/>
            <a:gdLst>
              <a:gd name="T0" fmla="*/ 87 w 2765"/>
              <a:gd name="T1" fmla="*/ 8 h 1553"/>
              <a:gd name="T2" fmla="*/ 252 w 2765"/>
              <a:gd name="T3" fmla="*/ 45 h 1553"/>
              <a:gd name="T4" fmla="*/ 307 w 2765"/>
              <a:gd name="T5" fmla="*/ 63 h 1553"/>
              <a:gd name="T6" fmla="*/ 1413 w 2765"/>
              <a:gd name="T7" fmla="*/ 36 h 1553"/>
              <a:gd name="T8" fmla="*/ 2620 w 2765"/>
              <a:gd name="T9" fmla="*/ 45 h 1553"/>
              <a:gd name="T10" fmla="*/ 2748 w 2765"/>
              <a:gd name="T11" fmla="*/ 54 h 1553"/>
              <a:gd name="T12" fmla="*/ 2730 w 2765"/>
              <a:gd name="T13" fmla="*/ 109 h 1553"/>
              <a:gd name="T14" fmla="*/ 2730 w 2765"/>
              <a:gd name="T15" fmla="*/ 356 h 1553"/>
              <a:gd name="T16" fmla="*/ 2757 w 2765"/>
              <a:gd name="T17" fmla="*/ 447 h 1553"/>
              <a:gd name="T18" fmla="*/ 2748 w 2765"/>
              <a:gd name="T19" fmla="*/ 749 h 1553"/>
              <a:gd name="T20" fmla="*/ 2730 w 2765"/>
              <a:gd name="T21" fmla="*/ 804 h 1553"/>
              <a:gd name="T22" fmla="*/ 2730 w 2765"/>
              <a:gd name="T23" fmla="*/ 877 h 1553"/>
              <a:gd name="T24" fmla="*/ 1950 w 2765"/>
              <a:gd name="T25" fmla="*/ 907 h 1553"/>
              <a:gd name="T26" fmla="*/ 1962 w 2765"/>
              <a:gd name="T27" fmla="*/ 1197 h 1553"/>
              <a:gd name="T28" fmla="*/ 1925 w 2765"/>
              <a:gd name="T29" fmla="*/ 1325 h 1553"/>
              <a:gd name="T30" fmla="*/ 1907 w 2765"/>
              <a:gd name="T31" fmla="*/ 1380 h 1553"/>
              <a:gd name="T32" fmla="*/ 1916 w 2765"/>
              <a:gd name="T33" fmla="*/ 1526 h 1553"/>
              <a:gd name="T34" fmla="*/ 1943 w 2765"/>
              <a:gd name="T35" fmla="*/ 1544 h 1553"/>
              <a:gd name="T36" fmla="*/ 1943 w 2765"/>
              <a:gd name="T37" fmla="*/ 1553 h 1553"/>
              <a:gd name="T38" fmla="*/ 0 w 2765"/>
              <a:gd name="T39" fmla="*/ 1542 h 1553"/>
              <a:gd name="T40" fmla="*/ 0 w 2765"/>
              <a:gd name="T41" fmla="*/ 0 h 1553"/>
              <a:gd name="T42" fmla="*/ 0 w 2765"/>
              <a:gd name="T43" fmla="*/ 0 h 1553"/>
              <a:gd name="T44" fmla="*/ 2765 w 2765"/>
              <a:gd name="T45" fmla="*/ 1553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T42" t="T43" r="T44" b="T45"/>
            <a:pathLst>
              <a:path w="2765" h="1553">
                <a:moveTo>
                  <a:pt x="87" y="8"/>
                </a:moveTo>
                <a:cubicBezTo>
                  <a:pt x="150" y="16"/>
                  <a:pt x="193" y="26"/>
                  <a:pt x="252" y="45"/>
                </a:cubicBezTo>
                <a:cubicBezTo>
                  <a:pt x="270" y="51"/>
                  <a:pt x="307" y="63"/>
                  <a:pt x="307" y="63"/>
                </a:cubicBezTo>
                <a:cubicBezTo>
                  <a:pt x="673" y="45"/>
                  <a:pt x="1064" y="123"/>
                  <a:pt x="1413" y="36"/>
                </a:cubicBezTo>
                <a:cubicBezTo>
                  <a:pt x="1815" y="39"/>
                  <a:pt x="2218" y="40"/>
                  <a:pt x="2620" y="45"/>
                </a:cubicBezTo>
                <a:cubicBezTo>
                  <a:pt x="2663" y="46"/>
                  <a:pt x="2711" y="32"/>
                  <a:pt x="2748" y="54"/>
                </a:cubicBezTo>
                <a:cubicBezTo>
                  <a:pt x="2765" y="64"/>
                  <a:pt x="2730" y="109"/>
                  <a:pt x="2730" y="109"/>
                </a:cubicBezTo>
                <a:cubicBezTo>
                  <a:pt x="2717" y="229"/>
                  <a:pt x="2716" y="197"/>
                  <a:pt x="2730" y="356"/>
                </a:cubicBezTo>
                <a:cubicBezTo>
                  <a:pt x="2733" y="388"/>
                  <a:pt x="2757" y="447"/>
                  <a:pt x="2757" y="447"/>
                </a:cubicBezTo>
                <a:cubicBezTo>
                  <a:pt x="2754" y="548"/>
                  <a:pt x="2756" y="649"/>
                  <a:pt x="2748" y="749"/>
                </a:cubicBezTo>
                <a:cubicBezTo>
                  <a:pt x="2747" y="768"/>
                  <a:pt x="2730" y="785"/>
                  <a:pt x="2730" y="804"/>
                </a:cubicBezTo>
                <a:cubicBezTo>
                  <a:pt x="2730" y="828"/>
                  <a:pt x="2730" y="853"/>
                  <a:pt x="2730" y="877"/>
                </a:cubicBezTo>
                <a:lnTo>
                  <a:pt x="1950" y="907"/>
                </a:lnTo>
                <a:cubicBezTo>
                  <a:pt x="1954" y="1004"/>
                  <a:pt x="1964" y="1100"/>
                  <a:pt x="1962" y="1197"/>
                </a:cubicBezTo>
                <a:cubicBezTo>
                  <a:pt x="1962" y="1217"/>
                  <a:pt x="1933" y="1301"/>
                  <a:pt x="1925" y="1325"/>
                </a:cubicBezTo>
                <a:cubicBezTo>
                  <a:pt x="1919" y="1343"/>
                  <a:pt x="1907" y="1380"/>
                  <a:pt x="1907" y="1380"/>
                </a:cubicBezTo>
                <a:cubicBezTo>
                  <a:pt x="1910" y="1429"/>
                  <a:pt x="1906" y="1478"/>
                  <a:pt x="1916" y="1526"/>
                </a:cubicBezTo>
                <a:cubicBezTo>
                  <a:pt x="1918" y="1537"/>
                  <a:pt x="1935" y="1536"/>
                  <a:pt x="1943" y="1544"/>
                </a:cubicBezTo>
                <a:cubicBezTo>
                  <a:pt x="1945" y="1546"/>
                  <a:pt x="1943" y="1550"/>
                  <a:pt x="1943" y="1553"/>
                </a:cubicBezTo>
                <a:lnTo>
                  <a:pt x="0" y="154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9" name="Line 59"/>
          <p:cNvSpPr>
            <a:spLocks noChangeShapeType="1"/>
          </p:cNvSpPr>
          <p:nvPr/>
        </p:nvSpPr>
        <p:spPr bwMode="auto">
          <a:xfrm flipH="1">
            <a:off x="7451725" y="3763963"/>
            <a:ext cx="8651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434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32"/>
          <p:cNvSpPr>
            <a:spLocks noChangeArrowheads="1"/>
          </p:cNvSpPr>
          <p:nvPr/>
        </p:nvSpPr>
        <p:spPr bwMode="auto">
          <a:xfrm>
            <a:off x="539750" y="1125538"/>
            <a:ext cx="3744913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latin typeface="楷体_GB2312" pitchFamily="1" charset="-122"/>
                <a:ea typeface="楷体_GB2312" pitchFamily="1" charset="-122"/>
              </a:rPr>
              <a:t>1.</a:t>
            </a:r>
            <a:endParaRPr lang="zh-CN" altLang="en-US" sz="22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42" name="Text Box 34"/>
          <p:cNvSpPr txBox="1">
            <a:spLocks noChangeArrowheads="1"/>
          </p:cNvSpPr>
          <p:nvPr/>
        </p:nvSpPr>
        <p:spPr bwMode="auto">
          <a:xfrm>
            <a:off x="911225" y="2779713"/>
            <a:ext cx="32321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解：设长方形草坪长的图上</a:t>
            </a:r>
          </a:p>
          <a:p>
            <a:pPr eaLnBrk="1" hangingPunct="1">
              <a:lnSpc>
                <a:spcPct val="125000"/>
              </a:lnSpc>
            </a:pP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距离是</a:t>
            </a:r>
            <a:r>
              <a:rPr lang="en-US" b="1" dirty="0"/>
              <a:t>χ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4343" name="Text Box 35"/>
          <p:cNvSpPr txBox="1">
            <a:spLocks noChangeArrowheads="1"/>
          </p:cNvSpPr>
          <p:nvPr/>
        </p:nvSpPr>
        <p:spPr bwMode="auto">
          <a:xfrm>
            <a:off x="1258888" y="3860800"/>
            <a:ext cx="185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40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米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=4000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grpSp>
        <p:nvGrpSpPr>
          <p:cNvPr id="14344" name="Group 77"/>
          <p:cNvGrpSpPr/>
          <p:nvPr/>
        </p:nvGrpSpPr>
        <p:grpSpPr bwMode="auto">
          <a:xfrm>
            <a:off x="1331913" y="4149725"/>
            <a:ext cx="2219325" cy="731838"/>
            <a:chOff x="0" y="0"/>
            <a:chExt cx="1398" cy="461"/>
          </a:xfrm>
        </p:grpSpPr>
        <p:sp>
          <p:nvSpPr>
            <p:cNvPr id="14345" name="Text Box 38"/>
            <p:cNvSpPr txBox="1">
              <a:spLocks noChangeArrowheads="1"/>
            </p:cNvSpPr>
            <p:nvPr/>
          </p:nvSpPr>
          <p:spPr bwMode="auto">
            <a:xfrm>
              <a:off x="129" y="17"/>
              <a:ext cx="2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b="1"/>
                <a:t>χ</a:t>
              </a:r>
            </a:p>
          </p:txBody>
        </p:sp>
        <p:sp>
          <p:nvSpPr>
            <p:cNvPr id="14346" name="Line 39"/>
            <p:cNvSpPr>
              <a:spLocks noChangeShapeType="1"/>
            </p:cNvSpPr>
            <p:nvPr/>
          </p:nvSpPr>
          <p:spPr bwMode="auto">
            <a:xfrm>
              <a:off x="0" y="226"/>
              <a:ext cx="453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Text Box 40"/>
            <p:cNvSpPr txBox="1">
              <a:spLocks noChangeArrowheads="1"/>
            </p:cNvSpPr>
            <p:nvPr/>
          </p:nvSpPr>
          <p:spPr bwMode="auto">
            <a:xfrm>
              <a:off x="11" y="211"/>
              <a:ext cx="4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 dirty="0">
                  <a:latin typeface="楷体_GB2312" pitchFamily="1" charset="-122"/>
                  <a:ea typeface="楷体_GB2312" pitchFamily="1" charset="-122"/>
                </a:rPr>
                <a:t>4000</a:t>
              </a:r>
              <a:endParaRPr lang="zh-CN" altLang="en-US" sz="2000" b="1" dirty="0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14348" name="Text Box 42"/>
            <p:cNvSpPr txBox="1">
              <a:spLocks noChangeArrowheads="1"/>
            </p:cNvSpPr>
            <p:nvPr/>
          </p:nvSpPr>
          <p:spPr bwMode="auto">
            <a:xfrm>
              <a:off x="910" y="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14349" name="Line 43"/>
            <p:cNvSpPr>
              <a:spLocks noChangeShapeType="1"/>
            </p:cNvSpPr>
            <p:nvPr/>
          </p:nvSpPr>
          <p:spPr bwMode="auto">
            <a:xfrm>
              <a:off x="792" y="226"/>
              <a:ext cx="453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Text Box 44"/>
            <p:cNvSpPr txBox="1">
              <a:spLocks noChangeArrowheads="1"/>
            </p:cNvSpPr>
            <p:nvPr/>
          </p:nvSpPr>
          <p:spPr bwMode="auto">
            <a:xfrm>
              <a:off x="786" y="202"/>
              <a:ext cx="6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 dirty="0">
                  <a:latin typeface="楷体_GB2312" pitchFamily="1" charset="-122"/>
                  <a:ea typeface="楷体_GB2312" pitchFamily="1" charset="-122"/>
                </a:rPr>
                <a:t>1000</a:t>
              </a:r>
              <a:endParaRPr lang="zh-CN" altLang="en-US" sz="2000" b="1" dirty="0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14351" name="Text Box 45"/>
            <p:cNvSpPr txBox="1">
              <a:spLocks noChangeArrowheads="1"/>
            </p:cNvSpPr>
            <p:nvPr/>
          </p:nvSpPr>
          <p:spPr bwMode="auto">
            <a:xfrm>
              <a:off x="513" y="95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 dirty="0"/>
                <a:t>=</a:t>
              </a:r>
            </a:p>
          </p:txBody>
        </p:sp>
      </p:grp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1403350" y="5027613"/>
            <a:ext cx="2066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en-US" b="1" dirty="0"/>
              <a:t>χ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= 1</a:t>
            </a:r>
            <a:r>
              <a:rPr lang="en-US" sz="2000" b="1" dirty="0"/>
              <a:t>×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4000</a:t>
            </a:r>
            <a:endParaRPr lang="zh-CN" altLang="en-US" sz="20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53" name="Text Box 47"/>
          <p:cNvSpPr txBox="1">
            <a:spLocks noChangeArrowheads="1"/>
          </p:cNvSpPr>
          <p:nvPr/>
        </p:nvSpPr>
        <p:spPr bwMode="auto">
          <a:xfrm>
            <a:off x="2060575" y="5616575"/>
            <a:ext cx="1503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1" dirty="0"/>
              <a:t>χ</a:t>
            </a:r>
            <a:r>
              <a:rPr lang="en-US" sz="2000" b="1" i="1" dirty="0">
                <a:ea typeface="楷体_GB2312" pitchFamily="1" charset="-122"/>
              </a:rPr>
              <a:t> 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endParaRPr lang="zh-CN" altLang="en-US" sz="20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54" name="Text Box 50"/>
          <p:cNvSpPr txBox="1">
            <a:spLocks noChangeArrowheads="1"/>
          </p:cNvSpPr>
          <p:nvPr/>
        </p:nvSpPr>
        <p:spPr bwMode="auto">
          <a:xfrm>
            <a:off x="5003800" y="2708275"/>
            <a:ext cx="3251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解：设长方形草坪宽的图上</a:t>
            </a:r>
          </a:p>
          <a:p>
            <a:pPr eaLnBrk="1" hangingPunct="1">
              <a:lnSpc>
                <a:spcPct val="125000"/>
              </a:lnSpc>
            </a:pP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距离是</a:t>
            </a:r>
            <a:r>
              <a:rPr lang="en-US" sz="2000" b="1" i="1" dirty="0">
                <a:ea typeface="楷体_GB2312" pitchFamily="1" charset="-122"/>
              </a:rPr>
              <a:t>y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4355" name="Text Box 51"/>
          <p:cNvSpPr txBox="1">
            <a:spLocks noChangeArrowheads="1"/>
          </p:cNvSpPr>
          <p:nvPr/>
        </p:nvSpPr>
        <p:spPr bwMode="auto">
          <a:xfrm>
            <a:off x="5446713" y="3644900"/>
            <a:ext cx="185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=2500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grpSp>
        <p:nvGrpSpPr>
          <p:cNvPr id="14356" name="Group 80"/>
          <p:cNvGrpSpPr/>
          <p:nvPr/>
        </p:nvGrpSpPr>
        <p:grpSpPr bwMode="auto">
          <a:xfrm>
            <a:off x="5446713" y="4059238"/>
            <a:ext cx="2355850" cy="717550"/>
            <a:chOff x="0" y="0"/>
            <a:chExt cx="1484" cy="452"/>
          </a:xfrm>
        </p:grpSpPr>
        <p:grpSp>
          <p:nvGrpSpPr>
            <p:cNvPr id="14357" name="Group 79"/>
            <p:cNvGrpSpPr/>
            <p:nvPr/>
          </p:nvGrpSpPr>
          <p:grpSpPr bwMode="auto">
            <a:xfrm>
              <a:off x="0" y="0"/>
              <a:ext cx="467" cy="452"/>
              <a:chOff x="0" y="0"/>
              <a:chExt cx="467" cy="452"/>
            </a:xfrm>
          </p:grpSpPr>
          <p:sp>
            <p:nvSpPr>
              <p:cNvPr id="14358" name="Text Box 54"/>
              <p:cNvSpPr txBox="1">
                <a:spLocks noChangeArrowheads="1"/>
              </p:cNvSpPr>
              <p:nvPr/>
            </p:nvSpPr>
            <p:spPr bwMode="auto">
              <a:xfrm>
                <a:off x="121" y="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 i="1">
                    <a:ea typeface="楷体_GB2312" pitchFamily="1" charset="-122"/>
                  </a:rPr>
                  <a:t>y</a:t>
                </a:r>
              </a:p>
            </p:txBody>
          </p:sp>
          <p:sp>
            <p:nvSpPr>
              <p:cNvPr id="14359" name="Line 55"/>
              <p:cNvSpPr>
                <a:spLocks noChangeShapeType="1"/>
              </p:cNvSpPr>
              <p:nvPr/>
            </p:nvSpPr>
            <p:spPr bwMode="auto">
              <a:xfrm>
                <a:off x="14" y="225"/>
                <a:ext cx="453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0" name="Text Box 56"/>
              <p:cNvSpPr txBox="1">
                <a:spLocks noChangeArrowheads="1"/>
              </p:cNvSpPr>
              <p:nvPr/>
            </p:nvSpPr>
            <p:spPr bwMode="auto">
              <a:xfrm>
                <a:off x="0" y="202"/>
                <a:ext cx="4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2500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</p:grpSp>
        <p:grpSp>
          <p:nvGrpSpPr>
            <p:cNvPr id="14361" name="Group 78"/>
            <p:cNvGrpSpPr/>
            <p:nvPr/>
          </p:nvGrpSpPr>
          <p:grpSpPr bwMode="auto">
            <a:xfrm>
              <a:off x="862" y="13"/>
              <a:ext cx="622" cy="428"/>
              <a:chOff x="0" y="0"/>
              <a:chExt cx="622" cy="428"/>
            </a:xfrm>
          </p:grpSpPr>
          <p:sp>
            <p:nvSpPr>
              <p:cNvPr id="14362" name="Text Box 58"/>
              <p:cNvSpPr txBox="1">
                <a:spLocks noChangeArrowheads="1"/>
              </p:cNvSpPr>
              <p:nvPr/>
            </p:nvSpPr>
            <p:spPr bwMode="auto">
              <a:xfrm>
                <a:off x="169" y="0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1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  <p:sp>
            <p:nvSpPr>
              <p:cNvPr id="14363" name="Line 59"/>
              <p:cNvSpPr>
                <a:spLocks noChangeShapeType="1"/>
              </p:cNvSpPr>
              <p:nvPr/>
            </p:nvSpPr>
            <p:spPr bwMode="auto">
              <a:xfrm>
                <a:off x="30" y="218"/>
                <a:ext cx="453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4" name="Text Box 60"/>
              <p:cNvSpPr txBox="1">
                <a:spLocks noChangeArrowheads="1"/>
              </p:cNvSpPr>
              <p:nvPr/>
            </p:nvSpPr>
            <p:spPr bwMode="auto">
              <a:xfrm>
                <a:off x="0" y="178"/>
                <a:ext cx="62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1000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</p:grpSp>
        <p:sp>
          <p:nvSpPr>
            <p:cNvPr id="14365" name="Text Box 61"/>
            <p:cNvSpPr txBox="1">
              <a:spLocks noChangeArrowheads="1"/>
            </p:cNvSpPr>
            <p:nvPr/>
          </p:nvSpPr>
          <p:spPr bwMode="auto">
            <a:xfrm>
              <a:off x="575" y="117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/>
                <a:t>=</a:t>
              </a:r>
            </a:p>
          </p:txBody>
        </p:sp>
      </p:grpSp>
      <p:sp>
        <p:nvSpPr>
          <p:cNvPr id="14366" name="Text Box 62"/>
          <p:cNvSpPr txBox="1">
            <a:spLocks noChangeArrowheads="1"/>
          </p:cNvSpPr>
          <p:nvPr/>
        </p:nvSpPr>
        <p:spPr bwMode="auto">
          <a:xfrm>
            <a:off x="5770563" y="4919663"/>
            <a:ext cx="186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en-US" sz="2000" b="1" i="1">
                <a:ea typeface="楷体_GB2312" pitchFamily="1" charset="-122"/>
              </a:rPr>
              <a:t>y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=1</a:t>
            </a:r>
            <a:r>
              <a:rPr lang="en-US" sz="2000" b="1"/>
              <a:t>×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2500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67" name="Text Box 63"/>
          <p:cNvSpPr txBox="1">
            <a:spLocks noChangeArrowheads="1"/>
          </p:cNvSpPr>
          <p:nvPr/>
        </p:nvSpPr>
        <p:spPr bwMode="auto">
          <a:xfrm>
            <a:off x="6310313" y="54721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 i="1">
                <a:ea typeface="楷体_GB2312" pitchFamily="1" charset="-122"/>
              </a:rPr>
              <a:t>y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</a:t>
            </a:r>
            <a:endParaRPr lang="zh-CN" altLang="en-US" sz="20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68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4369" name="Text Box 82"/>
          <p:cNvSpPr txBox="1">
            <a:spLocks noChangeArrowheads="1"/>
          </p:cNvSpPr>
          <p:nvPr/>
        </p:nvSpPr>
        <p:spPr bwMode="auto">
          <a:xfrm>
            <a:off x="900113" y="2276475"/>
            <a:ext cx="3171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200" b="1" dirty="0">
                <a:solidFill>
                  <a:schemeClr val="hlink"/>
                </a:solidFill>
                <a:ea typeface="楷体_GB2312" pitchFamily="1" charset="-122"/>
              </a:rPr>
              <a:t>先算出图上距离：</a:t>
            </a:r>
          </a:p>
        </p:txBody>
      </p:sp>
      <p:sp>
        <p:nvSpPr>
          <p:cNvPr id="14370" name="Rectangle 32"/>
          <p:cNvSpPr>
            <a:spLocks noChangeArrowheads="1"/>
          </p:cNvSpPr>
          <p:nvPr/>
        </p:nvSpPr>
        <p:spPr bwMode="auto">
          <a:xfrm>
            <a:off x="900113" y="1238250"/>
            <a:ext cx="72009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一块长方形草坪长</a:t>
            </a: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40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米，宽</a:t>
            </a: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米。请用</a:t>
            </a: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1∶1000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的比例尺画出这块草坪的平面图。 </a:t>
            </a:r>
          </a:p>
        </p:txBody>
      </p:sp>
      <p:sp>
        <p:nvSpPr>
          <p:cNvPr id="14371" name="Text Box 82"/>
          <p:cNvSpPr txBox="1">
            <a:spLocks noChangeArrowheads="1"/>
          </p:cNvSpPr>
          <p:nvPr/>
        </p:nvSpPr>
        <p:spPr bwMode="auto">
          <a:xfrm>
            <a:off x="971550" y="5978525"/>
            <a:ext cx="19446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200" b="1" dirty="0">
                <a:solidFill>
                  <a:schemeClr val="hlink"/>
                </a:solidFill>
                <a:ea typeface="楷体_GB2312" pitchFamily="1" charset="-122"/>
              </a:rPr>
              <a:t>再画图：</a:t>
            </a:r>
          </a:p>
        </p:txBody>
      </p:sp>
      <p:sp>
        <p:nvSpPr>
          <p:cNvPr id="14372" name="Text Box 82"/>
          <p:cNvSpPr txBox="1">
            <a:spLocks noChangeArrowheads="1"/>
          </p:cNvSpPr>
          <p:nvPr/>
        </p:nvSpPr>
        <p:spPr bwMode="auto">
          <a:xfrm>
            <a:off x="2124075" y="5954713"/>
            <a:ext cx="19446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200" b="1" dirty="0">
                <a:solidFill>
                  <a:srgbClr val="FF0000"/>
                </a:solidFill>
                <a:ea typeface="楷体_GB2312" pitchFamily="1" charset="-122"/>
              </a:rPr>
              <a:t>答案略。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3" grpId="0" autoUpdateAnimBg="0"/>
      <p:bldP spid="14352" grpId="0" autoUpdateAnimBg="0"/>
      <p:bldP spid="14353" grpId="0" autoUpdateAnimBg="0"/>
      <p:bldP spid="14354" grpId="0" autoUpdateAnimBg="0"/>
      <p:bldP spid="14355" grpId="0" autoUpdateAnimBg="0"/>
      <p:bldP spid="14366" grpId="0" autoUpdateAnimBg="0"/>
      <p:bldP spid="14367" grpId="0" autoUpdateAnimBg="0"/>
      <p:bldP spid="14369" grpId="0" autoUpdateAnimBg="0"/>
      <p:bldP spid="14371" grpId="0" autoUpdateAnimBg="0"/>
      <p:bldP spid="143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2"/>
          <p:cNvSpPr/>
          <p:nvPr/>
        </p:nvSpPr>
        <p:spPr bwMode="auto">
          <a:xfrm>
            <a:off x="107950" y="2316163"/>
            <a:ext cx="4389438" cy="2465387"/>
          </a:xfrm>
          <a:custGeom>
            <a:avLst/>
            <a:gdLst>
              <a:gd name="T0" fmla="*/ 87 w 2765"/>
              <a:gd name="T1" fmla="*/ 8 h 1553"/>
              <a:gd name="T2" fmla="*/ 252 w 2765"/>
              <a:gd name="T3" fmla="*/ 45 h 1553"/>
              <a:gd name="T4" fmla="*/ 307 w 2765"/>
              <a:gd name="T5" fmla="*/ 63 h 1553"/>
              <a:gd name="T6" fmla="*/ 1413 w 2765"/>
              <a:gd name="T7" fmla="*/ 36 h 1553"/>
              <a:gd name="T8" fmla="*/ 2620 w 2765"/>
              <a:gd name="T9" fmla="*/ 45 h 1553"/>
              <a:gd name="T10" fmla="*/ 2748 w 2765"/>
              <a:gd name="T11" fmla="*/ 54 h 1553"/>
              <a:gd name="T12" fmla="*/ 2730 w 2765"/>
              <a:gd name="T13" fmla="*/ 109 h 1553"/>
              <a:gd name="T14" fmla="*/ 2730 w 2765"/>
              <a:gd name="T15" fmla="*/ 356 h 1553"/>
              <a:gd name="T16" fmla="*/ 2757 w 2765"/>
              <a:gd name="T17" fmla="*/ 447 h 1553"/>
              <a:gd name="T18" fmla="*/ 2748 w 2765"/>
              <a:gd name="T19" fmla="*/ 749 h 1553"/>
              <a:gd name="T20" fmla="*/ 2730 w 2765"/>
              <a:gd name="T21" fmla="*/ 804 h 1553"/>
              <a:gd name="T22" fmla="*/ 2730 w 2765"/>
              <a:gd name="T23" fmla="*/ 877 h 1553"/>
              <a:gd name="T24" fmla="*/ 1950 w 2765"/>
              <a:gd name="T25" fmla="*/ 907 h 1553"/>
              <a:gd name="T26" fmla="*/ 1962 w 2765"/>
              <a:gd name="T27" fmla="*/ 1197 h 1553"/>
              <a:gd name="T28" fmla="*/ 1925 w 2765"/>
              <a:gd name="T29" fmla="*/ 1325 h 1553"/>
              <a:gd name="T30" fmla="*/ 1907 w 2765"/>
              <a:gd name="T31" fmla="*/ 1380 h 1553"/>
              <a:gd name="T32" fmla="*/ 1916 w 2765"/>
              <a:gd name="T33" fmla="*/ 1526 h 1553"/>
              <a:gd name="T34" fmla="*/ 1943 w 2765"/>
              <a:gd name="T35" fmla="*/ 1544 h 1553"/>
              <a:gd name="T36" fmla="*/ 1943 w 2765"/>
              <a:gd name="T37" fmla="*/ 1553 h 1553"/>
              <a:gd name="T38" fmla="*/ 0 w 2765"/>
              <a:gd name="T39" fmla="*/ 1542 h 1553"/>
              <a:gd name="T40" fmla="*/ 0 w 2765"/>
              <a:gd name="T41" fmla="*/ 0 h 1553"/>
              <a:gd name="T42" fmla="*/ 0 w 2765"/>
              <a:gd name="T43" fmla="*/ 0 h 1553"/>
              <a:gd name="T44" fmla="*/ 2765 w 2765"/>
              <a:gd name="T45" fmla="*/ 1553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T42" t="T43" r="T44" b="T45"/>
            <a:pathLst>
              <a:path w="2765" h="1553">
                <a:moveTo>
                  <a:pt x="87" y="8"/>
                </a:moveTo>
                <a:cubicBezTo>
                  <a:pt x="150" y="16"/>
                  <a:pt x="193" y="26"/>
                  <a:pt x="252" y="45"/>
                </a:cubicBezTo>
                <a:cubicBezTo>
                  <a:pt x="270" y="51"/>
                  <a:pt x="307" y="63"/>
                  <a:pt x="307" y="63"/>
                </a:cubicBezTo>
                <a:cubicBezTo>
                  <a:pt x="673" y="45"/>
                  <a:pt x="1064" y="123"/>
                  <a:pt x="1413" y="36"/>
                </a:cubicBezTo>
                <a:cubicBezTo>
                  <a:pt x="1815" y="39"/>
                  <a:pt x="2218" y="40"/>
                  <a:pt x="2620" y="45"/>
                </a:cubicBezTo>
                <a:cubicBezTo>
                  <a:pt x="2663" y="46"/>
                  <a:pt x="2711" y="32"/>
                  <a:pt x="2748" y="54"/>
                </a:cubicBezTo>
                <a:cubicBezTo>
                  <a:pt x="2765" y="64"/>
                  <a:pt x="2730" y="109"/>
                  <a:pt x="2730" y="109"/>
                </a:cubicBezTo>
                <a:cubicBezTo>
                  <a:pt x="2717" y="229"/>
                  <a:pt x="2716" y="197"/>
                  <a:pt x="2730" y="356"/>
                </a:cubicBezTo>
                <a:cubicBezTo>
                  <a:pt x="2733" y="388"/>
                  <a:pt x="2757" y="447"/>
                  <a:pt x="2757" y="447"/>
                </a:cubicBezTo>
                <a:cubicBezTo>
                  <a:pt x="2754" y="548"/>
                  <a:pt x="2756" y="649"/>
                  <a:pt x="2748" y="749"/>
                </a:cubicBezTo>
                <a:cubicBezTo>
                  <a:pt x="2747" y="768"/>
                  <a:pt x="2730" y="785"/>
                  <a:pt x="2730" y="804"/>
                </a:cubicBezTo>
                <a:cubicBezTo>
                  <a:pt x="2730" y="828"/>
                  <a:pt x="2730" y="853"/>
                  <a:pt x="2730" y="877"/>
                </a:cubicBezTo>
                <a:lnTo>
                  <a:pt x="1950" y="907"/>
                </a:lnTo>
                <a:cubicBezTo>
                  <a:pt x="1954" y="1004"/>
                  <a:pt x="1964" y="1100"/>
                  <a:pt x="1962" y="1197"/>
                </a:cubicBezTo>
                <a:cubicBezTo>
                  <a:pt x="1962" y="1217"/>
                  <a:pt x="1933" y="1301"/>
                  <a:pt x="1925" y="1325"/>
                </a:cubicBezTo>
                <a:cubicBezTo>
                  <a:pt x="1919" y="1343"/>
                  <a:pt x="1907" y="1380"/>
                  <a:pt x="1907" y="1380"/>
                </a:cubicBezTo>
                <a:cubicBezTo>
                  <a:pt x="1910" y="1429"/>
                  <a:pt x="1906" y="1478"/>
                  <a:pt x="1916" y="1526"/>
                </a:cubicBezTo>
                <a:cubicBezTo>
                  <a:pt x="1918" y="1537"/>
                  <a:pt x="1935" y="1536"/>
                  <a:pt x="1943" y="1544"/>
                </a:cubicBezTo>
                <a:cubicBezTo>
                  <a:pt x="1945" y="1546"/>
                  <a:pt x="1943" y="1550"/>
                  <a:pt x="1943" y="1553"/>
                </a:cubicBezTo>
                <a:lnTo>
                  <a:pt x="0" y="154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Line 59"/>
          <p:cNvSpPr>
            <a:spLocks noChangeShapeType="1"/>
          </p:cNvSpPr>
          <p:nvPr/>
        </p:nvSpPr>
        <p:spPr bwMode="auto">
          <a:xfrm flipH="1">
            <a:off x="7451725" y="3395663"/>
            <a:ext cx="8651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36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74675" y="1316038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填表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graphicFrame>
        <p:nvGraphicFramePr>
          <p:cNvPr id="15367" name="Group 7"/>
          <p:cNvGraphicFramePr>
            <a:graphicFrameLocks noGrp="1"/>
          </p:cNvGraphicFramePr>
          <p:nvPr/>
        </p:nvGraphicFramePr>
        <p:xfrm>
          <a:off x="971550" y="2060575"/>
          <a:ext cx="6840538" cy="3095626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图上距离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实际距离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比例尺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180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千米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1∶3000000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厘米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F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15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千米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F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F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8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厘米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</a:rPr>
                        <a:t>20∶1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87450" y="2924175"/>
            <a:ext cx="180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6</a:t>
            </a:r>
            <a:r>
              <a:rPr lang="zh-CN" alt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508625" y="3789363"/>
            <a:ext cx="268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1∶500000</a:t>
            </a:r>
            <a:endParaRPr lang="zh-CN" altLang="en-US" sz="24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563938" y="4508500"/>
            <a:ext cx="189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毫米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 autoUpdateAnimBg="0"/>
      <p:bldP spid="15390" grpId="0" autoUpdateAnimBg="0"/>
      <p:bldP spid="153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6388" name="Rectangle 46"/>
          <p:cNvSpPr>
            <a:spLocks noChangeArrowheads="1"/>
          </p:cNvSpPr>
          <p:nvPr/>
        </p:nvSpPr>
        <p:spPr bwMode="auto">
          <a:xfrm>
            <a:off x="539750" y="1196975"/>
            <a:ext cx="77041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3.</a:t>
            </a:r>
            <a:endParaRPr lang="zh-CN" altLang="en-US" sz="22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6389" name="Rectangle 59"/>
          <p:cNvSpPr>
            <a:spLocks noChangeArrowheads="1"/>
          </p:cNvSpPr>
          <p:nvPr/>
        </p:nvSpPr>
        <p:spPr bwMode="auto">
          <a:xfrm>
            <a:off x="1979613" y="2565400"/>
            <a:ext cx="5256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解：设甲、乙两地之间的实际距离为</a:t>
            </a:r>
            <a:r>
              <a:rPr lang="en-US" b="1" dirty="0">
                <a:ea typeface="楷体_GB2312" pitchFamily="1" charset="-122"/>
              </a:rPr>
              <a:t>χ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厘米。            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       </a:t>
            </a:r>
            <a:r>
              <a:rPr lang="en-US" sz="2000" b="1" u="sng" dirty="0">
                <a:latin typeface="楷体_GB2312" pitchFamily="1" charset="-122"/>
                <a:ea typeface="楷体_GB2312" pitchFamily="1" charset="-122"/>
              </a:rPr>
              <a:t>  </a:t>
            </a:r>
          </a:p>
        </p:txBody>
      </p:sp>
      <p:sp>
        <p:nvSpPr>
          <p:cNvPr id="16390" name="Rectangle 60"/>
          <p:cNvSpPr>
            <a:spLocks noChangeArrowheads="1"/>
          </p:cNvSpPr>
          <p:nvPr/>
        </p:nvSpPr>
        <p:spPr bwMode="auto">
          <a:xfrm>
            <a:off x="2051050" y="2924175"/>
            <a:ext cx="4408488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117600">
              <a:lnSpc>
                <a:spcPct val="125000"/>
              </a:lnSpc>
            </a:pP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1:25000 = 20:</a:t>
            </a:r>
            <a:r>
              <a:rPr lang="en-US" b="1" dirty="0">
                <a:latin typeface="Times New Roman" panose="02020603050405020304" pitchFamily="18" charset="0"/>
                <a:ea typeface="楷体_GB2312" pitchFamily="1" charset="-122"/>
              </a:rPr>
              <a:t>χ</a:t>
            </a:r>
            <a:endParaRPr lang="en-US" sz="20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pPr indent="1117600">
              <a:lnSpc>
                <a:spcPct val="125000"/>
              </a:lnSpc>
            </a:pP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        </a:t>
            </a:r>
            <a:r>
              <a:rPr lang="en-US" b="1" dirty="0">
                <a:latin typeface="Times New Roman" panose="02020603050405020304" pitchFamily="18" charset="0"/>
                <a:ea typeface="楷体_GB2312" pitchFamily="1" charset="-122"/>
              </a:rPr>
              <a:t>χ</a:t>
            </a: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= 20×25000</a:t>
            </a:r>
          </a:p>
          <a:p>
            <a:pPr indent="1117600">
              <a:lnSpc>
                <a:spcPct val="125000"/>
              </a:lnSpc>
            </a:pP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        </a:t>
            </a:r>
            <a:r>
              <a:rPr lang="en-US" b="1" dirty="0">
                <a:latin typeface="Times New Roman" panose="02020603050405020304" pitchFamily="18" charset="0"/>
                <a:ea typeface="楷体_GB2312" pitchFamily="1" charset="-122"/>
              </a:rPr>
              <a:t>χ</a:t>
            </a: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500000</a:t>
            </a:r>
          </a:p>
        </p:txBody>
      </p:sp>
      <p:sp>
        <p:nvSpPr>
          <p:cNvPr id="16391" name="Rectangle 61"/>
          <p:cNvSpPr>
            <a:spLocks noChangeArrowheads="1"/>
          </p:cNvSpPr>
          <p:nvPr/>
        </p:nvSpPr>
        <p:spPr bwMode="auto">
          <a:xfrm>
            <a:off x="2051050" y="4221163"/>
            <a:ext cx="5151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解：设甲、乙两地之间的图上距离为</a:t>
            </a:r>
            <a:r>
              <a:rPr lang="en-US" sz="2000" b="1" i="1" dirty="0">
                <a:ea typeface="楷体_GB2312" pitchFamily="1" charset="-122"/>
              </a:rPr>
              <a:t>y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厘米。</a:t>
            </a:r>
            <a:endParaRPr lang="en-US" sz="20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6392" name="Rectangle 62"/>
          <p:cNvSpPr>
            <a:spLocks noChangeArrowheads="1"/>
          </p:cNvSpPr>
          <p:nvPr/>
        </p:nvSpPr>
        <p:spPr bwMode="auto">
          <a:xfrm>
            <a:off x="2484438" y="4508500"/>
            <a:ext cx="4427537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      </a:t>
            </a: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1:20000 = </a:t>
            </a:r>
            <a:r>
              <a:rPr lang="en-US" sz="2000" b="1" i="1" dirty="0">
                <a:latin typeface="Times New Roman" panose="02020603050405020304" pitchFamily="18" charset="0"/>
                <a:ea typeface="楷体_GB2312" pitchFamily="1" charset="-122"/>
              </a:rPr>
              <a:t>y</a:t>
            </a: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:500000</a:t>
            </a:r>
          </a:p>
          <a:p>
            <a:pPr>
              <a:lnSpc>
                <a:spcPct val="125000"/>
              </a:lnSpc>
            </a:pP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              2000</a:t>
            </a:r>
            <a:r>
              <a:rPr lang="en-US" sz="2000" b="1" i="1" dirty="0">
                <a:latin typeface="Times New Roman" panose="02020603050405020304" pitchFamily="18" charset="0"/>
                <a:ea typeface="楷体_GB2312" pitchFamily="1" charset="-122"/>
              </a:rPr>
              <a:t>y </a:t>
            </a: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= 500000</a:t>
            </a:r>
          </a:p>
          <a:p>
            <a:pPr>
              <a:lnSpc>
                <a:spcPct val="125000"/>
              </a:lnSpc>
            </a:pP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                      </a:t>
            </a:r>
            <a:r>
              <a:rPr lang="en-US" sz="2000" b="1" i="1" dirty="0">
                <a:latin typeface="Times New Roman" panose="02020603050405020304" pitchFamily="18" charset="0"/>
                <a:ea typeface="楷体_GB2312" pitchFamily="1" charset="-122"/>
              </a:rPr>
              <a:t>y</a:t>
            </a:r>
            <a:r>
              <a:rPr lang="en-US" sz="2000" b="1" dirty="0">
                <a:latin typeface="Times New Roman" panose="02020603050405020304" pitchFamily="18" charset="0"/>
                <a:ea typeface="楷体_GB2312" pitchFamily="1" charset="-122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25</a:t>
            </a:r>
          </a:p>
        </p:txBody>
      </p:sp>
      <p:sp>
        <p:nvSpPr>
          <p:cNvPr id="16393" name="Rectangle 46"/>
          <p:cNvSpPr>
            <a:spLocks noChangeArrowheads="1"/>
          </p:cNvSpPr>
          <p:nvPr/>
        </p:nvSpPr>
        <p:spPr bwMode="auto">
          <a:xfrm>
            <a:off x="900113" y="1196975"/>
            <a:ext cx="770413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在比例尺是</a:t>
            </a: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en-US" sz="2200" b="1" dirty="0">
                <a:latin typeface="Times New Roman" panose="02020603050405020304" pitchFamily="18" charset="0"/>
                <a:ea typeface="楷体_GB2312" pitchFamily="1" charset="-122"/>
              </a:rPr>
              <a:t>:25000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的地图上量得甲、乙两地之间的距离是</a:t>
            </a:r>
            <a:r>
              <a:rPr lang="en-US" sz="2200" b="1" dirty="0">
                <a:latin typeface="Times New Roman" panose="02020603050405020304" pitchFamily="18" charset="0"/>
                <a:ea typeface="楷体_GB2312" pitchFamily="1" charset="-122"/>
              </a:rPr>
              <a:t>20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厘米，如果把它改画在比例尺为</a:t>
            </a:r>
            <a:r>
              <a:rPr lang="en-US" sz="2200" b="1" dirty="0">
                <a:latin typeface="Times New Roman" panose="02020603050405020304" pitchFamily="18" charset="0"/>
                <a:ea typeface="楷体_GB2312" pitchFamily="1" charset="-122"/>
              </a:rPr>
              <a:t>1:20000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的地图上，甲、乙两地的图上距离应画多长？</a:t>
            </a:r>
          </a:p>
        </p:txBody>
      </p:sp>
      <p:sp>
        <p:nvSpPr>
          <p:cNvPr id="16394" name="Rectangle 46"/>
          <p:cNvSpPr>
            <a:spLocks noChangeArrowheads="1"/>
          </p:cNvSpPr>
          <p:nvPr/>
        </p:nvSpPr>
        <p:spPr bwMode="auto">
          <a:xfrm>
            <a:off x="2916238" y="5815013"/>
            <a:ext cx="58324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答：甲、乙两地的图上距离应画</a:t>
            </a:r>
            <a:r>
              <a:rPr lang="en-US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200" b="1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  <p:bldP spid="16391" grpId="0" autoUpdateAnimBg="0"/>
      <p:bldP spid="16392" grpId="0" autoUpdateAnimBg="0"/>
      <p:bldP spid="163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7412" name="Rectangle 46"/>
          <p:cNvSpPr>
            <a:spLocks noChangeArrowheads="1"/>
          </p:cNvSpPr>
          <p:nvPr/>
        </p:nvSpPr>
        <p:spPr bwMode="auto">
          <a:xfrm>
            <a:off x="395288" y="1125538"/>
            <a:ext cx="11525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200" b="1" dirty="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1341438"/>
            <a:ext cx="44275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5076825" y="1700213"/>
            <a:ext cx="3744913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）客厅实际长多少米？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）小卧室的实际面积是多少平方米？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）如果阳台宽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1.2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米，画在图上应是多少厘米？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）你还能提出什么问题？</a:t>
            </a:r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755650" y="5876925"/>
            <a:ext cx="67691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要解决这些问题，先要量出每个房间的尺寸。</a:t>
            </a:r>
          </a:p>
        </p:txBody>
      </p:sp>
      <p:pic>
        <p:nvPicPr>
          <p:cNvPr id="17416" name="Picture 13" descr="红直尺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8525" y="1628775"/>
            <a:ext cx="50276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Line 14"/>
          <p:cNvSpPr>
            <a:spLocks noChangeShapeType="1"/>
          </p:cNvSpPr>
          <p:nvPr/>
        </p:nvSpPr>
        <p:spPr bwMode="auto">
          <a:xfrm>
            <a:off x="1028700" y="1643063"/>
            <a:ext cx="1887538" cy="0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1692275" y="14589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3492500" y="14843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7420" name="Rectangle 23"/>
          <p:cNvSpPr>
            <a:spLocks noChangeArrowheads="1"/>
          </p:cNvSpPr>
          <p:nvPr/>
        </p:nvSpPr>
        <p:spPr bwMode="auto">
          <a:xfrm rot="16200000">
            <a:off x="3973513" y="4243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3cm</a:t>
            </a:r>
          </a:p>
        </p:txBody>
      </p:sp>
      <p:sp>
        <p:nvSpPr>
          <p:cNvPr id="17421" name="Rectangle 25"/>
          <p:cNvSpPr>
            <a:spLocks noChangeArrowheads="1"/>
          </p:cNvSpPr>
          <p:nvPr/>
        </p:nvSpPr>
        <p:spPr bwMode="auto">
          <a:xfrm rot="16200000">
            <a:off x="3987800" y="22987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5cm</a:t>
            </a:r>
          </a:p>
        </p:txBody>
      </p:sp>
      <p:sp>
        <p:nvSpPr>
          <p:cNvPr id="17422" name="Rectangle 26"/>
          <p:cNvSpPr>
            <a:spLocks noChangeArrowheads="1"/>
          </p:cNvSpPr>
          <p:nvPr/>
        </p:nvSpPr>
        <p:spPr bwMode="auto">
          <a:xfrm rot="16200000">
            <a:off x="617538" y="38846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7423" name="Rectangle 27"/>
          <p:cNvSpPr>
            <a:spLocks noChangeArrowheads="1"/>
          </p:cNvSpPr>
          <p:nvPr/>
        </p:nvSpPr>
        <p:spPr bwMode="auto">
          <a:xfrm rot="16200000">
            <a:off x="617538" y="2832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1.5cm</a:t>
            </a:r>
          </a:p>
        </p:txBody>
      </p:sp>
      <p:sp>
        <p:nvSpPr>
          <p:cNvPr id="17424" name="Rectangle 28"/>
          <p:cNvSpPr>
            <a:spLocks noChangeArrowheads="1"/>
          </p:cNvSpPr>
          <p:nvPr/>
        </p:nvSpPr>
        <p:spPr bwMode="auto">
          <a:xfrm rot="16200000">
            <a:off x="588963" y="19526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  <p:bldP spid="17417" grpId="0" animBg="1"/>
      <p:bldP spid="17418" grpId="0" autoUpdateAnimBg="0"/>
      <p:bldP spid="17419" grpId="0" autoUpdateAnimBg="0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8436" name="Rectangle 46"/>
          <p:cNvSpPr>
            <a:spLocks noChangeArrowheads="1"/>
          </p:cNvSpPr>
          <p:nvPr/>
        </p:nvSpPr>
        <p:spPr bwMode="auto">
          <a:xfrm>
            <a:off x="395288" y="1162050"/>
            <a:ext cx="1152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200" b="1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341438"/>
            <a:ext cx="44275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148263" y="1341438"/>
            <a:ext cx="37449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）客厅实际长多少米？</a:t>
            </a: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1028700" y="1643063"/>
            <a:ext cx="1887538" cy="0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1692275" y="14589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3492500" y="14843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 rot="16200000">
            <a:off x="3973513" y="4243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3cm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 rot="16200000">
            <a:off x="3987800" y="22987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5cm</a:t>
            </a:r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 rot="16200000">
            <a:off x="617538" y="38846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 rot="16200000">
            <a:off x="617538" y="2832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1.5cm</a:t>
            </a:r>
          </a:p>
        </p:txBody>
      </p:sp>
      <p:sp>
        <p:nvSpPr>
          <p:cNvPr id="18446" name="Rectangle 16"/>
          <p:cNvSpPr>
            <a:spLocks noChangeArrowheads="1"/>
          </p:cNvSpPr>
          <p:nvPr/>
        </p:nvSpPr>
        <p:spPr bwMode="auto">
          <a:xfrm rot="16200000">
            <a:off x="588963" y="19526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2.5cm</a:t>
            </a: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5148263" y="2205038"/>
            <a:ext cx="36718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根据比例尺的意义，在这幅图上，实际距离是图上距离的</a:t>
            </a:r>
            <a:r>
              <a:rPr 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100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倍。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580063" y="4149725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5257800" y="3644900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5×100 = 500 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5292725" y="4221163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500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5148263" y="4725988"/>
            <a:ext cx="41767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答：客厅实际长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utoUpdateAnimBg="0"/>
      <p:bldP spid="18449" grpId="0" autoUpdateAnimBg="0"/>
      <p:bldP spid="18450" grpId="0" autoUpdateAnimBg="0"/>
      <p:bldP spid="184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9460" name="Rectangle 46"/>
          <p:cNvSpPr>
            <a:spLocks noChangeArrowheads="1"/>
          </p:cNvSpPr>
          <p:nvPr/>
        </p:nvSpPr>
        <p:spPr bwMode="auto">
          <a:xfrm>
            <a:off x="395288" y="1162050"/>
            <a:ext cx="1152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200" b="1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341438"/>
            <a:ext cx="44275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48263" y="1341438"/>
            <a:ext cx="34575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）小卧室的实际面积是多少平方米？</a:t>
            </a:r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1028700" y="1643063"/>
            <a:ext cx="1887538" cy="0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692275" y="14589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3492500" y="14843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 rot="16200000">
            <a:off x="3973513" y="4243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3cm</a:t>
            </a: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 rot="16200000">
            <a:off x="3987800" y="22987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5cm</a:t>
            </a: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 rot="16200000">
            <a:off x="617538" y="38846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 rot="16200000">
            <a:off x="617538" y="2832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1.5cm</a:t>
            </a:r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 rot="16200000">
            <a:off x="588963" y="19526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2.5cm</a:t>
            </a:r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5148263" y="2233613"/>
            <a:ext cx="36718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根据比例尺的意义，在这幅图上，实际距离是图上距离的</a:t>
            </a:r>
            <a:r>
              <a:rPr 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100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倍。</a:t>
            </a:r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5257800" y="3500438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3×100 = 300 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3924300" y="5734050"/>
            <a:ext cx="63373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答：小卧室的实际面积是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12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平方米。</a:t>
            </a:r>
          </a:p>
        </p:txBody>
      </p:sp>
      <p:sp>
        <p:nvSpPr>
          <p:cNvPr id="19474" name="Text Box 21"/>
          <p:cNvSpPr txBox="1">
            <a:spLocks noChangeArrowheads="1"/>
          </p:cNvSpPr>
          <p:nvPr/>
        </p:nvSpPr>
        <p:spPr bwMode="auto">
          <a:xfrm>
            <a:off x="5292725" y="4435475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4×100 = 400 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19475" name="Text Box 22"/>
          <p:cNvSpPr txBox="1">
            <a:spLocks noChangeArrowheads="1"/>
          </p:cNvSpPr>
          <p:nvPr/>
        </p:nvSpPr>
        <p:spPr bwMode="auto">
          <a:xfrm>
            <a:off x="5292725" y="4003675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300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= 3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sp>
        <p:nvSpPr>
          <p:cNvPr id="19476" name="Text Box 23"/>
          <p:cNvSpPr txBox="1">
            <a:spLocks noChangeArrowheads="1"/>
          </p:cNvSpPr>
          <p:nvPr/>
        </p:nvSpPr>
        <p:spPr bwMode="auto">
          <a:xfrm>
            <a:off x="5292725" y="4868863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400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= 4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sp>
        <p:nvSpPr>
          <p:cNvPr id="19477" name="Text Box 24"/>
          <p:cNvSpPr txBox="1">
            <a:spLocks noChangeArrowheads="1"/>
          </p:cNvSpPr>
          <p:nvPr/>
        </p:nvSpPr>
        <p:spPr bwMode="auto">
          <a:xfrm>
            <a:off x="5148263" y="5387975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 4×3 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12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平方米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utoUpdateAnimBg="0"/>
      <p:bldP spid="19472" grpId="0" autoUpdateAnimBg="0"/>
      <p:bldP spid="19473" grpId="0" autoUpdateAnimBg="0"/>
      <p:bldP spid="19474" grpId="0" autoUpdateAnimBg="0"/>
      <p:bldP spid="19475" grpId="0" autoUpdateAnimBg="0"/>
      <p:bldP spid="19476" grpId="0" autoUpdateAnimBg="0"/>
      <p:bldP spid="1947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20484" name="Rectangle 46"/>
          <p:cNvSpPr>
            <a:spLocks noChangeArrowheads="1"/>
          </p:cNvSpPr>
          <p:nvPr/>
        </p:nvSpPr>
        <p:spPr bwMode="auto">
          <a:xfrm>
            <a:off x="395288" y="1162050"/>
            <a:ext cx="1152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200" b="1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341438"/>
            <a:ext cx="44275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48263" y="1341438"/>
            <a:ext cx="34575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）如果阳台宽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1.2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米，画在图上应是多少厘米？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028700" y="1643063"/>
            <a:ext cx="1887538" cy="0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692275" y="14589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492500" y="14843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 rot="16200000">
            <a:off x="3973513" y="4243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3cm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 rot="16200000">
            <a:off x="3987800" y="22987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5cm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 rot="16200000">
            <a:off x="617538" y="38846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 rot="16200000">
            <a:off x="617538" y="2832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1.5cm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 rot="16200000">
            <a:off x="588963" y="19526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2.5cm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076825" y="2636838"/>
            <a:ext cx="36718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根据比例尺的意义，在这幅图上，实际距离是图上距离的</a:t>
            </a:r>
            <a:r>
              <a:rPr 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100</a:t>
            </a:r>
            <a:r>
              <a:rPr lang="zh-CN" alt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倍。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257800" y="4005263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1.2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 = 120 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292725" y="4581525"/>
            <a:ext cx="385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120÷100 =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1.2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003800" y="5157788"/>
            <a:ext cx="45370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答：画在图上应是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1.2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003800" y="2565400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autoUpdateAnimBg="0"/>
      <p:bldP spid="20496" grpId="0" autoUpdateAnimBg="0"/>
      <p:bldP spid="20497" grpId="0" autoUpdateAnimBg="0"/>
      <p:bldP spid="2049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21508" name="Rectangle 46"/>
          <p:cNvSpPr>
            <a:spLocks noChangeArrowheads="1"/>
          </p:cNvSpPr>
          <p:nvPr/>
        </p:nvSpPr>
        <p:spPr bwMode="auto">
          <a:xfrm>
            <a:off x="395288" y="1162050"/>
            <a:ext cx="1152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200" b="1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341438"/>
            <a:ext cx="44275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859338" y="1412875"/>
            <a:ext cx="46085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）你还能提出什么问题？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028700" y="1643063"/>
            <a:ext cx="1887538" cy="0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692275" y="14589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492500" y="148431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 rot="16200000">
            <a:off x="3973513" y="4243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3cm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 rot="16200000">
            <a:off x="3987800" y="22987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5cm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 rot="16200000">
            <a:off x="617538" y="38846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4cm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 rot="16200000">
            <a:off x="617538" y="2832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1.5cm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 rot="16200000">
            <a:off x="588963" y="19526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2.5cm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076825" y="1989138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厨房的实际宽是多少米？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5291138" y="4581525"/>
            <a:ext cx="23050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b="1">
                <a:solidFill>
                  <a:srgbClr val="FF0000"/>
                </a:solidFill>
                <a:ea typeface="楷体_GB2312" pitchFamily="1" charset="-122"/>
              </a:rPr>
              <a:t>……</a:t>
            </a:r>
            <a:endParaRPr lang="en-US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21" name="Rectangle 19"/>
          <p:cNvSpPr>
            <a:spLocks noChangeArrowheads="1"/>
          </p:cNvSpPr>
          <p:nvPr/>
        </p:nvSpPr>
        <p:spPr bwMode="auto">
          <a:xfrm>
            <a:off x="5040313" y="3860800"/>
            <a:ext cx="3924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主卧室的实际面积是多少平方米？</a:t>
            </a:r>
          </a:p>
        </p:txBody>
      </p:sp>
      <p:sp>
        <p:nvSpPr>
          <p:cNvPr id="21522" name="Text Box 20"/>
          <p:cNvSpPr txBox="1">
            <a:spLocks noChangeArrowheads="1"/>
          </p:cNvSpPr>
          <p:nvPr/>
        </p:nvSpPr>
        <p:spPr bwMode="auto">
          <a:xfrm>
            <a:off x="5257800" y="2449513"/>
            <a:ext cx="406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2.5×100 = 250 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>
            <a:off x="5292725" y="2924175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楷体_GB2312" pitchFamily="1" charset="-122"/>
                <a:ea typeface="楷体_GB2312" pitchFamily="1" charset="-122"/>
              </a:rPr>
              <a:t>250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sp>
        <p:nvSpPr>
          <p:cNvPr id="21524" name="Rectangle 22"/>
          <p:cNvSpPr>
            <a:spLocks noChangeArrowheads="1"/>
          </p:cNvSpPr>
          <p:nvPr/>
        </p:nvSpPr>
        <p:spPr bwMode="auto">
          <a:xfrm>
            <a:off x="5076825" y="3414713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 答：厨房的实际宽是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 autoUpdateAnimBg="0"/>
      <p:bldP spid="21520" grpId="0" autoUpdateAnimBg="0"/>
      <p:bldP spid="21521" grpId="0" autoUpdateAnimBg="0"/>
      <p:bldP spid="21522" grpId="0" autoUpdateAnimBg="0"/>
      <p:bldP spid="21523" grpId="0" autoUpdateAnimBg="0"/>
      <p:bldP spid="215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628775"/>
            <a:ext cx="6805612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Line 9"/>
          <p:cNvSpPr>
            <a:spLocks noChangeShapeType="1"/>
          </p:cNvSpPr>
          <p:nvPr/>
        </p:nvSpPr>
        <p:spPr bwMode="auto">
          <a:xfrm>
            <a:off x="1258888" y="5876925"/>
            <a:ext cx="6773862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4157663" y="5851525"/>
            <a:ext cx="919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边线</a:t>
            </a: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4132263" y="1171575"/>
            <a:ext cx="1376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边线</a:t>
            </a:r>
          </a:p>
        </p:txBody>
      </p:sp>
      <p:sp>
        <p:nvSpPr>
          <p:cNvPr id="4102" name="Line 13"/>
          <p:cNvSpPr>
            <a:spLocks noChangeShapeType="1"/>
          </p:cNvSpPr>
          <p:nvPr/>
        </p:nvSpPr>
        <p:spPr bwMode="auto">
          <a:xfrm>
            <a:off x="1268413" y="1643063"/>
            <a:ext cx="6719887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3" name="Line 16"/>
          <p:cNvSpPr>
            <a:spLocks noChangeShapeType="1"/>
          </p:cNvSpPr>
          <p:nvPr/>
        </p:nvSpPr>
        <p:spPr bwMode="auto">
          <a:xfrm>
            <a:off x="1284288" y="1628775"/>
            <a:ext cx="0" cy="424815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Line 17"/>
          <p:cNvSpPr>
            <a:spLocks noChangeShapeType="1"/>
          </p:cNvSpPr>
          <p:nvPr/>
        </p:nvSpPr>
        <p:spPr bwMode="auto">
          <a:xfrm>
            <a:off x="8027988" y="1628775"/>
            <a:ext cx="1587" cy="424815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5" name="Text Box 18"/>
          <p:cNvSpPr txBox="1">
            <a:spLocks noChangeArrowheads="1"/>
          </p:cNvSpPr>
          <p:nvPr/>
        </p:nvSpPr>
        <p:spPr bwMode="auto">
          <a:xfrm>
            <a:off x="684213" y="3141663"/>
            <a:ext cx="5492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sp>
        <p:nvSpPr>
          <p:cNvPr id="4106" name="Text Box 19"/>
          <p:cNvSpPr txBox="1">
            <a:spLocks noChangeArrowheads="1"/>
          </p:cNvSpPr>
          <p:nvPr/>
        </p:nvSpPr>
        <p:spPr bwMode="auto">
          <a:xfrm>
            <a:off x="8101013" y="3429000"/>
            <a:ext cx="5492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sp>
        <p:nvSpPr>
          <p:cNvPr id="4107" name="Line 21"/>
          <p:cNvSpPr>
            <a:spLocks noChangeShapeType="1"/>
          </p:cNvSpPr>
          <p:nvPr/>
        </p:nvSpPr>
        <p:spPr bwMode="auto">
          <a:xfrm>
            <a:off x="4645025" y="1649413"/>
            <a:ext cx="0" cy="4238625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4586288" y="3357563"/>
            <a:ext cx="5492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中线</a:t>
            </a:r>
          </a:p>
        </p:txBody>
      </p:sp>
      <p:sp>
        <p:nvSpPr>
          <p:cNvPr id="4109" name="Rectangle 26"/>
          <p:cNvSpPr>
            <a:spLocks noChangeArrowheads="1"/>
          </p:cNvSpPr>
          <p:nvPr/>
        </p:nvSpPr>
        <p:spPr bwMode="auto">
          <a:xfrm>
            <a:off x="7235825" y="2565400"/>
            <a:ext cx="792163" cy="2447925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10" name="Rectangle 27"/>
          <p:cNvSpPr>
            <a:spLocks noChangeArrowheads="1"/>
          </p:cNvSpPr>
          <p:nvPr/>
        </p:nvSpPr>
        <p:spPr bwMode="auto">
          <a:xfrm>
            <a:off x="1331913" y="2538413"/>
            <a:ext cx="712787" cy="2528887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11" name="Text Box 28"/>
          <p:cNvSpPr txBox="1">
            <a:spLocks noChangeArrowheads="1"/>
          </p:cNvSpPr>
          <p:nvPr/>
        </p:nvSpPr>
        <p:spPr bwMode="auto">
          <a:xfrm>
            <a:off x="1387475" y="3157538"/>
            <a:ext cx="549275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禁区</a:t>
            </a:r>
          </a:p>
        </p:txBody>
      </p:sp>
      <p:sp>
        <p:nvSpPr>
          <p:cNvPr id="4112" name="Text Box 29"/>
          <p:cNvSpPr txBox="1">
            <a:spLocks noChangeArrowheads="1"/>
          </p:cNvSpPr>
          <p:nvPr/>
        </p:nvSpPr>
        <p:spPr bwMode="auto">
          <a:xfrm>
            <a:off x="7380288" y="3141663"/>
            <a:ext cx="5492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禁区</a:t>
            </a:r>
          </a:p>
        </p:txBody>
      </p:sp>
      <p:sp>
        <p:nvSpPr>
          <p:cNvPr id="4113" name="Text Box 36"/>
          <p:cNvSpPr txBox="1">
            <a:spLocks noChangeArrowheads="1"/>
          </p:cNvSpPr>
          <p:nvPr/>
        </p:nvSpPr>
        <p:spPr bwMode="auto">
          <a:xfrm>
            <a:off x="1042988" y="6165850"/>
            <a:ext cx="662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关于</a:t>
            </a:r>
            <a:r>
              <a:rPr lang="zh-CN" altLang="en-US" sz="2400" b="1" dirty="0">
                <a:ea typeface="楷体_GB2312" pitchFamily="1" charset="-122"/>
              </a:rPr>
              <a:t>“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足球场</a:t>
            </a:r>
            <a:r>
              <a:rPr lang="zh-CN" altLang="en-US" sz="2400" b="1" dirty="0">
                <a:ea typeface="楷体_GB2312" pitchFamily="1" charset="-122"/>
              </a:rPr>
              <a:t>”的知识，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你都有哪些了解？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 </a:t>
            </a:r>
            <a:endParaRPr lang="zh-CN" alt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4114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3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一、情境导入</a:t>
            </a:r>
          </a:p>
        </p:txBody>
      </p:sp>
      <p:sp>
        <p:nvSpPr>
          <p:cNvPr id="4116" name="Rectangle 51"/>
          <p:cNvSpPr>
            <a:spLocks noChangeArrowheads="1"/>
          </p:cNvSpPr>
          <p:nvPr/>
        </p:nvSpPr>
        <p:spPr bwMode="auto">
          <a:xfrm>
            <a:off x="1116013" y="1662113"/>
            <a:ext cx="287337" cy="4176712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17" name="Rectangle 52"/>
          <p:cNvSpPr>
            <a:spLocks noChangeArrowheads="1"/>
          </p:cNvSpPr>
          <p:nvPr/>
        </p:nvSpPr>
        <p:spPr bwMode="auto">
          <a:xfrm>
            <a:off x="7956550" y="1628775"/>
            <a:ext cx="287338" cy="4176713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18" name="Rectangle 53"/>
          <p:cNvSpPr>
            <a:spLocks noChangeArrowheads="1"/>
          </p:cNvSpPr>
          <p:nvPr/>
        </p:nvSpPr>
        <p:spPr bwMode="auto">
          <a:xfrm>
            <a:off x="1403350" y="5805488"/>
            <a:ext cx="6481763" cy="215900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19" name="Rectangle 54"/>
          <p:cNvSpPr>
            <a:spLocks noChangeArrowheads="1"/>
          </p:cNvSpPr>
          <p:nvPr/>
        </p:nvSpPr>
        <p:spPr bwMode="auto">
          <a:xfrm>
            <a:off x="1403350" y="1557338"/>
            <a:ext cx="6481763" cy="215900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20" name="Rectangle 55"/>
          <p:cNvSpPr>
            <a:spLocks noChangeArrowheads="1"/>
          </p:cNvSpPr>
          <p:nvPr/>
        </p:nvSpPr>
        <p:spPr bwMode="auto">
          <a:xfrm>
            <a:off x="4572000" y="1773238"/>
            <a:ext cx="215900" cy="3960812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21" name="Rectangle 56"/>
          <p:cNvSpPr>
            <a:spLocks noChangeArrowheads="1"/>
          </p:cNvSpPr>
          <p:nvPr/>
        </p:nvSpPr>
        <p:spPr bwMode="auto">
          <a:xfrm>
            <a:off x="1331913" y="2636838"/>
            <a:ext cx="576262" cy="2447925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22" name="Rectangle 57"/>
          <p:cNvSpPr>
            <a:spLocks noChangeArrowheads="1"/>
          </p:cNvSpPr>
          <p:nvPr/>
        </p:nvSpPr>
        <p:spPr bwMode="auto">
          <a:xfrm>
            <a:off x="7380288" y="2565400"/>
            <a:ext cx="576262" cy="2447925"/>
          </a:xfrm>
          <a:prstGeom prst="rect">
            <a:avLst/>
          </a:prstGeom>
          <a:solidFill>
            <a:srgbClr val="FF99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2"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utoUpdateAnimBg="0"/>
      <p:bldP spid="4101" grpId="0" autoUpdateAnimBg="0"/>
      <p:bldP spid="4102" grpId="0" animBg="1"/>
      <p:bldP spid="4103" grpId="0" animBg="1"/>
      <p:bldP spid="4104" grpId="0" animBg="1"/>
      <p:bldP spid="4105" grpId="0" autoUpdateAnimBg="0"/>
      <p:bldP spid="4106" grpId="0" autoUpdateAnimBg="0"/>
      <p:bldP spid="4107" grpId="0" animBg="1"/>
      <p:bldP spid="4108" grpId="0" autoUpdateAnimBg="0"/>
      <p:bldP spid="4109" grpId="0" animBg="1" autoUpdateAnimBg="0"/>
      <p:bldP spid="4110" grpId="0" animBg="1" autoUpdateAnimBg="0"/>
      <p:bldP spid="4111" grpId="0" autoUpdateAnimBg="0"/>
      <p:bldP spid="411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22532" name="Rectangle 46"/>
          <p:cNvSpPr>
            <a:spLocks noChangeArrowheads="1"/>
          </p:cNvSpPr>
          <p:nvPr/>
        </p:nvSpPr>
        <p:spPr bwMode="auto">
          <a:xfrm>
            <a:off x="611188" y="1135063"/>
            <a:ext cx="17287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latin typeface="楷体_GB2312" pitchFamily="1" charset="-122"/>
                <a:ea typeface="楷体_GB2312" pitchFamily="1" charset="-122"/>
              </a:rPr>
              <a:t>5.</a:t>
            </a:r>
            <a:endParaRPr lang="zh-CN" altLang="en-US" sz="22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971550" y="1196975"/>
            <a:ext cx="78120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在比例尺是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1∶20000000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的地图上量得甲、乙两地间的铁路长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6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厘米。两列火车分别从甲、乙两地同时相对开出，已知从甲地开出的车每小时行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125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千米，从乙地开出的车每小时行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115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千米，几小时后两车能相遇？</a:t>
            </a:r>
          </a:p>
        </p:txBody>
      </p:sp>
      <p:sp>
        <p:nvSpPr>
          <p:cNvPr id="22534" name="Rectangle 11"/>
          <p:cNvSpPr>
            <a:spLocks noChangeArrowheads="1"/>
          </p:cNvSpPr>
          <p:nvPr/>
        </p:nvSpPr>
        <p:spPr bwMode="auto">
          <a:xfrm>
            <a:off x="755650" y="3068638"/>
            <a:ext cx="7885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根据比例尺的意义，在这幅图上，实际距离是图上距离的</a:t>
            </a:r>
            <a:r>
              <a:rPr 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20000000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倍。</a:t>
            </a: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1476375" y="4005263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6×20000000 = 120000000 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1476375" y="4579938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120000000 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= 1200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千米</a:t>
            </a:r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1476375" y="5229225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1200÷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125+115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（小时）</a:t>
            </a:r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3635375" y="5851525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答：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小时后两车相遇</a:t>
            </a:r>
            <a:r>
              <a:rPr lang="zh-CN" altLang="en-US" sz="2400" b="1" dirty="0" smtClean="0">
                <a:latin typeface="楷体_GB2312" pitchFamily="1" charset="-122"/>
                <a:ea typeface="楷体_GB2312" pitchFamily="1" charset="-122"/>
              </a:rPr>
              <a:t>。 </a:t>
            </a:r>
            <a:endParaRPr lang="zh-CN" altLang="en-US" sz="2400" b="1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5"/>
          <p:cNvGrpSpPr/>
          <p:nvPr/>
        </p:nvGrpSpPr>
        <p:grpSpPr bwMode="auto">
          <a:xfrm>
            <a:off x="539750" y="1341438"/>
            <a:ext cx="5473700" cy="4600575"/>
            <a:chOff x="0" y="0"/>
            <a:chExt cx="3448" cy="2898"/>
          </a:xfrm>
        </p:grpSpPr>
        <p:pic>
          <p:nvPicPr>
            <p:cNvPr id="512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Rectangle 44"/>
            <p:cNvSpPr>
              <a:spLocks noChangeArrowheads="1"/>
            </p:cNvSpPr>
            <p:nvPr/>
          </p:nvSpPr>
          <p:spPr bwMode="auto">
            <a:xfrm>
              <a:off x="0" y="2354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en-US"/>
            </a:p>
          </p:txBody>
        </p:sp>
      </p:grpSp>
      <p:sp>
        <p:nvSpPr>
          <p:cNvPr id="5125" name="Rectangle 3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一、情境导入</a:t>
            </a:r>
          </a:p>
        </p:txBody>
      </p:sp>
      <p:pic>
        <p:nvPicPr>
          <p:cNvPr id="5126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68313" y="4610100"/>
            <a:ext cx="56165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雏鹰少年足球队上半场以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2∶0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领先。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号队员在蓝色区域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处（距底线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米、右边线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米处）起脚，射进第一个球；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号队员在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处（距底线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米、左边线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米）起脚，射进第二个球。</a:t>
            </a:r>
            <a:r>
              <a:rPr lang="zh-CN" altLang="en-US"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2468563" y="1374775"/>
            <a:ext cx="160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b="1"/>
              <a:t>足球场平面图</a:t>
            </a:r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539750" y="6067425"/>
            <a:ext cx="55451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从图中，你知道了哪些数学信息？</a:t>
            </a:r>
          </a:p>
        </p:txBody>
      </p:sp>
      <p:sp>
        <p:nvSpPr>
          <p:cNvPr id="5130" name="Text Box 36"/>
          <p:cNvSpPr txBox="1">
            <a:spLocks noChangeArrowheads="1"/>
          </p:cNvSpPr>
          <p:nvPr/>
        </p:nvSpPr>
        <p:spPr bwMode="auto">
          <a:xfrm>
            <a:off x="511175" y="6438900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根据这些信息，你能提出什么问题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?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 </a:t>
            </a:r>
            <a:endParaRPr lang="zh-CN" alt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11863" y="1557338"/>
            <a:ext cx="2967037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号队员在蓝色区域距底线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米、右边线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米处起脚，射进第一个球</a:t>
            </a:r>
            <a:r>
              <a:rPr lang="zh-CN" altLang="en-US" sz="2000" b="1" dirty="0"/>
              <a:t>。</a:t>
            </a:r>
            <a:endParaRPr lang="en-US" sz="2000" b="1" dirty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11863" y="3789363"/>
            <a:ext cx="28797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号队员在距底线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米、左边线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米处起脚，射进第二个球。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6056313" y="5056188"/>
            <a:ext cx="30241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点距底线的图上距离是多少厘米？距左边线呢？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6042025" y="2795588"/>
            <a:ext cx="3024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点距底线的图上距离是多少厘米？距右边线呢？</a:t>
            </a:r>
            <a:endParaRPr lang="en-US" sz="20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4211638" y="1341438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000" b="1">
                <a:solidFill>
                  <a:schemeClr val="hlink"/>
                </a:solidFill>
                <a:ea typeface="楷体_GB2312" pitchFamily="1" charset="-122"/>
              </a:rPr>
              <a:t>左边线</a:t>
            </a:r>
          </a:p>
        </p:txBody>
      </p:sp>
      <p:sp>
        <p:nvSpPr>
          <p:cNvPr id="5136" name="Text Box 12"/>
          <p:cNvSpPr txBox="1">
            <a:spLocks noChangeArrowheads="1"/>
          </p:cNvSpPr>
          <p:nvPr/>
        </p:nvSpPr>
        <p:spPr bwMode="auto">
          <a:xfrm>
            <a:off x="4211638" y="4256088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000" b="1">
                <a:solidFill>
                  <a:schemeClr val="hlink"/>
                </a:solidFill>
                <a:ea typeface="楷体_GB2312" pitchFamily="1" charset="-122"/>
              </a:rPr>
              <a:t>右边线</a:t>
            </a:r>
          </a:p>
        </p:txBody>
      </p:sp>
      <p:sp>
        <p:nvSpPr>
          <p:cNvPr id="5137" name="Text Box 19"/>
          <p:cNvSpPr txBox="1">
            <a:spLocks noChangeArrowheads="1"/>
          </p:cNvSpPr>
          <p:nvPr/>
        </p:nvSpPr>
        <p:spPr bwMode="auto">
          <a:xfrm>
            <a:off x="5568950" y="2779713"/>
            <a:ext cx="488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0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sp>
        <p:nvSpPr>
          <p:cNvPr id="5138" name="Rectangle 27"/>
          <p:cNvSpPr>
            <a:spLocks noChangeArrowheads="1"/>
          </p:cNvSpPr>
          <p:nvPr/>
        </p:nvSpPr>
        <p:spPr bwMode="auto">
          <a:xfrm>
            <a:off x="1116013" y="4221163"/>
            <a:ext cx="1655762" cy="360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比例尺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1:1000</a:t>
            </a:r>
          </a:p>
        </p:txBody>
      </p:sp>
      <p:sp>
        <p:nvSpPr>
          <p:cNvPr id="5139" name="Rectangle 28"/>
          <p:cNvSpPr>
            <a:spLocks noChangeArrowheads="1"/>
          </p:cNvSpPr>
          <p:nvPr/>
        </p:nvSpPr>
        <p:spPr bwMode="auto">
          <a:xfrm>
            <a:off x="900113" y="4724400"/>
            <a:ext cx="4392612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5140" name="Rectangle 29"/>
          <p:cNvSpPr>
            <a:spLocks noChangeArrowheads="1"/>
          </p:cNvSpPr>
          <p:nvPr/>
        </p:nvSpPr>
        <p:spPr bwMode="auto">
          <a:xfrm>
            <a:off x="539750" y="5373688"/>
            <a:ext cx="5256213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pic>
        <p:nvPicPr>
          <p:cNvPr id="5143" name="Picture 32"/>
          <p:cNvPicPr>
            <a:picLocks noChangeAspect="1" noChangeArrowheads="1"/>
          </p:cNvPicPr>
          <p:nvPr/>
        </p:nvPicPr>
        <p:blipFill>
          <a:blip r:embed="rId6" cstate="email"/>
          <a:srcRect b="-10527"/>
          <a:stretch>
            <a:fillRect/>
          </a:stretch>
        </p:blipFill>
        <p:spPr bwMode="auto">
          <a:xfrm>
            <a:off x="381000" y="1239838"/>
            <a:ext cx="82073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</p:childTnLst>
        </p:cTn>
      </p:par>
    </p:tnLst>
    <p:bldLst>
      <p:bldP spid="5129" grpId="0" autoUpdateAnimBg="0"/>
      <p:bldP spid="5129" grpId="1" autoUpdateAnimBg="0"/>
      <p:bldP spid="5131" grpId="0" autoUpdateAnimBg="0"/>
      <p:bldP spid="5132" grpId="0" autoUpdateAnimBg="0"/>
      <p:bldP spid="5133" grpId="0" autoUpdateAnimBg="0"/>
      <p:bldP spid="51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5"/>
          <p:cNvGrpSpPr/>
          <p:nvPr/>
        </p:nvGrpSpPr>
        <p:grpSpPr bwMode="auto">
          <a:xfrm>
            <a:off x="539750" y="1916113"/>
            <a:ext cx="5473700" cy="4033837"/>
            <a:chOff x="0" y="0"/>
            <a:chExt cx="3448" cy="2898"/>
          </a:xfrm>
        </p:grpSpPr>
        <p:pic>
          <p:nvPicPr>
            <p:cNvPr id="614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8" name="Rectangle 44"/>
            <p:cNvSpPr>
              <a:spLocks noChangeArrowheads="1"/>
            </p:cNvSpPr>
            <p:nvPr/>
          </p:nvSpPr>
          <p:spPr bwMode="auto">
            <a:xfrm>
              <a:off x="0" y="2354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</p:grp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6150" name="Text Box 23"/>
          <p:cNvSpPr txBox="1">
            <a:spLocks noChangeArrowheads="1"/>
          </p:cNvSpPr>
          <p:nvPr/>
        </p:nvSpPr>
        <p:spPr bwMode="auto">
          <a:xfrm>
            <a:off x="2339975" y="1951038"/>
            <a:ext cx="192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b="1"/>
              <a:t>足球场平面图</a:t>
            </a:r>
          </a:p>
        </p:txBody>
      </p:sp>
      <p:grpSp>
        <p:nvGrpSpPr>
          <p:cNvPr id="6151" name="Group 14"/>
          <p:cNvGrpSpPr/>
          <p:nvPr/>
        </p:nvGrpSpPr>
        <p:grpSpPr bwMode="auto">
          <a:xfrm>
            <a:off x="539750" y="1268413"/>
            <a:ext cx="8604250" cy="442912"/>
            <a:chOff x="0" y="0"/>
            <a:chExt cx="5420" cy="279"/>
          </a:xfrm>
        </p:grpSpPr>
        <p:pic>
          <p:nvPicPr>
            <p:cNvPr id="6152" name="Picture 9"/>
            <p:cNvPicPr preferRelativeResize="0"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7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Rectangle 11"/>
            <p:cNvSpPr>
              <a:spLocks noChangeArrowheads="1"/>
            </p:cNvSpPr>
            <p:nvPr/>
          </p:nvSpPr>
          <p:spPr bwMode="auto">
            <a:xfrm>
              <a:off x="226" y="0"/>
              <a:ext cx="5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200" b="1" dirty="0">
                  <a:latin typeface="楷体_GB2312" pitchFamily="1" charset="-122"/>
                  <a:ea typeface="楷体_GB2312" pitchFamily="1" charset="-122"/>
                </a:rPr>
                <a:t>A</a:t>
              </a:r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点距底线的图上距离是多少厘米？距右边线呢？</a:t>
              </a: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 </a:t>
              </a:r>
            </a:p>
          </p:txBody>
        </p:sp>
      </p:grpSp>
      <p:pic>
        <p:nvPicPr>
          <p:cNvPr id="6154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43"/>
          <p:cNvSpPr txBox="1">
            <a:spLocks noChangeArrowheads="1"/>
          </p:cNvSpPr>
          <p:nvPr/>
        </p:nvSpPr>
        <p:spPr bwMode="auto">
          <a:xfrm>
            <a:off x="1116013" y="4724400"/>
            <a:ext cx="15557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比例尺</a:t>
            </a:r>
            <a:r>
              <a:rPr lang="en-US" b="1">
                <a:latin typeface="黑体" panose="02010609060101010101" charset="-122"/>
                <a:ea typeface="黑体" panose="02010609060101010101" charset="-122"/>
              </a:rPr>
              <a:t>1:1000</a:t>
            </a:r>
          </a:p>
        </p:txBody>
      </p:sp>
      <p:sp>
        <p:nvSpPr>
          <p:cNvPr id="6156" name="Text Box 22"/>
          <p:cNvSpPr txBox="1">
            <a:spLocks noChangeArrowheads="1"/>
          </p:cNvSpPr>
          <p:nvPr/>
        </p:nvSpPr>
        <p:spPr bwMode="auto">
          <a:xfrm>
            <a:off x="612775" y="5084763"/>
            <a:ext cx="56165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号队员在蓝色区域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处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距底线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米、右边线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米处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起脚，射进第一个球。</a:t>
            </a: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4252913" y="1944688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左边线</a:t>
            </a:r>
          </a:p>
        </p:txBody>
      </p:sp>
      <p:sp>
        <p:nvSpPr>
          <p:cNvPr id="6158" name="Text Box 12"/>
          <p:cNvSpPr txBox="1">
            <a:spLocks noChangeArrowheads="1"/>
          </p:cNvSpPr>
          <p:nvPr/>
        </p:nvSpPr>
        <p:spPr bwMode="auto">
          <a:xfrm>
            <a:off x="4238625" y="443706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右边线</a:t>
            </a:r>
          </a:p>
        </p:txBody>
      </p:sp>
      <p:sp>
        <p:nvSpPr>
          <p:cNvPr id="6159" name="Text Box 19"/>
          <p:cNvSpPr txBox="1">
            <a:spLocks noChangeArrowheads="1"/>
          </p:cNvSpPr>
          <p:nvPr/>
        </p:nvSpPr>
        <p:spPr bwMode="auto">
          <a:xfrm>
            <a:off x="5508625" y="3284538"/>
            <a:ext cx="488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sp>
        <p:nvSpPr>
          <p:cNvPr id="6160" name="Text Box 31"/>
          <p:cNvSpPr txBox="1">
            <a:spLocks noChangeArrowheads="1"/>
          </p:cNvSpPr>
          <p:nvPr/>
        </p:nvSpPr>
        <p:spPr bwMode="auto">
          <a:xfrm>
            <a:off x="6227763" y="2924175"/>
            <a:ext cx="2374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 dirty="0">
                <a:ea typeface="楷体_GB2312" pitchFamily="1" charset="-122"/>
              </a:rPr>
              <a:t>你会求图上距离吗？试试看！</a:t>
            </a:r>
          </a:p>
        </p:txBody>
      </p:sp>
      <p:pic>
        <p:nvPicPr>
          <p:cNvPr id="6161" name="Picture 34" descr="蓝色按钮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9263" y="63007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Text Box 3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25425" y="60690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zh-CN" sz="1200" b="1">
                <a:ea typeface="楷体_GB2312" pitchFamily="1" charset="-122"/>
              </a:rPr>
              <a:t>    </a:t>
            </a:r>
            <a:r>
              <a:rPr lang="zh-CN" sz="1200" b="1">
                <a:ea typeface="楷体_GB2312" pitchFamily="1" charset="-122"/>
              </a:rPr>
              <a:t>方程</a:t>
            </a:r>
          </a:p>
        </p:txBody>
      </p:sp>
      <p:pic>
        <p:nvPicPr>
          <p:cNvPr id="6163" name="Picture 37" descr="蓝色按钮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349375" y="63007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Text Box 3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135063" y="600392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zh-CN" b="1">
                <a:ea typeface="楷体_GB2312" pitchFamily="1" charset="-122"/>
              </a:rPr>
              <a:t>   </a:t>
            </a:r>
            <a:r>
              <a:rPr lang="zh-CN" sz="1200" b="1">
                <a:ea typeface="楷体_GB2312" pitchFamily="1" charset="-122"/>
              </a:rPr>
              <a:t>算术</a:t>
            </a:r>
          </a:p>
        </p:txBody>
      </p:sp>
      <p:pic>
        <p:nvPicPr>
          <p:cNvPr id="6165" name="Picture 53" descr="蓝色按钮">
            <a:hlinkClick r:id="rId10" action="ppaction://hlinksldjump"/>
          </p:cNvPr>
          <p:cNvPicPr preferRelativeResize="0">
            <a:picLocks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328863" y="62849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6" name="Text Box 54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197100" y="5988050"/>
            <a:ext cx="1063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1">
                <a:ea typeface="楷体_GB2312" pitchFamily="1" charset="-122"/>
              </a:rPr>
              <a:t>  </a:t>
            </a:r>
            <a:r>
              <a:rPr lang="zh-CN" altLang="en-US" sz="1200" b="1">
                <a:ea typeface="楷体_GB2312" pitchFamily="1" charset="-122"/>
              </a:rPr>
              <a:t>继续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utoUpdateAnimBg="0"/>
      <p:bldP spid="6162" grpId="0" autoUpdateAnimBg="0"/>
      <p:bldP spid="6164" grpId="0" autoUpdateAnimBg="0"/>
      <p:bldP spid="61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7171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6"/>
          <p:cNvSpPr txBox="1">
            <a:spLocks noChangeArrowheads="1"/>
          </p:cNvSpPr>
          <p:nvPr/>
        </p:nvSpPr>
        <p:spPr bwMode="auto">
          <a:xfrm>
            <a:off x="395288" y="2981325"/>
            <a:ext cx="4537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40000"/>
              </a:lnSpc>
            </a:pP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en-US" sz="2000" b="1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点距底线的图上距离是</a:t>
            </a:r>
            <a:r>
              <a:rPr 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r>
              <a:rPr lang="zh-CN" altLang="en-US" sz="2000" b="1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1535113" y="3789363"/>
            <a:ext cx="3527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1000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7174" name="Text Box 28"/>
          <p:cNvSpPr txBox="1">
            <a:spLocks noChangeArrowheads="1"/>
          </p:cNvSpPr>
          <p:nvPr/>
        </p:nvSpPr>
        <p:spPr bwMode="auto">
          <a:xfrm>
            <a:off x="1414463" y="5207000"/>
            <a:ext cx="258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en-US" b="1"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r>
              <a:rPr lang="en-US" sz="2000" b="1" i="1">
                <a:ea typeface="楷体_GB2312" pitchFamily="1" charset="-122"/>
              </a:rPr>
              <a:t>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1</a:t>
            </a:r>
            <a:r>
              <a:rPr lang="en-US" sz="2000" b="1"/>
              <a:t>×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1000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175" name="Text Box 29"/>
          <p:cNvSpPr txBox="1">
            <a:spLocks noChangeArrowheads="1"/>
          </p:cNvSpPr>
          <p:nvPr/>
        </p:nvSpPr>
        <p:spPr bwMode="auto">
          <a:xfrm>
            <a:off x="1965325" y="5768975"/>
            <a:ext cx="194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1"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r>
              <a:rPr lang="en-US" sz="2000" b="1" i="1">
                <a:ea typeface="楷体_GB2312" pitchFamily="1" charset="-122"/>
              </a:rPr>
              <a:t>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7176" name="Group 37"/>
          <p:cNvGrpSpPr/>
          <p:nvPr/>
        </p:nvGrpSpPr>
        <p:grpSpPr bwMode="auto">
          <a:xfrm>
            <a:off x="1403350" y="4351338"/>
            <a:ext cx="1941513" cy="704850"/>
            <a:chOff x="0" y="0"/>
            <a:chExt cx="1314" cy="444"/>
          </a:xfrm>
        </p:grpSpPr>
        <p:sp>
          <p:nvSpPr>
            <p:cNvPr id="7177" name="Text Box 20"/>
            <p:cNvSpPr txBox="1">
              <a:spLocks noChangeArrowheads="1"/>
            </p:cNvSpPr>
            <p:nvPr/>
          </p:nvSpPr>
          <p:spPr bwMode="auto">
            <a:xfrm>
              <a:off x="131" y="9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b="1">
                  <a:latin typeface="楷体" panose="02010609060101010101" pitchFamily="49" charset="-122"/>
                  <a:ea typeface="楷体" panose="02010609060101010101" pitchFamily="49" charset="-122"/>
                </a:rPr>
                <a:t>χ</a:t>
              </a:r>
            </a:p>
          </p:txBody>
        </p:sp>
        <p:sp>
          <p:nvSpPr>
            <p:cNvPr id="7178" name="Line 21"/>
            <p:cNvSpPr>
              <a:spLocks noChangeShapeType="1"/>
            </p:cNvSpPr>
            <p:nvPr/>
          </p:nvSpPr>
          <p:spPr bwMode="auto">
            <a:xfrm>
              <a:off x="61" y="232"/>
              <a:ext cx="340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Text Box 22"/>
            <p:cNvSpPr txBox="1">
              <a:spLocks noChangeArrowheads="1"/>
            </p:cNvSpPr>
            <p:nvPr/>
          </p:nvSpPr>
          <p:spPr bwMode="auto">
            <a:xfrm>
              <a:off x="0" y="184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1000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7180" name="Text Box 24"/>
            <p:cNvSpPr txBox="1">
              <a:spLocks noChangeArrowheads="1"/>
            </p:cNvSpPr>
            <p:nvPr/>
          </p:nvSpPr>
          <p:spPr bwMode="auto">
            <a:xfrm>
              <a:off x="940" y="0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7181" name="Text Box 26"/>
            <p:cNvSpPr txBox="1">
              <a:spLocks noChangeArrowheads="1"/>
            </p:cNvSpPr>
            <p:nvPr/>
          </p:nvSpPr>
          <p:spPr bwMode="auto">
            <a:xfrm>
              <a:off x="799" y="194"/>
              <a:ext cx="5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1000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7182" name="Text Box 27"/>
            <p:cNvSpPr txBox="1">
              <a:spLocks noChangeArrowheads="1"/>
            </p:cNvSpPr>
            <p:nvPr/>
          </p:nvSpPr>
          <p:spPr bwMode="auto">
            <a:xfrm>
              <a:off x="575" y="9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/>
                <a:t>=</a:t>
              </a:r>
            </a:p>
          </p:txBody>
        </p:sp>
        <p:sp>
          <p:nvSpPr>
            <p:cNvPr id="7183" name="Line 32"/>
            <p:cNvSpPr>
              <a:spLocks noChangeShapeType="1"/>
            </p:cNvSpPr>
            <p:nvPr/>
          </p:nvSpPr>
          <p:spPr bwMode="auto">
            <a:xfrm>
              <a:off x="862" y="234"/>
              <a:ext cx="340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84" name="Group 49"/>
          <p:cNvGrpSpPr/>
          <p:nvPr/>
        </p:nvGrpSpPr>
        <p:grpSpPr bwMode="auto">
          <a:xfrm>
            <a:off x="250825" y="5876925"/>
            <a:ext cx="742950" cy="704850"/>
            <a:chOff x="0" y="0"/>
            <a:chExt cx="468" cy="444"/>
          </a:xfrm>
        </p:grpSpPr>
        <p:pic>
          <p:nvPicPr>
            <p:cNvPr id="7185" name="Picture 36" descr="蓝色按钮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65" y="175"/>
              <a:ext cx="2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6" name="Text Box 37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b="1">
                  <a:ea typeface="楷体_GB2312" pitchFamily="1" charset="-122"/>
                </a:rPr>
                <a:t>    </a:t>
              </a:r>
              <a:r>
                <a:rPr lang="zh-CN" sz="1200" b="1">
                  <a:ea typeface="楷体_GB2312" pitchFamily="1" charset="-122"/>
                </a:rPr>
                <a:t>返回</a:t>
              </a:r>
            </a:p>
          </p:txBody>
        </p:sp>
      </p:grpSp>
      <p:sp>
        <p:nvSpPr>
          <p:cNvPr id="7187" name="Text Box 40"/>
          <p:cNvSpPr txBox="1">
            <a:spLocks noChangeArrowheads="1"/>
          </p:cNvSpPr>
          <p:nvPr/>
        </p:nvSpPr>
        <p:spPr bwMode="auto">
          <a:xfrm>
            <a:off x="4614863" y="2965450"/>
            <a:ext cx="45735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点距右边线的图上距离是</a:t>
            </a:r>
            <a:r>
              <a:rPr lang="en-US" sz="2000" b="1" i="1">
                <a:latin typeface="楷体" panose="02010609060101010101" pitchFamily="49" charset="-122"/>
                <a:ea typeface="楷体" panose="02010609060101010101" pitchFamily="49" charset="-122"/>
              </a:rPr>
              <a:t>y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7188" name="Text Box 41"/>
          <p:cNvSpPr txBox="1">
            <a:spLocks noChangeArrowheads="1"/>
          </p:cNvSpPr>
          <p:nvPr/>
        </p:nvSpPr>
        <p:spPr bwMode="auto">
          <a:xfrm>
            <a:off x="5476875" y="3789363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2500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grpSp>
        <p:nvGrpSpPr>
          <p:cNvPr id="7189" name="Group 60"/>
          <p:cNvGrpSpPr/>
          <p:nvPr/>
        </p:nvGrpSpPr>
        <p:grpSpPr bwMode="auto">
          <a:xfrm>
            <a:off x="5276850" y="4292600"/>
            <a:ext cx="2244725" cy="771525"/>
            <a:chOff x="0" y="0"/>
            <a:chExt cx="1504" cy="486"/>
          </a:xfrm>
        </p:grpSpPr>
        <p:grpSp>
          <p:nvGrpSpPr>
            <p:cNvPr id="7190" name="Group 58"/>
            <p:cNvGrpSpPr/>
            <p:nvPr/>
          </p:nvGrpSpPr>
          <p:grpSpPr bwMode="auto">
            <a:xfrm>
              <a:off x="0" y="0"/>
              <a:ext cx="589" cy="486"/>
              <a:chOff x="0" y="0"/>
              <a:chExt cx="589" cy="486"/>
            </a:xfrm>
          </p:grpSpPr>
          <p:sp>
            <p:nvSpPr>
              <p:cNvPr id="7191" name="Text Box 44"/>
              <p:cNvSpPr txBox="1">
                <a:spLocks noChangeArrowheads="1"/>
              </p:cNvSpPr>
              <p:nvPr/>
            </p:nvSpPr>
            <p:spPr bwMode="auto">
              <a:xfrm>
                <a:off x="122" y="0"/>
                <a:ext cx="2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 i="1">
                    <a:latin typeface="楷体" panose="02010609060101010101" pitchFamily="49" charset="-122"/>
                    <a:ea typeface="楷体" panose="02010609060101010101" pitchFamily="49" charset="-122"/>
                  </a:rPr>
                  <a:t>y</a:t>
                </a:r>
                <a:endParaRPr lang="zh-CN" altLang="en-US" sz="2000" b="1" i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192" name="Line 45"/>
              <p:cNvSpPr>
                <a:spLocks noChangeShapeType="1"/>
              </p:cNvSpPr>
              <p:nvPr/>
            </p:nvSpPr>
            <p:spPr bwMode="auto">
              <a:xfrm>
                <a:off x="0" y="281"/>
                <a:ext cx="453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3" name="Text Box 46"/>
              <p:cNvSpPr txBox="1">
                <a:spLocks noChangeArrowheads="1"/>
              </p:cNvSpPr>
              <p:nvPr/>
            </p:nvSpPr>
            <p:spPr bwMode="auto">
              <a:xfrm>
                <a:off x="4" y="236"/>
                <a:ext cx="58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2500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</p:grpSp>
        <p:grpSp>
          <p:nvGrpSpPr>
            <p:cNvPr id="7194" name="Group 59"/>
            <p:cNvGrpSpPr/>
            <p:nvPr/>
          </p:nvGrpSpPr>
          <p:grpSpPr bwMode="auto">
            <a:xfrm>
              <a:off x="906" y="55"/>
              <a:ext cx="598" cy="431"/>
              <a:chOff x="0" y="0"/>
              <a:chExt cx="598" cy="431"/>
            </a:xfrm>
          </p:grpSpPr>
          <p:sp>
            <p:nvSpPr>
              <p:cNvPr id="7195" name="Text Box 48"/>
              <p:cNvSpPr txBox="1">
                <a:spLocks noChangeArrowheads="1"/>
              </p:cNvSpPr>
              <p:nvPr/>
            </p:nvSpPr>
            <p:spPr bwMode="auto">
              <a:xfrm>
                <a:off x="122" y="0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1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  <p:sp>
            <p:nvSpPr>
              <p:cNvPr id="7196" name="Line 49"/>
              <p:cNvSpPr>
                <a:spLocks noChangeShapeType="1"/>
              </p:cNvSpPr>
              <p:nvPr/>
            </p:nvSpPr>
            <p:spPr bwMode="auto">
              <a:xfrm>
                <a:off x="0" y="226"/>
                <a:ext cx="453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7" name="Text Box 50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59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1000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</p:grpSp>
        <p:sp>
          <p:nvSpPr>
            <p:cNvPr id="7198" name="Text Box 51"/>
            <p:cNvSpPr txBox="1">
              <a:spLocks noChangeArrowheads="1"/>
            </p:cNvSpPr>
            <p:nvPr/>
          </p:nvSpPr>
          <p:spPr bwMode="auto">
            <a:xfrm>
              <a:off x="583" y="145"/>
              <a:ext cx="2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/>
                <a:t>=</a:t>
              </a:r>
            </a:p>
          </p:txBody>
        </p:sp>
      </p:grpSp>
      <p:sp>
        <p:nvSpPr>
          <p:cNvPr id="7199" name="Text Box 52"/>
          <p:cNvSpPr txBox="1">
            <a:spLocks noChangeArrowheads="1"/>
          </p:cNvSpPr>
          <p:nvPr/>
        </p:nvSpPr>
        <p:spPr bwMode="auto">
          <a:xfrm>
            <a:off x="5364163" y="5229225"/>
            <a:ext cx="2874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en-US" sz="2000" b="1" i="1">
                <a:latin typeface="楷体" panose="02010609060101010101" pitchFamily="49" charset="-122"/>
                <a:ea typeface="楷体" panose="02010609060101010101" pitchFamily="49" charset="-122"/>
              </a:rPr>
              <a:t>y</a:t>
            </a:r>
            <a:r>
              <a:rPr lang="en-US" sz="2000" b="1" i="1">
                <a:ea typeface="楷体_GB2312" pitchFamily="1" charset="-122"/>
              </a:rPr>
              <a:t>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1</a:t>
            </a:r>
            <a:r>
              <a:rPr lang="en-US" sz="2000" b="1"/>
              <a:t>×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2500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200" name="Text Box 53"/>
          <p:cNvSpPr txBox="1">
            <a:spLocks noChangeArrowheads="1"/>
          </p:cNvSpPr>
          <p:nvPr/>
        </p:nvSpPr>
        <p:spPr bwMode="auto">
          <a:xfrm>
            <a:off x="5926138" y="5780088"/>
            <a:ext cx="1941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 i="1">
                <a:ea typeface="楷体_GB2312" pitchFamily="1" charset="-122"/>
              </a:rPr>
              <a:t>y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2.5</a:t>
            </a:r>
            <a:endParaRPr lang="zh-CN" altLang="en-US" sz="24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201" name="Text Box 31"/>
          <p:cNvSpPr txBox="1">
            <a:spLocks noChangeArrowheads="1"/>
          </p:cNvSpPr>
          <p:nvPr/>
        </p:nvSpPr>
        <p:spPr bwMode="auto">
          <a:xfrm>
            <a:off x="976313" y="21050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 dirty="0">
                <a:solidFill>
                  <a:schemeClr val="hlink"/>
                </a:solidFill>
                <a:ea typeface="楷体_GB2312" pitchFamily="1" charset="-122"/>
              </a:rPr>
              <a:t>根据</a:t>
            </a:r>
          </a:p>
        </p:txBody>
      </p:sp>
      <p:sp>
        <p:nvSpPr>
          <p:cNvPr id="7202" name="Line 20"/>
          <p:cNvSpPr>
            <a:spLocks noChangeShapeType="1"/>
          </p:cNvSpPr>
          <p:nvPr/>
        </p:nvSpPr>
        <p:spPr bwMode="auto">
          <a:xfrm>
            <a:off x="2101850" y="2317750"/>
            <a:ext cx="1439863" cy="0"/>
          </a:xfrm>
          <a:prstGeom prst="line">
            <a:avLst/>
          </a:prstGeom>
          <a:noFill/>
          <a:ln w="19050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3" name="Text Box 21"/>
          <p:cNvSpPr txBox="1">
            <a:spLocks noChangeArrowheads="1"/>
          </p:cNvSpPr>
          <p:nvPr/>
        </p:nvSpPr>
        <p:spPr bwMode="auto">
          <a:xfrm>
            <a:off x="2066925" y="188595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图上距离</a:t>
            </a:r>
          </a:p>
        </p:txBody>
      </p:sp>
      <p:sp>
        <p:nvSpPr>
          <p:cNvPr id="7204" name="Text Box 22"/>
          <p:cNvSpPr txBox="1">
            <a:spLocks noChangeArrowheads="1"/>
          </p:cNvSpPr>
          <p:nvPr/>
        </p:nvSpPr>
        <p:spPr bwMode="auto">
          <a:xfrm>
            <a:off x="2052638" y="22860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实际距离</a:t>
            </a:r>
          </a:p>
        </p:txBody>
      </p:sp>
      <p:sp>
        <p:nvSpPr>
          <p:cNvPr id="7205" name="Text Box 23"/>
          <p:cNvSpPr txBox="1">
            <a:spLocks noChangeArrowheads="1"/>
          </p:cNvSpPr>
          <p:nvPr/>
        </p:nvSpPr>
        <p:spPr bwMode="auto">
          <a:xfrm>
            <a:off x="3521075" y="2122488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= 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比例尺</a:t>
            </a:r>
          </a:p>
        </p:txBody>
      </p:sp>
      <p:sp>
        <p:nvSpPr>
          <p:cNvPr id="7206" name="Text Box 31"/>
          <p:cNvSpPr txBox="1">
            <a:spLocks noChangeArrowheads="1"/>
          </p:cNvSpPr>
          <p:nvPr/>
        </p:nvSpPr>
        <p:spPr bwMode="auto">
          <a:xfrm>
            <a:off x="5133975" y="210185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 dirty="0">
                <a:solidFill>
                  <a:schemeClr val="hlink"/>
                </a:solidFill>
                <a:ea typeface="楷体_GB2312" pitchFamily="1" charset="-122"/>
              </a:rPr>
              <a:t>可以列方程解答。</a:t>
            </a:r>
          </a:p>
        </p:txBody>
      </p:sp>
      <p:grpSp>
        <p:nvGrpSpPr>
          <p:cNvPr id="7207" name="Group 48"/>
          <p:cNvGrpSpPr/>
          <p:nvPr/>
        </p:nvGrpSpPr>
        <p:grpSpPr bwMode="auto">
          <a:xfrm>
            <a:off x="539750" y="1268413"/>
            <a:ext cx="8604250" cy="442912"/>
            <a:chOff x="0" y="0"/>
            <a:chExt cx="5420" cy="279"/>
          </a:xfrm>
        </p:grpSpPr>
        <p:pic>
          <p:nvPicPr>
            <p:cNvPr id="7208" name="Picture 9"/>
            <p:cNvPicPr preferRelativeResize="0">
              <a:picLocks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0" y="7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09" name="Rectangle 11"/>
            <p:cNvSpPr>
              <a:spLocks noChangeArrowheads="1"/>
            </p:cNvSpPr>
            <p:nvPr/>
          </p:nvSpPr>
          <p:spPr bwMode="auto">
            <a:xfrm>
              <a:off x="226" y="0"/>
              <a:ext cx="5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200" b="1" dirty="0">
                  <a:latin typeface="楷体_GB2312" pitchFamily="1" charset="-122"/>
                  <a:ea typeface="楷体_GB2312" pitchFamily="1" charset="-122"/>
                </a:rPr>
                <a:t>A</a:t>
              </a:r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点距底线的图上距离是多少厘米？距右边线呢？</a:t>
              </a: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87" grpId="0" autoUpdateAnimBg="0"/>
      <p:bldP spid="7188" grpId="0" autoUpdateAnimBg="0"/>
      <p:bldP spid="7199" grpId="0" autoUpdateAnimBg="0"/>
      <p:bldP spid="7200" grpId="0" autoUpdateAnimBg="0"/>
      <p:bldP spid="7201" grpId="0" autoUpdateAnimBg="0"/>
      <p:bldP spid="7202" grpId="0" animBg="1"/>
      <p:bldP spid="7203" grpId="0" autoUpdateAnimBg="0"/>
      <p:bldP spid="7204" grpId="0" autoUpdateAnimBg="0"/>
      <p:bldP spid="7205" grpId="0" autoUpdateAnimBg="0"/>
      <p:bldP spid="7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8195" name="Text Box 165"/>
          <p:cNvSpPr txBox="1">
            <a:spLocks noChangeArrowheads="1"/>
          </p:cNvSpPr>
          <p:nvPr/>
        </p:nvSpPr>
        <p:spPr bwMode="auto">
          <a:xfrm>
            <a:off x="3059113" y="3028950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= 1000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8196" name="Text Box 182"/>
          <p:cNvSpPr txBox="1">
            <a:spLocks noChangeArrowheads="1"/>
          </p:cNvSpPr>
          <p:nvPr/>
        </p:nvSpPr>
        <p:spPr bwMode="auto">
          <a:xfrm>
            <a:off x="3132138" y="4325938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= 2500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pic>
        <p:nvPicPr>
          <p:cNvPr id="819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49"/>
          <p:cNvGrpSpPr/>
          <p:nvPr/>
        </p:nvGrpSpPr>
        <p:grpSpPr bwMode="auto">
          <a:xfrm>
            <a:off x="187325" y="6019800"/>
            <a:ext cx="742950" cy="704850"/>
            <a:chOff x="0" y="0"/>
            <a:chExt cx="468" cy="444"/>
          </a:xfrm>
        </p:grpSpPr>
        <p:pic>
          <p:nvPicPr>
            <p:cNvPr id="8199" name="Picture 36" descr="蓝色按钮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65" y="175"/>
              <a:ext cx="2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 Box 3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b="1">
                  <a:ea typeface="楷体_GB2312" pitchFamily="1" charset="-122"/>
                </a:rPr>
                <a:t>    </a:t>
              </a:r>
              <a:r>
                <a:rPr lang="zh-CN" sz="1200" b="1">
                  <a:ea typeface="楷体_GB2312" pitchFamily="1" charset="-122"/>
                </a:rPr>
                <a:t>返回</a:t>
              </a:r>
            </a:p>
          </p:txBody>
        </p:sp>
      </p:grpSp>
      <p:sp>
        <p:nvSpPr>
          <p:cNvPr id="8201" name="Rectangle 29"/>
          <p:cNvSpPr>
            <a:spLocks noChangeArrowheads="1"/>
          </p:cNvSpPr>
          <p:nvPr/>
        </p:nvSpPr>
        <p:spPr bwMode="auto">
          <a:xfrm>
            <a:off x="395288" y="2060575"/>
            <a:ext cx="8066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   根据比例尺的意义，在这幅图上，实际距离是图上距离的</a:t>
            </a:r>
            <a:r>
              <a:rPr 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倍。</a:t>
            </a:r>
          </a:p>
        </p:txBody>
      </p:sp>
      <p:sp>
        <p:nvSpPr>
          <p:cNvPr id="8202" name="Text Box 30"/>
          <p:cNvSpPr txBox="1">
            <a:spLocks noChangeArrowheads="1"/>
          </p:cNvSpPr>
          <p:nvPr/>
        </p:nvSpPr>
        <p:spPr bwMode="auto">
          <a:xfrm>
            <a:off x="3059113" y="3619500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1000÷1000 = 1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8203" name="Text Box 31"/>
          <p:cNvSpPr txBox="1">
            <a:spLocks noChangeArrowheads="1"/>
          </p:cNvSpPr>
          <p:nvPr/>
        </p:nvSpPr>
        <p:spPr bwMode="auto">
          <a:xfrm>
            <a:off x="3144838" y="4987925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2500÷1000 = 2.5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grpSp>
        <p:nvGrpSpPr>
          <p:cNvPr id="8204" name="Group 32"/>
          <p:cNvGrpSpPr/>
          <p:nvPr/>
        </p:nvGrpSpPr>
        <p:grpSpPr bwMode="auto">
          <a:xfrm>
            <a:off x="539750" y="1268413"/>
            <a:ext cx="8604250" cy="442912"/>
            <a:chOff x="0" y="0"/>
            <a:chExt cx="5420" cy="279"/>
          </a:xfrm>
        </p:grpSpPr>
        <p:pic>
          <p:nvPicPr>
            <p:cNvPr id="8205" name="Picture 9"/>
            <p:cNvPicPr preferRelativeResize="0"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7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6" name="Rectangle 11"/>
            <p:cNvSpPr>
              <a:spLocks noChangeArrowheads="1"/>
            </p:cNvSpPr>
            <p:nvPr/>
          </p:nvSpPr>
          <p:spPr bwMode="auto">
            <a:xfrm>
              <a:off x="226" y="0"/>
              <a:ext cx="5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200" b="1" dirty="0">
                  <a:latin typeface="楷体_GB2312" pitchFamily="1" charset="-122"/>
                  <a:ea typeface="楷体_GB2312" pitchFamily="1" charset="-122"/>
                </a:rPr>
                <a:t>A</a:t>
              </a:r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点距底线的图上距离是多少厘米？距右边线呢？</a:t>
              </a: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201" grpId="0" autoUpdateAnimBg="0"/>
      <p:bldP spid="8202" grpId="0" autoUpdateAnimBg="0"/>
      <p:bldP spid="8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 bwMode="auto">
          <a:xfrm>
            <a:off x="611188" y="1901825"/>
            <a:ext cx="5473700" cy="4522788"/>
            <a:chOff x="0" y="0"/>
            <a:chExt cx="3448" cy="2898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0" y="2354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</p:grp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11413" y="1871663"/>
            <a:ext cx="192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b="1"/>
              <a:t>足球场平面图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611188" y="1341438"/>
            <a:ext cx="6122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 b="1">
                <a:latin typeface="楷体_GB2312" pitchFamily="1" charset="-122"/>
                <a:ea typeface="楷体_GB2312" pitchFamily="1" charset="-122"/>
              </a:rPr>
              <a:t>你能在图中标出</a:t>
            </a:r>
            <a:r>
              <a:rPr lang="en-US" sz="2200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200" b="1">
                <a:latin typeface="楷体_GB2312" pitchFamily="1" charset="-122"/>
                <a:ea typeface="楷体_GB2312" pitchFamily="1" charset="-122"/>
              </a:rPr>
              <a:t>号队员起脚的位置吗？</a:t>
            </a: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pic>
        <p:nvPicPr>
          <p:cNvPr id="9224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187450" y="4724400"/>
            <a:ext cx="15557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比例尺</a:t>
            </a:r>
            <a:r>
              <a:rPr lang="en-US" b="1">
                <a:latin typeface="黑体" panose="02010609060101010101" charset="-122"/>
                <a:ea typeface="黑体" panose="02010609060101010101" charset="-122"/>
              </a:rPr>
              <a:t>1:1000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684213" y="5300663"/>
            <a:ext cx="56165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号队员在蓝色区域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处（距底线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米、右边线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米）起脚，射进第一个球。</a:t>
            </a:r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5253038" y="39846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6300788" y="2781300"/>
            <a:ext cx="25558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起脚位置应该标在距底线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厘米，距右边线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2.5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厘米处。</a:t>
            </a:r>
            <a:endParaRPr lang="en-US" sz="2000" b="1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9229" name="Picture 1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80025" y="4394200"/>
            <a:ext cx="10191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41900" y="4373563"/>
            <a:ext cx="276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5127625" y="3638550"/>
            <a:ext cx="565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60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sp>
        <p:nvSpPr>
          <p:cNvPr id="9232" name="Text Box 12"/>
          <p:cNvSpPr txBox="1">
            <a:spLocks noChangeArrowheads="1"/>
          </p:cNvSpPr>
          <p:nvPr/>
        </p:nvSpPr>
        <p:spPr bwMode="auto">
          <a:xfrm>
            <a:off x="4311650" y="189388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左边线</a:t>
            </a:r>
          </a:p>
        </p:txBody>
      </p:sp>
      <p:sp>
        <p:nvSpPr>
          <p:cNvPr id="9233" name="Text Box 12"/>
          <p:cNvSpPr txBox="1">
            <a:spLocks noChangeArrowheads="1"/>
          </p:cNvSpPr>
          <p:nvPr/>
        </p:nvSpPr>
        <p:spPr bwMode="auto">
          <a:xfrm>
            <a:off x="4340225" y="475138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右边线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5580063" y="3357563"/>
            <a:ext cx="488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4975225" y="40052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  <p:bldP spid="9231" grpId="0" autoUpdateAnimBg="0"/>
      <p:bldP spid="92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5"/>
          <p:cNvGrpSpPr/>
          <p:nvPr/>
        </p:nvGrpSpPr>
        <p:grpSpPr bwMode="auto">
          <a:xfrm>
            <a:off x="539750" y="1916113"/>
            <a:ext cx="5473700" cy="4033837"/>
            <a:chOff x="0" y="0"/>
            <a:chExt cx="3448" cy="2898"/>
          </a:xfrm>
        </p:grpSpPr>
        <p:pic>
          <p:nvPicPr>
            <p:cNvPr id="1024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447" cy="2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4" name="Rectangle 44"/>
            <p:cNvSpPr>
              <a:spLocks noChangeArrowheads="1"/>
            </p:cNvSpPr>
            <p:nvPr/>
          </p:nvSpPr>
          <p:spPr bwMode="auto">
            <a:xfrm>
              <a:off x="0" y="2354"/>
              <a:ext cx="3448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</p:grp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10246" name="Text Box 23"/>
          <p:cNvSpPr txBox="1">
            <a:spLocks noChangeArrowheads="1"/>
          </p:cNvSpPr>
          <p:nvPr/>
        </p:nvSpPr>
        <p:spPr bwMode="auto">
          <a:xfrm>
            <a:off x="2339975" y="1951038"/>
            <a:ext cx="192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b="1"/>
              <a:t>足球场平面图</a:t>
            </a:r>
          </a:p>
        </p:txBody>
      </p:sp>
      <p:pic>
        <p:nvPicPr>
          <p:cNvPr id="10247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43"/>
          <p:cNvSpPr txBox="1">
            <a:spLocks noChangeArrowheads="1"/>
          </p:cNvSpPr>
          <p:nvPr/>
        </p:nvSpPr>
        <p:spPr bwMode="auto">
          <a:xfrm>
            <a:off x="1116013" y="4724400"/>
            <a:ext cx="15557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比例尺</a:t>
            </a:r>
            <a:r>
              <a:rPr lang="en-US" b="1">
                <a:latin typeface="黑体" panose="02010609060101010101" charset="-122"/>
                <a:ea typeface="黑体" panose="02010609060101010101" charset="-122"/>
              </a:rPr>
              <a:t>1:1000</a:t>
            </a:r>
          </a:p>
        </p:txBody>
      </p:sp>
      <p:sp>
        <p:nvSpPr>
          <p:cNvPr id="10249" name="Text Box 22"/>
          <p:cNvSpPr txBox="1">
            <a:spLocks noChangeArrowheads="1"/>
          </p:cNvSpPr>
          <p:nvPr/>
        </p:nvSpPr>
        <p:spPr bwMode="auto">
          <a:xfrm>
            <a:off x="612775" y="5084763"/>
            <a:ext cx="56165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en-US" sz="200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号队员在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处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距底线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米、左边线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米处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起脚，射进第二个球。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4252913" y="1944688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左边线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4238625" y="443706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右边线</a:t>
            </a:r>
          </a:p>
        </p:txBody>
      </p:sp>
      <p:sp>
        <p:nvSpPr>
          <p:cNvPr id="10252" name="Text Box 19"/>
          <p:cNvSpPr txBox="1">
            <a:spLocks noChangeArrowheads="1"/>
          </p:cNvSpPr>
          <p:nvPr/>
        </p:nvSpPr>
        <p:spPr bwMode="auto">
          <a:xfrm>
            <a:off x="5508625" y="3284538"/>
            <a:ext cx="488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 b="1">
                <a:solidFill>
                  <a:schemeClr val="hlink"/>
                </a:solidFill>
                <a:ea typeface="楷体_GB2312" pitchFamily="1" charset="-122"/>
              </a:rPr>
              <a:t>底线</a:t>
            </a:r>
          </a:p>
        </p:txBody>
      </p:sp>
      <p:pic>
        <p:nvPicPr>
          <p:cNvPr id="10253" name="Picture 34" descr="蓝色按钮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9263" y="63007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Text Box 3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25425" y="60690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zh-CN" sz="1200" b="1">
                <a:ea typeface="楷体_GB2312" pitchFamily="1" charset="-122"/>
              </a:rPr>
              <a:t>    </a:t>
            </a:r>
            <a:r>
              <a:rPr lang="zh-CN" sz="1200" b="1">
                <a:ea typeface="楷体_GB2312" pitchFamily="1" charset="-122"/>
              </a:rPr>
              <a:t>方程</a:t>
            </a:r>
          </a:p>
        </p:txBody>
      </p:sp>
      <p:pic>
        <p:nvPicPr>
          <p:cNvPr id="10255" name="Picture 37" descr="蓝色按钮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349375" y="63007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6" name="Text Box 3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135063" y="600392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zh-CN" b="1">
                <a:ea typeface="楷体_GB2312" pitchFamily="1" charset="-122"/>
              </a:rPr>
              <a:t>   </a:t>
            </a:r>
            <a:r>
              <a:rPr lang="zh-CN" sz="1200" b="1">
                <a:ea typeface="楷体_GB2312" pitchFamily="1" charset="-122"/>
              </a:rPr>
              <a:t>算术</a:t>
            </a:r>
          </a:p>
        </p:txBody>
      </p:sp>
      <p:pic>
        <p:nvPicPr>
          <p:cNvPr id="10257" name="Picture 53" descr="蓝色按钮">
            <a:hlinkClick r:id="rId9" action="ppaction://hlinksldjump"/>
          </p:cNvPr>
          <p:cNvPicPr preferRelativeResize="0"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328863" y="62849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Text Box 5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197100" y="5988050"/>
            <a:ext cx="1063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1">
                <a:ea typeface="楷体_GB2312" pitchFamily="1" charset="-122"/>
              </a:rPr>
              <a:t>  </a:t>
            </a:r>
            <a:r>
              <a:rPr lang="zh-CN" altLang="en-US" sz="1200" b="1">
                <a:ea typeface="楷体_GB2312" pitchFamily="1" charset="-122"/>
              </a:rPr>
              <a:t>继续</a:t>
            </a:r>
          </a:p>
        </p:txBody>
      </p:sp>
      <p:grpSp>
        <p:nvGrpSpPr>
          <p:cNvPr id="10259" name="Group 24"/>
          <p:cNvGrpSpPr/>
          <p:nvPr/>
        </p:nvGrpSpPr>
        <p:grpSpPr bwMode="auto">
          <a:xfrm>
            <a:off x="611188" y="1268413"/>
            <a:ext cx="8532812" cy="504825"/>
            <a:chOff x="0" y="0"/>
            <a:chExt cx="5375" cy="318"/>
          </a:xfrm>
        </p:grpSpPr>
        <p:sp>
          <p:nvSpPr>
            <p:cNvPr id="10260" name="Rectangle 11"/>
            <p:cNvSpPr>
              <a:spLocks noChangeArrowheads="1"/>
            </p:cNvSpPr>
            <p:nvPr/>
          </p:nvSpPr>
          <p:spPr bwMode="auto">
            <a:xfrm>
              <a:off x="181" y="0"/>
              <a:ext cx="5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200" b="1" dirty="0">
                  <a:latin typeface="楷体_GB2312" pitchFamily="1" charset="-122"/>
                  <a:ea typeface="楷体_GB2312" pitchFamily="1" charset="-122"/>
                </a:rPr>
                <a:t>B</a:t>
              </a:r>
              <a:r>
                <a:rPr lang="zh-CN" altLang="en-US" sz="2200" b="1" dirty="0">
                  <a:latin typeface="楷体_GB2312" pitchFamily="1" charset="-122"/>
                  <a:ea typeface="楷体_GB2312" pitchFamily="1" charset="-122"/>
                </a:rPr>
                <a:t>点距底线的图上距离是多少厘米？距左边线呢？</a:t>
              </a: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 </a:t>
              </a:r>
            </a:p>
          </p:txBody>
        </p:sp>
        <p:pic>
          <p:nvPicPr>
            <p:cNvPr id="10261" name="Picture 11" descr="12"/>
            <p:cNvPicPr preferRelativeResize="0">
              <a:picLocks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0" y="46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62" name="Text Box 31"/>
          <p:cNvSpPr txBox="1">
            <a:spLocks noChangeArrowheads="1"/>
          </p:cNvSpPr>
          <p:nvPr/>
        </p:nvSpPr>
        <p:spPr bwMode="auto">
          <a:xfrm>
            <a:off x="6227763" y="2924175"/>
            <a:ext cx="2374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ea typeface="楷体_GB2312" pitchFamily="1" charset="-122"/>
              </a:rPr>
              <a:t>你会求图上距离吗？试试看！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utoUpdateAnimBg="0"/>
      <p:bldP spid="10256" grpId="0" autoUpdateAnimBg="0"/>
      <p:bldP spid="10258" grpId="0" autoUpdateAnimBg="0"/>
      <p:bldP spid="1026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126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395288" y="2981325"/>
            <a:ext cx="4537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40000"/>
              </a:lnSpc>
            </a:pP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点距底线的图上距离是</a:t>
            </a:r>
            <a:r>
              <a:rPr lang="en-US" b="1"/>
              <a:t>χ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1269" name="Text Box 17"/>
          <p:cNvSpPr txBox="1">
            <a:spLocks noChangeArrowheads="1"/>
          </p:cNvSpPr>
          <p:nvPr/>
        </p:nvSpPr>
        <p:spPr bwMode="auto">
          <a:xfrm>
            <a:off x="1535113" y="3789363"/>
            <a:ext cx="3527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1600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11270" name="Text Box 28"/>
          <p:cNvSpPr txBox="1">
            <a:spLocks noChangeArrowheads="1"/>
          </p:cNvSpPr>
          <p:nvPr/>
        </p:nvSpPr>
        <p:spPr bwMode="auto">
          <a:xfrm>
            <a:off x="1414463" y="5207000"/>
            <a:ext cx="258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en-US" b="1"/>
              <a:t>χ</a:t>
            </a:r>
            <a:r>
              <a:rPr lang="en-US" sz="2000" b="1" i="1">
                <a:ea typeface="楷体_GB2312" pitchFamily="1" charset="-122"/>
              </a:rPr>
              <a:t>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1</a:t>
            </a:r>
            <a:r>
              <a:rPr lang="en-US" sz="2000" b="1"/>
              <a:t>×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1600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71" name="Text Box 29"/>
          <p:cNvSpPr txBox="1">
            <a:spLocks noChangeArrowheads="1"/>
          </p:cNvSpPr>
          <p:nvPr/>
        </p:nvSpPr>
        <p:spPr bwMode="auto">
          <a:xfrm>
            <a:off x="1965325" y="5768975"/>
            <a:ext cx="194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1"/>
              <a:t>χ</a:t>
            </a:r>
            <a:r>
              <a:rPr lang="en-US" sz="2000" b="1" i="1">
                <a:ea typeface="楷体_GB2312" pitchFamily="1" charset="-122"/>
              </a:rPr>
              <a:t>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1.6</a:t>
            </a:r>
            <a:endParaRPr lang="zh-CN" altLang="en-US" sz="24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1272" name="Group 37"/>
          <p:cNvGrpSpPr/>
          <p:nvPr/>
        </p:nvGrpSpPr>
        <p:grpSpPr bwMode="auto">
          <a:xfrm>
            <a:off x="1403350" y="4351338"/>
            <a:ext cx="1941513" cy="704850"/>
            <a:chOff x="0" y="0"/>
            <a:chExt cx="1314" cy="444"/>
          </a:xfrm>
        </p:grpSpPr>
        <p:sp>
          <p:nvSpPr>
            <p:cNvPr id="11273" name="Text Box 20"/>
            <p:cNvSpPr txBox="1">
              <a:spLocks noChangeArrowheads="1"/>
            </p:cNvSpPr>
            <p:nvPr/>
          </p:nvSpPr>
          <p:spPr bwMode="auto">
            <a:xfrm>
              <a:off x="131" y="9"/>
              <a:ext cx="2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b="1"/>
                <a:t>χ</a:t>
              </a:r>
            </a:p>
          </p:txBody>
        </p:sp>
        <p:sp>
          <p:nvSpPr>
            <p:cNvPr id="11274" name="Line 21"/>
            <p:cNvSpPr>
              <a:spLocks noChangeShapeType="1"/>
            </p:cNvSpPr>
            <p:nvPr/>
          </p:nvSpPr>
          <p:spPr bwMode="auto">
            <a:xfrm>
              <a:off x="61" y="232"/>
              <a:ext cx="340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Text Box 22"/>
            <p:cNvSpPr txBox="1">
              <a:spLocks noChangeArrowheads="1"/>
            </p:cNvSpPr>
            <p:nvPr/>
          </p:nvSpPr>
          <p:spPr bwMode="auto">
            <a:xfrm>
              <a:off x="0" y="184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1600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11276" name="Text Box 24"/>
            <p:cNvSpPr txBox="1">
              <a:spLocks noChangeArrowheads="1"/>
            </p:cNvSpPr>
            <p:nvPr/>
          </p:nvSpPr>
          <p:spPr bwMode="auto">
            <a:xfrm>
              <a:off x="940" y="0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11277" name="Text Box 26"/>
            <p:cNvSpPr txBox="1">
              <a:spLocks noChangeArrowheads="1"/>
            </p:cNvSpPr>
            <p:nvPr/>
          </p:nvSpPr>
          <p:spPr bwMode="auto">
            <a:xfrm>
              <a:off x="799" y="194"/>
              <a:ext cx="5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1000</a:t>
              </a:r>
              <a:endParaRPr lang="zh-CN" altLang="en-US" sz="2000" b="1"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11278" name="Text Box 27"/>
            <p:cNvSpPr txBox="1">
              <a:spLocks noChangeArrowheads="1"/>
            </p:cNvSpPr>
            <p:nvPr/>
          </p:nvSpPr>
          <p:spPr bwMode="auto">
            <a:xfrm>
              <a:off x="575" y="9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/>
                <a:t>=</a:t>
              </a:r>
            </a:p>
          </p:txBody>
        </p:sp>
        <p:sp>
          <p:nvSpPr>
            <p:cNvPr id="11279" name="Line 32"/>
            <p:cNvSpPr>
              <a:spLocks noChangeShapeType="1"/>
            </p:cNvSpPr>
            <p:nvPr/>
          </p:nvSpPr>
          <p:spPr bwMode="auto">
            <a:xfrm>
              <a:off x="862" y="234"/>
              <a:ext cx="340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80" name="Group 49"/>
          <p:cNvGrpSpPr/>
          <p:nvPr/>
        </p:nvGrpSpPr>
        <p:grpSpPr bwMode="auto">
          <a:xfrm>
            <a:off x="187325" y="6019800"/>
            <a:ext cx="742950" cy="704850"/>
            <a:chOff x="0" y="0"/>
            <a:chExt cx="468" cy="444"/>
          </a:xfrm>
        </p:grpSpPr>
        <p:pic>
          <p:nvPicPr>
            <p:cNvPr id="11281" name="Picture 36" descr="蓝色按钮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65" y="175"/>
              <a:ext cx="2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2" name="Text Box 3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b="1">
                  <a:ea typeface="楷体_GB2312" pitchFamily="1" charset="-122"/>
                </a:rPr>
                <a:t>    </a:t>
              </a:r>
              <a:r>
                <a:rPr lang="zh-CN" sz="1200" b="1">
                  <a:ea typeface="楷体_GB2312" pitchFamily="1" charset="-122"/>
                </a:rPr>
                <a:t>返回</a:t>
              </a:r>
            </a:p>
          </p:txBody>
        </p:sp>
      </p:grpSp>
      <p:sp>
        <p:nvSpPr>
          <p:cNvPr id="11283" name="Text Box 40"/>
          <p:cNvSpPr txBox="1">
            <a:spLocks noChangeArrowheads="1"/>
          </p:cNvSpPr>
          <p:nvPr/>
        </p:nvSpPr>
        <p:spPr bwMode="auto">
          <a:xfrm>
            <a:off x="4614863" y="2965450"/>
            <a:ext cx="45164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点距左边线的图上距离是</a:t>
            </a:r>
            <a:r>
              <a:rPr lang="en-US" sz="2000" b="1" i="1">
                <a:ea typeface="楷体_GB2312" pitchFamily="1" charset="-122"/>
              </a:rPr>
              <a:t>y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1284" name="Text Box 41"/>
          <p:cNvSpPr txBox="1">
            <a:spLocks noChangeArrowheads="1"/>
          </p:cNvSpPr>
          <p:nvPr/>
        </p:nvSpPr>
        <p:spPr bwMode="auto">
          <a:xfrm>
            <a:off x="5476875" y="3789363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米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2000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grpSp>
        <p:nvGrpSpPr>
          <p:cNvPr id="11285" name="Group 60"/>
          <p:cNvGrpSpPr/>
          <p:nvPr/>
        </p:nvGrpSpPr>
        <p:grpSpPr bwMode="auto">
          <a:xfrm>
            <a:off x="5276850" y="4379913"/>
            <a:ext cx="2244725" cy="684212"/>
            <a:chOff x="0" y="0"/>
            <a:chExt cx="1504" cy="431"/>
          </a:xfrm>
        </p:grpSpPr>
        <p:grpSp>
          <p:nvGrpSpPr>
            <p:cNvPr id="11286" name="Group 58"/>
            <p:cNvGrpSpPr/>
            <p:nvPr/>
          </p:nvGrpSpPr>
          <p:grpSpPr bwMode="auto">
            <a:xfrm>
              <a:off x="0" y="9"/>
              <a:ext cx="589" cy="422"/>
              <a:chOff x="0" y="0"/>
              <a:chExt cx="589" cy="422"/>
            </a:xfrm>
          </p:grpSpPr>
          <p:sp>
            <p:nvSpPr>
              <p:cNvPr id="11287" name="Text Box 44"/>
              <p:cNvSpPr txBox="1">
                <a:spLocks noChangeArrowheads="1"/>
              </p:cNvSpPr>
              <p:nvPr/>
            </p:nvSpPr>
            <p:spPr bwMode="auto">
              <a:xfrm>
                <a:off x="122" y="0"/>
                <a:ext cx="2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 i="1">
                    <a:ea typeface="楷体_GB2312" pitchFamily="1" charset="-122"/>
                  </a:rPr>
                  <a:t>y</a:t>
                </a:r>
                <a:endParaRPr lang="zh-CN" altLang="en-US" sz="2000" b="1" i="1">
                  <a:ea typeface="楷体_GB2312" pitchFamily="1" charset="-122"/>
                </a:endParaRPr>
              </a:p>
            </p:txBody>
          </p:sp>
          <p:sp>
            <p:nvSpPr>
              <p:cNvPr id="11288" name="Line 45"/>
              <p:cNvSpPr>
                <a:spLocks noChangeShapeType="1"/>
              </p:cNvSpPr>
              <p:nvPr/>
            </p:nvSpPr>
            <p:spPr bwMode="auto">
              <a:xfrm>
                <a:off x="0" y="217"/>
                <a:ext cx="453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9" name="Text Box 46"/>
              <p:cNvSpPr txBox="1">
                <a:spLocks noChangeArrowheads="1"/>
              </p:cNvSpPr>
              <p:nvPr/>
            </p:nvSpPr>
            <p:spPr bwMode="auto">
              <a:xfrm>
                <a:off x="4" y="172"/>
                <a:ext cx="58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2000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</p:grpSp>
        <p:grpSp>
          <p:nvGrpSpPr>
            <p:cNvPr id="11290" name="Group 59"/>
            <p:cNvGrpSpPr/>
            <p:nvPr/>
          </p:nvGrpSpPr>
          <p:grpSpPr bwMode="auto">
            <a:xfrm>
              <a:off x="906" y="0"/>
              <a:ext cx="598" cy="431"/>
              <a:chOff x="0" y="0"/>
              <a:chExt cx="598" cy="431"/>
            </a:xfrm>
          </p:grpSpPr>
          <p:sp>
            <p:nvSpPr>
              <p:cNvPr id="11291" name="Text Box 48"/>
              <p:cNvSpPr txBox="1">
                <a:spLocks noChangeArrowheads="1"/>
              </p:cNvSpPr>
              <p:nvPr/>
            </p:nvSpPr>
            <p:spPr bwMode="auto">
              <a:xfrm>
                <a:off x="122" y="0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1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  <p:sp>
            <p:nvSpPr>
              <p:cNvPr id="11292" name="Line 49"/>
              <p:cNvSpPr>
                <a:spLocks noChangeShapeType="1"/>
              </p:cNvSpPr>
              <p:nvPr/>
            </p:nvSpPr>
            <p:spPr bwMode="auto">
              <a:xfrm>
                <a:off x="0" y="226"/>
                <a:ext cx="453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3" name="Text Box 50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59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 b="1">
                    <a:latin typeface="楷体_GB2312" pitchFamily="1" charset="-122"/>
                    <a:ea typeface="楷体_GB2312" pitchFamily="1" charset="-122"/>
                  </a:rPr>
                  <a:t>1000</a:t>
                </a:r>
                <a:endParaRPr lang="zh-CN" altLang="en-US" sz="2000" b="1">
                  <a:latin typeface="楷体_GB2312" pitchFamily="1" charset="-122"/>
                  <a:ea typeface="楷体_GB2312" pitchFamily="1" charset="-122"/>
                </a:endParaRPr>
              </a:p>
            </p:txBody>
          </p:sp>
        </p:grpSp>
        <p:sp>
          <p:nvSpPr>
            <p:cNvPr id="11294" name="Text Box 51"/>
            <p:cNvSpPr txBox="1">
              <a:spLocks noChangeArrowheads="1"/>
            </p:cNvSpPr>
            <p:nvPr/>
          </p:nvSpPr>
          <p:spPr bwMode="auto">
            <a:xfrm>
              <a:off x="583" y="90"/>
              <a:ext cx="2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/>
                <a:t>=</a:t>
              </a:r>
            </a:p>
          </p:txBody>
        </p:sp>
      </p:grpSp>
      <p:sp>
        <p:nvSpPr>
          <p:cNvPr id="11295" name="Text Box 52"/>
          <p:cNvSpPr txBox="1">
            <a:spLocks noChangeArrowheads="1"/>
          </p:cNvSpPr>
          <p:nvPr/>
        </p:nvSpPr>
        <p:spPr bwMode="auto">
          <a:xfrm>
            <a:off x="5441950" y="5216525"/>
            <a:ext cx="2874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>
                <a:latin typeface="楷体_GB2312" pitchFamily="1" charset="-122"/>
                <a:ea typeface="楷体_GB2312" pitchFamily="1" charset="-122"/>
              </a:rPr>
              <a:t>1000</a:t>
            </a:r>
            <a:r>
              <a:rPr lang="en-US" sz="2000" b="1" i="1">
                <a:ea typeface="楷体_GB2312" pitchFamily="1" charset="-122"/>
              </a:rPr>
              <a:t>y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1</a:t>
            </a:r>
            <a:r>
              <a:rPr lang="en-US" sz="2000" b="1"/>
              <a:t>×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2000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96" name="Text Box 53"/>
          <p:cNvSpPr txBox="1">
            <a:spLocks noChangeArrowheads="1"/>
          </p:cNvSpPr>
          <p:nvPr/>
        </p:nvSpPr>
        <p:spPr bwMode="auto">
          <a:xfrm>
            <a:off x="5926138" y="5780088"/>
            <a:ext cx="1941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b="1" i="1">
                <a:ea typeface="楷体_GB2312" pitchFamily="1" charset="-122"/>
              </a:rPr>
              <a:t>y  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97" name="Text Box 31"/>
          <p:cNvSpPr txBox="1">
            <a:spLocks noChangeArrowheads="1"/>
          </p:cNvSpPr>
          <p:nvPr/>
        </p:nvSpPr>
        <p:spPr bwMode="auto">
          <a:xfrm>
            <a:off x="976313" y="21050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根据</a:t>
            </a:r>
          </a:p>
        </p:txBody>
      </p:sp>
      <p:sp>
        <p:nvSpPr>
          <p:cNvPr id="11298" name="Line 20"/>
          <p:cNvSpPr>
            <a:spLocks noChangeShapeType="1"/>
          </p:cNvSpPr>
          <p:nvPr/>
        </p:nvSpPr>
        <p:spPr bwMode="auto">
          <a:xfrm>
            <a:off x="2101850" y="2317750"/>
            <a:ext cx="1439863" cy="0"/>
          </a:xfrm>
          <a:prstGeom prst="line">
            <a:avLst/>
          </a:prstGeom>
          <a:noFill/>
          <a:ln w="19050" cmpd="sng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9" name="Text Box 21"/>
          <p:cNvSpPr txBox="1">
            <a:spLocks noChangeArrowheads="1"/>
          </p:cNvSpPr>
          <p:nvPr/>
        </p:nvSpPr>
        <p:spPr bwMode="auto">
          <a:xfrm>
            <a:off x="2066925" y="188595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图上距离</a:t>
            </a:r>
          </a:p>
        </p:txBody>
      </p:sp>
      <p:sp>
        <p:nvSpPr>
          <p:cNvPr id="11300" name="Text Box 22"/>
          <p:cNvSpPr txBox="1">
            <a:spLocks noChangeArrowheads="1"/>
          </p:cNvSpPr>
          <p:nvPr/>
        </p:nvSpPr>
        <p:spPr bwMode="auto">
          <a:xfrm>
            <a:off x="2052638" y="22860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实际距离</a:t>
            </a:r>
          </a:p>
        </p:txBody>
      </p:sp>
      <p:sp>
        <p:nvSpPr>
          <p:cNvPr id="11301" name="Text Box 23"/>
          <p:cNvSpPr txBox="1">
            <a:spLocks noChangeArrowheads="1"/>
          </p:cNvSpPr>
          <p:nvPr/>
        </p:nvSpPr>
        <p:spPr bwMode="auto">
          <a:xfrm>
            <a:off x="3521075" y="2122488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 = </a:t>
            </a:r>
            <a:r>
              <a:rPr lang="zh-CN" altLang="en-US" sz="2400" b="1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比例尺</a:t>
            </a:r>
          </a:p>
        </p:txBody>
      </p:sp>
      <p:sp>
        <p:nvSpPr>
          <p:cNvPr id="11302" name="Text Box 31"/>
          <p:cNvSpPr txBox="1">
            <a:spLocks noChangeArrowheads="1"/>
          </p:cNvSpPr>
          <p:nvPr/>
        </p:nvSpPr>
        <p:spPr bwMode="auto">
          <a:xfrm>
            <a:off x="5133975" y="210185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b="1">
                <a:solidFill>
                  <a:schemeClr val="hlink"/>
                </a:solidFill>
                <a:ea typeface="楷体_GB2312" pitchFamily="1" charset="-122"/>
              </a:rPr>
              <a:t>可以列方程解答。</a:t>
            </a:r>
          </a:p>
        </p:txBody>
      </p:sp>
      <p:grpSp>
        <p:nvGrpSpPr>
          <p:cNvPr id="11303" name="Group 45"/>
          <p:cNvGrpSpPr/>
          <p:nvPr/>
        </p:nvGrpSpPr>
        <p:grpSpPr bwMode="auto">
          <a:xfrm>
            <a:off x="611188" y="1268413"/>
            <a:ext cx="8532812" cy="504825"/>
            <a:chOff x="0" y="0"/>
            <a:chExt cx="5375" cy="318"/>
          </a:xfrm>
        </p:grpSpPr>
        <p:sp>
          <p:nvSpPr>
            <p:cNvPr id="11304" name="Rectangle 11"/>
            <p:cNvSpPr>
              <a:spLocks noChangeArrowheads="1"/>
            </p:cNvSpPr>
            <p:nvPr/>
          </p:nvSpPr>
          <p:spPr bwMode="auto">
            <a:xfrm>
              <a:off x="181" y="0"/>
              <a:ext cx="5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2200" b="1"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200" b="1">
                  <a:latin typeface="楷体_GB2312" pitchFamily="1" charset="-122"/>
                  <a:ea typeface="楷体_GB2312" pitchFamily="1" charset="-122"/>
                </a:rPr>
                <a:t>B</a:t>
              </a:r>
              <a:r>
                <a:rPr lang="zh-CN" altLang="en-US" sz="2200" b="1">
                  <a:latin typeface="楷体_GB2312" pitchFamily="1" charset="-122"/>
                  <a:ea typeface="楷体_GB2312" pitchFamily="1" charset="-122"/>
                </a:rPr>
                <a:t>点距底线的图上距离是多少厘米？距左边线呢？</a:t>
              </a:r>
              <a:r>
                <a:rPr lang="zh-CN" altLang="en-US" sz="2200">
                  <a:latin typeface="楷体_GB2312" pitchFamily="1" charset="-122"/>
                  <a:ea typeface="楷体_GB2312" pitchFamily="1" charset="-122"/>
                </a:rPr>
                <a:t> </a:t>
              </a:r>
            </a:p>
          </p:txBody>
        </p:sp>
        <p:pic>
          <p:nvPicPr>
            <p:cNvPr id="11305" name="Picture 11" descr="12"/>
            <p:cNvPicPr preferRelativeResize="0"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46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  <p:bldP spid="11270" grpId="0" autoUpdateAnimBg="0"/>
      <p:bldP spid="11271" grpId="0" autoUpdateAnimBg="0"/>
      <p:bldP spid="11283" grpId="0" autoUpdateAnimBg="0"/>
      <p:bldP spid="11284" grpId="0" autoUpdateAnimBg="0"/>
      <p:bldP spid="11295" grpId="0" autoUpdateAnimBg="0"/>
      <p:bldP spid="11296" grpId="0" autoUpdateAnimBg="0"/>
      <p:bldP spid="11297" grpId="0" autoUpdateAnimBg="0"/>
      <p:bldP spid="11298" grpId="0" animBg="1"/>
      <p:bldP spid="11299" grpId="0" autoUpdateAnimBg="0"/>
      <p:bldP spid="11300" grpId="0" autoUpdateAnimBg="0"/>
      <p:bldP spid="11301" grpId="0" autoUpdateAnimBg="0"/>
      <p:bldP spid="1130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1583</Words>
  <Application>Microsoft Office PowerPoint</Application>
  <PresentationFormat>全屏显示(4:3)</PresentationFormat>
  <Paragraphs>277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楷体</vt:lpstr>
      <vt:lpstr>楷体_GB2312</vt:lpstr>
      <vt:lpstr>时尚中黑简体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2021-12-31T02:45:50Z</dcterms:created>
  <dcterms:modified xsi:type="dcterms:W3CDTF">2023-01-16T18:04:56Z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012BA67EB9FC4F0D9BD0B08A365A063E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