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07" r:id="rId2"/>
    <p:sldId id="264" r:id="rId3"/>
    <p:sldId id="308" r:id="rId4"/>
    <p:sldId id="306" r:id="rId5"/>
    <p:sldId id="309" r:id="rId6"/>
    <p:sldId id="310" r:id="rId7"/>
    <p:sldId id="311" r:id="rId8"/>
    <p:sldId id="312" r:id="rId9"/>
    <p:sldId id="313" r:id="rId10"/>
    <p:sldId id="314" r:id="rId11"/>
    <p:sldId id="315" r:id="rId12"/>
    <p:sldId id="260" r:id="rId13"/>
  </p:sldIdLst>
  <p:sldSz cx="9144000" cy="5143500" type="screen16x9"/>
  <p:notesSz cx="6858000" cy="9144000"/>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1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18" autoAdjust="0"/>
    <p:restoredTop sz="94333" autoAdjust="0"/>
  </p:normalViewPr>
  <p:slideViewPr>
    <p:cSldViewPr snapToGrid="0">
      <p:cViewPr varScale="1">
        <p:scale>
          <a:sx n="109" d="100"/>
          <a:sy n="109" d="100"/>
        </p:scale>
        <p:origin x="-84" y="-654"/>
      </p:cViewPr>
      <p:guideLst>
        <p:guide orient="horz" pos="1610"/>
        <p:guide pos="2880"/>
      </p:guideLst>
    </p:cSldViewPr>
  </p:slideViewPr>
  <p:notesTextViewPr>
    <p:cViewPr>
      <p:scale>
        <a:sx n="1" d="1"/>
        <a:sy n="1" d="1"/>
      </p:scale>
      <p:origin x="0" y="0"/>
    </p:cViewPr>
  </p:notesTextViewPr>
  <p:sorterViewPr>
    <p:cViewPr>
      <p:scale>
        <a:sx n="170" d="100"/>
        <a:sy n="1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1790700"/>
            <a:ext cx="9144000" cy="1381125"/>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6" name="标题 1"/>
          <p:cNvSpPr>
            <a:spLocks noGrp="1"/>
          </p:cNvSpPr>
          <p:nvPr>
            <p:ph type="ctrTitle"/>
          </p:nvPr>
        </p:nvSpPr>
        <p:spPr>
          <a:xfrm>
            <a:off x="0" y="1790700"/>
            <a:ext cx="9144000" cy="1381125"/>
          </a:xfrm>
          <a:prstGeom prst="rect">
            <a:avLst/>
          </a:prstGeom>
        </p:spPr>
        <p:txBody>
          <a:bodyPr lIns="68580" tIns="34290" rIns="68580" bIns="34290" anchor="ctr"/>
          <a:lstStyle>
            <a:lvl1pPr algn="ctr">
              <a:defRPr sz="33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a:prstGeom prst="rect">
            <a:avLst/>
          </a:prstGeom>
        </p:spPr>
        <p:txBody>
          <a:bodyPr vert="eaVert" lIns="68580" tIns="34290" rIns="68580" bIns="34290"/>
          <a:lstStyle/>
          <a:p>
            <a:r>
              <a:rPr lang="zh-CN" altLang="en-US"/>
              <a:t>单击此处编辑母版标题样式</a:t>
            </a:r>
          </a:p>
        </p:txBody>
      </p:sp>
      <p:sp>
        <p:nvSpPr>
          <p:cNvPr id="3" name="竖排文字占位符 2"/>
          <p:cNvSpPr>
            <a:spLocks noGrp="1"/>
          </p:cNvSpPr>
          <p:nvPr>
            <p:ph type="body" orient="vert" idx="1"/>
          </p:nvPr>
        </p:nvSpPr>
        <p:spPr>
          <a:xfrm>
            <a:off x="628650" y="273844"/>
            <a:ext cx="5800725" cy="4358879"/>
          </a:xfrm>
          <a:prstGeom prst="rect">
            <a:avLst/>
          </a:prstGeom>
        </p:spPr>
        <p:txBody>
          <a:bodyPr vert="eaVert" lIns="68580" tIns="34290" rIns="68580" bIns="3429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628650" y="4767263"/>
            <a:ext cx="2057400" cy="273844"/>
          </a:xfrm>
          <a:prstGeom prst="rect">
            <a:avLst/>
          </a:prstGeom>
        </p:spPr>
        <p:txBody>
          <a:bodyPr lIns="68580" tIns="34290" rIns="68580" bIns="34290"/>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lIns="68580" tIns="34290" rIns="68580" bIns="34290"/>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131471" y="352409"/>
            <a:ext cx="1367032" cy="323433"/>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a:solidFill>
                  <a:srgbClr val="C00000"/>
                </a:solidFill>
                <a:latin typeface="微软雅黑" panose="020B0503020204020204" pitchFamily="34" charset="-122"/>
                <a:ea typeface="微软雅黑" panose="020B0503020204020204" pitchFamily="34" charset="-122"/>
              </a:rPr>
              <a:t>知识要点基础练</a:t>
            </a:r>
            <a:endParaRPr lang="zh-CN" altLang="en-US" sz="12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4233767" y="352408"/>
            <a:ext cx="1367032" cy="323433"/>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a:solidFill>
                  <a:srgbClr val="C00000"/>
                </a:solidFill>
                <a:latin typeface="微软雅黑" panose="020B0503020204020204" pitchFamily="34" charset="-122"/>
                <a:ea typeface="微软雅黑" panose="020B0503020204020204" pitchFamily="34" charset="-122"/>
              </a:rPr>
              <a:t>综合能力提升练</a:t>
            </a:r>
            <a:endParaRPr lang="zh-CN" altLang="en-US" sz="12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rId2" action="ppaction://hlinksldjump" tooltip="点击进入"/>
          </p:cNvPr>
          <p:cNvSpPr/>
          <p:nvPr userDrawn="1"/>
        </p:nvSpPr>
        <p:spPr>
          <a:xfrm>
            <a:off x="6259666" y="352408"/>
            <a:ext cx="1367032" cy="323433"/>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a:solidFill>
                  <a:srgbClr val="C00000"/>
                </a:solidFill>
                <a:latin typeface="微软雅黑" panose="020B0503020204020204" pitchFamily="34" charset="-122"/>
                <a:ea typeface="微软雅黑" panose="020B0503020204020204" pitchFamily="34" charset="-122"/>
              </a:rPr>
              <a:t>拓展探究突破练</a:t>
            </a:r>
            <a:endParaRPr lang="zh-CN" altLang="en-US" sz="12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a:prstGeom prst="rect">
            <a:avLst/>
          </a:prstGeom>
        </p:spPr>
        <p:txBody>
          <a:bodyPr lIns="68580" tIns="34290" rIns="68580" bIns="34290"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740569"/>
            <a:ext cx="4629150" cy="3655219"/>
          </a:xfrm>
          <a:prstGeom prst="rect">
            <a:avLst/>
          </a:prstGeom>
        </p:spPr>
        <p:txBody>
          <a:bodyPr lIns="68580" tIns="34290" rIns="68580" bIns="34290"/>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629841" y="1543050"/>
            <a:ext cx="2949178" cy="2858691"/>
          </a:xfrm>
          <a:prstGeom prst="rect">
            <a:avLst/>
          </a:prstGeom>
        </p:spPr>
        <p:txBody>
          <a:bodyPr lIns="68580" tIns="34290" rIns="68580" bIns="34290"/>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a:xfrm>
            <a:off x="628650" y="4767263"/>
            <a:ext cx="2057400" cy="273844"/>
          </a:xfrm>
          <a:prstGeom prst="rect">
            <a:avLst/>
          </a:prstGeom>
        </p:spPr>
        <p:txBody>
          <a:bodyPr lIns="68580" tIns="34290" rIns="68580" bIns="34290"/>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7" name="灯片编号占位符 6"/>
          <p:cNvSpPr>
            <a:spLocks noGrp="1"/>
          </p:cNvSpPr>
          <p:nvPr>
            <p:ph type="sldNum" sz="quarter" idx="12"/>
          </p:nvPr>
        </p:nvSpPr>
        <p:spPr>
          <a:xfrm>
            <a:off x="6457950" y="4767263"/>
            <a:ext cx="2057400" cy="273844"/>
          </a:xfrm>
          <a:prstGeom prst="rect">
            <a:avLst/>
          </a:prstGeom>
        </p:spPr>
        <p:txBody>
          <a:bodyPr lIns="68580" tIns="34290" rIns="68580" bIns="34290"/>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a:prstGeom prst="rect">
            <a:avLst/>
          </a:prstGeom>
        </p:spPr>
        <p:txBody>
          <a:bodyPr lIns="68580" tIns="34290" rIns="68580" bIns="34290"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a:prstGeom prst="rect">
            <a:avLst/>
          </a:prstGeom>
        </p:spPr>
        <p:txBody>
          <a:bodyPr lIns="68580" tIns="34290" rIns="68580" bIns="34290"/>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p>
        </p:txBody>
      </p:sp>
      <p:sp>
        <p:nvSpPr>
          <p:cNvPr id="4" name="文本占位符 3"/>
          <p:cNvSpPr>
            <a:spLocks noGrp="1"/>
          </p:cNvSpPr>
          <p:nvPr>
            <p:ph type="body" sz="half" idx="2"/>
          </p:nvPr>
        </p:nvSpPr>
        <p:spPr>
          <a:xfrm>
            <a:off x="629841" y="1543050"/>
            <a:ext cx="2949178" cy="2858691"/>
          </a:xfrm>
          <a:prstGeom prst="rect">
            <a:avLst/>
          </a:prstGeom>
        </p:spPr>
        <p:txBody>
          <a:bodyPr lIns="68580" tIns="34290" rIns="68580" bIns="34290"/>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a:xfrm>
            <a:off x="628650" y="4767263"/>
            <a:ext cx="2057400" cy="273844"/>
          </a:xfrm>
          <a:prstGeom prst="rect">
            <a:avLst/>
          </a:prstGeom>
        </p:spPr>
        <p:txBody>
          <a:bodyPr lIns="68580" tIns="34290" rIns="68580" bIns="34290"/>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7" name="灯片编号占位符 6"/>
          <p:cNvSpPr>
            <a:spLocks noGrp="1"/>
          </p:cNvSpPr>
          <p:nvPr>
            <p:ph type="sldNum" sz="quarter" idx="12"/>
          </p:nvPr>
        </p:nvSpPr>
        <p:spPr>
          <a:xfrm>
            <a:off x="6457950" y="4767263"/>
            <a:ext cx="2057400" cy="273844"/>
          </a:xfrm>
          <a:prstGeom prst="rect">
            <a:avLst/>
          </a:prstGeom>
        </p:spPr>
        <p:txBody>
          <a:bodyPr lIns="68580" tIns="34290" rIns="68580" bIns="34290"/>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1849058" y="0"/>
            <a:ext cx="6829425" cy="350535"/>
          </a:xfrm>
          <a:prstGeom prst="rect">
            <a:avLst/>
          </a:prstGeom>
        </p:spPr>
        <p:txBody>
          <a:bodyPr lIns="68580" tIns="34290" rIns="68580" bIns="34290"/>
          <a:lstStyle/>
          <a:p>
            <a:r>
              <a:rPr lang="zh-CN" altLang="en-US"/>
              <a:t>单击此处编辑母版标题样式</a:t>
            </a:r>
          </a:p>
        </p:txBody>
      </p:sp>
      <p:sp>
        <p:nvSpPr>
          <p:cNvPr id="3" name="竖排文字占位符 2"/>
          <p:cNvSpPr>
            <a:spLocks noGrp="1"/>
          </p:cNvSpPr>
          <p:nvPr>
            <p:ph type="body" orient="vert" idx="1"/>
          </p:nvPr>
        </p:nvSpPr>
        <p:spPr>
          <a:xfrm>
            <a:off x="628650" y="1352551"/>
            <a:ext cx="7886700" cy="3280172"/>
          </a:xfrm>
          <a:prstGeom prst="rect">
            <a:avLst/>
          </a:prstGeom>
        </p:spPr>
        <p:txBody>
          <a:bodyPr vert="eaVert" lIns="68580" tIns="34290" rIns="68580" bIns="3429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628650" y="4767263"/>
            <a:ext cx="2057400" cy="273844"/>
          </a:xfrm>
          <a:prstGeom prst="rect">
            <a:avLst/>
          </a:prstGeom>
        </p:spPr>
        <p:txBody>
          <a:bodyPr lIns="68580" tIns="34290" rIns="68580" bIns="34290"/>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lIns="68580" tIns="34290" rIns="68580" bIns="34290"/>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1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1849058" y="350535"/>
            <a:ext cx="6272543" cy="331005"/>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400"/>
          </a:p>
        </p:txBody>
      </p:sp>
      <p:sp>
        <p:nvSpPr>
          <p:cNvPr id="8" name="矩形 7"/>
          <p:cNvSpPr/>
          <p:nvPr/>
        </p:nvSpPr>
        <p:spPr>
          <a:xfrm>
            <a:off x="0" y="5053785"/>
            <a:ext cx="9157036" cy="96190"/>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400" dirty="0"/>
          </a:p>
        </p:txBody>
      </p:sp>
      <p:sp>
        <p:nvSpPr>
          <p:cNvPr id="9" name="矩形 8"/>
          <p:cNvSpPr/>
          <p:nvPr/>
        </p:nvSpPr>
        <p:spPr>
          <a:xfrm>
            <a:off x="8172400" y="350535"/>
            <a:ext cx="971600" cy="331005"/>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400">
              <a:solidFill>
                <a:srgbClr val="FFC000"/>
              </a:solidFill>
            </a:endParaRPr>
          </a:p>
        </p:txBody>
      </p:sp>
      <p:sp>
        <p:nvSpPr>
          <p:cNvPr id="10" name="矩形 9"/>
          <p:cNvSpPr/>
          <p:nvPr/>
        </p:nvSpPr>
        <p:spPr>
          <a:xfrm>
            <a:off x="1" y="0"/>
            <a:ext cx="1817694" cy="6815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2400" b="1" dirty="0">
                <a:latin typeface="黑体" panose="02010609060101010101" pitchFamily="2" charset="-122"/>
                <a:ea typeface="黑体" panose="02010609060101010101" pitchFamily="2" charset="-122"/>
              </a:rPr>
              <a:t>第五章</a:t>
            </a:r>
          </a:p>
        </p:txBody>
      </p:sp>
      <p:sp>
        <p:nvSpPr>
          <p:cNvPr id="12" name="同侧圆角矩形 11">
            <a:hlinkClick r:id="rId13" action="ppaction://hlinksldjump" tooltip="点击进入"/>
          </p:cNvPr>
          <p:cNvSpPr/>
          <p:nvPr/>
        </p:nvSpPr>
        <p:spPr>
          <a:xfrm>
            <a:off x="2124980" y="364298"/>
            <a:ext cx="1367032" cy="29403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a:solidFill>
                  <a:schemeClr val="bg1"/>
                </a:solidFill>
                <a:latin typeface="微软雅黑" panose="020B0503020204020204" pitchFamily="34" charset="-122"/>
                <a:ea typeface="微软雅黑" panose="020B0503020204020204" pitchFamily="34" charset="-122"/>
              </a:rPr>
              <a:t>知识要点基础练</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3" name="灯片编号占位符 3"/>
          <p:cNvSpPr txBox="1"/>
          <p:nvPr/>
        </p:nvSpPr>
        <p:spPr>
          <a:xfrm>
            <a:off x="8226106" y="368538"/>
            <a:ext cx="917895" cy="300755"/>
          </a:xfrm>
          <a:prstGeom prst="rect">
            <a:avLst/>
          </a:prstGeom>
        </p:spPr>
        <p:txBody>
          <a:bodyPr lIns="68580" tIns="34290" rIns="68580" bIns="34290"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bg1">
                    <a:lumMod val="95000"/>
                  </a:schemeClr>
                </a:solidFill>
              </a:rPr>
              <a:t>-</a:t>
            </a:r>
            <a:fld id="{4BF17FCF-D4DA-449D-A468-DDB7E43619E6}"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4" action="ppaction://hlinksldjump" tooltip="点击进入"/>
          </p:cNvPr>
          <p:cNvSpPr/>
          <p:nvPr/>
        </p:nvSpPr>
        <p:spPr>
          <a:xfrm>
            <a:off x="4231894" y="364298"/>
            <a:ext cx="1367032" cy="29403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a:solidFill>
                  <a:schemeClr val="bg1"/>
                </a:solidFill>
                <a:latin typeface="微软雅黑" panose="020B0503020204020204" pitchFamily="34" charset="-122"/>
                <a:ea typeface="微软雅黑" panose="020B0503020204020204" pitchFamily="34" charset="-122"/>
              </a:rPr>
              <a:t>综合能力提升练</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9" name="同侧圆角矩形 18">
            <a:hlinkClick r:id="rId15" action="ppaction://hlinksldjump" tooltip="点击进入"/>
          </p:cNvPr>
          <p:cNvSpPr/>
          <p:nvPr/>
        </p:nvSpPr>
        <p:spPr>
          <a:xfrm>
            <a:off x="6256921" y="364298"/>
            <a:ext cx="1367032" cy="29403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a:solidFill>
                  <a:schemeClr val="bg1"/>
                </a:solidFill>
                <a:latin typeface="微软雅黑" panose="020B0503020204020204" pitchFamily="34" charset="-122"/>
                <a:ea typeface="微软雅黑" panose="020B0503020204020204" pitchFamily="34" charset="-122"/>
              </a:rPr>
              <a:t>拓展探究突破练</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1" name="标题 1"/>
          <p:cNvSpPr txBox="1"/>
          <p:nvPr/>
        </p:nvSpPr>
        <p:spPr>
          <a:xfrm>
            <a:off x="2039558" y="0"/>
            <a:ext cx="6829425" cy="350535"/>
          </a:xfrm>
          <a:prstGeom prst="rect">
            <a:avLst/>
          </a:prstGeom>
        </p:spPr>
        <p:txBody>
          <a:bodyPr lIns="68580" tIns="34290" rIns="68580" bIns="34290"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sz="1500" b="1" i="0" kern="1200" dirty="0">
                <a:solidFill>
                  <a:schemeClr val="tx1"/>
                </a:solidFill>
                <a:effectLst/>
                <a:latin typeface="+mj-lt"/>
                <a:ea typeface="+mj-ea"/>
                <a:cs typeface="+mj-cs"/>
              </a:rPr>
              <a:t>第</a:t>
            </a:r>
            <a:r>
              <a:rPr lang="en-US" altLang="zh-CN" sz="1500" b="1" i="0" kern="1200" dirty="0">
                <a:solidFill>
                  <a:schemeClr val="tx1"/>
                </a:solidFill>
                <a:effectLst/>
                <a:latin typeface="+mj-lt"/>
                <a:ea typeface="+mj-ea"/>
                <a:cs typeface="+mj-cs"/>
              </a:rPr>
              <a:t>1</a:t>
            </a:r>
            <a:r>
              <a:rPr lang="zh-CN" altLang="zh-CN" sz="1500" b="1" i="0" kern="1200" dirty="0">
                <a:solidFill>
                  <a:schemeClr val="tx1"/>
                </a:solidFill>
                <a:effectLst/>
                <a:latin typeface="+mj-lt"/>
                <a:ea typeface="+mj-ea"/>
                <a:cs typeface="+mj-cs"/>
              </a:rPr>
              <a:t>课时　圆柱、圆锥、球的三视图</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lang="zh-CN" altLang="zh-CN" sz="1500" b="1" i="0" kern="1200" smtClean="0">
          <a:solidFill>
            <a:schemeClr val="tx1"/>
          </a:solidFill>
          <a:effectLst/>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zh-CN" sz="6000" dirty="0"/>
              <a:t>视</a:t>
            </a:r>
            <a:r>
              <a:rPr lang="en-US" altLang="zh-CN" sz="6000" dirty="0"/>
              <a:t> </a:t>
            </a:r>
            <a:r>
              <a:rPr lang="zh-CN" altLang="zh-CN" sz="6000" dirty="0"/>
              <a:t>图</a:t>
            </a:r>
            <a:endParaRPr lang="zh-CN" altLang="en-US" sz="6000" dirty="0"/>
          </a:p>
        </p:txBody>
      </p:sp>
      <p:sp>
        <p:nvSpPr>
          <p:cNvPr id="3" name="标题 1"/>
          <p:cNvSpPr txBox="1"/>
          <p:nvPr/>
        </p:nvSpPr>
        <p:spPr>
          <a:xfrm>
            <a:off x="0" y="642395"/>
            <a:ext cx="9144000" cy="924890"/>
          </a:xfrm>
          <a:prstGeom prst="rect">
            <a:avLst/>
          </a:prstGeom>
        </p:spPr>
        <p:txBody>
          <a:bodyPr lIns="68580" tIns="34290" rIns="68580" bIns="34290" anchor="ctr"/>
          <a:lstStyle>
            <a:lvl1pPr algn="ctr" defTabSz="914400" rtl="0" eaLnBrk="1" latinLnBrk="0" hangingPunct="1">
              <a:lnSpc>
                <a:spcPct val="90000"/>
              </a:lnSpc>
              <a:spcBef>
                <a:spcPct val="0"/>
              </a:spcBef>
              <a:buNone/>
              <a:defRPr lang="zh-CN" altLang="zh-CN" sz="4400" b="1" i="0" kern="1200">
                <a:solidFill>
                  <a:schemeClr val="bg1"/>
                </a:solidFill>
                <a:effectLst/>
                <a:latin typeface="Adobe 黑体 Std R" panose="020B0400000000000000" pitchFamily="34" charset="-122"/>
                <a:ea typeface="Adobe 黑体 Std R" panose="020B0400000000000000" pitchFamily="34" charset="-122"/>
                <a:cs typeface="+mj-cs"/>
              </a:defRPr>
            </a:lvl1pPr>
          </a:lstStyle>
          <a:p>
            <a:r>
              <a:rPr lang="zh-CN" altLang="en-US" sz="2700" dirty="0">
                <a:solidFill>
                  <a:schemeClr val="tx1"/>
                </a:solidFill>
              </a:rPr>
              <a:t>第五章  投影与视图</a:t>
            </a:r>
          </a:p>
        </p:txBody>
      </p:sp>
      <p:sp>
        <p:nvSpPr>
          <p:cNvPr id="4" name="矩形 3"/>
          <p:cNvSpPr/>
          <p:nvPr/>
        </p:nvSpPr>
        <p:spPr>
          <a:xfrm>
            <a:off x="0" y="4328316"/>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3927432" y="3326674"/>
            <a:ext cx="1289135" cy="461665"/>
          </a:xfrm>
          <a:prstGeom prst="rect">
            <a:avLst/>
          </a:prstGeom>
          <a:noFill/>
        </p:spPr>
        <p:txBody>
          <a:bodyPr wrap="none" rtlCol="0">
            <a:spAutoFit/>
          </a:bodyPr>
          <a:lstStyle/>
          <a:p>
            <a:pPr algn="ctr"/>
            <a:r>
              <a:rPr lang="zh-CN" altLang="en-US" sz="2400" b="1" dirty="0" smtClean="0">
                <a:latin typeface="微软雅黑" panose="020B0503020204020204" pitchFamily="34" charset="-122"/>
                <a:ea typeface="微软雅黑" panose="020B0503020204020204" pitchFamily="34" charset="-122"/>
              </a:rPr>
              <a:t>第</a:t>
            </a:r>
            <a:r>
              <a:rPr lang="en-US" altLang="zh-CN" sz="2400" b="1" dirty="0" smtClean="0">
                <a:latin typeface="微软雅黑" panose="020B0503020204020204" pitchFamily="34" charset="-122"/>
                <a:ea typeface="微软雅黑" panose="020B0503020204020204" pitchFamily="34" charset="-122"/>
              </a:rPr>
              <a:t>1</a:t>
            </a:r>
            <a:r>
              <a:rPr lang="zh-CN" altLang="en-US" sz="2400" b="1" dirty="0" smtClean="0">
                <a:latin typeface="微软雅黑" panose="020B0503020204020204" pitchFamily="34" charset="-122"/>
                <a:ea typeface="微软雅黑" panose="020B0503020204020204" pitchFamily="34" charset="-122"/>
              </a:rPr>
              <a:t>课时</a:t>
            </a:r>
            <a:endParaRPr lang="zh-CN" altLang="en-US" sz="2400"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571500" y="1469986"/>
            <a:ext cx="8572500" cy="383182"/>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13</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如图是由两个小正方体和一个圆锥体组成的立体图形</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其俯视图是</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C</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p:txBody>
      </p:sp>
      <p:pic>
        <p:nvPicPr>
          <p:cNvPr id="3" name="19ZKSJ105.EPS" descr="id:2147498795;FounderCES"/>
          <p:cNvPicPr/>
          <p:nvPr/>
        </p:nvPicPr>
        <p:blipFill>
          <a:blip r:embed="rId2" cstate="email"/>
          <a:stretch>
            <a:fillRect/>
          </a:stretch>
        </p:blipFill>
        <p:spPr>
          <a:xfrm>
            <a:off x="2361746" y="2063730"/>
            <a:ext cx="3977045" cy="1016040"/>
          </a:xfrm>
          <a:prstGeom prst="rect">
            <a:avLst/>
          </a:prstGeom>
        </p:spPr>
      </p:pic>
      <p:sp>
        <p:nvSpPr>
          <p:cNvPr id="4" name="矩形 3"/>
          <p:cNvSpPr>
            <a:spLocks noChangeAspect="1"/>
          </p:cNvSpPr>
          <p:nvPr/>
        </p:nvSpPr>
        <p:spPr>
          <a:xfrm>
            <a:off x="695864" y="3079770"/>
            <a:ext cx="5370701" cy="383182"/>
          </a:xfrm>
          <a:prstGeom prst="rect">
            <a:avLst/>
          </a:prstGeom>
        </p:spPr>
        <p:txBody>
          <a:bodyPr wrap="none"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14</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某几何体的三视图如图所示</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则该几何体是</a:t>
            </a:r>
            <a:r>
              <a:rPr lang="zh-CN" altLang="zh-CN" sz="1700" i="1" dirty="0">
                <a:solidFill>
                  <a:srgbClr val="FF00FF"/>
                </a:solidFill>
                <a:latin typeface="Times New Roman" panose="02020603050405020304" pitchFamily="18" charset="0"/>
                <a:cs typeface="Times New Roman" panose="02020603050405020304" pitchFamily="18" charset="0"/>
              </a:rPr>
              <a:t>　</a:t>
            </a:r>
            <a:r>
              <a:rPr lang="zh-CN" altLang="zh-CN" sz="1700" dirty="0">
                <a:solidFill>
                  <a:srgbClr val="FF00FF"/>
                </a:solidFill>
                <a:latin typeface="Times New Roman" panose="02020603050405020304" pitchFamily="18" charset="0"/>
                <a:cs typeface="Times New Roman" panose="02020603050405020304" pitchFamily="18" charset="0"/>
              </a:rPr>
              <a:t>圆锥</a:t>
            </a:r>
            <a:r>
              <a:rPr lang="zh-CN" altLang="zh-CN" sz="1700" i="1" dirty="0">
                <a:solidFill>
                  <a:srgbClr val="FF00FF"/>
                </a:solidFill>
                <a:latin typeface="Times New Roman" panose="02020603050405020304" pitchFamily="18" charset="0"/>
                <a:cs typeface="Times New Roman" panose="02020603050405020304" pitchFamily="18" charset="0"/>
              </a:rPr>
              <a:t>　</a:t>
            </a:r>
            <a:r>
              <a:rPr lang="en-US" altLang="zh-CN" sz="1700" i="1"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p:txBody>
      </p:sp>
      <p:pic>
        <p:nvPicPr>
          <p:cNvPr id="5" name="19ZKSJ107.EPS" descr="id:2147498802;FounderCES"/>
          <p:cNvPicPr/>
          <p:nvPr/>
        </p:nvPicPr>
        <p:blipFill>
          <a:blip r:embed="rId3" cstate="email"/>
          <a:stretch>
            <a:fillRect/>
          </a:stretch>
        </p:blipFill>
        <p:spPr>
          <a:xfrm>
            <a:off x="4350269" y="3488250"/>
            <a:ext cx="934690" cy="1341423"/>
          </a:xfrm>
          <a:prstGeom prst="rect">
            <a:avLst/>
          </a:prstGeom>
        </p:spPr>
      </p:pic>
      <p:sp>
        <p:nvSpPr>
          <p:cNvPr id="6" name="矩形 5"/>
          <p:cNvSpPr/>
          <p:nvPr/>
        </p:nvSpPr>
        <p:spPr>
          <a:xfrm>
            <a:off x="6906879" y="1549570"/>
            <a:ext cx="293162" cy="190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
        <p:nvSpPr>
          <p:cNvPr id="7" name="矩形 6"/>
          <p:cNvSpPr/>
          <p:nvPr/>
        </p:nvSpPr>
        <p:spPr>
          <a:xfrm>
            <a:off x="4991797" y="3079771"/>
            <a:ext cx="554238" cy="356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cxnSp>
        <p:nvCxnSpPr>
          <p:cNvPr id="8" name="直接连接符 7"/>
          <p:cNvCxnSpPr/>
          <p:nvPr/>
        </p:nvCxnSpPr>
        <p:spPr>
          <a:xfrm>
            <a:off x="4995738" y="3430196"/>
            <a:ext cx="5393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5750" y="1317637"/>
            <a:ext cx="8572500" cy="697114"/>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15</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如图是由一个球和一个圆柱组成的立体图</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球的直径与圆柱的直径一样且是圆柱的高的一半</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请画出该立体图形的左视图和俯视图</a:t>
            </a:r>
            <a:r>
              <a:rPr lang="en-US" altLang="zh-CN" sz="1700" i="1"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p:txBody>
      </p:sp>
      <p:pic>
        <p:nvPicPr>
          <p:cNvPr id="3" name="19ZKSJ106.EPS" descr="id:2147498809;FounderCES"/>
          <p:cNvPicPr/>
          <p:nvPr/>
        </p:nvPicPr>
        <p:blipFill>
          <a:blip r:embed="rId2" cstate="email"/>
          <a:stretch>
            <a:fillRect/>
          </a:stretch>
        </p:blipFill>
        <p:spPr>
          <a:xfrm>
            <a:off x="5630461" y="1971903"/>
            <a:ext cx="1318762" cy="1101258"/>
          </a:xfrm>
          <a:prstGeom prst="rect">
            <a:avLst/>
          </a:prstGeom>
        </p:spPr>
      </p:pic>
      <p:sp>
        <p:nvSpPr>
          <p:cNvPr id="4" name="矩形 3"/>
          <p:cNvSpPr>
            <a:spLocks noChangeAspect="1"/>
          </p:cNvSpPr>
          <p:nvPr/>
        </p:nvSpPr>
        <p:spPr>
          <a:xfrm>
            <a:off x="285750" y="2338497"/>
            <a:ext cx="8572500" cy="697114"/>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解</a:t>
            </a:r>
            <a:r>
              <a:rPr lang="en-US" altLang="zh-CN" sz="1700" dirty="0">
                <a:solidFill>
                  <a:srgbClr val="FF00FF"/>
                </a:solidFill>
                <a:latin typeface="Times New Roman" panose="02020603050405020304" pitchFamily="18" charset="0"/>
                <a:cs typeface="Times New Roman" panose="02020603050405020304" pitchFamily="18" charset="0"/>
              </a:rPr>
              <a:t>:</a:t>
            </a:r>
            <a:r>
              <a:rPr lang="zh-CN" altLang="zh-CN" sz="1700" dirty="0">
                <a:solidFill>
                  <a:srgbClr val="FF00FF"/>
                </a:solidFill>
                <a:latin typeface="Times New Roman" panose="02020603050405020304" pitchFamily="18" charset="0"/>
                <a:cs typeface="Times New Roman" panose="02020603050405020304" pitchFamily="18" charset="0"/>
              </a:rPr>
              <a:t>图略</a:t>
            </a:r>
            <a:r>
              <a:rPr lang="en-US" altLang="zh-CN" sz="1700" i="1" dirty="0">
                <a:solidFill>
                  <a:srgbClr val="FF00FF"/>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5750" y="1184079"/>
            <a:ext cx="8572500" cy="1638910"/>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16</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某游乐园门口需要修建一个由正方体和圆柱组合而成的一个立体图形</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已知正方体的边长与圆柱的直径及高相等</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都是</a:t>
            </a:r>
            <a:r>
              <a:rPr lang="en-US" altLang="zh-CN" sz="1700" dirty="0">
                <a:solidFill>
                  <a:srgbClr val="000000"/>
                </a:solidFill>
                <a:latin typeface="Times New Roman" panose="02020603050405020304" pitchFamily="18" charset="0"/>
                <a:cs typeface="Times New Roman" panose="02020603050405020304" pitchFamily="18" charset="0"/>
              </a:rPr>
              <a:t>0</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8 m</a:t>
            </a:r>
            <a:r>
              <a:rPr lang="en-US" altLang="zh-CN" sz="1700" i="1"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  1  )</a:t>
            </a:r>
            <a:r>
              <a:rPr lang="zh-CN" altLang="zh-CN" sz="1700" dirty="0">
                <a:solidFill>
                  <a:srgbClr val="000000"/>
                </a:solidFill>
                <a:latin typeface="Times New Roman" panose="02020603050405020304" pitchFamily="18" charset="0"/>
                <a:cs typeface="Times New Roman" panose="02020603050405020304" pitchFamily="18" charset="0"/>
              </a:rPr>
              <a:t>请画出它的主视图、左视图、俯视图</a:t>
            </a:r>
            <a:r>
              <a:rPr lang="en-US" altLang="zh-CN" sz="1700"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  2  )</a:t>
            </a:r>
            <a:r>
              <a:rPr lang="zh-CN" altLang="zh-CN" sz="1700" dirty="0">
                <a:solidFill>
                  <a:srgbClr val="000000"/>
                </a:solidFill>
                <a:latin typeface="Times New Roman" panose="02020603050405020304" pitchFamily="18" charset="0"/>
                <a:cs typeface="Times New Roman" panose="02020603050405020304" pitchFamily="18" charset="0"/>
              </a:rPr>
              <a:t>为了好看</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需要在这立体图形表面刷一层油漆</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已知油漆每平方米</a:t>
            </a:r>
            <a:r>
              <a:rPr lang="en-US" altLang="zh-CN" sz="1700" dirty="0">
                <a:solidFill>
                  <a:srgbClr val="000000"/>
                </a:solidFill>
                <a:latin typeface="Times New Roman" panose="02020603050405020304" pitchFamily="18" charset="0"/>
                <a:cs typeface="Times New Roman" panose="02020603050405020304" pitchFamily="18" charset="0"/>
              </a:rPr>
              <a:t>40</a:t>
            </a:r>
            <a:r>
              <a:rPr lang="zh-CN" altLang="zh-CN" sz="1700" dirty="0">
                <a:solidFill>
                  <a:srgbClr val="000000"/>
                </a:solidFill>
                <a:latin typeface="Times New Roman" panose="02020603050405020304" pitchFamily="18" charset="0"/>
                <a:cs typeface="Times New Roman" panose="02020603050405020304" pitchFamily="18" charset="0"/>
              </a:rPr>
              <a:t>元</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那么一共需要花费多少元</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结果精确到</a:t>
            </a:r>
            <a:r>
              <a:rPr lang="en-US" altLang="zh-CN" sz="1700" dirty="0">
                <a:solidFill>
                  <a:srgbClr val="000000"/>
                </a:solidFill>
                <a:latin typeface="Times New Roman" panose="02020603050405020304" pitchFamily="18" charset="0"/>
                <a:cs typeface="Times New Roman" panose="02020603050405020304" pitchFamily="18" charset="0"/>
              </a:rPr>
              <a:t>0</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1  )</a:t>
            </a:r>
            <a:endParaRPr lang="zh-CN" altLang="zh-CN" sz="1700" dirty="0">
              <a:solidFill>
                <a:srgbClr val="000000"/>
              </a:solidFill>
              <a:latin typeface="NEU-BZ-S92"/>
              <a:ea typeface="方正书宋_GBK"/>
              <a:cs typeface="Times New Roman" panose="02020603050405020304" pitchFamily="18" charset="0"/>
            </a:endParaRPr>
          </a:p>
        </p:txBody>
      </p:sp>
      <p:pic>
        <p:nvPicPr>
          <p:cNvPr id="3" name="19ZKSJ108.EPS" descr="id:2147498823;FounderCES"/>
          <p:cNvPicPr/>
          <p:nvPr/>
        </p:nvPicPr>
        <p:blipFill>
          <a:blip r:embed="rId2" cstate="email"/>
          <a:stretch>
            <a:fillRect/>
          </a:stretch>
        </p:blipFill>
        <p:spPr>
          <a:xfrm>
            <a:off x="6393014" y="2752441"/>
            <a:ext cx="788477" cy="1649132"/>
          </a:xfrm>
          <a:prstGeom prst="rect">
            <a:avLst/>
          </a:prstGeom>
        </p:spPr>
      </p:pic>
      <p:sp>
        <p:nvSpPr>
          <p:cNvPr id="4" name="矩形 3"/>
          <p:cNvSpPr>
            <a:spLocks noChangeAspect="1"/>
          </p:cNvSpPr>
          <p:nvPr/>
        </p:nvSpPr>
        <p:spPr>
          <a:xfrm>
            <a:off x="285750" y="3057141"/>
            <a:ext cx="8572500" cy="1324978"/>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解</a:t>
            </a:r>
            <a:r>
              <a:rPr lang="en-US" altLang="zh-CN" sz="1700" dirty="0">
                <a:solidFill>
                  <a:srgbClr val="FF00FF"/>
                </a:solidFill>
                <a:latin typeface="Times New Roman" panose="02020603050405020304" pitchFamily="18" charset="0"/>
                <a:cs typeface="Times New Roman" panose="02020603050405020304" pitchFamily="18" charset="0"/>
              </a:rPr>
              <a:t>:(  1  )</a:t>
            </a:r>
            <a:r>
              <a:rPr lang="zh-CN" altLang="zh-CN" sz="1700" dirty="0">
                <a:solidFill>
                  <a:srgbClr val="FF00FF"/>
                </a:solidFill>
                <a:latin typeface="Times New Roman" panose="02020603050405020304" pitchFamily="18" charset="0"/>
                <a:cs typeface="Times New Roman" panose="02020603050405020304" pitchFamily="18" charset="0"/>
              </a:rPr>
              <a:t>图略</a:t>
            </a:r>
            <a:r>
              <a:rPr lang="en-US" altLang="zh-CN" sz="1700" i="1" dirty="0">
                <a:solidFill>
                  <a:srgbClr val="FF00FF"/>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FF00FF"/>
                </a:solidFill>
                <a:latin typeface="Times New Roman" panose="02020603050405020304" pitchFamily="18" charset="0"/>
                <a:cs typeface="Times New Roman" panose="02020603050405020304" pitchFamily="18" charset="0"/>
              </a:rPr>
              <a:t>(  2  )</a:t>
            </a:r>
            <a:r>
              <a:rPr lang="zh-CN" altLang="zh-CN" sz="1700" dirty="0">
                <a:solidFill>
                  <a:srgbClr val="FF00FF"/>
                </a:solidFill>
                <a:latin typeface="Times New Roman" panose="02020603050405020304" pitchFamily="18" charset="0"/>
                <a:cs typeface="Times New Roman" panose="02020603050405020304" pitchFamily="18" charset="0"/>
              </a:rPr>
              <a:t>根据题意得</a:t>
            </a:r>
            <a:r>
              <a:rPr lang="en-US" altLang="zh-CN" sz="1700" dirty="0">
                <a:solidFill>
                  <a:srgbClr val="FF00FF"/>
                </a:solidFill>
                <a:latin typeface="Times New Roman" panose="02020603050405020304" pitchFamily="18" charset="0"/>
                <a:cs typeface="Times New Roman" panose="02020603050405020304" pitchFamily="18" charset="0"/>
              </a:rPr>
              <a:t>0</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8</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0</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8</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5</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0</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8</a:t>
            </a:r>
            <a:r>
              <a:rPr lang="en-US" altLang="zh-CN" sz="1700" dirty="0">
                <a:solidFill>
                  <a:srgbClr val="FF00FF"/>
                </a:solidFill>
                <a:latin typeface="Times New Roman" panose="02020603050405020304" pitchFamily="18" charset="0"/>
                <a:ea typeface="Microsoft Yi Baiti" panose="03000500000000000000" pitchFamily="66" charset="0"/>
                <a:cs typeface="Times New Roman" panose="02020603050405020304" pitchFamily="18" charset="0"/>
              </a:rPr>
              <a:t>π</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0</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8</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  3</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2</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0</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64</a:t>
            </a:r>
            <a:r>
              <a:rPr lang="en-US" altLang="zh-CN" sz="1700" dirty="0">
                <a:solidFill>
                  <a:srgbClr val="FF00FF"/>
                </a:solidFill>
                <a:latin typeface="Times New Roman" panose="02020603050405020304" pitchFamily="18" charset="0"/>
                <a:ea typeface="Microsoft Yi Baiti" panose="03000500000000000000" pitchFamily="66" charset="0"/>
                <a:cs typeface="Times New Roman" panose="02020603050405020304" pitchFamily="18" charset="0"/>
              </a:rPr>
              <a:t>π</a:t>
            </a:r>
            <a:r>
              <a:rPr lang="en-US" altLang="zh-CN" sz="1700" dirty="0">
                <a:solidFill>
                  <a:srgbClr val="FF00FF"/>
                </a:solidFill>
                <a:latin typeface="Times New Roman" panose="02020603050405020304" pitchFamily="18" charset="0"/>
                <a:cs typeface="Times New Roman" panose="02020603050405020304" pitchFamily="18" charset="0"/>
              </a:rPr>
              <a:t>  ) m</a:t>
            </a:r>
            <a:r>
              <a:rPr lang="en-US" altLang="zh-CN" sz="1700" baseline="30000" dirty="0">
                <a:solidFill>
                  <a:srgbClr val="FF00FF"/>
                </a:solidFill>
                <a:latin typeface="Times New Roman" panose="02020603050405020304" pitchFamily="18" charset="0"/>
                <a:cs typeface="Times New Roman" panose="02020603050405020304" pitchFamily="18" charset="0"/>
              </a:rPr>
              <a:t>2</a:t>
            </a:r>
            <a:r>
              <a:rPr lang="en-US" altLang="zh-CN" sz="1700" dirty="0">
                <a:solidFill>
                  <a:srgbClr val="FF00FF"/>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FF00FF"/>
                </a:solidFill>
                <a:latin typeface="Times New Roman" panose="02020603050405020304" pitchFamily="18" charset="0"/>
                <a:cs typeface="Times New Roman" panose="02020603050405020304" pitchFamily="18" charset="0"/>
              </a:rPr>
              <a:t>40</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  3</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2</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0</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64</a:t>
            </a:r>
            <a:r>
              <a:rPr lang="en-US" altLang="zh-CN" sz="1700" dirty="0">
                <a:solidFill>
                  <a:srgbClr val="FF00FF"/>
                </a:solidFill>
                <a:latin typeface="Times New Roman" panose="02020603050405020304" pitchFamily="18" charset="0"/>
                <a:ea typeface="Microsoft Yi Baiti" panose="03000500000000000000" pitchFamily="66" charset="0"/>
                <a:cs typeface="Times New Roman" panose="02020603050405020304" pitchFamily="18" charset="0"/>
              </a:rPr>
              <a:t>π</a:t>
            </a:r>
            <a:r>
              <a:rPr lang="en-US" altLang="zh-CN" sz="1700" dirty="0">
                <a:solidFill>
                  <a:srgbClr val="FF00FF"/>
                </a:solidFill>
                <a:latin typeface="Times New Roman" panose="02020603050405020304" pitchFamily="18" charset="0"/>
                <a:cs typeface="Times New Roman" panose="02020603050405020304" pitchFamily="18" charset="0"/>
              </a:rPr>
              <a:t>  )≈208</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4(  </a:t>
            </a:r>
            <a:r>
              <a:rPr lang="zh-CN" altLang="zh-CN" sz="1700" dirty="0">
                <a:solidFill>
                  <a:srgbClr val="FF00FF"/>
                </a:solidFill>
                <a:latin typeface="Times New Roman" panose="02020603050405020304" pitchFamily="18" charset="0"/>
                <a:cs typeface="Times New Roman" panose="02020603050405020304" pitchFamily="18" charset="0"/>
              </a:rPr>
              <a:t>元</a:t>
            </a:r>
            <a:r>
              <a:rPr lang="en-US" altLang="zh-CN" sz="1700" dirty="0">
                <a:solidFill>
                  <a:srgbClr val="FF00FF"/>
                </a:solidFill>
                <a:latin typeface="Times New Roman" panose="02020603050405020304" pitchFamily="18" charset="0"/>
                <a:cs typeface="Times New Roman" panose="02020603050405020304" pitchFamily="18" charset="0"/>
              </a:rPr>
              <a:t>  )</a:t>
            </a:r>
            <a:r>
              <a:rPr lang="en-US" altLang="zh-CN" sz="1700" i="1" dirty="0">
                <a:solidFill>
                  <a:srgbClr val="FF00FF"/>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答</a:t>
            </a:r>
            <a:r>
              <a:rPr lang="en-US" altLang="zh-CN" sz="1700" dirty="0">
                <a:solidFill>
                  <a:srgbClr val="FF00FF"/>
                </a:solidFill>
                <a:latin typeface="Times New Roman" panose="02020603050405020304" pitchFamily="18" charset="0"/>
                <a:cs typeface="Times New Roman" panose="02020603050405020304" pitchFamily="18" charset="0"/>
              </a:rPr>
              <a:t>:</a:t>
            </a:r>
            <a:r>
              <a:rPr lang="zh-CN" altLang="zh-CN" sz="1700" dirty="0">
                <a:solidFill>
                  <a:srgbClr val="FF00FF"/>
                </a:solidFill>
                <a:latin typeface="Times New Roman" panose="02020603050405020304" pitchFamily="18" charset="0"/>
                <a:cs typeface="Times New Roman" panose="02020603050405020304" pitchFamily="18" charset="0"/>
              </a:rPr>
              <a:t>一共需要花费</a:t>
            </a:r>
            <a:r>
              <a:rPr lang="en-US" altLang="zh-CN" sz="1700" dirty="0">
                <a:solidFill>
                  <a:srgbClr val="FF00FF"/>
                </a:solidFill>
                <a:latin typeface="Times New Roman" panose="02020603050405020304" pitchFamily="18" charset="0"/>
                <a:cs typeface="Times New Roman" panose="02020603050405020304" pitchFamily="18" charset="0"/>
              </a:rPr>
              <a:t>208</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4</a:t>
            </a:r>
            <a:r>
              <a:rPr lang="zh-CN" altLang="zh-CN" sz="1700" dirty="0">
                <a:solidFill>
                  <a:srgbClr val="FF00FF"/>
                </a:solidFill>
                <a:latin typeface="Times New Roman" panose="02020603050405020304" pitchFamily="18" charset="0"/>
                <a:cs typeface="Times New Roman" panose="02020603050405020304" pitchFamily="18" charset="0"/>
              </a:rPr>
              <a:t>元</a:t>
            </a:r>
            <a:r>
              <a:rPr lang="en-US" altLang="zh-CN" sz="1700" i="1" dirty="0">
                <a:solidFill>
                  <a:srgbClr val="FF00FF"/>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428086" y="1227060"/>
            <a:ext cx="8572500" cy="697114"/>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zh-CN" altLang="zh-CN" sz="1700" dirty="0">
                <a:solidFill>
                  <a:srgbClr val="FF00FF"/>
                </a:solidFill>
                <a:latin typeface="Arial" panose="020B0604020202020204" pitchFamily="34" charset="0"/>
                <a:ea typeface="黑体" panose="02010609060101010101" pitchFamily="2" charset="-122"/>
                <a:cs typeface="Times New Roman" panose="02020603050405020304" pitchFamily="18" charset="0"/>
              </a:rPr>
              <a:t>知识点</a:t>
            </a:r>
            <a:r>
              <a:rPr lang="zh-CN" altLang="zh-CN" sz="1700" i="1" dirty="0">
                <a:solidFill>
                  <a:srgbClr val="FF00FF"/>
                </a:solidFill>
                <a:latin typeface="Times New Roman" panose="02020603050405020304" pitchFamily="18" charset="0"/>
                <a:cs typeface="Times New Roman" panose="02020603050405020304" pitchFamily="18" charset="0"/>
              </a:rPr>
              <a:t>　</a:t>
            </a:r>
            <a:r>
              <a:rPr lang="zh-CN" altLang="zh-CN" sz="1700" dirty="0">
                <a:solidFill>
                  <a:srgbClr val="FF00FF"/>
                </a:solidFill>
                <a:latin typeface="NEU-BZ-S92"/>
                <a:ea typeface="Arial" panose="020B0604020202020204" pitchFamily="34" charset="0"/>
                <a:cs typeface="Times New Roman" panose="02020603050405020304" pitchFamily="18" charset="0"/>
              </a:rPr>
              <a:t> </a:t>
            </a:r>
            <a:r>
              <a:rPr lang="zh-CN" altLang="zh-CN" sz="1700" i="1" dirty="0">
                <a:solidFill>
                  <a:srgbClr val="FF00FF"/>
                </a:solidFill>
                <a:latin typeface="Times New Roman" panose="02020603050405020304" pitchFamily="18" charset="0"/>
                <a:cs typeface="Times New Roman" panose="02020603050405020304" pitchFamily="18" charset="0"/>
              </a:rPr>
              <a:t>　</a:t>
            </a:r>
            <a:r>
              <a:rPr lang="zh-CN" altLang="zh-CN" sz="1700" dirty="0">
                <a:solidFill>
                  <a:srgbClr val="FF00FF"/>
                </a:solidFill>
                <a:latin typeface="Arial" panose="020B0604020202020204" pitchFamily="34" charset="0"/>
                <a:ea typeface="黑体" panose="02010609060101010101" pitchFamily="2" charset="-122"/>
                <a:cs typeface="Times New Roman" panose="02020603050405020304" pitchFamily="18" charset="0"/>
              </a:rPr>
              <a:t>圆柱、圆锥、球的三视图</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1</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长春中考</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下列立体图形中</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主视图是圆的是</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D</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p:txBody>
      </p:sp>
      <p:pic>
        <p:nvPicPr>
          <p:cNvPr id="3" name="19ZKSJ97.EPS" descr="id:2147498704;FounderCES"/>
          <p:cNvPicPr/>
          <p:nvPr/>
        </p:nvPicPr>
        <p:blipFill>
          <a:blip r:embed="rId2" cstate="email"/>
          <a:stretch>
            <a:fillRect/>
          </a:stretch>
        </p:blipFill>
        <p:spPr>
          <a:xfrm>
            <a:off x="1457402" y="2120772"/>
            <a:ext cx="2991098" cy="901957"/>
          </a:xfrm>
          <a:prstGeom prst="rect">
            <a:avLst/>
          </a:prstGeom>
        </p:spPr>
      </p:pic>
      <p:sp>
        <p:nvSpPr>
          <p:cNvPr id="4" name="矩形 3"/>
          <p:cNvSpPr>
            <a:spLocks noChangeAspect="1"/>
          </p:cNvSpPr>
          <p:nvPr/>
        </p:nvSpPr>
        <p:spPr>
          <a:xfrm>
            <a:off x="428086" y="3055890"/>
            <a:ext cx="5314596" cy="383182"/>
          </a:xfrm>
          <a:prstGeom prst="rect">
            <a:avLst/>
          </a:prstGeom>
        </p:spPr>
        <p:txBody>
          <a:bodyPr wrap="none"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2</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昆明中考</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下列几何体的左视图为长方形的是</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C</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p:txBody>
      </p:sp>
      <p:pic>
        <p:nvPicPr>
          <p:cNvPr id="5" name="19ZKSJ98.EPS" descr="id:2147498711;FounderCES"/>
          <p:cNvPicPr/>
          <p:nvPr/>
        </p:nvPicPr>
        <p:blipFill>
          <a:blip r:embed="rId3" cstate="email"/>
          <a:stretch>
            <a:fillRect/>
          </a:stretch>
        </p:blipFill>
        <p:spPr>
          <a:xfrm>
            <a:off x="1353723" y="3741065"/>
            <a:ext cx="3475331" cy="901957"/>
          </a:xfrm>
          <a:prstGeom prst="rect">
            <a:avLst/>
          </a:prstGeom>
        </p:spPr>
      </p:pic>
      <p:sp>
        <p:nvSpPr>
          <p:cNvPr id="6" name="矩形 5"/>
          <p:cNvSpPr/>
          <p:nvPr/>
        </p:nvSpPr>
        <p:spPr>
          <a:xfrm>
            <a:off x="4922881" y="1633422"/>
            <a:ext cx="293162" cy="2251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
        <p:nvSpPr>
          <p:cNvPr id="8" name="矩形 7"/>
          <p:cNvSpPr/>
          <p:nvPr/>
        </p:nvSpPr>
        <p:spPr>
          <a:xfrm>
            <a:off x="5069461" y="3149590"/>
            <a:ext cx="293162" cy="2251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5750" y="1485853"/>
            <a:ext cx="8572500" cy="697114"/>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3</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将如图所示的直角三角形</a:t>
            </a:r>
            <a:r>
              <a:rPr lang="en-US" altLang="zh-CN" sz="1700" i="1" dirty="0">
                <a:solidFill>
                  <a:srgbClr val="000000"/>
                </a:solidFill>
                <a:latin typeface="Times New Roman" panose="02020603050405020304" pitchFamily="18" charset="0"/>
                <a:cs typeface="Times New Roman" panose="02020603050405020304" pitchFamily="18" charset="0"/>
              </a:rPr>
              <a:t>ABC</a:t>
            </a:r>
            <a:r>
              <a:rPr lang="zh-CN" altLang="zh-CN" sz="1700" dirty="0">
                <a:solidFill>
                  <a:srgbClr val="000000"/>
                </a:solidFill>
                <a:latin typeface="Times New Roman" panose="02020603050405020304" pitchFamily="18" charset="0"/>
                <a:cs typeface="Times New Roman" panose="02020603050405020304" pitchFamily="18" charset="0"/>
              </a:rPr>
              <a:t>绕直角边</a:t>
            </a:r>
            <a:r>
              <a:rPr lang="en-US" altLang="zh-CN" sz="1700" i="1" dirty="0">
                <a:solidFill>
                  <a:srgbClr val="000000"/>
                </a:solidFill>
                <a:latin typeface="Times New Roman" panose="02020603050405020304" pitchFamily="18" charset="0"/>
                <a:cs typeface="Times New Roman" panose="02020603050405020304" pitchFamily="18" charset="0"/>
              </a:rPr>
              <a:t>AB</a:t>
            </a:r>
            <a:r>
              <a:rPr lang="zh-CN" altLang="zh-CN" sz="1700" dirty="0">
                <a:solidFill>
                  <a:srgbClr val="000000"/>
                </a:solidFill>
                <a:latin typeface="Times New Roman" panose="02020603050405020304" pitchFamily="18" charset="0"/>
                <a:cs typeface="Times New Roman" panose="02020603050405020304" pitchFamily="18" charset="0"/>
              </a:rPr>
              <a:t>旋转一周得到一个几何体</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从正面看这个几何体得到的平面图形应为</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C</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p:txBody>
      </p:sp>
      <p:pic>
        <p:nvPicPr>
          <p:cNvPr id="3" name="18ZKSJ341.EPS" descr="id:2147498718;FounderCES"/>
          <p:cNvPicPr/>
          <p:nvPr/>
        </p:nvPicPr>
        <p:blipFill>
          <a:blip r:embed="rId2" cstate="email"/>
          <a:stretch>
            <a:fillRect/>
          </a:stretch>
        </p:blipFill>
        <p:spPr>
          <a:xfrm>
            <a:off x="328518" y="2255341"/>
            <a:ext cx="4059700" cy="1082112"/>
          </a:xfrm>
          <a:prstGeom prst="rect">
            <a:avLst/>
          </a:prstGeom>
        </p:spPr>
      </p:pic>
      <p:sp>
        <p:nvSpPr>
          <p:cNvPr id="4" name="矩形 3"/>
          <p:cNvSpPr>
            <a:spLocks noChangeAspect="1"/>
          </p:cNvSpPr>
          <p:nvPr/>
        </p:nvSpPr>
        <p:spPr>
          <a:xfrm>
            <a:off x="285751" y="3452676"/>
            <a:ext cx="7884215" cy="697114"/>
          </a:xfrm>
          <a:prstGeom prst="rect">
            <a:avLst/>
          </a:prstGeom>
        </p:spPr>
        <p:txBody>
          <a:bodyPr wrap="square"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4</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任意放置以下几何体</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正方体、圆柱、圆锥、球体</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则三视图都完全相同的几何体是</a:t>
            </a:r>
            <a:r>
              <a:rPr lang="zh-CN" altLang="zh-CN" sz="1700" i="1" dirty="0">
                <a:solidFill>
                  <a:srgbClr val="FF00FF"/>
                </a:solidFill>
                <a:latin typeface="Times New Roman" panose="02020603050405020304" pitchFamily="18" charset="0"/>
                <a:cs typeface="Times New Roman" panose="02020603050405020304" pitchFamily="18" charset="0"/>
              </a:rPr>
              <a:t>　</a:t>
            </a:r>
            <a:r>
              <a:rPr lang="zh-CN" altLang="zh-CN" sz="1700" dirty="0">
                <a:solidFill>
                  <a:srgbClr val="FF00FF"/>
                </a:solidFill>
                <a:latin typeface="Times New Roman" panose="02020603050405020304" pitchFamily="18" charset="0"/>
                <a:cs typeface="Times New Roman" panose="02020603050405020304" pitchFamily="18" charset="0"/>
              </a:rPr>
              <a:t>正方体和球体</a:t>
            </a:r>
            <a:r>
              <a:rPr lang="zh-CN" altLang="zh-CN" sz="1700" i="1" dirty="0">
                <a:solidFill>
                  <a:srgbClr val="FF00FF"/>
                </a:solidFill>
                <a:latin typeface="Times New Roman" panose="02020603050405020304" pitchFamily="18" charset="0"/>
                <a:cs typeface="Times New Roman" panose="02020603050405020304" pitchFamily="18" charset="0"/>
              </a:rPr>
              <a:t>　</a:t>
            </a:r>
            <a:r>
              <a:rPr lang="en-US" altLang="zh-CN" sz="1700" i="1"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p:txBody>
      </p:sp>
      <p:sp>
        <p:nvSpPr>
          <p:cNvPr id="5" name="矩形 4"/>
          <p:cNvSpPr/>
          <p:nvPr/>
        </p:nvSpPr>
        <p:spPr>
          <a:xfrm>
            <a:off x="2120046" y="1902940"/>
            <a:ext cx="293162" cy="2251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
        <p:nvSpPr>
          <p:cNvPr id="7" name="矩形 6"/>
          <p:cNvSpPr/>
          <p:nvPr/>
        </p:nvSpPr>
        <p:spPr>
          <a:xfrm>
            <a:off x="328518" y="3776870"/>
            <a:ext cx="1341256" cy="313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cxnSp>
        <p:nvCxnSpPr>
          <p:cNvPr id="8" name="直接连接符 7"/>
          <p:cNvCxnSpPr/>
          <p:nvPr/>
        </p:nvCxnSpPr>
        <p:spPr>
          <a:xfrm>
            <a:off x="332459" y="4083934"/>
            <a:ext cx="13051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428086" y="1353529"/>
            <a:ext cx="8572500" cy="383182"/>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5</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安徽中考</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一个由圆柱和圆锥组成的几何体如图水平放置</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其主</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正</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视图为</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A</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p:txBody>
      </p:sp>
      <p:pic>
        <p:nvPicPr>
          <p:cNvPr id="3" name="19ZKSJ99.EPS" descr="id:2147498732;FounderCES"/>
          <p:cNvPicPr/>
          <p:nvPr/>
        </p:nvPicPr>
        <p:blipFill>
          <a:blip r:embed="rId2" cstate="email"/>
          <a:stretch>
            <a:fillRect/>
          </a:stretch>
        </p:blipFill>
        <p:spPr>
          <a:xfrm>
            <a:off x="5039273" y="2149972"/>
            <a:ext cx="2465879" cy="1770734"/>
          </a:xfrm>
          <a:prstGeom prst="rect">
            <a:avLst/>
          </a:prstGeom>
        </p:spPr>
      </p:pic>
      <p:sp>
        <p:nvSpPr>
          <p:cNvPr id="4" name="矩形 3"/>
          <p:cNvSpPr/>
          <p:nvPr/>
        </p:nvSpPr>
        <p:spPr>
          <a:xfrm>
            <a:off x="7785351" y="1471111"/>
            <a:ext cx="293162" cy="2251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415147" y="1224133"/>
            <a:ext cx="8572500" cy="383182"/>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6</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泰安中考</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如图是下列哪个几何体的主视图与俯视图</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C</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p:txBody>
      </p:sp>
      <p:pic>
        <p:nvPicPr>
          <p:cNvPr id="3" name="19ZKSJ100.EPS" descr="id:2147498739;FounderCES"/>
          <p:cNvPicPr/>
          <p:nvPr/>
        </p:nvPicPr>
        <p:blipFill>
          <a:blip r:embed="rId2" cstate="email"/>
          <a:stretch>
            <a:fillRect/>
          </a:stretch>
        </p:blipFill>
        <p:spPr>
          <a:xfrm>
            <a:off x="2695530" y="1803558"/>
            <a:ext cx="2917076" cy="1521727"/>
          </a:xfrm>
          <a:prstGeom prst="rect">
            <a:avLst/>
          </a:prstGeom>
        </p:spPr>
      </p:pic>
      <p:sp>
        <p:nvSpPr>
          <p:cNvPr id="4" name="矩形 3"/>
          <p:cNvSpPr>
            <a:spLocks noChangeAspect="1"/>
          </p:cNvSpPr>
          <p:nvPr/>
        </p:nvSpPr>
        <p:spPr>
          <a:xfrm>
            <a:off x="415147" y="3234658"/>
            <a:ext cx="4944302" cy="383182"/>
          </a:xfrm>
          <a:prstGeom prst="rect">
            <a:avLst/>
          </a:prstGeom>
        </p:spPr>
        <p:txBody>
          <a:bodyPr wrap="none"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7</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潍坊中考</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如图所示的几何体</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其俯视图是</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D</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p:txBody>
      </p:sp>
      <p:pic>
        <p:nvPicPr>
          <p:cNvPr id="5" name="18ZKSJ346.EPS" descr="id:2147498746;FounderCES"/>
          <p:cNvPicPr/>
          <p:nvPr/>
        </p:nvPicPr>
        <p:blipFill>
          <a:blip r:embed="rId3" cstate="email"/>
          <a:stretch>
            <a:fillRect/>
          </a:stretch>
        </p:blipFill>
        <p:spPr>
          <a:xfrm>
            <a:off x="2786108" y="3604643"/>
            <a:ext cx="2027432" cy="1381599"/>
          </a:xfrm>
          <a:prstGeom prst="rect">
            <a:avLst/>
          </a:prstGeom>
        </p:spPr>
      </p:pic>
      <p:sp>
        <p:nvSpPr>
          <p:cNvPr id="6" name="矩形 5"/>
          <p:cNvSpPr/>
          <p:nvPr/>
        </p:nvSpPr>
        <p:spPr>
          <a:xfrm>
            <a:off x="5708072" y="1348534"/>
            <a:ext cx="293162" cy="2251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
        <p:nvSpPr>
          <p:cNvPr id="8" name="矩形 7"/>
          <p:cNvSpPr/>
          <p:nvPr/>
        </p:nvSpPr>
        <p:spPr>
          <a:xfrm>
            <a:off x="4701397" y="3325285"/>
            <a:ext cx="293162" cy="2251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5750" y="1301770"/>
            <a:ext cx="8572500" cy="383182"/>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8</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陕西中考</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如图所示的几何体是由一个长方体和一个圆柱组成的</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则它的主视图为</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B</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p:txBody>
      </p:sp>
      <p:pic>
        <p:nvPicPr>
          <p:cNvPr id="3" name="19ZKSJ101.EPS" descr="id:2147498753;FounderCES"/>
          <p:cNvPicPr/>
          <p:nvPr/>
        </p:nvPicPr>
        <p:blipFill>
          <a:blip r:embed="rId2" cstate="email"/>
          <a:stretch>
            <a:fillRect/>
          </a:stretch>
        </p:blipFill>
        <p:spPr>
          <a:xfrm>
            <a:off x="5214956" y="1778508"/>
            <a:ext cx="2471181" cy="1450621"/>
          </a:xfrm>
          <a:prstGeom prst="rect">
            <a:avLst/>
          </a:prstGeom>
        </p:spPr>
      </p:pic>
      <p:sp>
        <p:nvSpPr>
          <p:cNvPr id="4" name="矩形 3"/>
          <p:cNvSpPr>
            <a:spLocks noChangeAspect="1"/>
          </p:cNvSpPr>
          <p:nvPr/>
        </p:nvSpPr>
        <p:spPr>
          <a:xfrm>
            <a:off x="285750" y="3202957"/>
            <a:ext cx="8572500" cy="383182"/>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zh-CN" altLang="zh-CN" sz="1700" dirty="0">
                <a:solidFill>
                  <a:srgbClr val="FF00FF"/>
                </a:solidFill>
                <a:latin typeface="Arial" panose="020B0604020202020204" pitchFamily="34" charset="0"/>
                <a:ea typeface="黑体" panose="02010609060101010101" pitchFamily="2" charset="-122"/>
                <a:cs typeface="Times New Roman" panose="02020603050405020304" pitchFamily="18" charset="0"/>
              </a:rPr>
              <a:t>【变式拓展】</a:t>
            </a:r>
            <a:r>
              <a:rPr lang="zh-CN" altLang="zh-CN" sz="1700" dirty="0">
                <a:solidFill>
                  <a:srgbClr val="FF00FF"/>
                </a:solidFill>
                <a:latin typeface="Times New Roman" panose="02020603050405020304" pitchFamily="18" charset="0"/>
                <a:cs typeface="Times New Roman" panose="02020603050405020304" pitchFamily="18" charset="0"/>
              </a:rPr>
              <a:t>小明从正面观察如图所示的两个物体</a:t>
            </a:r>
            <a:r>
              <a:rPr lang="en-US" altLang="zh-CN" sz="1700" dirty="0">
                <a:solidFill>
                  <a:srgbClr val="FF00FF"/>
                </a:solidFill>
                <a:latin typeface="Times New Roman" panose="02020603050405020304" pitchFamily="18" charset="0"/>
                <a:cs typeface="Times New Roman" panose="02020603050405020304" pitchFamily="18" charset="0"/>
              </a:rPr>
              <a:t>,</a:t>
            </a:r>
            <a:r>
              <a:rPr lang="zh-CN" altLang="zh-CN" sz="1700" dirty="0">
                <a:solidFill>
                  <a:srgbClr val="FF00FF"/>
                </a:solidFill>
                <a:latin typeface="Times New Roman" panose="02020603050405020304" pitchFamily="18" charset="0"/>
                <a:cs typeface="Times New Roman" panose="02020603050405020304" pitchFamily="18" charset="0"/>
              </a:rPr>
              <a:t>看到的是</a:t>
            </a:r>
            <a:r>
              <a:rPr lang="en-US" altLang="zh-CN" sz="1700" dirty="0">
                <a:solidFill>
                  <a:srgbClr val="FF00FF"/>
                </a:solidFill>
                <a:latin typeface="Times New Roman" panose="02020603050405020304" pitchFamily="18" charset="0"/>
                <a:cs typeface="Times New Roman" panose="02020603050405020304" pitchFamily="18" charset="0"/>
              </a:rPr>
              <a:t>(  C  )</a:t>
            </a:r>
            <a:endParaRPr lang="zh-CN" altLang="zh-CN" sz="1700" dirty="0">
              <a:solidFill>
                <a:srgbClr val="000000"/>
              </a:solidFill>
              <a:latin typeface="NEU-BZ-S92"/>
              <a:ea typeface="方正书宋_GBK"/>
              <a:cs typeface="Times New Roman" panose="02020603050405020304" pitchFamily="18" charset="0"/>
            </a:endParaRPr>
          </a:p>
        </p:txBody>
      </p:sp>
      <p:pic>
        <p:nvPicPr>
          <p:cNvPr id="5" name="19ZKSJ170-JS.EPS" descr="id:2147498760;FounderCES"/>
          <p:cNvPicPr/>
          <p:nvPr/>
        </p:nvPicPr>
        <p:blipFill>
          <a:blip r:embed="rId3" cstate="email"/>
          <a:stretch>
            <a:fillRect/>
          </a:stretch>
        </p:blipFill>
        <p:spPr>
          <a:xfrm>
            <a:off x="5345160" y="3547689"/>
            <a:ext cx="2340977" cy="1494892"/>
          </a:xfrm>
          <a:prstGeom prst="rect">
            <a:avLst/>
          </a:prstGeom>
        </p:spPr>
      </p:pic>
      <p:sp>
        <p:nvSpPr>
          <p:cNvPr id="6" name="矩形 5"/>
          <p:cNvSpPr/>
          <p:nvPr/>
        </p:nvSpPr>
        <p:spPr>
          <a:xfrm>
            <a:off x="8133220" y="1377172"/>
            <a:ext cx="293162" cy="2251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
        <p:nvSpPr>
          <p:cNvPr id="8" name="矩形 7"/>
          <p:cNvSpPr/>
          <p:nvPr/>
        </p:nvSpPr>
        <p:spPr>
          <a:xfrm>
            <a:off x="5926733" y="3265157"/>
            <a:ext cx="293162" cy="2251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1122872" y="1386747"/>
            <a:ext cx="5672066" cy="383182"/>
          </a:xfrm>
          <a:prstGeom prst="rect">
            <a:avLst/>
          </a:prstGeom>
        </p:spPr>
        <p:txBody>
          <a:bodyPr wrap="none"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9</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如图所示的几何体</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它的左视图与俯视图都正确的是</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D</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p:txBody>
      </p:sp>
      <p:pic>
        <p:nvPicPr>
          <p:cNvPr id="3" name="19ZKSJ102.EPS" descr="id:2147498767;FounderCES"/>
          <p:cNvPicPr/>
          <p:nvPr/>
        </p:nvPicPr>
        <p:blipFill>
          <a:blip r:embed="rId2" cstate="email"/>
          <a:stretch>
            <a:fillRect/>
          </a:stretch>
        </p:blipFill>
        <p:spPr>
          <a:xfrm>
            <a:off x="3106236" y="2467723"/>
            <a:ext cx="2931529" cy="1433926"/>
          </a:xfrm>
          <a:prstGeom prst="rect">
            <a:avLst/>
          </a:prstGeom>
        </p:spPr>
      </p:pic>
      <p:sp>
        <p:nvSpPr>
          <p:cNvPr id="4" name="矩形 3"/>
          <p:cNvSpPr/>
          <p:nvPr/>
        </p:nvSpPr>
        <p:spPr>
          <a:xfrm>
            <a:off x="6145393" y="1470992"/>
            <a:ext cx="293162" cy="3024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5750" y="1162363"/>
            <a:ext cx="8572500" cy="697114"/>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10</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第</a:t>
            </a:r>
            <a:r>
              <a:rPr lang="en-US" altLang="zh-CN" sz="1700" dirty="0">
                <a:solidFill>
                  <a:srgbClr val="000000"/>
                </a:solidFill>
                <a:latin typeface="Times New Roman" panose="02020603050405020304" pitchFamily="18" charset="0"/>
                <a:cs typeface="Times New Roman" panose="02020603050405020304" pitchFamily="18" charset="0"/>
              </a:rPr>
              <a:t>14</a:t>
            </a:r>
            <a:r>
              <a:rPr lang="zh-CN" altLang="zh-CN" sz="1700" dirty="0">
                <a:solidFill>
                  <a:srgbClr val="000000"/>
                </a:solidFill>
                <a:latin typeface="Times New Roman" panose="02020603050405020304" pitchFamily="18" charset="0"/>
                <a:cs typeface="Times New Roman" panose="02020603050405020304" pitchFamily="18" charset="0"/>
              </a:rPr>
              <a:t>届中国</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深圳</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国际茶产业博览会在深圳会展中心展出一只如图所示的紫砂壶</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从不同方向看这只紫砂壶</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你认为是从上面看到的效果图</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C</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p:txBody>
      </p:sp>
      <p:pic>
        <p:nvPicPr>
          <p:cNvPr id="3" name="18ZKSJ348.EPS" descr="id:2147498774;FounderCES"/>
          <p:cNvPicPr/>
          <p:nvPr/>
        </p:nvPicPr>
        <p:blipFill>
          <a:blip r:embed="rId2" cstate="email"/>
          <a:stretch>
            <a:fillRect/>
          </a:stretch>
        </p:blipFill>
        <p:spPr>
          <a:xfrm>
            <a:off x="2795255" y="2134638"/>
            <a:ext cx="3971090" cy="2018981"/>
          </a:xfrm>
          <a:prstGeom prst="rect">
            <a:avLst/>
          </a:prstGeom>
        </p:spPr>
      </p:pic>
      <p:sp>
        <p:nvSpPr>
          <p:cNvPr id="4" name="矩形 3"/>
          <p:cNvSpPr/>
          <p:nvPr/>
        </p:nvSpPr>
        <p:spPr>
          <a:xfrm>
            <a:off x="4903003" y="1569307"/>
            <a:ext cx="293162" cy="2251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1407544" y="1352573"/>
            <a:ext cx="4325479" cy="383182"/>
          </a:xfrm>
          <a:prstGeom prst="rect">
            <a:avLst/>
          </a:prstGeom>
        </p:spPr>
        <p:txBody>
          <a:bodyPr wrap="none"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11</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永州中考</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下图几何体的主视图是</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B</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p:txBody>
      </p:sp>
      <p:pic>
        <p:nvPicPr>
          <p:cNvPr id="3" name="19ZKSJ103.EPS" descr="id:2147498781;FounderCES"/>
          <p:cNvPicPr/>
          <p:nvPr/>
        </p:nvPicPr>
        <p:blipFill>
          <a:blip r:embed="rId2" cstate="email"/>
          <a:stretch>
            <a:fillRect/>
          </a:stretch>
        </p:blipFill>
        <p:spPr>
          <a:xfrm>
            <a:off x="1885761" y="2091345"/>
            <a:ext cx="3458578" cy="768313"/>
          </a:xfrm>
          <a:prstGeom prst="rect">
            <a:avLst/>
          </a:prstGeom>
        </p:spPr>
      </p:pic>
      <p:sp>
        <p:nvSpPr>
          <p:cNvPr id="4" name="矩形 3"/>
          <p:cNvSpPr>
            <a:spLocks noChangeAspect="1"/>
          </p:cNvSpPr>
          <p:nvPr/>
        </p:nvSpPr>
        <p:spPr>
          <a:xfrm>
            <a:off x="1407544" y="3056884"/>
            <a:ext cx="8572500" cy="383182"/>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12</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黔西南州中考</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下列四个几何体中</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主视图与左视图相同的几何体有</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D</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p:txBody>
      </p:sp>
      <p:pic>
        <p:nvPicPr>
          <p:cNvPr id="5" name="19ZKSJ104.EPS" descr="id:2147498788;FounderCES"/>
          <p:cNvPicPr/>
          <p:nvPr/>
        </p:nvPicPr>
        <p:blipFill>
          <a:blip r:embed="rId3" cstate="email"/>
          <a:stretch>
            <a:fillRect/>
          </a:stretch>
        </p:blipFill>
        <p:spPr>
          <a:xfrm>
            <a:off x="1896665" y="3427725"/>
            <a:ext cx="3797129" cy="978407"/>
          </a:xfrm>
          <a:prstGeom prst="rect">
            <a:avLst/>
          </a:prstGeom>
        </p:spPr>
      </p:pic>
      <p:sp>
        <p:nvSpPr>
          <p:cNvPr id="6" name="矩形 5"/>
          <p:cNvSpPr>
            <a:spLocks noChangeAspect="1"/>
          </p:cNvSpPr>
          <p:nvPr/>
        </p:nvSpPr>
        <p:spPr>
          <a:xfrm>
            <a:off x="1407544" y="4604007"/>
            <a:ext cx="3117520" cy="383182"/>
          </a:xfrm>
          <a:prstGeom prst="rect">
            <a:avLst/>
          </a:prstGeom>
        </p:spPr>
        <p:txBody>
          <a:bodyPr wrap="none"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A.1</a:t>
            </a:r>
            <a:r>
              <a:rPr lang="zh-CN" altLang="zh-CN" sz="1700" dirty="0">
                <a:solidFill>
                  <a:srgbClr val="000000"/>
                </a:solidFill>
                <a:latin typeface="Times New Roman" panose="02020603050405020304" pitchFamily="18" charset="0"/>
                <a:cs typeface="Times New Roman" panose="02020603050405020304" pitchFamily="18" charset="0"/>
              </a:rPr>
              <a:t>个</a:t>
            </a:r>
            <a:r>
              <a:rPr lang="en-US" altLang="zh-CN" sz="1700" dirty="0">
                <a:solidFill>
                  <a:srgbClr val="000000"/>
                </a:solidFill>
                <a:latin typeface="Times New Roman" panose="02020603050405020304" pitchFamily="18" charset="0"/>
                <a:cs typeface="Times New Roman" panose="02020603050405020304" pitchFamily="18" charset="0"/>
              </a:rPr>
              <a:t>	B.2</a:t>
            </a:r>
            <a:r>
              <a:rPr lang="zh-CN" altLang="zh-CN" sz="1700" dirty="0">
                <a:solidFill>
                  <a:srgbClr val="000000"/>
                </a:solidFill>
                <a:latin typeface="Times New Roman" panose="02020603050405020304" pitchFamily="18" charset="0"/>
                <a:cs typeface="Times New Roman" panose="02020603050405020304" pitchFamily="18" charset="0"/>
              </a:rPr>
              <a:t>个</a:t>
            </a:r>
            <a:r>
              <a:rPr lang="en-US" altLang="zh-CN" sz="1700" dirty="0">
                <a:solidFill>
                  <a:srgbClr val="000000"/>
                </a:solidFill>
                <a:latin typeface="Times New Roman" panose="02020603050405020304" pitchFamily="18" charset="0"/>
                <a:cs typeface="Times New Roman" panose="02020603050405020304" pitchFamily="18" charset="0"/>
              </a:rPr>
              <a:t>	C.3</a:t>
            </a:r>
            <a:r>
              <a:rPr lang="zh-CN" altLang="zh-CN" sz="1700" dirty="0">
                <a:solidFill>
                  <a:srgbClr val="000000"/>
                </a:solidFill>
                <a:latin typeface="Times New Roman" panose="02020603050405020304" pitchFamily="18" charset="0"/>
                <a:cs typeface="Times New Roman" panose="02020603050405020304" pitchFamily="18" charset="0"/>
              </a:rPr>
              <a:t>个</a:t>
            </a:r>
            <a:r>
              <a:rPr lang="en-US" altLang="zh-CN" sz="1700" dirty="0">
                <a:solidFill>
                  <a:srgbClr val="000000"/>
                </a:solidFill>
                <a:latin typeface="Times New Roman" panose="02020603050405020304" pitchFamily="18" charset="0"/>
                <a:cs typeface="Times New Roman" panose="02020603050405020304" pitchFamily="18" charset="0"/>
              </a:rPr>
              <a:t>	D.4</a:t>
            </a:r>
            <a:r>
              <a:rPr lang="zh-CN" altLang="zh-CN" sz="1700" dirty="0">
                <a:solidFill>
                  <a:srgbClr val="000000"/>
                </a:solidFill>
                <a:latin typeface="Times New Roman" panose="02020603050405020304" pitchFamily="18" charset="0"/>
                <a:cs typeface="Times New Roman" panose="02020603050405020304" pitchFamily="18" charset="0"/>
              </a:rPr>
              <a:t>个</a:t>
            </a:r>
            <a:endParaRPr lang="zh-CN" altLang="zh-CN" sz="1700" dirty="0">
              <a:solidFill>
                <a:srgbClr val="000000"/>
              </a:solidFill>
              <a:latin typeface="NEU-BZ-S92"/>
              <a:ea typeface="方正书宋_GBK"/>
              <a:cs typeface="Times New Roman" panose="02020603050405020304" pitchFamily="18" charset="0"/>
            </a:endParaRPr>
          </a:p>
        </p:txBody>
      </p:sp>
      <p:sp>
        <p:nvSpPr>
          <p:cNvPr id="7" name="矩形 6"/>
          <p:cNvSpPr/>
          <p:nvPr/>
        </p:nvSpPr>
        <p:spPr>
          <a:xfrm>
            <a:off x="5107897" y="1352573"/>
            <a:ext cx="293162" cy="3187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
        <p:nvSpPr>
          <p:cNvPr id="9" name="矩形 8"/>
          <p:cNvSpPr/>
          <p:nvPr/>
        </p:nvSpPr>
        <p:spPr>
          <a:xfrm>
            <a:off x="8104544" y="3143650"/>
            <a:ext cx="293162" cy="190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数学模板</Template>
  <TotalTime>0</TotalTime>
  <Words>523</Words>
  <Application>Microsoft Office PowerPoint</Application>
  <PresentationFormat>全屏显示(16:9)</PresentationFormat>
  <Paragraphs>31</Paragraphs>
  <Slides>12</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12</vt:i4>
      </vt:variant>
    </vt:vector>
  </HeadingPairs>
  <TitlesOfParts>
    <vt:vector size="25" baseType="lpstr">
      <vt:lpstr>Adobe 黑体 Std R</vt:lpstr>
      <vt:lpstr>NEU-BZ-S92</vt:lpstr>
      <vt:lpstr>方正书宋_GBK</vt:lpstr>
      <vt:lpstr>黑体</vt:lpstr>
      <vt:lpstr>楷体</vt:lpstr>
      <vt:lpstr>宋体</vt:lpstr>
      <vt:lpstr>微软雅黑</vt:lpstr>
      <vt:lpstr>Arial</vt:lpstr>
      <vt:lpstr>Calibri</vt:lpstr>
      <vt:lpstr>Calibri Light</vt:lpstr>
      <vt:lpstr>Microsoft Yi Baiti</vt:lpstr>
      <vt:lpstr>Times New Roman</vt:lpstr>
      <vt:lpstr>WWW.2PPT.COM
</vt:lpstr>
      <vt:lpstr>视 图</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2019-05-05T03:44:00Z</dcterms:created>
  <dcterms:modified xsi:type="dcterms:W3CDTF">2023-01-16T18:05:02Z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EA2B1768B2E644FE91473D379689FF57</vt:lpwstr>
  </property>
  <property fmtid="{A09F084E-AD41-489F-8076-AA5BE3082BCA}" pid="100">
    <vt:ui4>5</vt:ui4>
  </property>
  <property fmtid="{64440492-4C8B-11D1-8B70-080036B11A03}" pid="11">
    <vt:lpwstr>www.2ppt.com-爱PPT提供资源下载</vt:lpwstr>
  </property>
</Properties>
</file>