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6" r:id="rId2"/>
    <p:sldId id="338" r:id="rId3"/>
    <p:sldId id="339" r:id="rId4"/>
    <p:sldId id="345" r:id="rId5"/>
    <p:sldId id="344" r:id="rId6"/>
    <p:sldId id="343" r:id="rId7"/>
    <p:sldId id="346" r:id="rId8"/>
    <p:sldId id="348" r:id="rId9"/>
    <p:sldId id="347" r:id="rId10"/>
    <p:sldId id="341" r:id="rId11"/>
    <p:sldId id="323" r:id="rId12"/>
    <p:sldId id="349" r:id="rId13"/>
    <p:sldId id="342" r:id="rId14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1F4"/>
    <a:srgbClr val="4F80BD"/>
    <a:srgbClr val="4E70A8"/>
    <a:srgbClr val="CC00CC"/>
    <a:srgbClr val="009900"/>
    <a:srgbClr val="FF6600"/>
    <a:srgbClr val="996633"/>
    <a:srgbClr val="CC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121" autoAdjust="0"/>
    <p:restoredTop sz="94660"/>
  </p:normalViewPr>
  <p:slideViewPr>
    <p:cSldViewPr showGuides="1">
      <p:cViewPr>
        <p:scale>
          <a:sx n="110" d="100"/>
          <a:sy n="110" d="100"/>
        </p:scale>
        <p:origin x="-1644" y="-804"/>
      </p:cViewPr>
      <p:guideLst>
        <p:guide orient="horz" pos="1616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1932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7415" y="692408"/>
            <a:ext cx="2087880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fontAlgn="ctr"/>
            <a:r>
              <a:rPr lang="zh-CN" altLang="en-US" sz="30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经典粗圆简" panose="02010609000101010101" charset="-122"/>
              </a:rPr>
              <a:t>数学三年级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55006" y="831056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下</a:t>
            </a:r>
            <a:r>
              <a:rPr lang="zh-CN" altLang="en-US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册</a:t>
            </a:r>
            <a:endParaRPr lang="zh-CN" altLang="en-US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流程图: 卡片 8"/>
          <p:cNvSpPr/>
          <p:nvPr/>
        </p:nvSpPr>
        <p:spPr>
          <a:xfrm>
            <a:off x="1763805" y="1469253"/>
            <a:ext cx="5842635" cy="2411730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00920" y="1707690"/>
            <a:ext cx="2800767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第四单元 混</a:t>
            </a:r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合运</a:t>
            </a:r>
            <a:r>
              <a:rPr lang="zh-CN" altLang="en-US" sz="2400" dirty="0" smtClean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</a:t>
            </a:r>
            <a:endParaRPr lang="zh-CN" altLang="en-US" sz="2400" dirty="0">
              <a:solidFill>
                <a:srgbClr val="4F80B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361124" y="3318946"/>
            <a:ext cx="2880360" cy="26670"/>
            <a:chOff x="5045" y="5946"/>
            <a:chExt cx="4536" cy="56"/>
          </a:xfrm>
        </p:grpSpPr>
        <p:sp>
          <p:nvSpPr>
            <p:cNvPr id="17" name="矩形 16"/>
            <p:cNvSpPr/>
            <p:nvPr/>
          </p:nvSpPr>
          <p:spPr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4" name="文本框 10"/>
          <p:cNvSpPr txBox="1"/>
          <p:nvPr/>
        </p:nvSpPr>
        <p:spPr>
          <a:xfrm>
            <a:off x="1763805" y="2382730"/>
            <a:ext cx="584263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4F80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sz="2800" b="1" dirty="0">
                <a:solidFill>
                  <a:srgbClr val="4F80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2800" b="1" dirty="0" smtClean="0">
                <a:solidFill>
                  <a:srgbClr val="4F80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加、减法的混合运算</a:t>
            </a:r>
            <a:endParaRPr lang="zh-CN" altLang="en-US" sz="2800" b="1" dirty="0">
              <a:solidFill>
                <a:srgbClr val="4F80B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437187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三、反馈完善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" y="2085717"/>
            <a:ext cx="8735401" cy="136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695" y="1329664"/>
            <a:ext cx="5328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说说每题应先算什么，再计算？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711" y="254874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1763806" y="254874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zh-CN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575235" y="3011781"/>
            <a:ext cx="3245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3558659" y="2498206"/>
            <a:ext cx="720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3200" dirty="0"/>
          </a:p>
        </p:txBody>
      </p:sp>
      <p:sp>
        <p:nvSpPr>
          <p:cNvPr id="11" name="矩形 10"/>
          <p:cNvSpPr/>
          <p:nvPr/>
        </p:nvSpPr>
        <p:spPr>
          <a:xfrm>
            <a:off x="4932025" y="2488278"/>
            <a:ext cx="576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3200" dirty="0"/>
          </a:p>
        </p:txBody>
      </p:sp>
      <p:sp>
        <p:nvSpPr>
          <p:cNvPr id="12" name="矩形 11"/>
          <p:cNvSpPr/>
          <p:nvPr/>
        </p:nvSpPr>
        <p:spPr>
          <a:xfrm>
            <a:off x="3558658" y="2937481"/>
            <a:ext cx="809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endParaRPr lang="zh-CN" altLang="en-US" sz="3200" dirty="0"/>
          </a:p>
        </p:txBody>
      </p:sp>
      <p:sp>
        <p:nvSpPr>
          <p:cNvPr id="13" name="矩形 12"/>
          <p:cNvSpPr/>
          <p:nvPr/>
        </p:nvSpPr>
        <p:spPr>
          <a:xfrm>
            <a:off x="6732150" y="2488276"/>
            <a:ext cx="720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57</a:t>
            </a:r>
            <a:endParaRPr lang="zh-CN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7986212" y="2488276"/>
            <a:ext cx="720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endParaRPr lang="zh-CN" altLang="en-US" sz="3200" dirty="0"/>
          </a:p>
        </p:txBody>
      </p:sp>
      <p:sp>
        <p:nvSpPr>
          <p:cNvPr id="16" name="矩形 15"/>
          <p:cNvSpPr/>
          <p:nvPr/>
        </p:nvSpPr>
        <p:spPr>
          <a:xfrm>
            <a:off x="6699622" y="2949948"/>
            <a:ext cx="720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5" grpId="0"/>
      <p:bldP spid="2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33351" y="519608"/>
            <a:ext cx="3790604" cy="80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736" y="1276946"/>
            <a:ext cx="3065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300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60×4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16" y="1347235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38×2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735" y="2856147"/>
            <a:ext cx="266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300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60×4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15" y="2844601"/>
            <a:ext cx="24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38÷2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90" y="1831983"/>
            <a:ext cx="2448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76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90" y="2382537"/>
            <a:ext cx="149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 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90" y="3345533"/>
            <a:ext cx="2448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2965" y="3887479"/>
            <a:ext cx="149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71 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705" y="1761694"/>
            <a:ext cx="295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300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240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704" y="2316731"/>
            <a:ext cx="149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540 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280" y="3340896"/>
            <a:ext cx="279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300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240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655" y="3887479"/>
            <a:ext cx="149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60 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724" y="155008"/>
            <a:ext cx="7848545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头普通奶牛一天共可产奶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千克，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头良种奶牛一天能产奶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千克。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头良种奶牛每天产奶量比一头普通奶牛多多少千克？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3125" y="1869702"/>
            <a:ext cx="258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38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180÷9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6759" y="2400616"/>
            <a:ext cx="207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38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2842" y="2917250"/>
            <a:ext cx="259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18(</a:t>
            </a:r>
            <a:r>
              <a:rPr lang="zh-CN" altLang="en-US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753" y="3401998"/>
            <a:ext cx="6696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头良种奶牛每天产奶量比一头普通奶牛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四、反思总结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755735" y="2034236"/>
            <a:ext cx="6480450" cy="15696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通过本课的学习，你有什么收获？还有哪些疑问？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、谈话引入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096" y="1315275"/>
            <a:ext cx="2531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计算下面各题。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207" y="1923705"/>
            <a:ext cx="241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8×3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1" y="1920935"/>
            <a:ext cx="241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4×5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509" y="2517746"/>
            <a:ext cx="2448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485" y="3127451"/>
            <a:ext cx="104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75" y="2510501"/>
            <a:ext cx="2448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6950" y="3120206"/>
            <a:ext cx="1497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 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2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770" y="1131650"/>
            <a:ext cx="6840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上节课我们在购物商场解决了小军和小晴的购物问题，这节课我们继续解决问题。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80329" y="519608"/>
            <a:ext cx="3456240" cy="486251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/>
          <p:nvPr/>
        </p:nvSpPr>
        <p:spPr>
          <a:xfrm>
            <a:off x="285282" y="543442"/>
            <a:ext cx="264687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二、交流共享</a:t>
            </a:r>
            <a:endParaRPr lang="zh-CN" altLang="en-US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1672" y="1059645"/>
            <a:ext cx="6548720" cy="208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34696" y="3165380"/>
            <a:ext cx="7056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支钢笔和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个订书机，一共应付多少元？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662" y="3651825"/>
            <a:ext cx="586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根据这个问题，我们要先知道什么？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111" y="4098244"/>
            <a:ext cx="4750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支钢笔和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个订书机的价钱。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0985" y="627616"/>
            <a:ext cx="8280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怎样求出一共应付多少元？你能列综合算式解答吗？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3247" y="1485040"/>
            <a:ext cx="259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6" y="1491676"/>
            <a:ext cx="266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5692" y="2247728"/>
            <a:ext cx="626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说一说每一步列式表示的是什么？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1878" y="3057784"/>
            <a:ext cx="586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这两道算式我们都先求的是什么？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7821" y="3719917"/>
            <a:ext cx="262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支钢笔的价钱。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6469" y="843630"/>
            <a:ext cx="80258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40÷5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表示一支钢笔的价钱。</a:t>
            </a:r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是一个订书机的价钱，相加表示一共应付的价钱。那么我们在计算时应该先算什么呢？互相说一说。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255" y="3093833"/>
            <a:ext cx="7128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先求一支钢笔的价钱，先算算式</a:t>
            </a:r>
            <a:r>
              <a:rPr lang="en-US" altLang="zh-CN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40÷5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267" y="620980"/>
            <a:ext cx="259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26" y="627616"/>
            <a:ext cx="266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4901" y="1151894"/>
            <a:ext cx="207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385" y="1682809"/>
            <a:ext cx="2199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20(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158530"/>
            <a:ext cx="2448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6976" y="1689445"/>
            <a:ext cx="2289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(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0143" y="2323380"/>
            <a:ext cx="7210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这两道算式是含有除法和加、减法混合运算，计算时应该先算什么？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628" y="3362127"/>
            <a:ext cx="7106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把乘法换成除法的，计算的时候也要先除法，再算加、减法。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323115" y="1113649"/>
            <a:ext cx="4657358" cy="107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775" y="431612"/>
            <a:ext cx="5040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盒水彩笔比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支钢笔贵多少元？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870" y="2085717"/>
            <a:ext cx="266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220" y="2787765"/>
            <a:ext cx="5881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在这个算式里，“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40÷5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”表示什么？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816" y="3543818"/>
            <a:ext cx="29407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一支钢笔的价钱。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8445" y="431612"/>
            <a:ext cx="6048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既有减法又有除法，应该先算什么？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856" y="1840484"/>
            <a:ext cx="2664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40÷5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770" y="1113649"/>
            <a:ext cx="37442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先算除法，再算减法。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825" y="2409739"/>
            <a:ext cx="2448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6801" y="3019444"/>
            <a:ext cx="2289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765" y="3651825"/>
            <a:ext cx="5328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盒水彩笔比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支钢笔贵</a:t>
            </a:r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全屏显示(16:9)</PresentationFormat>
  <Paragraphs>74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经典粗圆简</vt:lpstr>
      <vt:lpstr>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2009-04-21T00:44:00Z</dcterms:created>
  <dcterms:modified xsi:type="dcterms:W3CDTF">2023-01-16T18:05:12Z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0A62DFBF03604F259331940505090DC1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