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4" r:id="rId2"/>
    <p:sldId id="257" r:id="rId3"/>
    <p:sldId id="260" r:id="rId4"/>
    <p:sldId id="266" r:id="rId5"/>
    <p:sldId id="285" r:id="rId6"/>
    <p:sldId id="267" r:id="rId7"/>
    <p:sldId id="269" r:id="rId8"/>
    <p:sldId id="271" r:id="rId9"/>
    <p:sldId id="273" r:id="rId10"/>
    <p:sldId id="275" r:id="rId11"/>
    <p:sldId id="286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8DF72-1D9C-4598-B121-920B0B4F24B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747EA-9B64-46C2-930F-B607E754CE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747EA-9B64-46C2-930F-B607E754CE9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CBE3C-3EF9-4B3A-AD05-A1F2F4396988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05EDB-A127-4E28-869C-0B08946E086C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7BB7-D574-4598-A278-A6E87853C64C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A09-4BEE-4EB7-8839-DB708A304F7A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688D-DCAD-469C-BE25-3BD701EE86AF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CA71-0DA0-4DB3-826C-5AE1AD40E4FD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8699-E3C2-4A29-97E9-9CF7F491B1B3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3900-286C-4679-87D2-83AEBA1E34C7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9ACFE-4323-4A4D-9203-1F397CD59BCD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87B74-7B67-4021-B80C-18B23886F837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C05EDB-A127-4E28-869C-0B08946E086C}" type="slidenum">
              <a:rPr lang="zh-CN" altLang="en-US" smtClean="0"/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文本框 17411"/>
          <p:cNvSpPr txBox="1">
            <a:spLocks noChangeArrowheads="1"/>
          </p:cNvSpPr>
          <p:nvPr/>
        </p:nvSpPr>
        <p:spPr bwMode="auto">
          <a:xfrm>
            <a:off x="0" y="884237"/>
            <a:ext cx="845994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800" b="1" dirty="0">
                <a:solidFill>
                  <a:srgbClr val="FF0066"/>
                </a:solidFill>
              </a:rPr>
              <a:t>Lesson 19 </a:t>
            </a:r>
          </a:p>
          <a:p>
            <a:pPr algn="ctr"/>
            <a:endParaRPr lang="en-US" altLang="zh-CN" sz="4800" b="1" dirty="0">
              <a:solidFill>
                <a:srgbClr val="FF0066"/>
              </a:solidFill>
            </a:endParaRPr>
          </a:p>
          <a:p>
            <a:pPr algn="ctr"/>
            <a:r>
              <a:rPr lang="en-US" altLang="zh-CN" sz="4800" b="1" dirty="0">
                <a:solidFill>
                  <a:srgbClr val="FF0066"/>
                </a:solidFill>
              </a:rPr>
              <a:t>A Story or a Poem?</a:t>
            </a: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2840009" y="544497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占位符 27649"/>
          <p:cNvSpPr>
            <a:spLocks noGrp="1"/>
          </p:cNvSpPr>
          <p:nvPr>
            <p:ph idx="1"/>
          </p:nvPr>
        </p:nvSpPr>
        <p:spPr>
          <a:xfrm>
            <a:off x="108062" y="98103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110000"/>
              </a:lnSpc>
            </a:pPr>
            <a:r>
              <a:rPr lang="en-US" altLang="zh-CN" sz="2800" b="1" noProof="1"/>
              <a:t>4. Although a poem has fewer words, it’s not always easier to write. </a:t>
            </a:r>
            <a:r>
              <a:rPr lang="zh-CN" altLang="en-US" sz="2800" b="1" noProof="1"/>
              <a:t>虽然诗歌用词较少，但写起来不总是容易的。</a:t>
            </a:r>
          </a:p>
          <a:p>
            <a:pPr marL="609600" indent="-609600">
              <a:lnSpc>
                <a:spcPct val="110000"/>
              </a:lnSpc>
            </a:pPr>
            <a:r>
              <a:rPr lang="en-US" altLang="zh-CN" sz="2800" b="1" noProof="1"/>
              <a:t>1</a:t>
            </a:r>
            <a:r>
              <a:rPr lang="zh-CN" altLang="en-US" sz="2800" b="1" noProof="1"/>
              <a:t>）</a:t>
            </a:r>
            <a:r>
              <a:rPr lang="en-US" altLang="zh-CN" sz="2800" b="1" noProof="1"/>
              <a:t>all, both, everybody, always, everything</a:t>
            </a:r>
            <a:r>
              <a:rPr lang="zh-CN" altLang="en-US" sz="2800" b="1" noProof="1"/>
              <a:t>等词和</a:t>
            </a:r>
            <a:r>
              <a:rPr lang="en-US" altLang="zh-CN" sz="2800" b="1" noProof="1"/>
              <a:t>not</a:t>
            </a:r>
            <a:r>
              <a:rPr lang="zh-CN" altLang="en-US" sz="2800" b="1" noProof="1"/>
              <a:t>连用时，为部分否定，不是全部否定。表示全部否定时，应改为对应的否定词</a:t>
            </a:r>
            <a:r>
              <a:rPr lang="en-US" altLang="zh-CN" sz="2800" b="1" noProof="1"/>
              <a:t>none, neither, nobody, never, nothing</a:t>
            </a:r>
            <a:r>
              <a:rPr lang="zh-CN" altLang="en-US" sz="2800" b="1" noProof="1"/>
              <a:t>等。</a:t>
            </a:r>
          </a:p>
          <a:p>
            <a:pPr marL="609600" indent="-609600">
              <a:lnSpc>
                <a:spcPct val="110000"/>
              </a:lnSpc>
            </a:pPr>
            <a:r>
              <a:rPr lang="en-US" altLang="zh-CN" sz="2800" b="1" noProof="1"/>
              <a:t>Both of us don’t know her. </a:t>
            </a:r>
            <a:r>
              <a:rPr lang="zh-CN" altLang="en-US" sz="2800" b="1" noProof="1"/>
              <a:t>我们俩不是都认识她。</a:t>
            </a:r>
          </a:p>
          <a:p>
            <a:pPr marL="609600" indent="-609600">
              <a:lnSpc>
                <a:spcPct val="110000"/>
              </a:lnSpc>
            </a:pPr>
            <a:r>
              <a:rPr lang="en-US" altLang="zh-CN" sz="2800" b="1" noProof="1"/>
              <a:t>Neither of us knows her. </a:t>
            </a:r>
            <a:r>
              <a:rPr lang="zh-CN" altLang="en-US" sz="2800" b="1" noProof="1"/>
              <a:t>我们俩都不认识她。</a:t>
            </a:r>
          </a:p>
          <a:p>
            <a:pPr marL="609600" indent="-609600">
              <a:lnSpc>
                <a:spcPct val="110000"/>
              </a:lnSpc>
            </a:pPr>
            <a:r>
              <a:rPr lang="en-US" altLang="zh-CN" sz="2800" b="1" noProof="1"/>
              <a:t>2</a:t>
            </a:r>
            <a:r>
              <a:rPr lang="zh-CN" altLang="en-US" sz="2800" b="1" noProof="1"/>
              <a:t>）</a:t>
            </a:r>
            <a:r>
              <a:rPr lang="en-US" altLang="zh-CN" sz="2800" b="1" noProof="1"/>
              <a:t>although</a:t>
            </a:r>
            <a:r>
              <a:rPr lang="zh-CN" altLang="en-US" sz="2800" b="1" noProof="1"/>
              <a:t>意为“虽然”，为从属连词，不能和并列连词</a:t>
            </a:r>
            <a:r>
              <a:rPr lang="en-US" altLang="zh-CN" sz="2800" b="1" noProof="1"/>
              <a:t>but</a:t>
            </a:r>
            <a:r>
              <a:rPr lang="zh-CN" altLang="en-US" sz="2800" b="1" noProof="1"/>
              <a:t>连用。</a:t>
            </a:r>
          </a:p>
          <a:p>
            <a:pPr marL="609600" indent="-609600">
              <a:lnSpc>
                <a:spcPct val="110000"/>
              </a:lnSpc>
            </a:pPr>
            <a:r>
              <a:rPr lang="en-US" altLang="zh-CN" sz="2800" b="1" noProof="1"/>
              <a:t>Although he is tired, he still works. </a:t>
            </a:r>
            <a:r>
              <a:rPr lang="zh-CN" altLang="en-US" sz="2800" b="1" noProof="1"/>
              <a:t>虽然他累了，可他仍然工作。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28673"/>
          <p:cNvSpPr>
            <a:spLocks noChangeArrowheads="1"/>
          </p:cNvSpPr>
          <p:nvPr/>
        </p:nvSpPr>
        <p:spPr bwMode="auto">
          <a:xfrm>
            <a:off x="323850" y="671461"/>
            <a:ext cx="8351838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400" b="1" dirty="0">
                <a:solidFill>
                  <a:srgbClr val="0000FF"/>
                </a:solidFill>
              </a:rPr>
              <a:t>根据句意及提示补全单词。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400" b="1" dirty="0">
                <a:solidFill>
                  <a:srgbClr val="0000FF"/>
                </a:solidFill>
              </a:rPr>
              <a:t>  </a:t>
            </a:r>
            <a:r>
              <a:rPr lang="en-US" altLang="zh-CN" sz="2400" b="1" dirty="0">
                <a:solidFill>
                  <a:srgbClr val="0000FF"/>
                </a:solidFill>
              </a:rPr>
              <a:t>1. Can you tell the main idea of the ________ (</a:t>
            </a:r>
            <a:r>
              <a:rPr lang="zh-CN" altLang="en-US" sz="2400" b="1" dirty="0">
                <a:solidFill>
                  <a:srgbClr val="0000FF"/>
                </a:solidFill>
              </a:rPr>
              <a:t>章节</a:t>
            </a:r>
            <a:r>
              <a:rPr lang="en-US" altLang="zh-CN" sz="2400" b="1" dirty="0">
                <a:solidFill>
                  <a:srgbClr val="0000FF"/>
                </a:solidFill>
              </a:rPr>
              <a:t>)?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>
                <a:solidFill>
                  <a:srgbClr val="0000FF"/>
                </a:solidFill>
              </a:rPr>
              <a:t>  2. I once read a p</a:t>
            </a:r>
            <a:r>
              <a:rPr lang="zh-CN" altLang="en-US" sz="2400" b="1" dirty="0">
                <a:solidFill>
                  <a:srgbClr val="0000FF"/>
                </a:solidFill>
              </a:rPr>
              <a:t>　　　</a:t>
            </a:r>
            <a:r>
              <a:rPr lang="zh-CN" altLang="en-US" sz="2400" b="1" u="sng" dirty="0">
                <a:solidFill>
                  <a:srgbClr val="0000FF"/>
                </a:solidFill>
              </a:rPr>
              <a:t>　</a:t>
            </a:r>
            <a:r>
              <a:rPr lang="zh-CN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</a:rPr>
              <a:t>written by Du Fu, which greatly moved me.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>
                <a:solidFill>
                  <a:srgbClr val="0000FF"/>
                </a:solidFill>
              </a:rPr>
              <a:t>  3. C_______ with stories, poems often have fewer words.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>
                <a:solidFill>
                  <a:srgbClr val="0000FF"/>
                </a:solidFill>
              </a:rPr>
              <a:t>  4. Our English teacher often asks us to read English a_____ in the morning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. </a:t>
            </a:r>
            <a:endParaRPr lang="en-US" altLang="zh-CN" sz="2400" b="1" dirty="0">
              <a:solidFill>
                <a:srgbClr val="0000FF"/>
              </a:solidFill>
            </a:endParaRP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>
                <a:solidFill>
                  <a:srgbClr val="0000FF"/>
                </a:solidFill>
              </a:rPr>
              <a:t>  5. A_______ it is winter now, but it is not very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cold.</a:t>
            </a:r>
            <a:endParaRPr lang="en-US" altLang="zh-CN" sz="2400" b="1" dirty="0">
              <a:solidFill>
                <a:srgbClr val="0000FF"/>
              </a:solidFill>
            </a:endParaRPr>
          </a:p>
        </p:txBody>
      </p:sp>
      <p:sp>
        <p:nvSpPr>
          <p:cNvPr id="27650" name="矩形 28674"/>
          <p:cNvSpPr>
            <a:spLocks noChangeArrowheads="1"/>
          </p:cNvSpPr>
          <p:nvPr/>
        </p:nvSpPr>
        <p:spPr bwMode="auto">
          <a:xfrm>
            <a:off x="3997325" y="549275"/>
            <a:ext cx="165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</a:rPr>
              <a:t>Practice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28676" name="文本框 28675"/>
          <p:cNvSpPr txBox="1">
            <a:spLocks noChangeArrowheads="1"/>
          </p:cNvSpPr>
          <p:nvPr/>
        </p:nvSpPr>
        <p:spPr bwMode="auto">
          <a:xfrm>
            <a:off x="5651500" y="1125538"/>
            <a:ext cx="1404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passage</a:t>
            </a:r>
          </a:p>
        </p:txBody>
      </p:sp>
      <p:sp>
        <p:nvSpPr>
          <p:cNvPr id="28677" name="文本框 28676"/>
          <p:cNvSpPr txBox="1">
            <a:spLocks noChangeArrowheads="1"/>
          </p:cNvSpPr>
          <p:nvPr/>
        </p:nvSpPr>
        <p:spPr bwMode="auto">
          <a:xfrm>
            <a:off x="3060700" y="1676400"/>
            <a:ext cx="811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oem</a:t>
            </a:r>
          </a:p>
        </p:txBody>
      </p:sp>
      <p:sp>
        <p:nvSpPr>
          <p:cNvPr id="28678" name="文本框 28677"/>
          <p:cNvSpPr txBox="1">
            <a:spLocks noChangeArrowheads="1"/>
          </p:cNvSpPr>
          <p:nvPr/>
        </p:nvSpPr>
        <p:spPr bwMode="auto">
          <a:xfrm>
            <a:off x="1044575" y="2636838"/>
            <a:ext cx="1471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ompared</a:t>
            </a:r>
          </a:p>
        </p:txBody>
      </p:sp>
      <p:sp>
        <p:nvSpPr>
          <p:cNvPr id="28679" name="文本框 28678"/>
          <p:cNvSpPr txBox="1">
            <a:spLocks noChangeArrowheads="1"/>
          </p:cNvSpPr>
          <p:nvPr/>
        </p:nvSpPr>
        <p:spPr bwMode="auto">
          <a:xfrm>
            <a:off x="506413" y="4051300"/>
            <a:ext cx="82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loud</a:t>
            </a:r>
          </a:p>
        </p:txBody>
      </p:sp>
      <p:sp>
        <p:nvSpPr>
          <p:cNvPr id="28680" name="文本框 28679"/>
          <p:cNvSpPr txBox="1">
            <a:spLocks noChangeArrowheads="1"/>
          </p:cNvSpPr>
          <p:nvPr/>
        </p:nvSpPr>
        <p:spPr bwMode="auto">
          <a:xfrm>
            <a:off x="1187450" y="4508500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lthough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84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Warming up</a:t>
            </a:r>
          </a:p>
        </p:txBody>
      </p:sp>
      <p:sp>
        <p:nvSpPr>
          <p:cNvPr id="17410" name="文本占位符 1843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20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4400" dirty="0" smtClean="0">
                <a:solidFill>
                  <a:srgbClr val="FF0066"/>
                </a:solidFill>
              </a:rPr>
              <a:t>Who is this man? </a:t>
            </a:r>
            <a:br>
              <a:rPr lang="en-US" altLang="zh-CN" sz="4400" dirty="0" smtClean="0">
                <a:solidFill>
                  <a:srgbClr val="FF0066"/>
                </a:solidFill>
              </a:rPr>
            </a:br>
            <a:r>
              <a:rPr lang="en-US" altLang="zh-CN" sz="4400" dirty="0" smtClean="0">
                <a:solidFill>
                  <a:srgbClr val="FF0066"/>
                </a:solidFill>
              </a:rPr>
              <a:t>Is he famous? </a:t>
            </a:r>
            <a:br>
              <a:rPr lang="en-US" altLang="zh-CN" sz="4400" dirty="0" smtClean="0">
                <a:solidFill>
                  <a:srgbClr val="FF0066"/>
                </a:solidFill>
              </a:rPr>
            </a:br>
            <a:r>
              <a:rPr lang="zh-CN" altLang="en-US" sz="4400" dirty="0" smtClean="0">
                <a:solidFill>
                  <a:srgbClr val="FF0066"/>
                </a:solidFill>
              </a:rPr>
              <a:t>W</a:t>
            </a:r>
            <a:r>
              <a:rPr lang="en-US" altLang="zh-CN" sz="4400" dirty="0" err="1" smtClean="0">
                <a:solidFill>
                  <a:srgbClr val="FF0066"/>
                </a:solidFill>
              </a:rPr>
              <a:t>hy</a:t>
            </a:r>
            <a:r>
              <a:rPr lang="en-US" altLang="zh-CN" sz="4400" dirty="0" smtClean="0">
                <a:solidFill>
                  <a:srgbClr val="FF0066"/>
                </a:solidFill>
              </a:rPr>
              <a:t> or why not?</a:t>
            </a:r>
            <a:endParaRPr lang="en-US" altLang="zh-CN" sz="4400" b="1" dirty="0" smtClean="0">
              <a:solidFill>
                <a:srgbClr val="FF0066"/>
              </a:solidFill>
            </a:endParaRPr>
          </a:p>
        </p:txBody>
      </p:sp>
      <p:pic>
        <p:nvPicPr>
          <p:cNvPr id="17411" name="图片 18435" descr="114568446674533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412875"/>
            <a:ext cx="33623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占位符 19457"/>
          <p:cNvSpPr>
            <a:spLocks noGrp="1" noChangeArrowheads="1"/>
          </p:cNvSpPr>
          <p:nvPr>
            <p:ph idx="1"/>
          </p:nvPr>
        </p:nvSpPr>
        <p:spPr>
          <a:xfrm>
            <a:off x="252060" y="1269030"/>
            <a:ext cx="8291512" cy="4530725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rgbClr val="FF0066"/>
                </a:solidFill>
              </a:rPr>
              <a:t>What do you think </a:t>
            </a:r>
            <a:br>
              <a:rPr lang="en-US" altLang="zh-CN" sz="3200" dirty="0" smtClean="0">
                <a:solidFill>
                  <a:srgbClr val="FF0066"/>
                </a:solidFill>
              </a:rPr>
            </a:br>
            <a:r>
              <a:rPr lang="en-US" altLang="zh-CN" sz="3200" dirty="0" smtClean="0">
                <a:solidFill>
                  <a:srgbClr val="FF0066"/>
                </a:solidFill>
              </a:rPr>
              <a:t>of the picture?</a:t>
            </a:r>
            <a:br>
              <a:rPr lang="en-US" altLang="zh-CN" sz="3200" dirty="0" smtClean="0">
                <a:solidFill>
                  <a:srgbClr val="FF0066"/>
                </a:solidFill>
              </a:rPr>
            </a:br>
            <a:r>
              <a:rPr lang="en-US" altLang="zh-CN" sz="3200" dirty="0" smtClean="0">
                <a:solidFill>
                  <a:srgbClr val="FF0066"/>
                </a:solidFill>
              </a:rPr>
              <a:t>Do you want to </a:t>
            </a:r>
            <a:br>
              <a:rPr lang="en-US" altLang="zh-CN" sz="3200" dirty="0" smtClean="0">
                <a:solidFill>
                  <a:srgbClr val="FF0066"/>
                </a:solidFill>
              </a:rPr>
            </a:br>
            <a:r>
              <a:rPr lang="en-US" altLang="zh-CN" sz="3200" dirty="0" smtClean="0">
                <a:solidFill>
                  <a:srgbClr val="FF0066"/>
                </a:solidFill>
              </a:rPr>
              <a:t>write a poem?</a:t>
            </a:r>
          </a:p>
        </p:txBody>
      </p:sp>
      <p:pic>
        <p:nvPicPr>
          <p:cNvPr id="18434" name="图片 19458" descr="20060928113711_4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0"/>
            <a:ext cx="5003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204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D</a:t>
            </a:r>
            <a:r>
              <a:rPr lang="en-US" altLang="zh-CN" noProof="1"/>
              <a:t>iscussing</a:t>
            </a:r>
          </a:p>
        </p:txBody>
      </p:sp>
      <p:sp>
        <p:nvSpPr>
          <p:cNvPr id="20483" name="文本占位符 2048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1.Have you written a poem in Chinese? Is it hard? Why?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2.Do you have a </a:t>
            </a:r>
            <a:r>
              <a:rPr lang="en-US" altLang="zh-CN" dirty="0" err="1" smtClean="0"/>
              <a:t>favourite</a:t>
            </a:r>
            <a:r>
              <a:rPr lang="en-US" altLang="zh-CN" dirty="0" smtClean="0"/>
              <a:t> poem or story? What is it?</a:t>
            </a:r>
            <a:endParaRPr lang="zh-CN" altLang="en-US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21505" descr="afdfd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0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标题 21506"/>
          <p:cNvSpPr>
            <a:spLocks noGrp="1" noChangeArrowheads="1"/>
          </p:cNvSpPr>
          <p:nvPr>
            <p:ph type="title"/>
          </p:nvPr>
        </p:nvSpPr>
        <p:spPr>
          <a:xfrm>
            <a:off x="2627313" y="549275"/>
            <a:ext cx="3025775" cy="568325"/>
          </a:xfrm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21508" name="文本占位符 21507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6840538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600" b="1" dirty="0" smtClean="0"/>
              <a:t>passage n. </a:t>
            </a:r>
            <a:r>
              <a:rPr lang="zh-CN" altLang="en-US" sz="2600" b="1" dirty="0" smtClean="0"/>
              <a:t>章节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although conj. </a:t>
            </a:r>
            <a:r>
              <a:rPr lang="zh-CN" altLang="en-US" sz="2600" b="1" dirty="0" smtClean="0"/>
              <a:t>虽然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fat adj. </a:t>
            </a:r>
            <a:r>
              <a:rPr lang="zh-CN" altLang="en-US" sz="2600" b="1" dirty="0" smtClean="0"/>
              <a:t>胖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aloud adv. </a:t>
            </a:r>
            <a:r>
              <a:rPr lang="zh-CN" altLang="en-US" sz="2600" b="1" dirty="0" smtClean="0"/>
              <a:t>大声地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limit v. </a:t>
            </a:r>
            <a:r>
              <a:rPr lang="zh-CN" altLang="en-US" sz="2600" b="1" dirty="0" smtClean="0"/>
              <a:t>限制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format n. </a:t>
            </a:r>
            <a:r>
              <a:rPr lang="zh-CN" altLang="en-US" sz="2600" b="1" dirty="0" smtClean="0"/>
              <a:t>格式 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rhyme n. </a:t>
            </a:r>
            <a:r>
              <a:rPr lang="zh-CN" altLang="en-US" sz="2600" b="1" dirty="0" smtClean="0"/>
              <a:t>韵 </a:t>
            </a:r>
          </a:p>
          <a:p>
            <a:pPr>
              <a:lnSpc>
                <a:spcPct val="90000"/>
              </a:lnSpc>
            </a:pPr>
            <a:r>
              <a:rPr lang="en-US" altLang="zh-CN" sz="2600" b="1" dirty="0" smtClean="0"/>
              <a:t>compare v. </a:t>
            </a:r>
            <a:r>
              <a:rPr lang="zh-CN" altLang="en-US" sz="2600" b="1" dirty="0" smtClean="0"/>
              <a:t>比较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22529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noProof="1"/>
              <a:t>Listening Task:  write it is true or false.</a:t>
            </a:r>
            <a:r>
              <a:rPr lang="en-US" altLang="zh-CN" sz="4000" noProof="1"/>
              <a:t> 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endParaRPr lang="en-US" altLang="zh-CN" sz="2800" noProof="1"/>
          </a:p>
        </p:txBody>
      </p:sp>
      <p:sp>
        <p:nvSpPr>
          <p:cNvPr id="21506" name="文本占位符 22530"/>
          <p:cNvSpPr>
            <a:spLocks noGrp="1" noChangeArrowheads="1"/>
          </p:cNvSpPr>
          <p:nvPr>
            <p:ph idx="1"/>
          </p:nvPr>
        </p:nvSpPr>
        <p:spPr>
          <a:xfrm>
            <a:off x="457200" y="1741488"/>
            <a:ext cx="8229600" cy="4495800"/>
          </a:xfrm>
        </p:spPr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dirty="0" smtClean="0"/>
              <a:t>(     ) 1. Brian has finished his poem.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dirty="0" smtClean="0"/>
              <a:t>(     ) 2.Jenny thinks it is easy to write a story.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dirty="0" smtClean="0"/>
              <a:t>(     ) 3. Danny writes a poem about the donut. </a:t>
            </a:r>
          </a:p>
        </p:txBody>
      </p:sp>
      <p:sp>
        <p:nvSpPr>
          <p:cNvPr id="22532" name="文本框 22531"/>
          <p:cNvSpPr txBox="1">
            <a:spLocks noChangeArrowheads="1"/>
          </p:cNvSpPr>
          <p:nvPr/>
        </p:nvSpPr>
        <p:spPr bwMode="auto">
          <a:xfrm>
            <a:off x="736600" y="1885950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2533" name="文本框 22532"/>
          <p:cNvSpPr txBox="1">
            <a:spLocks noChangeArrowheads="1"/>
          </p:cNvSpPr>
          <p:nvPr/>
        </p:nvSpPr>
        <p:spPr bwMode="auto">
          <a:xfrm>
            <a:off x="828675" y="26939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2534" name="文本框 22533"/>
          <p:cNvSpPr txBox="1">
            <a:spLocks noChangeArrowheads="1"/>
          </p:cNvSpPr>
          <p:nvPr/>
        </p:nvSpPr>
        <p:spPr bwMode="auto">
          <a:xfrm>
            <a:off x="755650" y="3486150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235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Language Points</a:t>
            </a:r>
          </a:p>
        </p:txBody>
      </p:sp>
      <p:sp>
        <p:nvSpPr>
          <p:cNvPr id="23555" name="文本占位符 23554"/>
          <p:cNvSpPr>
            <a:spLocks noGrp="1" noChangeArrowheads="1"/>
          </p:cNvSpPr>
          <p:nvPr>
            <p:ph idx="1"/>
          </p:nvPr>
        </p:nvSpPr>
        <p:spPr>
          <a:xfrm>
            <a:off x="180061" y="1701024"/>
            <a:ext cx="7620000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/>
              <a:t>1. Have you written your poem yet, Brian? </a:t>
            </a:r>
            <a:r>
              <a:rPr lang="zh-CN" altLang="en-US" sz="2800" dirty="0" smtClean="0"/>
              <a:t>布赖恩，你写完诗了吗？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/>
              <a:t>    此句为现在完成时，与现在完成时连用的副词有：</a:t>
            </a:r>
            <a:r>
              <a:rPr lang="en-US" altLang="zh-CN" sz="2800" dirty="0" smtClean="0"/>
              <a:t>already</a:t>
            </a:r>
            <a:r>
              <a:rPr lang="zh-CN" altLang="en-US" sz="2800" dirty="0" smtClean="0"/>
              <a:t>（已经），</a:t>
            </a:r>
            <a:r>
              <a:rPr lang="en-US" altLang="zh-CN" sz="2800" dirty="0" smtClean="0"/>
              <a:t>yet</a:t>
            </a:r>
            <a:r>
              <a:rPr lang="zh-CN" altLang="en-US" sz="2800" dirty="0" smtClean="0"/>
              <a:t>（仍然），</a:t>
            </a:r>
            <a:r>
              <a:rPr lang="en-US" altLang="zh-CN" sz="2800" dirty="0" smtClean="0"/>
              <a:t>just</a:t>
            </a:r>
            <a:r>
              <a:rPr lang="zh-CN" altLang="en-US" sz="2800" dirty="0" smtClean="0"/>
              <a:t>（刚刚），</a:t>
            </a:r>
            <a:r>
              <a:rPr lang="en-US" altLang="zh-CN" sz="2800" dirty="0" smtClean="0"/>
              <a:t>ever</a:t>
            </a:r>
            <a:r>
              <a:rPr lang="zh-CN" altLang="en-US" sz="2800" dirty="0" smtClean="0"/>
              <a:t>（曾经），</a:t>
            </a:r>
            <a:r>
              <a:rPr lang="en-US" altLang="zh-CN" sz="2800" dirty="0" smtClean="0"/>
              <a:t>never</a:t>
            </a:r>
            <a:r>
              <a:rPr lang="zh-CN" altLang="en-US" sz="2800" dirty="0" smtClean="0"/>
              <a:t>（从不），</a:t>
            </a:r>
            <a:r>
              <a:rPr lang="en-US" altLang="zh-CN" sz="2800" dirty="0" smtClean="0"/>
              <a:t>before</a:t>
            </a:r>
            <a:r>
              <a:rPr lang="zh-CN" altLang="en-US" sz="2800" dirty="0" smtClean="0"/>
              <a:t>（以前）等。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2800" dirty="0" smtClean="0"/>
              <a:t>I have </a:t>
            </a:r>
            <a:r>
              <a:rPr lang="en-US" altLang="zh-CN" sz="2800" u="sng" dirty="0" smtClean="0"/>
              <a:t>already</a:t>
            </a:r>
            <a:r>
              <a:rPr lang="en-US" altLang="zh-CN" sz="2800" dirty="0" smtClean="0"/>
              <a:t> seen the film. </a:t>
            </a:r>
            <a:r>
              <a:rPr lang="zh-CN" altLang="en-US" sz="2800" dirty="0" smtClean="0"/>
              <a:t>我已看过那部电影了。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zh-CN" sz="2800" dirty="0" smtClean="0"/>
              <a:t>My mother hasn</a:t>
            </a:r>
            <a:r>
              <a:rPr lang="en-US" altLang="zh-CN" sz="2800" dirty="0" smtClean="0">
                <a:latin typeface="Arial" panose="020B0604020202020204"/>
              </a:rPr>
              <a:t>’</a:t>
            </a:r>
            <a:r>
              <a:rPr lang="en-US" altLang="zh-CN" sz="2800" dirty="0" smtClean="0"/>
              <a:t>t come back </a:t>
            </a:r>
            <a:r>
              <a:rPr lang="en-US" altLang="zh-CN" sz="2800" u="sng" dirty="0" smtClean="0"/>
              <a:t>yet</a:t>
            </a:r>
            <a:r>
              <a:rPr lang="en-US" altLang="zh-CN" sz="2800" dirty="0" smtClean="0"/>
              <a:t>. </a:t>
            </a:r>
            <a:r>
              <a:rPr lang="zh-CN" altLang="en-US" sz="2800" dirty="0" smtClean="0"/>
              <a:t>我妈妈还没有回来。</a:t>
            </a:r>
          </a:p>
          <a:p>
            <a:pPr marL="609600" indent="-609600">
              <a:lnSpc>
                <a:spcPct val="80000"/>
              </a:lnSpc>
            </a:pPr>
            <a:endParaRPr lang="zh-CN" altLang="en-US" sz="28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24577"/>
          <p:cNvSpPr>
            <a:spLocks noGrp="1"/>
          </p:cNvSpPr>
          <p:nvPr>
            <p:ph idx="1"/>
          </p:nvPr>
        </p:nvSpPr>
        <p:spPr>
          <a:xfrm>
            <a:off x="108062" y="69303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noProof="1"/>
              <a:t>【</a:t>
            </a:r>
            <a:r>
              <a:rPr lang="zh-CN" altLang="en-US" sz="2800" noProof="1"/>
              <a:t>注意</a:t>
            </a:r>
            <a:r>
              <a:rPr lang="en-US" altLang="zh-CN" sz="2800" noProof="1"/>
              <a:t>】</a:t>
            </a:r>
          </a:p>
          <a:p>
            <a:pPr>
              <a:lnSpc>
                <a:spcPct val="90000"/>
              </a:lnSpc>
            </a:pPr>
            <a:r>
              <a:rPr lang="en-US" altLang="zh-CN" sz="2800" noProof="1"/>
              <a:t>already</a:t>
            </a:r>
            <a:r>
              <a:rPr lang="zh-CN" altLang="en-US" sz="2800" noProof="1"/>
              <a:t>（已经）通常用于肯定句，表示已经完成某事，可以加在助动词</a:t>
            </a:r>
            <a:r>
              <a:rPr lang="en-US" altLang="zh-CN" sz="2800" noProof="1"/>
              <a:t>have/has</a:t>
            </a:r>
            <a:r>
              <a:rPr lang="zh-CN" altLang="en-US" sz="2800" noProof="1"/>
              <a:t>与实义动词的中间，也可以用在句子最后。</a:t>
            </a:r>
            <a:r>
              <a:rPr lang="en-US" altLang="zh-CN" sz="2800" noProof="1"/>
              <a:t>yet</a:t>
            </a:r>
            <a:r>
              <a:rPr lang="zh-CN" altLang="en-US" sz="2800" noProof="1"/>
              <a:t>多用于否定句和疑问句，一般放在句尾。</a:t>
            </a:r>
          </a:p>
          <a:p>
            <a:pPr>
              <a:lnSpc>
                <a:spcPct val="90000"/>
              </a:lnSpc>
            </a:pPr>
            <a:r>
              <a:rPr lang="en-US" altLang="zh-CN" sz="2800" noProof="1"/>
              <a:t>She has already finished her task. =She has finished her task already. </a:t>
            </a:r>
            <a:r>
              <a:rPr lang="zh-CN" altLang="en-US" sz="2800" noProof="1"/>
              <a:t>她已经完成了她的任务。</a:t>
            </a:r>
          </a:p>
          <a:p>
            <a:pPr>
              <a:lnSpc>
                <a:spcPct val="90000"/>
              </a:lnSpc>
            </a:pPr>
            <a:r>
              <a:rPr lang="en-US" altLang="zh-CN" sz="2800" noProof="1"/>
              <a:t>Have they cleaned the room yet? </a:t>
            </a:r>
            <a:r>
              <a:rPr lang="zh-CN" altLang="en-US" sz="2800" noProof="1"/>
              <a:t>他们打扫房间了吗？</a:t>
            </a:r>
          </a:p>
          <a:p>
            <a:pPr>
              <a:lnSpc>
                <a:spcPct val="90000"/>
              </a:lnSpc>
            </a:pPr>
            <a:r>
              <a:rPr lang="en-US" altLang="zh-CN" sz="2800" noProof="1"/>
              <a:t>David hasn’t made his bed yet. </a:t>
            </a:r>
            <a:r>
              <a:rPr lang="zh-CN" altLang="en-US" sz="2800" noProof="1"/>
              <a:t>大卫还没有整理床铺。</a:t>
            </a:r>
          </a:p>
          <a:p>
            <a:pPr>
              <a:lnSpc>
                <a:spcPct val="90000"/>
              </a:lnSpc>
            </a:pPr>
            <a:endParaRPr lang="zh-CN" altLang="en-US" sz="2800" noProof="1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占位符 25601"/>
          <p:cNvSpPr>
            <a:spLocks noGrp="1" noRot="1" noChangeArrowheads="1"/>
          </p:cNvSpPr>
          <p:nvPr>
            <p:ph idx="1"/>
          </p:nvPr>
        </p:nvSpPr>
        <p:spPr>
          <a:xfrm>
            <a:off x="0" y="765037"/>
            <a:ext cx="8229600" cy="5576888"/>
          </a:xfrm>
        </p:spPr>
        <p:txBody>
          <a:bodyPr/>
          <a:lstStyle/>
          <a:p>
            <a:pPr marL="609600" indent="-609600"/>
            <a:r>
              <a:rPr lang="en-US" altLang="zh-CN" b="1" dirty="0" smtClean="0">
                <a:solidFill>
                  <a:srgbClr val="0000FF"/>
                </a:solidFill>
              </a:rPr>
              <a:t>2. </a:t>
            </a:r>
            <a:r>
              <a:rPr lang="en-US" altLang="zh-CN" b="1" dirty="0" smtClean="0"/>
              <a:t>Compared with poems, stories usually have longer passages. </a:t>
            </a:r>
            <a:r>
              <a:rPr lang="zh-CN" altLang="en-US" b="1" dirty="0" smtClean="0"/>
              <a:t>和诗比起来，故事通常有更长的章节。</a:t>
            </a:r>
          </a:p>
          <a:p>
            <a:pPr marL="609600" indent="-609600"/>
            <a:r>
              <a:rPr lang="en-US" altLang="zh-CN" b="1" dirty="0" smtClean="0"/>
              <a:t>compared to/with</a:t>
            </a:r>
            <a:r>
              <a:rPr lang="zh-CN" altLang="en-US" b="1" dirty="0" smtClean="0"/>
              <a:t>意为“和</a:t>
            </a:r>
            <a:r>
              <a:rPr lang="en-US" altLang="zh-CN" b="1" dirty="0" smtClean="0"/>
              <a:t>……</a:t>
            </a:r>
            <a:r>
              <a:rPr lang="zh-CN" altLang="en-US" b="1" dirty="0" smtClean="0"/>
              <a:t>比起来”，为过去分词短语做状语。</a:t>
            </a:r>
          </a:p>
          <a:p>
            <a:pPr marL="609600" indent="-609600"/>
            <a:r>
              <a:rPr lang="en-US" altLang="zh-CN" b="1" dirty="0" smtClean="0"/>
              <a:t>Compared with many people, I think I am very lucky. </a:t>
            </a:r>
            <a:r>
              <a:rPr lang="zh-CN" altLang="en-US" b="1" dirty="0" smtClean="0"/>
              <a:t>和很多人相比，我觉得我很幸运。</a:t>
            </a:r>
          </a:p>
        </p:txBody>
      </p:sp>
      <p:sp>
        <p:nvSpPr>
          <p:cNvPr id="2" name="矩形 1"/>
          <p:cNvSpPr/>
          <p:nvPr/>
        </p:nvSpPr>
        <p:spPr>
          <a:xfrm>
            <a:off x="756053" y="3285002"/>
            <a:ext cx="73438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3. I haven’t decided which one to write. </a:t>
            </a:r>
            <a:r>
              <a:rPr lang="zh-CN" altLang="en-US" sz="2000" dirty="0" smtClean="0"/>
              <a:t>我还没决定写哪个。</a:t>
            </a:r>
          </a:p>
          <a:p>
            <a:r>
              <a:rPr lang="en-US" altLang="zh-CN" sz="2000" dirty="0" smtClean="0"/>
              <a:t>decide</a:t>
            </a:r>
            <a:r>
              <a:rPr lang="zh-CN" altLang="en-US" sz="2000" dirty="0" smtClean="0"/>
              <a:t>意为“决定”，常见搭配有：</a:t>
            </a:r>
          </a:p>
          <a:p>
            <a:r>
              <a:rPr lang="en-US" altLang="zh-CN" sz="2000" dirty="0" smtClean="0"/>
              <a:t>1</a:t>
            </a:r>
            <a:r>
              <a:rPr lang="zh-CN" altLang="en-US" sz="2000" dirty="0" smtClean="0"/>
              <a:t>）</a:t>
            </a:r>
            <a:r>
              <a:rPr lang="en-US" altLang="zh-CN" sz="2000" dirty="0" smtClean="0"/>
              <a:t>decide to do</a:t>
            </a:r>
            <a:r>
              <a:rPr lang="zh-CN" altLang="en-US" sz="2000" dirty="0" smtClean="0"/>
              <a:t>决定做某事</a:t>
            </a:r>
          </a:p>
          <a:p>
            <a:r>
              <a:rPr lang="en-US" altLang="zh-CN" sz="2000" dirty="0" smtClean="0"/>
              <a:t>2</a:t>
            </a:r>
            <a:r>
              <a:rPr lang="zh-CN" altLang="en-US" sz="2000" dirty="0" smtClean="0"/>
              <a:t>）后跟“疑问词</a:t>
            </a:r>
            <a:r>
              <a:rPr lang="en-US" altLang="zh-CN" sz="2000" dirty="0" smtClean="0"/>
              <a:t>+</a:t>
            </a:r>
            <a:r>
              <a:rPr lang="zh-CN" altLang="en-US" sz="2000" dirty="0" smtClean="0"/>
              <a:t>动词不定式（短语）”或疑问词引导的宾语从句。</a:t>
            </a:r>
          </a:p>
          <a:p>
            <a:r>
              <a:rPr lang="en-US" altLang="zh-CN" sz="2000" dirty="0" smtClean="0"/>
              <a:t>3</a:t>
            </a:r>
            <a:r>
              <a:rPr lang="zh-CN" altLang="en-US" sz="2000" dirty="0" smtClean="0"/>
              <a:t>）跟</a:t>
            </a:r>
            <a:r>
              <a:rPr lang="en-US" altLang="zh-CN" sz="2000" dirty="0" smtClean="0"/>
              <a:t>that</a:t>
            </a:r>
            <a:r>
              <a:rPr lang="zh-CN" altLang="en-US" sz="2000" dirty="0" smtClean="0"/>
              <a:t>从句。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7" decel="100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7" decel="100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7" decel="100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相邻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邻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616</Words>
  <Application>Microsoft Office PowerPoint</Application>
  <PresentationFormat>全屏显示(4:3)</PresentationFormat>
  <Paragraphs>64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Cambria</vt:lpstr>
      <vt:lpstr>Times New Roman</vt:lpstr>
      <vt:lpstr>WWW.2PPT.COM
</vt:lpstr>
      <vt:lpstr>PowerPoint 演示文稿</vt:lpstr>
      <vt:lpstr>Warming up</vt:lpstr>
      <vt:lpstr>PowerPoint 演示文稿</vt:lpstr>
      <vt:lpstr>Discussing</vt:lpstr>
      <vt:lpstr>New words</vt:lpstr>
      <vt:lpstr> Listening Task:  write it is true or false.   </vt:lpstr>
      <vt:lpstr>Language Points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2023-01-16T18:05:28Z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0394ED7921E84B5190BB5F53778B513B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