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363" r:id="rId3"/>
    <p:sldId id="481" r:id="rId4"/>
    <p:sldId id="425" r:id="rId5"/>
    <p:sldId id="423" r:id="rId6"/>
    <p:sldId id="582" r:id="rId7"/>
    <p:sldId id="414" r:id="rId8"/>
    <p:sldId id="454" r:id="rId9"/>
    <p:sldId id="455" r:id="rId10"/>
    <p:sldId id="615" r:id="rId11"/>
    <p:sldId id="491" r:id="rId12"/>
    <p:sldId id="545" r:id="rId13"/>
    <p:sldId id="514" r:id="rId14"/>
    <p:sldId id="490" r:id="rId15"/>
    <p:sldId id="495" r:id="rId16"/>
    <p:sldId id="494" r:id="rId17"/>
    <p:sldId id="638" r:id="rId18"/>
    <p:sldId id="614" r:id="rId19"/>
    <p:sldId id="616" r:id="rId20"/>
    <p:sldId id="503" r:id="rId21"/>
    <p:sldId id="502" r:id="rId22"/>
    <p:sldId id="504" r:id="rId23"/>
    <p:sldId id="548" r:id="rId24"/>
    <p:sldId id="507" r:id="rId25"/>
    <p:sldId id="640" r:id="rId26"/>
    <p:sldId id="415" r:id="rId27"/>
    <p:sldId id="472" r:id="rId28"/>
    <p:sldId id="417" r:id="rId29"/>
    <p:sldId id="418" r:id="rId30"/>
    <p:sldId id="512" r:id="rId31"/>
    <p:sldId id="422" r:id="rId32"/>
    <p:sldId id="421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6600CC"/>
    <a:srgbClr val="9900CC"/>
    <a:srgbClr val="99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50DC2F87-F674-4AE2-8BD1-A7A3B06D6071}" type="slidenum">
              <a:rPr lang="zh-CN" altLang="en-US"/>
              <a:t>‹#›</a:t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2F87-F674-4AE2-8BD1-A7A3B06D6071}" type="slidenum">
              <a:rPr lang="zh-CN" altLang="en-US" smtClean="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FF1EF-D07B-49CB-A7B7-79B055AF6A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89EF7-1199-4FE6-88C9-DFBC5D6730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92234-2025-403D-90D3-00936C8407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B0C2B-7155-42FC-8DF5-61AC354A83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36BC9-C509-45E4-8F36-E1B73D84245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C09E-6484-4A43-BB3C-771D069BDAF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19E8-93C6-4A28-9A1C-05E6864F6B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D12E-7553-4FDA-B8E8-A71957A19B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7993-1D1B-453F-B264-0D50CDF8B41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D9B2D-9B23-4F44-8932-C5DF999E8F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6D56E-AE2F-404A-8993-6A7E47FB1D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9DA884-595A-4D48-8B16-A86E7AE681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2DE76-3787-47A3-8C2A-0365F9337E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DA28D-65DC-4155-8D28-E16E6639E3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D3AA3-B41F-4054-8B5E-1A46B2C566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7ECB8-98DC-4CAE-A040-A6984F36F0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8B313-2EE5-41DE-9DA5-67BCFF4F4D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EBC87-2666-4DDB-8860-72CF1C3C1A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D3643-6917-4D3A-902E-EEDD6169542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C724A-2C83-4BBD-BC6F-D3A26E850E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C86D-F812-4957-B240-E52C313F36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FDF2F-2557-40B6-A954-29EC9670043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361473-FF60-4C43-9008-6E241F52665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1F1D96D-3BFE-4884-B504-84D56BA4BB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6.png"/><Relationship Id="rId7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8.emf"/><Relationship Id="rId10" Type="http://schemas.openxmlformats.org/officeDocument/2006/relationships/image" Target="../media/image43.png"/><Relationship Id="rId4" Type="http://schemas.openxmlformats.org/officeDocument/2006/relationships/image" Target="../media/image7.emf"/><Relationship Id="rId9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image" Target="../media/image8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18.jpe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971568" y="2730520"/>
            <a:ext cx="7077075" cy="81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5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1</a:t>
            </a:r>
            <a:r>
              <a:rPr lang="zh-CN" altLang="en-US" sz="5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3</a:t>
            </a:r>
            <a:r>
              <a:rPr lang="en-US" sz="54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  </a:t>
            </a:r>
            <a:r>
              <a:rPr lang="zh-CN" altLang="en-US" sz="54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Seasons</a:t>
            </a:r>
            <a:endParaRPr lang="zh-CN" altLang="en-US" sz="54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928688" y="1333560"/>
            <a:ext cx="7358062" cy="652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3  </a:t>
            </a:r>
            <a:r>
              <a:rPr lang="zh-CN" alt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Winter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in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 Canada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pic>
        <p:nvPicPr>
          <p:cNvPr id="9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862859" y="5454592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6"/>
          <p:cNvSpPr>
            <a:spLocks noChangeArrowheads="1"/>
          </p:cNvSpPr>
          <p:nvPr/>
        </p:nvSpPr>
        <p:spPr bwMode="auto">
          <a:xfrm>
            <a:off x="2476500" y="1054100"/>
            <a:ext cx="556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season /ˈ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ː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zn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季节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1987550" y="1962150"/>
            <a:ext cx="63563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There are four seasons in a year. </a:t>
            </a:r>
          </a:p>
          <a:p>
            <a:pPr eaLnBrk="0" hangingPunct="0"/>
            <a:r>
              <a:rPr lang="zh-CN" altLang="en-US" sz="2800" b="1" dirty="0">
                <a:solidFill>
                  <a:srgbClr val="0000FF"/>
                </a:solidFill>
              </a:rPr>
              <a:t>一年有四个季节。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3244850" y="3917950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536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组合 15370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5371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2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重点词汇1</a:t>
              </a:r>
            </a:p>
          </p:txBody>
        </p:sp>
      </p:grpSp>
      <p:grpSp>
        <p:nvGrpSpPr>
          <p:cNvPr id="15374" name="组合 15373"/>
          <p:cNvGrpSpPr/>
          <p:nvPr/>
        </p:nvGrpSpPr>
        <p:grpSpPr bwMode="auto">
          <a:xfrm>
            <a:off x="660400" y="196215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537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7" name="组合 15376"/>
          <p:cNvGrpSpPr/>
          <p:nvPr/>
        </p:nvGrpSpPr>
        <p:grpSpPr bwMode="auto">
          <a:xfrm>
            <a:off x="660400" y="433705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537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0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" name="矩形 21"/>
          <p:cNvSpPr>
            <a:spLocks noChangeArrowheads="1"/>
          </p:cNvSpPr>
          <p:nvPr/>
        </p:nvSpPr>
        <p:spPr bwMode="auto">
          <a:xfrm>
            <a:off x="1009650" y="3149600"/>
            <a:ext cx="1651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复数形式</a:t>
            </a:r>
          </a:p>
        </p:txBody>
      </p:sp>
      <p:pic>
        <p:nvPicPr>
          <p:cNvPr id="15382" name="图片 1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0400" y="3219450"/>
            <a:ext cx="3492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文本框 15382"/>
          <p:cNvSpPr txBox="1">
            <a:spLocks noChangeArrowheads="1"/>
          </p:cNvSpPr>
          <p:nvPr/>
        </p:nvSpPr>
        <p:spPr bwMode="auto">
          <a:xfrm>
            <a:off x="2825750" y="3149600"/>
            <a:ext cx="2235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seasons</a:t>
            </a:r>
            <a:endParaRPr lang="en-US" altLang="zh-CN" sz="28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84" name="文本框 15383"/>
          <p:cNvSpPr txBox="1">
            <a:spLocks noChangeArrowheads="1"/>
          </p:cNvSpPr>
          <p:nvPr/>
        </p:nvSpPr>
        <p:spPr bwMode="auto">
          <a:xfrm>
            <a:off x="2057400" y="4337050"/>
            <a:ext cx="6007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sea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大海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son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儿子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=season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(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季节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endParaRPr lang="en-US" altLang="zh-CN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85" name="图片 1538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89600" y="2590800"/>
            <a:ext cx="21653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E464DD7-1D5B-4405-BC09-51C5986EA57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/>
      <p:bldP spid="15365" grpId="0" bldLvl="0"/>
      <p:bldP spid="15383" grpId="0" bldLvl="0"/>
      <p:bldP spid="1538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638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6394" name="组合 16393"/>
          <p:cNvGrpSpPr/>
          <p:nvPr/>
        </p:nvGrpSpPr>
        <p:grpSpPr bwMode="auto">
          <a:xfrm>
            <a:off x="590550" y="2241550"/>
            <a:ext cx="1685925" cy="523875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395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组合 16396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6397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398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重点词汇2</a:t>
              </a:r>
            </a:p>
          </p:txBody>
        </p:sp>
      </p:grpSp>
      <p:sp>
        <p:nvSpPr>
          <p:cNvPr id="16400" name="文本框 16399"/>
          <p:cNvSpPr txBox="1">
            <a:spLocks noChangeArrowheads="1"/>
          </p:cNvSpPr>
          <p:nvPr/>
        </p:nvSpPr>
        <p:spPr bwMode="auto">
          <a:xfrm>
            <a:off x="1708150" y="56642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winter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在冬天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01" name="文本框 16400"/>
          <p:cNvSpPr txBox="1">
            <a:spLocks noChangeArrowheads="1"/>
          </p:cNvSpPr>
          <p:nvPr/>
        </p:nvSpPr>
        <p:spPr bwMode="auto">
          <a:xfrm>
            <a:off x="450850" y="1682750"/>
            <a:ext cx="551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2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①spring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sprɪŋ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春天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春季</a:t>
            </a:r>
          </a:p>
        </p:txBody>
      </p:sp>
      <p:sp>
        <p:nvSpPr>
          <p:cNvPr id="16402" name="文本框 16401"/>
          <p:cNvSpPr txBox="1">
            <a:spLocks noChangeArrowheads="1"/>
          </p:cNvSpPr>
          <p:nvPr/>
        </p:nvSpPr>
        <p:spPr bwMode="auto">
          <a:xfrm>
            <a:off x="1708150" y="2241550"/>
            <a:ext cx="307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spring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在春天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403" name="组合 16402"/>
          <p:cNvGrpSpPr/>
          <p:nvPr/>
        </p:nvGrpSpPr>
        <p:grpSpPr bwMode="auto">
          <a:xfrm>
            <a:off x="590550" y="3429000"/>
            <a:ext cx="1685925" cy="523875"/>
            <a:chOff x="0" y="0"/>
            <a:chExt cx="1685923" cy="521317"/>
          </a:xfrm>
        </p:grpSpPr>
        <p:sp>
          <p:nvSpPr>
            <p:cNvPr id="3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6" name="组合 16405"/>
          <p:cNvGrpSpPr/>
          <p:nvPr/>
        </p:nvGrpSpPr>
        <p:grpSpPr bwMode="auto">
          <a:xfrm>
            <a:off x="590550" y="5664200"/>
            <a:ext cx="1685925" cy="523875"/>
            <a:chOff x="0" y="0"/>
            <a:chExt cx="1685923" cy="521317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0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9" name="组合 16408"/>
          <p:cNvGrpSpPr/>
          <p:nvPr/>
        </p:nvGrpSpPr>
        <p:grpSpPr bwMode="auto">
          <a:xfrm>
            <a:off x="590550" y="4546600"/>
            <a:ext cx="1685925" cy="523875"/>
            <a:chOff x="0" y="0"/>
            <a:chExt cx="1685923" cy="521317"/>
          </a:xfrm>
        </p:grpSpPr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641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12" name="文本框 16411"/>
          <p:cNvSpPr txBox="1">
            <a:spLocks noChangeArrowheads="1"/>
          </p:cNvSpPr>
          <p:nvPr/>
        </p:nvSpPr>
        <p:spPr bwMode="auto">
          <a:xfrm>
            <a:off x="450850" y="2800350"/>
            <a:ext cx="7124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90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②summer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s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ʌ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m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ə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夏天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夏季</a:t>
            </a:r>
          </a:p>
        </p:txBody>
      </p:sp>
      <p:sp>
        <p:nvSpPr>
          <p:cNvPr id="16413" name="文本框 16412"/>
          <p:cNvSpPr txBox="1">
            <a:spLocks noChangeArrowheads="1"/>
          </p:cNvSpPr>
          <p:nvPr/>
        </p:nvSpPr>
        <p:spPr bwMode="auto">
          <a:xfrm>
            <a:off x="1847850" y="3429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summer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在夏天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414" name="文本框 16413"/>
          <p:cNvSpPr txBox="1">
            <a:spLocks noChangeArrowheads="1"/>
          </p:cNvSpPr>
          <p:nvPr/>
        </p:nvSpPr>
        <p:spPr bwMode="auto">
          <a:xfrm>
            <a:off x="450850" y="3917950"/>
            <a:ext cx="642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2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③autumn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ɔ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ː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t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ə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m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秋天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秋季</a:t>
            </a:r>
          </a:p>
        </p:txBody>
      </p:sp>
      <p:sp>
        <p:nvSpPr>
          <p:cNvPr id="16415" name="文本框 16414"/>
          <p:cNvSpPr txBox="1">
            <a:spLocks noChangeArrowheads="1"/>
          </p:cNvSpPr>
          <p:nvPr/>
        </p:nvSpPr>
        <p:spPr bwMode="auto">
          <a:xfrm>
            <a:off x="520700" y="5105400"/>
            <a:ext cx="5999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④winter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ˈ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w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ɪ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nt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NEU-BZ-S92" charset="0"/>
              </a:rPr>
              <a:t>ə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NEU-YB-S92" charset="0"/>
              </a:rPr>
              <a:t>/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冬天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冬季</a:t>
            </a:r>
            <a:endParaRPr lang="zh-CN" altLang="en-US" dirty="0"/>
          </a:p>
        </p:txBody>
      </p:sp>
      <p:sp>
        <p:nvSpPr>
          <p:cNvPr id="16416" name="文本框 16415"/>
          <p:cNvSpPr txBox="1">
            <a:spLocks noChangeArrowheads="1"/>
          </p:cNvSpPr>
          <p:nvPr/>
        </p:nvSpPr>
        <p:spPr bwMode="auto">
          <a:xfrm>
            <a:off x="1847850" y="4546600"/>
            <a:ext cx="3143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autumn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在秋天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16417" name="组合 16416"/>
          <p:cNvGrpSpPr/>
          <p:nvPr/>
        </p:nvGrpSpPr>
        <p:grpSpPr bwMode="auto">
          <a:xfrm>
            <a:off x="5130800" y="4546600"/>
            <a:ext cx="1685925" cy="523875"/>
            <a:chOff x="0" y="0"/>
            <a:chExt cx="1685923" cy="521317"/>
          </a:xfrm>
        </p:grpSpPr>
        <p:sp>
          <p:nvSpPr>
            <p:cNvPr id="6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同义词</a:t>
              </a:r>
            </a:p>
          </p:txBody>
        </p:sp>
        <p:pic>
          <p:nvPicPr>
            <p:cNvPr id="1641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20" name="组合 16419"/>
          <p:cNvGrpSpPr/>
          <p:nvPr/>
        </p:nvGrpSpPr>
        <p:grpSpPr bwMode="auto">
          <a:xfrm>
            <a:off x="4711700" y="2243138"/>
            <a:ext cx="2165350" cy="522287"/>
            <a:chOff x="0" y="0"/>
            <a:chExt cx="1685923" cy="521317"/>
          </a:xfrm>
        </p:grpSpPr>
        <p:sp>
          <p:nvSpPr>
            <p:cNvPr id="7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其他词义</a:t>
              </a:r>
            </a:p>
          </p:txBody>
        </p:sp>
        <p:pic>
          <p:nvPicPr>
            <p:cNvPr id="16421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23" name="文本框 16422"/>
          <p:cNvSpPr txBox="1">
            <a:spLocks noChangeArrowheads="1"/>
          </p:cNvSpPr>
          <p:nvPr/>
        </p:nvSpPr>
        <p:spPr bwMode="auto">
          <a:xfrm>
            <a:off x="6737350" y="2171700"/>
            <a:ext cx="230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spring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泉水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6424" name="文本框 16423"/>
          <p:cNvSpPr txBox="1">
            <a:spLocks noChangeArrowheads="1"/>
          </p:cNvSpPr>
          <p:nvPr/>
        </p:nvSpPr>
        <p:spPr bwMode="auto">
          <a:xfrm>
            <a:off x="6737350" y="4546600"/>
            <a:ext cx="181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fall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秋天</a:t>
            </a:r>
          </a:p>
        </p:txBody>
      </p:sp>
      <p:sp>
        <p:nvSpPr>
          <p:cNvPr id="1642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84F8280-D6E1-4ED2-934A-86484AF88A8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bldLvl="0"/>
      <p:bldP spid="16401" grpId="0" bldLvl="0"/>
      <p:bldP spid="16402" grpId="0" bldLvl="0"/>
      <p:bldP spid="16412" grpId="0" bldLvl="0"/>
      <p:bldP spid="16413" grpId="0" bldLvl="0"/>
      <p:bldP spid="16414" grpId="0" bldLvl="0"/>
      <p:bldP spid="16415" grpId="0" bldLvl="0"/>
      <p:bldP spid="16416" grpId="0" bldLvl="0"/>
      <p:bldP spid="16423" grpId="0" bldLvl="0"/>
      <p:bldP spid="16424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矩形 12"/>
          <p:cNvSpPr>
            <a:spLocks noChangeArrowheads="1"/>
          </p:cNvSpPr>
          <p:nvPr/>
        </p:nvSpPr>
        <p:spPr bwMode="auto">
          <a:xfrm>
            <a:off x="2457450" y="1050925"/>
            <a:ext cx="609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turn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动词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使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变化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;(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使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变成</a:t>
            </a:r>
          </a:p>
        </p:txBody>
      </p:sp>
      <p:sp>
        <p:nvSpPr>
          <p:cNvPr id="17413" name="矩形 20"/>
          <p:cNvSpPr>
            <a:spLocks noChangeArrowheads="1"/>
          </p:cNvSpPr>
          <p:nvPr/>
        </p:nvSpPr>
        <p:spPr bwMode="auto">
          <a:xfrm>
            <a:off x="2127250" y="1962150"/>
            <a:ext cx="593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er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face turns red.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她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的脸变红了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</a:p>
        </p:txBody>
      </p:sp>
      <p:sp>
        <p:nvSpPr>
          <p:cNvPr id="17414" name="矩形 23"/>
          <p:cNvSpPr>
            <a:spLocks noChangeArrowheads="1"/>
          </p:cNvSpPr>
          <p:nvPr/>
        </p:nvSpPr>
        <p:spPr bwMode="auto">
          <a:xfrm>
            <a:off x="2476500" y="3987800"/>
            <a:ext cx="1614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get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变得</a:t>
            </a:r>
          </a:p>
        </p:txBody>
      </p:sp>
      <p:sp>
        <p:nvSpPr>
          <p:cNvPr id="17415" name="矩形 24"/>
          <p:cNvSpPr>
            <a:spLocks noChangeArrowheads="1"/>
          </p:cNvSpPr>
          <p:nvPr/>
        </p:nvSpPr>
        <p:spPr bwMode="auto">
          <a:xfrm>
            <a:off x="2406650" y="2940050"/>
            <a:ext cx="3695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turn into</a:t>
            </a:r>
            <a:r>
              <a:rPr 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变成;变得</a:t>
            </a:r>
            <a:endParaRPr lang="en-US" sz="2800" b="1" dirty="0">
              <a:solidFill>
                <a:srgbClr val="0000FF"/>
              </a:solidFill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0" name="组合 17419"/>
          <p:cNvGrpSpPr/>
          <p:nvPr/>
        </p:nvGrpSpPr>
        <p:grpSpPr bwMode="auto">
          <a:xfrm>
            <a:off x="660400" y="1962150"/>
            <a:ext cx="1812925" cy="522288"/>
            <a:chOff x="0" y="0"/>
            <a:chExt cx="1813524" cy="523220"/>
          </a:xfrm>
        </p:grpSpPr>
        <p:sp>
          <p:nvSpPr>
            <p:cNvPr id="3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742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3" name="组合 17422"/>
          <p:cNvGrpSpPr/>
          <p:nvPr/>
        </p:nvGrpSpPr>
        <p:grpSpPr bwMode="auto">
          <a:xfrm>
            <a:off x="660400" y="3987800"/>
            <a:ext cx="1892300" cy="522288"/>
            <a:chOff x="0" y="0"/>
            <a:chExt cx="1891664" cy="523220"/>
          </a:xfrm>
        </p:grpSpPr>
        <p:sp>
          <p:nvSpPr>
            <p:cNvPr id="4" name="矩形 16"/>
            <p:cNvSpPr>
              <a:spLocks noChangeArrowheads="1"/>
            </p:cNvSpPr>
            <p:nvPr/>
          </p:nvSpPr>
          <p:spPr bwMode="auto">
            <a:xfrm>
              <a:off x="314313" y="0"/>
              <a:ext cx="15773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同义词</a:t>
              </a:r>
            </a:p>
          </p:txBody>
        </p:sp>
        <p:pic>
          <p:nvPicPr>
            <p:cNvPr id="1742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36475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6" name="组合 17425"/>
          <p:cNvGrpSpPr/>
          <p:nvPr/>
        </p:nvGrpSpPr>
        <p:grpSpPr bwMode="auto">
          <a:xfrm>
            <a:off x="660400" y="3009900"/>
            <a:ext cx="2028825" cy="523875"/>
            <a:chOff x="0" y="0"/>
            <a:chExt cx="2028825" cy="523220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742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29" name="对角圆角矩形 28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6" name="组合 17429"/>
          <p:cNvGrpSpPr/>
          <p:nvPr/>
        </p:nvGrpSpPr>
        <p:grpSpPr bwMode="auto">
          <a:xfrm>
            <a:off x="450850" y="1123950"/>
            <a:ext cx="1933575" cy="463550"/>
            <a:chOff x="0" y="0"/>
            <a:chExt cx="1933289" cy="461963"/>
          </a:xfrm>
        </p:grpSpPr>
        <p:sp>
          <p:nvSpPr>
            <p:cNvPr id="17430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431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</a:p>
          </p:txBody>
        </p:sp>
      </p:grpSp>
      <p:grpSp>
        <p:nvGrpSpPr>
          <p:cNvPr id="17433" name="组合 17432"/>
          <p:cNvGrpSpPr/>
          <p:nvPr/>
        </p:nvGrpSpPr>
        <p:grpSpPr bwMode="auto">
          <a:xfrm>
            <a:off x="660400" y="5035550"/>
            <a:ext cx="1812925" cy="522288"/>
            <a:chOff x="0" y="0"/>
            <a:chExt cx="1813524" cy="523220"/>
          </a:xfrm>
        </p:grpSpPr>
        <p:sp>
          <p:nvSpPr>
            <p:cNvPr id="7" name="矩形 13"/>
            <p:cNvSpPr>
              <a:spLocks noChangeArrowheads="1"/>
            </p:cNvSpPr>
            <p:nvPr/>
          </p:nvSpPr>
          <p:spPr bwMode="auto">
            <a:xfrm>
              <a:off x="281105" y="0"/>
              <a:ext cx="153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6600CC"/>
                  </a:solidFill>
                  <a:ea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1743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6" name="文本框 17435"/>
          <p:cNvSpPr txBox="1">
            <a:spLocks noChangeArrowheads="1"/>
          </p:cNvSpPr>
          <p:nvPr/>
        </p:nvSpPr>
        <p:spPr bwMode="auto">
          <a:xfrm>
            <a:off x="2057400" y="50355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turn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变化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;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转弯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743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EB73C3B-F626-49BF-8BF8-7070855DBCC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ldLvl="0"/>
      <p:bldP spid="17413" grpId="0" bldLvl="0"/>
      <p:bldP spid="17414" grpId="0" bldLvl="0"/>
      <p:bldP spid="17415" grpId="0" bldLvl="0"/>
      <p:bldP spid="17436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6"/>
          <p:cNvSpPr>
            <a:spLocks noChangeArrowheads="1"/>
          </p:cNvSpPr>
          <p:nvPr/>
        </p:nvSpPr>
        <p:spPr bwMode="auto">
          <a:xfrm>
            <a:off x="2476500" y="984250"/>
            <a:ext cx="55197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a hot, sunny day! 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多么炎热、晴朗的天气啊</a:t>
            </a:r>
            <a:r>
              <a:rPr 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</p:txBody>
      </p:sp>
      <p:sp>
        <p:nvSpPr>
          <p:cNvPr id="18437" name="矩形 7"/>
          <p:cNvSpPr>
            <a:spLocks noChangeArrowheads="1"/>
          </p:cNvSpPr>
          <p:nvPr/>
        </p:nvSpPr>
        <p:spPr bwMode="auto">
          <a:xfrm>
            <a:off x="2057400" y="2311400"/>
            <a:ext cx="592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本句是一个由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引导的感叹句。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1" name="组合 18441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18442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443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难点句型</a:t>
              </a:r>
            </a:p>
          </p:txBody>
        </p:sp>
      </p:grpSp>
      <p:grpSp>
        <p:nvGrpSpPr>
          <p:cNvPr id="18445" name="组合 18444"/>
          <p:cNvGrpSpPr/>
          <p:nvPr/>
        </p:nvGrpSpPr>
        <p:grpSpPr bwMode="auto">
          <a:xfrm>
            <a:off x="608013" y="2432050"/>
            <a:ext cx="1516062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  <a:endParaRPr lang="zh-CN" altLang="en-US" dirty="0"/>
            </a:p>
          </p:txBody>
        </p:sp>
        <p:pic>
          <p:nvPicPr>
            <p:cNvPr id="1844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8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8449" name="矩形 7"/>
          <p:cNvSpPr>
            <a:spLocks noChangeArrowheads="1"/>
          </p:cNvSpPr>
          <p:nvPr/>
        </p:nvSpPr>
        <p:spPr bwMode="auto">
          <a:xfrm>
            <a:off x="590550" y="3079750"/>
            <a:ext cx="80327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句型结构: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 + 形容词 + 可数名词复数( + 主语 + 谓语)!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What + 形容词 + 不可数名词( + 主语 + 谓语)!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What + a/an + 形容词 + 可数名词单数( + 主语 + 谓语)!</a:t>
            </a:r>
          </a:p>
        </p:txBody>
      </p:sp>
      <p:sp>
        <p:nvSpPr>
          <p:cNvPr id="1845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00C05E4-1F1C-474E-A8FA-D2B153DC76F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/>
      <p:bldP spid="18437" grpId="0" bldLvl="0"/>
      <p:bldP spid="18449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7"/>
          <p:cNvSpPr>
            <a:spLocks noChangeArrowheads="1"/>
          </p:cNvSpPr>
          <p:nvPr/>
        </p:nvSpPr>
        <p:spPr bwMode="auto">
          <a:xfrm>
            <a:off x="1358900" y="1263650"/>
            <a:ext cx="74707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 a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red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apple (it is)!多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红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的苹果啊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5" name="组合 19464"/>
          <p:cNvGrpSpPr/>
          <p:nvPr/>
        </p:nvGrpSpPr>
        <p:grpSpPr bwMode="auto">
          <a:xfrm>
            <a:off x="171450" y="1403350"/>
            <a:ext cx="1619250" cy="584200"/>
            <a:chOff x="0" y="0"/>
            <a:chExt cx="1618322" cy="584775"/>
          </a:xfrm>
        </p:grpSpPr>
        <p:sp>
          <p:nvSpPr>
            <p:cNvPr id="3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r>
                <a:rPr lang="en-US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1</a:t>
              </a:r>
              <a:endParaRPr lang="zh-CN" altLang="en-US" sz="28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1946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8" name="组合 19467"/>
          <p:cNvGrpSpPr/>
          <p:nvPr/>
        </p:nvGrpSpPr>
        <p:grpSpPr bwMode="auto">
          <a:xfrm>
            <a:off x="101600" y="2870200"/>
            <a:ext cx="1617663" cy="585788"/>
            <a:chOff x="0" y="0"/>
            <a:chExt cx="1618322" cy="5847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r>
                <a:rPr lang="en-US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2</a:t>
              </a:r>
              <a:endParaRPr lang="zh-CN" altLang="en-US" sz="24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1946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1" name="组合 19470"/>
          <p:cNvGrpSpPr/>
          <p:nvPr/>
        </p:nvGrpSpPr>
        <p:grpSpPr bwMode="auto">
          <a:xfrm>
            <a:off x="171450" y="4127500"/>
            <a:ext cx="1619250" cy="584200"/>
            <a:chOff x="0" y="0"/>
            <a:chExt cx="1618322" cy="584775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r>
                <a:rPr lang="en-US" b="1" dirty="0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3</a:t>
              </a:r>
              <a:endParaRPr lang="zh-CN" altLang="en-US" sz="1600" b="1" dirty="0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1947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74" name="矩形 23"/>
          <p:cNvSpPr>
            <a:spLocks noChangeArrowheads="1"/>
          </p:cNvSpPr>
          <p:nvPr/>
        </p:nvSpPr>
        <p:spPr bwMode="auto">
          <a:xfrm>
            <a:off x="1847850" y="2590800"/>
            <a:ext cx="71945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 beautiful trees (they are)!多漂亮的树啊!</a:t>
            </a:r>
          </a:p>
        </p:txBody>
      </p:sp>
      <p:sp>
        <p:nvSpPr>
          <p:cNvPr id="19475" name="矩形 24"/>
          <p:cNvSpPr>
            <a:spLocks noChangeArrowheads="1"/>
          </p:cNvSpPr>
          <p:nvPr/>
        </p:nvSpPr>
        <p:spPr bwMode="auto">
          <a:xfrm>
            <a:off x="1708150" y="3987800"/>
            <a:ext cx="74358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What good weather (it is)!多好的天气啊!</a:t>
            </a:r>
          </a:p>
        </p:txBody>
      </p:sp>
      <p:sp>
        <p:nvSpPr>
          <p:cNvPr id="19476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7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D76468E-8FBC-44BD-804A-C40ACC88EE2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ldLvl="0"/>
      <p:bldP spid="19474" grpId="0" bldLvl="0"/>
      <p:bldP spid="19475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/>
          <p:cNvSpPr>
            <a:spLocks noChangeArrowheads="1"/>
          </p:cNvSpPr>
          <p:nvPr/>
        </p:nvSpPr>
        <p:spPr bwMode="auto">
          <a:xfrm>
            <a:off x="1847850" y="1473200"/>
            <a:ext cx="6808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感叹句还有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引导的另外一种形式。</a:t>
            </a:r>
          </a:p>
        </p:txBody>
      </p:sp>
      <p:sp>
        <p:nvSpPr>
          <p:cNvPr id="20485" name="矩形 7"/>
          <p:cNvSpPr>
            <a:spLocks noChangeArrowheads="1"/>
          </p:cNvSpPr>
          <p:nvPr/>
        </p:nvSpPr>
        <p:spPr bwMode="auto">
          <a:xfrm>
            <a:off x="869950" y="2311400"/>
            <a:ext cx="7124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句型结构: How + 形容词 + 主语 + 谓语!</a:t>
            </a:r>
          </a:p>
          <a:p>
            <a:pPr eaLnBrk="0" hangingPunct="0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              How + 副词 + 主语 + 谓语!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组合 20489"/>
          <p:cNvGrpSpPr/>
          <p:nvPr/>
        </p:nvGrpSpPr>
        <p:grpSpPr bwMode="auto">
          <a:xfrm>
            <a:off x="520700" y="1473200"/>
            <a:ext cx="1516063" cy="522288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拓展</a:t>
              </a:r>
            </a:p>
          </p:txBody>
        </p:sp>
        <p:pic>
          <p:nvPicPr>
            <p:cNvPr id="20491" name="图片 1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3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0494" name="TextBox 9"/>
          <p:cNvSpPr>
            <a:spLocks noChangeArrowheads="1"/>
          </p:cNvSpPr>
          <p:nvPr/>
        </p:nvSpPr>
        <p:spPr bwMode="auto">
          <a:xfrm>
            <a:off x="1708150" y="3638550"/>
            <a:ext cx="76136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beautiful the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flower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is! 这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朵花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多漂亮啊!</a:t>
            </a:r>
          </a:p>
          <a:p>
            <a:pPr eaLnBrk="0" hangingPunct="0">
              <a:lnSpc>
                <a:spcPct val="12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How high he jumps! 他跳得多高啊!</a:t>
            </a:r>
          </a:p>
        </p:txBody>
      </p:sp>
      <p:grpSp>
        <p:nvGrpSpPr>
          <p:cNvPr id="20495" name="组合 20494"/>
          <p:cNvGrpSpPr/>
          <p:nvPr/>
        </p:nvGrpSpPr>
        <p:grpSpPr bwMode="auto">
          <a:xfrm>
            <a:off x="450850" y="3708400"/>
            <a:ext cx="1619250" cy="523875"/>
            <a:chOff x="0" y="0"/>
            <a:chExt cx="1619854" cy="523220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3854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049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44460"/>
              <a:ext cx="420979" cy="47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98" name="文本框 20497"/>
          <p:cNvSpPr txBox="1">
            <a:spLocks noChangeArrowheads="1"/>
          </p:cNvSpPr>
          <p:nvPr/>
        </p:nvSpPr>
        <p:spPr bwMode="auto">
          <a:xfrm>
            <a:off x="520700" y="4965700"/>
            <a:ext cx="93345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注意</a:t>
            </a:r>
          </a:p>
        </p:txBody>
      </p:sp>
      <p:sp>
        <p:nvSpPr>
          <p:cNvPr id="20499" name="文本框 20498"/>
          <p:cNvSpPr txBox="1">
            <a:spLocks noChangeArrowheads="1"/>
          </p:cNvSpPr>
          <p:nvPr/>
        </p:nvSpPr>
        <p:spPr bwMode="auto">
          <a:xfrm>
            <a:off x="1778000" y="4965700"/>
            <a:ext cx="6777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63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由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what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或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how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引导的感叹句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在口语中常常可以省略主语、谓语或其他成分。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49B3C94-648B-46EF-9713-1A666B5FF19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/>
      <p:bldP spid="20485" grpId="0" bldLvl="0" animBg="1"/>
      <p:bldP spid="20494" grpId="0" bldLvl="0"/>
      <p:bldP spid="20498" grpId="0" bldLvl="0" animBg="1"/>
      <p:bldP spid="20499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21512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21515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3727169-0255-4DB7-BF01-5F267DBEDD1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/>
      <p:bldP spid="21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3562" name="图片 23561" descr="1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3688" y="844550"/>
            <a:ext cx="8850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文本框 23562"/>
          <p:cNvSpPr txBox="1">
            <a:spLocks noChangeArrowheads="1"/>
          </p:cNvSpPr>
          <p:nvPr/>
        </p:nvSpPr>
        <p:spPr bwMode="auto">
          <a:xfrm>
            <a:off x="800100" y="5175250"/>
            <a:ext cx="7962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在冬天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我戴上帽子、围巾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穿上冬天的外衣。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在春天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我脱下冬装。我打伞。我喜欢雨。</a:t>
            </a:r>
            <a:endParaRPr lang="zh-CN" altLang="en-US" sz="24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0E894E8-D34C-448B-94E5-30368EAB0FF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800100" y="5175250"/>
            <a:ext cx="796290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在夏天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我穿上短裤和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T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恤。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在秋天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天气很凉爽。我脱下短裤和</a:t>
            </a:r>
            <a:r>
              <a:rPr lang="en-US" altLang="zh-CN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T</a:t>
            </a:r>
            <a:r>
              <a:rPr lang="zh-CN" altLang="en-US" sz="24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恤。我穿上长裤和毛衣。</a:t>
            </a:r>
          </a:p>
        </p:txBody>
      </p:sp>
      <p:pic>
        <p:nvPicPr>
          <p:cNvPr id="24587" name="图片 24586" descr="1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984250"/>
            <a:ext cx="89265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643D1EE-0151-4FF5-8BF9-F205782F99A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矩形 12"/>
          <p:cNvSpPr>
            <a:spLocks noChangeArrowheads="1"/>
          </p:cNvSpPr>
          <p:nvPr/>
        </p:nvSpPr>
        <p:spPr bwMode="auto">
          <a:xfrm>
            <a:off x="2571750" y="1060450"/>
            <a:ext cx="5072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different </a:t>
            </a:r>
            <a:r>
              <a:rPr lang="en-US" altLang="zh-CN" sz="3200" b="1">
                <a:solidFill>
                  <a:srgbClr val="FF0000"/>
                </a:solidFill>
              </a:rPr>
              <a:t>(</a:t>
            </a:r>
            <a:r>
              <a:rPr lang="zh-CN" altLang="en-US" sz="3200" b="1">
                <a:solidFill>
                  <a:srgbClr val="FF0000"/>
                </a:solidFill>
              </a:rPr>
              <a:t>形容词</a:t>
            </a:r>
            <a:r>
              <a:rPr lang="en-US" altLang="zh-CN" sz="3200" b="1">
                <a:solidFill>
                  <a:srgbClr val="FF0000"/>
                </a:solidFill>
              </a:rPr>
              <a:t>)</a:t>
            </a:r>
            <a:r>
              <a:rPr lang="zh-CN" altLang="en-US" sz="3200" b="1">
                <a:solidFill>
                  <a:srgbClr val="FF0000"/>
                </a:solidFill>
              </a:rPr>
              <a:t>不同的</a:t>
            </a:r>
          </a:p>
        </p:txBody>
      </p:sp>
      <p:sp>
        <p:nvSpPr>
          <p:cNvPr id="25605" name="矩形 20"/>
          <p:cNvSpPr>
            <a:spLocks noChangeArrowheads="1"/>
          </p:cNvSpPr>
          <p:nvPr/>
        </p:nvSpPr>
        <p:spPr bwMode="auto">
          <a:xfrm>
            <a:off x="2197100" y="1962150"/>
            <a:ext cx="571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FF"/>
                </a:solidFill>
              </a:rPr>
              <a:t>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They are in the different city.</a:t>
            </a:r>
          </a:p>
          <a:p>
            <a:pPr eaLnBrk="0" hangingPunct="0"/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他们在不同的城市。</a:t>
            </a:r>
          </a:p>
        </p:txBody>
      </p:sp>
      <p:sp>
        <p:nvSpPr>
          <p:cNvPr id="25606" name="矩形 22"/>
          <p:cNvSpPr>
            <a:spLocks noChangeArrowheads="1"/>
          </p:cNvSpPr>
          <p:nvPr/>
        </p:nvSpPr>
        <p:spPr bwMode="auto">
          <a:xfrm>
            <a:off x="2686050" y="3009900"/>
            <a:ext cx="450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different things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不同的事情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矩形 25"/>
          <p:cNvSpPr>
            <a:spLocks noChangeArrowheads="1"/>
          </p:cNvSpPr>
          <p:nvPr/>
        </p:nvSpPr>
        <p:spPr bwMode="auto">
          <a:xfrm>
            <a:off x="2616200" y="3917950"/>
            <a:ext cx="2235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same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相同的</a:t>
            </a:r>
          </a:p>
        </p:txBody>
      </p:sp>
      <p:grpSp>
        <p:nvGrpSpPr>
          <p:cNvPr id="3" name="组合 25611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5612" name="圆角矩形 3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613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25615" name="组合 25614"/>
          <p:cNvGrpSpPr/>
          <p:nvPr/>
        </p:nvGrpSpPr>
        <p:grpSpPr bwMode="auto">
          <a:xfrm>
            <a:off x="590550" y="2032000"/>
            <a:ext cx="1516063" cy="523875"/>
            <a:chOff x="0" y="0"/>
            <a:chExt cx="1515554" cy="523220"/>
          </a:xfrm>
        </p:grpSpPr>
        <p:sp>
          <p:nvSpPr>
            <p:cNvPr id="4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561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8" name="组合 25617"/>
          <p:cNvGrpSpPr/>
          <p:nvPr/>
        </p:nvGrpSpPr>
        <p:grpSpPr bwMode="auto">
          <a:xfrm>
            <a:off x="579438" y="3009900"/>
            <a:ext cx="1685925" cy="523875"/>
            <a:chOff x="0" y="0"/>
            <a:chExt cx="1685923" cy="523220"/>
          </a:xfrm>
        </p:grpSpPr>
        <p:sp>
          <p:nvSpPr>
            <p:cNvPr id="5" name="矩形 36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5619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21" name="组合 25620"/>
          <p:cNvGrpSpPr/>
          <p:nvPr/>
        </p:nvGrpSpPr>
        <p:grpSpPr bwMode="auto">
          <a:xfrm>
            <a:off x="579438" y="3997325"/>
            <a:ext cx="2028825" cy="522288"/>
            <a:chOff x="0" y="0"/>
            <a:chExt cx="2028825" cy="521317"/>
          </a:xfrm>
        </p:grpSpPr>
        <p:sp>
          <p:nvSpPr>
            <p:cNvPr id="6" name="矩形 45"/>
            <p:cNvSpPr>
              <a:spLocks noChangeArrowheads="1"/>
            </p:cNvSpPr>
            <p:nvPr/>
          </p:nvSpPr>
          <p:spPr bwMode="auto">
            <a:xfrm>
              <a:off x="314313" y="0"/>
              <a:ext cx="1714512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反义词</a:t>
              </a:r>
            </a:p>
          </p:txBody>
        </p:sp>
        <p:pic>
          <p:nvPicPr>
            <p:cNvPr id="2562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4473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24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5625" name="组合 25624"/>
          <p:cNvGrpSpPr/>
          <p:nvPr/>
        </p:nvGrpSpPr>
        <p:grpSpPr bwMode="auto">
          <a:xfrm>
            <a:off x="590550" y="4965700"/>
            <a:ext cx="1516063" cy="523875"/>
            <a:chOff x="0" y="0"/>
            <a:chExt cx="1515554" cy="523220"/>
          </a:xfrm>
        </p:grpSpPr>
        <p:sp>
          <p:nvSpPr>
            <p:cNvPr id="7" name="矩形 3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latin typeface="Times New Roman" panose="02020603050405020304" pitchFamily="18" charset="0"/>
                  <a:ea typeface="楷体" panose="02010609060101010101" pitchFamily="1" charset="-122"/>
                </a:rPr>
                <a:t>转化</a:t>
              </a:r>
            </a:p>
          </p:txBody>
        </p:sp>
        <p:pic>
          <p:nvPicPr>
            <p:cNvPr id="2562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28" name="文本框 25627"/>
          <p:cNvSpPr txBox="1">
            <a:spLocks noChangeArrowheads="1"/>
          </p:cNvSpPr>
          <p:nvPr/>
        </p:nvSpPr>
        <p:spPr bwMode="auto">
          <a:xfrm>
            <a:off x="1917700" y="49657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difference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名词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不同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562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95C92979-39EB-437C-9C25-FFEAB56BA95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/>
      <p:bldP spid="25605" grpId="0" bldLvl="0"/>
      <p:bldP spid="25606" grpId="0" bldLvl="0"/>
      <p:bldP spid="25611" grpId="0" bldLvl="0"/>
      <p:bldP spid="25628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5121" descr="u=564376621,3629591810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193800"/>
            <a:ext cx="74041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36164B0E-272C-4572-8446-AFC16C000BC3}" type="slidenum">
              <a:rPr lang="zh-CN" altLang="en-US" sz="1200">
                <a:solidFill>
                  <a:srgbClr val="898989"/>
                </a:solidFill>
              </a:rPr>
              <a:t>2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512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5132" name="文本框 5131"/>
          <p:cNvSpPr txBox="1">
            <a:spLocks noChangeArrowheads="1"/>
          </p:cNvSpPr>
          <p:nvPr/>
        </p:nvSpPr>
        <p:spPr bwMode="auto">
          <a:xfrm>
            <a:off x="1498600" y="2101850"/>
            <a:ext cx="60769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宋体" panose="02010600030101010101" pitchFamily="2" charset="-122"/>
              </a:rPr>
              <a:t>Say hello to the Students.</a:t>
            </a:r>
            <a:r>
              <a:rPr lang="zh-CN" altLang="en-US" sz="32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分别出示四幅表示季节的图片,让学生根据图片回答 </a:t>
            </a:r>
            <a:r>
              <a:rPr lang="zh-CN" alt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how's the weather is it?</a:t>
            </a:r>
            <a:r>
              <a:rPr lang="zh-CN" altLang="en-US" sz="3200" b="1" dirty="0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 练习表示天气的句型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5BA66A4-F5A8-4DED-A5FF-DF20625CEEE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矩形 12"/>
          <p:cNvSpPr>
            <a:spLocks noChangeArrowheads="1"/>
          </p:cNvSpPr>
          <p:nvPr/>
        </p:nvSpPr>
        <p:spPr bwMode="auto">
          <a:xfrm>
            <a:off x="2476500" y="1054100"/>
            <a:ext cx="523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clothes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衣服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;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服装</a:t>
            </a:r>
          </a:p>
        </p:txBody>
      </p:sp>
      <p:sp>
        <p:nvSpPr>
          <p:cNvPr id="26629" name="矩形 20"/>
          <p:cNvSpPr>
            <a:spLocks noChangeArrowheads="1"/>
          </p:cNvSpPr>
          <p:nvPr/>
        </p:nvSpPr>
        <p:spPr bwMode="auto">
          <a:xfrm>
            <a:off x="1917700" y="1822450"/>
            <a:ext cx="579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These are my mother's clothes.</a:t>
            </a:r>
          </a:p>
          <a:p>
            <a:pPr eaLnBrk="0" hangingPunct="0"/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这些是我妈妈的衣服。</a:t>
            </a:r>
          </a:p>
        </p:txBody>
      </p:sp>
      <p:sp>
        <p:nvSpPr>
          <p:cNvPr id="26630" name="矩形 21"/>
          <p:cNvSpPr>
            <a:spLocks noChangeArrowheads="1"/>
          </p:cNvSpPr>
          <p:nvPr/>
        </p:nvSpPr>
        <p:spPr bwMode="auto">
          <a:xfrm>
            <a:off x="2057400" y="2800350"/>
            <a:ext cx="4338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clothes shop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服装店</a:t>
            </a:r>
          </a:p>
        </p:txBody>
      </p:sp>
      <p:sp>
        <p:nvSpPr>
          <p:cNvPr id="26631" name="矩形 24"/>
          <p:cNvSpPr>
            <a:spLocks noChangeArrowheads="1"/>
          </p:cNvSpPr>
          <p:nvPr/>
        </p:nvSpPr>
        <p:spPr bwMode="auto">
          <a:xfrm>
            <a:off x="1987550" y="3568700"/>
            <a:ext cx="3643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clothes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是复数形式。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组合 26635"/>
          <p:cNvGrpSpPr/>
          <p:nvPr/>
        </p:nvGrpSpPr>
        <p:grpSpPr bwMode="auto">
          <a:xfrm>
            <a:off x="539750" y="1123950"/>
            <a:ext cx="1795463" cy="460375"/>
            <a:chOff x="0" y="0"/>
            <a:chExt cx="1794903" cy="458799"/>
          </a:xfrm>
        </p:grpSpPr>
        <p:sp>
          <p:nvSpPr>
            <p:cNvPr id="26636" name="圆角矩形 22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637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5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  <a:r>
                <a:rPr 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26639" name="组合 26638"/>
          <p:cNvGrpSpPr/>
          <p:nvPr/>
        </p:nvGrpSpPr>
        <p:grpSpPr bwMode="auto">
          <a:xfrm>
            <a:off x="520700" y="1822450"/>
            <a:ext cx="1514475" cy="523875"/>
            <a:chOff x="0" y="0"/>
            <a:chExt cx="1515554" cy="523220"/>
          </a:xfrm>
        </p:grpSpPr>
        <p:sp>
          <p:nvSpPr>
            <p:cNvPr id="3" name="矩形 29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664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2" name="组合 26641"/>
          <p:cNvGrpSpPr/>
          <p:nvPr/>
        </p:nvGrpSpPr>
        <p:grpSpPr bwMode="auto">
          <a:xfrm>
            <a:off x="520700" y="2730500"/>
            <a:ext cx="1685925" cy="523875"/>
            <a:chOff x="0" y="0"/>
            <a:chExt cx="1685923" cy="523220"/>
          </a:xfrm>
        </p:grpSpPr>
        <p:sp>
          <p:nvSpPr>
            <p:cNvPr id="4" name="矩形 32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  <a:endParaRPr lang="zh-CN" altLang="en-US"/>
            </a:p>
          </p:txBody>
        </p:sp>
        <p:pic>
          <p:nvPicPr>
            <p:cNvPr id="2664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5" name="组合 26644"/>
          <p:cNvGrpSpPr/>
          <p:nvPr/>
        </p:nvGrpSpPr>
        <p:grpSpPr bwMode="auto">
          <a:xfrm>
            <a:off x="450850" y="3568700"/>
            <a:ext cx="1960563" cy="523875"/>
            <a:chOff x="0" y="0"/>
            <a:chExt cx="1960245" cy="523220"/>
          </a:xfrm>
        </p:grpSpPr>
        <p:sp>
          <p:nvSpPr>
            <p:cNvPr id="5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2664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48" name="对角圆角矩形 24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6649" name="图片 2664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6450" y="1752600"/>
            <a:ext cx="1955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图片 2664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1300" y="4267200"/>
            <a:ext cx="1397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51" name="文本框 26650"/>
          <p:cNvSpPr txBox="1">
            <a:spLocks noChangeArrowheads="1"/>
          </p:cNvSpPr>
          <p:nvPr/>
        </p:nvSpPr>
        <p:spPr bwMode="auto">
          <a:xfrm>
            <a:off x="1708150" y="4406900"/>
            <a:ext cx="6635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We have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many</a:t>
            </a:r>
            <a:r>
              <a:rPr lang="zh-CN" altLang="en-US" sz="2800" b="1" u="sng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clothes/cloth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2" name="文本框 26651"/>
          <p:cNvSpPr txBox="1">
            <a:spLocks noChangeArrowheads="1"/>
          </p:cNvSpPr>
          <p:nvPr/>
        </p:nvSpPr>
        <p:spPr bwMode="auto">
          <a:xfrm>
            <a:off x="1428750" y="5105400"/>
            <a:ext cx="733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530" indent="-1765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clothes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统指各种衣服,谓语动词永远是复数;  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cloth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指“布”,是不可数名词。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pSp>
        <p:nvGrpSpPr>
          <p:cNvPr id="26653" name="组合 26652"/>
          <p:cNvGrpSpPr/>
          <p:nvPr/>
        </p:nvGrpSpPr>
        <p:grpSpPr bwMode="auto">
          <a:xfrm>
            <a:off x="171450" y="5175250"/>
            <a:ext cx="1960563" cy="523875"/>
            <a:chOff x="0" y="0"/>
            <a:chExt cx="1960245" cy="523220"/>
          </a:xfrm>
        </p:grpSpPr>
        <p:sp>
          <p:nvSpPr>
            <p:cNvPr id="6" name="矩形 35"/>
            <p:cNvSpPr>
              <a:spLocks noChangeArrowheads="1"/>
            </p:cNvSpPr>
            <p:nvPr/>
          </p:nvSpPr>
          <p:spPr bwMode="auto">
            <a:xfrm>
              <a:off x="314313" y="0"/>
              <a:ext cx="16459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解析</a:t>
              </a:r>
              <a:endParaRPr lang="zh-CN" altLang="en-US"/>
            </a:p>
          </p:txBody>
        </p:sp>
        <p:pic>
          <p:nvPicPr>
            <p:cNvPr id="2665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2317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56" name="文本框 26655"/>
          <p:cNvSpPr txBox="1">
            <a:spLocks noChangeArrowheads="1"/>
          </p:cNvSpPr>
          <p:nvPr/>
        </p:nvSpPr>
        <p:spPr bwMode="auto">
          <a:xfrm>
            <a:off x="4083050" y="4406900"/>
            <a:ext cx="1577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NEU-FZ-S92" charset="0"/>
              </a:rPr>
              <a:t>clothes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NEU-FZ-S92" charset="0"/>
            </a:endParaRP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5E4D90F-2275-416A-82DD-BD0922E426A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58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ldLvl="0"/>
      <p:bldP spid="26629" grpId="0" bldLvl="0"/>
      <p:bldP spid="26630" grpId="0" bldLvl="0"/>
      <p:bldP spid="26631" grpId="0" bldLvl="0"/>
      <p:bldP spid="26651" grpId="0" bldLvl="0"/>
      <p:bldP spid="26652" grpId="0" bldLvl="0"/>
      <p:bldP spid="2665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12"/>
          <p:cNvSpPr>
            <a:spLocks noChangeArrowheads="1"/>
          </p:cNvSpPr>
          <p:nvPr/>
        </p:nvSpPr>
        <p:spPr bwMode="auto">
          <a:xfrm>
            <a:off x="2533650" y="1052513"/>
            <a:ext cx="6215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hat 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名词</a:t>
            </a:r>
            <a:r>
              <a:rPr lang="en-US" altLang="zh-CN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)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帽子</a:t>
            </a:r>
          </a:p>
        </p:txBody>
      </p:sp>
      <p:sp>
        <p:nvSpPr>
          <p:cNvPr id="27653" name="矩形 20"/>
          <p:cNvSpPr>
            <a:spLocks noChangeArrowheads="1"/>
          </p:cNvSpPr>
          <p:nvPr/>
        </p:nvSpPr>
        <p:spPr bwMode="auto">
          <a:xfrm>
            <a:off x="2197100" y="1822450"/>
            <a:ext cx="6356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have a red hat. </a:t>
            </a:r>
            <a:r>
              <a:rPr 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我有一顶红色的帽子。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7" name="组合 27657"/>
          <p:cNvGrpSpPr/>
          <p:nvPr/>
        </p:nvGrpSpPr>
        <p:grpSpPr bwMode="auto">
          <a:xfrm>
            <a:off x="539750" y="1123950"/>
            <a:ext cx="1865313" cy="463550"/>
            <a:chOff x="0" y="0"/>
            <a:chExt cx="1864096" cy="461963"/>
          </a:xfrm>
        </p:grpSpPr>
        <p:sp>
          <p:nvSpPr>
            <p:cNvPr id="27658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659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重点词汇3</a:t>
              </a:r>
            </a:p>
          </p:txBody>
        </p:sp>
      </p:grpSp>
      <p:grpSp>
        <p:nvGrpSpPr>
          <p:cNvPr id="27661" name="组合 27660"/>
          <p:cNvGrpSpPr/>
          <p:nvPr/>
        </p:nvGrpSpPr>
        <p:grpSpPr bwMode="auto">
          <a:xfrm>
            <a:off x="590550" y="1822450"/>
            <a:ext cx="1516063" cy="523875"/>
            <a:chOff x="0" y="0"/>
            <a:chExt cx="1515554" cy="523220"/>
          </a:xfrm>
        </p:grpSpPr>
        <p:sp>
          <p:nvSpPr>
            <p:cNvPr id="3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zh-CN" altLang="en-US"/>
            </a:p>
          </p:txBody>
        </p:sp>
        <p:pic>
          <p:nvPicPr>
            <p:cNvPr id="2766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4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7665" name="组合 27664"/>
          <p:cNvGrpSpPr/>
          <p:nvPr/>
        </p:nvGrpSpPr>
        <p:grpSpPr bwMode="auto">
          <a:xfrm>
            <a:off x="590550" y="2800350"/>
            <a:ext cx="1516063" cy="522288"/>
            <a:chOff x="0" y="0"/>
            <a:chExt cx="1515554" cy="522901"/>
          </a:xfrm>
        </p:grpSpPr>
        <p:sp>
          <p:nvSpPr>
            <p:cNvPr id="4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766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8" name="矩形 20"/>
          <p:cNvSpPr>
            <a:spLocks noChangeArrowheads="1"/>
          </p:cNvSpPr>
          <p:nvPr/>
        </p:nvSpPr>
        <p:spPr bwMode="auto">
          <a:xfrm>
            <a:off x="2197100" y="2592388"/>
            <a:ext cx="4260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 big hat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一顶大帽子</a:t>
            </a:r>
          </a:p>
        </p:txBody>
      </p:sp>
      <p:sp>
        <p:nvSpPr>
          <p:cNvPr id="27669" name="矩形 20"/>
          <p:cNvSpPr>
            <a:spLocks noChangeArrowheads="1"/>
          </p:cNvSpPr>
          <p:nvPr/>
        </p:nvSpPr>
        <p:spPr bwMode="auto">
          <a:xfrm>
            <a:off x="2965450" y="3498850"/>
            <a:ext cx="111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hats</a:t>
            </a:r>
          </a:p>
        </p:txBody>
      </p:sp>
      <p:grpSp>
        <p:nvGrpSpPr>
          <p:cNvPr id="27670" name="组合 27669"/>
          <p:cNvGrpSpPr/>
          <p:nvPr/>
        </p:nvGrpSpPr>
        <p:grpSpPr bwMode="auto">
          <a:xfrm>
            <a:off x="590550" y="3638550"/>
            <a:ext cx="2305050" cy="522288"/>
            <a:chOff x="0" y="0"/>
            <a:chExt cx="3629" cy="822"/>
          </a:xfrm>
        </p:grpSpPr>
        <p:sp>
          <p:nvSpPr>
            <p:cNvPr id="5" name="矩形 25"/>
            <p:cNvSpPr>
              <a:spLocks noChangeArrowheads="1"/>
            </p:cNvSpPr>
            <p:nvPr/>
          </p:nvSpPr>
          <p:spPr bwMode="auto">
            <a:xfrm>
              <a:off x="673" y="0"/>
              <a:ext cx="2956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复数形式</a:t>
              </a:r>
            </a:p>
          </p:txBody>
        </p:sp>
        <p:pic>
          <p:nvPicPr>
            <p:cNvPr id="27671" name="图片 1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71"/>
              <a:ext cx="660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3" name="文本框 27672"/>
          <p:cNvSpPr txBox="1">
            <a:spLocks noChangeArrowheads="1"/>
          </p:cNvSpPr>
          <p:nvPr/>
        </p:nvSpPr>
        <p:spPr bwMode="auto">
          <a:xfrm>
            <a:off x="590550" y="4406900"/>
            <a:ext cx="1117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辨析</a:t>
            </a:r>
          </a:p>
        </p:txBody>
      </p:sp>
      <p:sp>
        <p:nvSpPr>
          <p:cNvPr id="27674" name="文本框 27673"/>
          <p:cNvSpPr txBox="1">
            <a:spLocks noChangeArrowheads="1"/>
          </p:cNvSpPr>
          <p:nvPr/>
        </p:nvSpPr>
        <p:spPr bwMode="auto">
          <a:xfrm>
            <a:off x="1987550" y="4337050"/>
            <a:ext cx="3213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hat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和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cap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的区别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7675" name="文本框 27674"/>
          <p:cNvSpPr txBox="1">
            <a:spLocks noChangeArrowheads="1"/>
          </p:cNvSpPr>
          <p:nvPr/>
        </p:nvSpPr>
        <p:spPr bwMode="auto">
          <a:xfrm>
            <a:off x="800100" y="50355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hat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指四周有檐的帽子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绅士帽、淑女帽等。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　　　</a:t>
            </a:r>
          </a:p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cap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指鸭舌帽。</a:t>
            </a:r>
          </a:p>
        </p:txBody>
      </p:sp>
      <p:sp>
        <p:nvSpPr>
          <p:cNvPr id="2767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34882FE-EB15-456D-8600-D3B3DD6392FD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ldLvl="0"/>
      <p:bldP spid="27653" grpId="0" bldLvl="0"/>
      <p:bldP spid="27668" grpId="0" bldLvl="0"/>
      <p:bldP spid="27669" grpId="0" bldLvl="0"/>
      <p:bldP spid="27673" grpId="0" bldLvl="0" animBg="1"/>
      <p:bldP spid="27674" grpId="0" bldLvl="0"/>
      <p:bldP spid="27675" grpId="0" bldLvl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对角圆角矩形 23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8681" name="矩形 20"/>
          <p:cNvSpPr>
            <a:spLocks noChangeArrowheads="1"/>
          </p:cNvSpPr>
          <p:nvPr/>
        </p:nvSpPr>
        <p:spPr bwMode="auto">
          <a:xfrm>
            <a:off x="2266950" y="914400"/>
            <a:ext cx="47498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trousers 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(名词)长裤</a:t>
            </a:r>
          </a:p>
        </p:txBody>
      </p:sp>
      <p:grpSp>
        <p:nvGrpSpPr>
          <p:cNvPr id="28682" name="组合 28681"/>
          <p:cNvGrpSpPr/>
          <p:nvPr/>
        </p:nvGrpSpPr>
        <p:grpSpPr bwMode="auto">
          <a:xfrm>
            <a:off x="311150" y="1962150"/>
            <a:ext cx="1516063" cy="522288"/>
            <a:chOff x="0" y="0"/>
            <a:chExt cx="1515554" cy="522901"/>
          </a:xfrm>
        </p:grpSpPr>
        <p:sp>
          <p:nvSpPr>
            <p:cNvPr id="2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8683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5" name="矩形 20"/>
          <p:cNvSpPr>
            <a:spLocks noChangeArrowheads="1"/>
          </p:cNvSpPr>
          <p:nvPr/>
        </p:nvSpPr>
        <p:spPr bwMode="auto">
          <a:xfrm>
            <a:off x="1708150" y="1892300"/>
            <a:ext cx="698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These are my  trousers.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这些是我的长裤。</a:t>
            </a:r>
          </a:p>
        </p:txBody>
      </p:sp>
      <p:grpSp>
        <p:nvGrpSpPr>
          <p:cNvPr id="3" name="组合 28685"/>
          <p:cNvGrpSpPr/>
          <p:nvPr/>
        </p:nvGrpSpPr>
        <p:grpSpPr bwMode="auto">
          <a:xfrm>
            <a:off x="241300" y="1054100"/>
            <a:ext cx="1865313" cy="463550"/>
            <a:chOff x="0" y="0"/>
            <a:chExt cx="1864096" cy="461963"/>
          </a:xfrm>
        </p:grpSpPr>
        <p:sp>
          <p:nvSpPr>
            <p:cNvPr id="28686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687" name="文本框 19"/>
            <p:cNvSpPr>
              <a:spLocks noChangeArrowheads="1"/>
            </p:cNvSpPr>
            <p:nvPr/>
          </p:nvSpPr>
          <p:spPr bwMode="auto">
            <a:xfrm>
              <a:off x="159121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重点词汇4</a:t>
              </a:r>
            </a:p>
          </p:txBody>
        </p:sp>
      </p:grpSp>
      <p:pic>
        <p:nvPicPr>
          <p:cNvPr id="28689" name="图片 2868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7200" y="2800350"/>
            <a:ext cx="18653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0" name="组合 28689"/>
          <p:cNvGrpSpPr/>
          <p:nvPr/>
        </p:nvGrpSpPr>
        <p:grpSpPr bwMode="auto">
          <a:xfrm>
            <a:off x="171450" y="2940050"/>
            <a:ext cx="1516063" cy="522288"/>
            <a:chOff x="0" y="0"/>
            <a:chExt cx="1515554" cy="522901"/>
          </a:xfrm>
        </p:grpSpPr>
        <p:sp>
          <p:nvSpPr>
            <p:cNvPr id="4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869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3" name="组合 28692"/>
          <p:cNvGrpSpPr/>
          <p:nvPr/>
        </p:nvGrpSpPr>
        <p:grpSpPr bwMode="auto">
          <a:xfrm>
            <a:off x="101600" y="3638550"/>
            <a:ext cx="1676400" cy="522288"/>
            <a:chOff x="0" y="0"/>
            <a:chExt cx="1515554" cy="522901"/>
          </a:xfrm>
        </p:grpSpPr>
        <p:sp>
          <p:nvSpPr>
            <p:cNvPr id="5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同义词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8694" name="图片 1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6" name="组合 28695"/>
          <p:cNvGrpSpPr/>
          <p:nvPr/>
        </p:nvGrpSpPr>
        <p:grpSpPr bwMode="auto">
          <a:xfrm>
            <a:off x="241300" y="4616450"/>
            <a:ext cx="1516063" cy="522288"/>
            <a:chOff x="0" y="0"/>
            <a:chExt cx="1515554" cy="522901"/>
          </a:xfrm>
        </p:grpSpPr>
        <p:sp>
          <p:nvSpPr>
            <p:cNvPr id="6" name="矩形 25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2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辨析</a:t>
              </a:r>
              <a:endParaRPr 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2869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9" name="文本框 28698"/>
          <p:cNvSpPr txBox="1">
            <a:spLocks noChangeArrowheads="1"/>
          </p:cNvSpPr>
          <p:nvPr/>
        </p:nvSpPr>
        <p:spPr bwMode="auto">
          <a:xfrm>
            <a:off x="1638300" y="29400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pair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trousers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一条长裤</a:t>
            </a:r>
          </a:p>
        </p:txBody>
      </p:sp>
      <p:sp>
        <p:nvSpPr>
          <p:cNvPr id="28700" name="文本框 28699"/>
          <p:cNvSpPr txBox="1">
            <a:spLocks noChangeArrowheads="1"/>
          </p:cNvSpPr>
          <p:nvPr/>
        </p:nvSpPr>
        <p:spPr bwMode="auto">
          <a:xfrm>
            <a:off x="1847850" y="3568700"/>
            <a:ext cx="1816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pants</a:t>
            </a:r>
            <a:endParaRPr lang="en-US" altLang="zh-CN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sp>
        <p:nvSpPr>
          <p:cNvPr id="28701" name="文本框 28700"/>
          <p:cNvSpPr txBox="1">
            <a:spLocks noChangeArrowheads="1"/>
          </p:cNvSpPr>
          <p:nvPr/>
        </p:nvSpPr>
        <p:spPr bwMode="auto">
          <a:xfrm>
            <a:off x="1638300" y="46164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shorts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是短裤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trousers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是长裤。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EB3FEB9-6CFA-4F24-A95E-C89C6DB9E51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8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9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bldLvl="0"/>
      <p:bldP spid="28685" grpId="0" bldLvl="0"/>
      <p:bldP spid="28699" grpId="0" bldLvl="0"/>
      <p:bldP spid="28700" grpId="0" bldLvl="0"/>
      <p:bldP spid="28701" grpId="0" bldLvl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矩形 6"/>
          <p:cNvSpPr>
            <a:spLocks noChangeArrowheads="1"/>
          </p:cNvSpPr>
          <p:nvPr/>
        </p:nvSpPr>
        <p:spPr bwMode="auto">
          <a:xfrm>
            <a:off x="2568575" y="1054100"/>
            <a:ext cx="46577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　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shorts 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(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名词</a:t>
            </a:r>
            <a:r>
              <a:rPr lang="en-US" altLang="zh-CN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)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短裤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矩形 18"/>
          <p:cNvSpPr>
            <a:spLocks noChangeArrowheads="1"/>
          </p:cNvSpPr>
          <p:nvPr/>
        </p:nvSpPr>
        <p:spPr bwMode="auto">
          <a:xfrm>
            <a:off x="1638300" y="2101850"/>
            <a:ext cx="72564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</a:rPr>
              <a:t>My brother has a pair of shorts. </a:t>
            </a:r>
            <a:r>
              <a:rPr lang="zh-CN" altLang="en-US" sz="2800" b="1">
                <a:solidFill>
                  <a:schemeClr val="hlink"/>
                </a:solidFill>
                <a:ea typeface="楷体" panose="02010609060101010101" pitchFamily="1" charset="-122"/>
              </a:rPr>
              <a:t>我弟弟有一条短裤。</a:t>
            </a:r>
          </a:p>
        </p:txBody>
      </p:sp>
      <p:grpSp>
        <p:nvGrpSpPr>
          <p:cNvPr id="3" name="组合 29705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29706" name="圆角矩形 21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7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重点词汇5</a:t>
              </a:r>
            </a:p>
          </p:txBody>
        </p:sp>
      </p:grpSp>
      <p:grpSp>
        <p:nvGrpSpPr>
          <p:cNvPr id="29709" name="组合 29708"/>
          <p:cNvGrpSpPr/>
          <p:nvPr/>
        </p:nvGrpSpPr>
        <p:grpSpPr bwMode="auto">
          <a:xfrm>
            <a:off x="311150" y="2101850"/>
            <a:ext cx="1516063" cy="523875"/>
            <a:chOff x="0" y="0"/>
            <a:chExt cx="1515554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2971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2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29713" name="组合 29712"/>
          <p:cNvGrpSpPr/>
          <p:nvPr/>
        </p:nvGrpSpPr>
        <p:grpSpPr bwMode="auto">
          <a:xfrm>
            <a:off x="241300" y="3359150"/>
            <a:ext cx="1516063" cy="523875"/>
            <a:chOff x="0" y="0"/>
            <a:chExt cx="1515554" cy="523220"/>
          </a:xfrm>
        </p:grpSpPr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2971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6" name="组合 29715"/>
          <p:cNvGrpSpPr/>
          <p:nvPr/>
        </p:nvGrpSpPr>
        <p:grpSpPr bwMode="auto">
          <a:xfrm>
            <a:off x="171450" y="4406900"/>
            <a:ext cx="1516063" cy="523875"/>
            <a:chOff x="0" y="0"/>
            <a:chExt cx="1515554" cy="523220"/>
          </a:xfrm>
        </p:grpSpPr>
        <p:sp>
          <p:nvSpPr>
            <p:cNvPr id="6" name="矩形 24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rgbClr val="6600CC"/>
                  </a:solidFill>
                  <a:ea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2971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9" name="文本框 29718"/>
          <p:cNvSpPr txBox="1">
            <a:spLocks noChangeArrowheads="1"/>
          </p:cNvSpPr>
          <p:nvPr/>
        </p:nvSpPr>
        <p:spPr bwMode="auto">
          <a:xfrm>
            <a:off x="1917700" y="335915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short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短的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+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s=shorts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(</a:t>
            </a:r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短裤</a:t>
            </a:r>
            <a:r>
              <a:rPr lang="en-US" altLang="zh-CN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)</a:t>
            </a:r>
          </a:p>
        </p:txBody>
      </p:sp>
      <p:sp>
        <p:nvSpPr>
          <p:cNvPr id="29720" name="文本框 29719"/>
          <p:cNvSpPr txBox="1">
            <a:spLocks noChangeArrowheads="1"/>
          </p:cNvSpPr>
          <p:nvPr/>
        </p:nvSpPr>
        <p:spPr bwMode="auto">
          <a:xfrm>
            <a:off x="1568450" y="4406900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pair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of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shorts</a:t>
            </a:r>
            <a:r>
              <a:rPr lang="en-US" altLang="zh-CN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一条短裤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ea typeface="楷体" panose="02010609060101010101" pitchFamily="1" charset="-122"/>
            </a:endParaRPr>
          </a:p>
        </p:txBody>
      </p:sp>
      <p:pic>
        <p:nvPicPr>
          <p:cNvPr id="29721" name="图片 297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86600" y="3149600"/>
            <a:ext cx="19558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34D45E2-C15D-4F74-9F86-0C20C044887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8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ldLvl="0"/>
      <p:bldP spid="29705" grpId="0" bldLvl="0"/>
      <p:bldP spid="29719" grpId="0" bldLvl="0"/>
      <p:bldP spid="29720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30728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30731" name="TextBox 8"/>
          <p:cNvSpPr txBox="1">
            <a:spLocks noChangeArrowheads="1"/>
          </p:cNvSpPr>
          <p:nvPr/>
        </p:nvSpPr>
        <p:spPr bwMode="auto">
          <a:xfrm>
            <a:off x="1357313" y="285750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340A9B7-9DE5-4518-8B45-1691199C433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307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文本框 19"/>
          <p:cNvSpPr>
            <a:spLocks noChangeArrowheads="1"/>
          </p:cNvSpPr>
          <p:nvPr/>
        </p:nvSpPr>
        <p:spPr bwMode="auto">
          <a:xfrm>
            <a:off x="3244850" y="704850"/>
            <a:ext cx="2514600" cy="527050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3. Let’s do it!</a:t>
            </a:r>
          </a:p>
        </p:txBody>
      </p:sp>
      <p:sp>
        <p:nvSpPr>
          <p:cNvPr id="3175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31754" name="图片 31753" descr="1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0" y="1265238"/>
            <a:ext cx="7334250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B6353AF-2F0E-4448-B785-8B93B7E41B0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矩形 8"/>
          <p:cNvSpPr>
            <a:spLocks noChangeArrowheads="1"/>
          </p:cNvSpPr>
          <p:nvPr/>
        </p:nvSpPr>
        <p:spPr bwMode="auto">
          <a:xfrm>
            <a:off x="520700" y="1892300"/>
            <a:ext cx="79629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答案：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仅供参考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)In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sping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, it is warm. I can see birds. I wear my coat and trousers. In summer, it is hot. I can see the hot sun. I wear my dress. In autumn, it is cool. I can see the yellow leaves. I wear my sweater. In winter, it is cold. I can see the snow. I wear my winter coat.</a:t>
            </a:r>
          </a:p>
        </p:txBody>
      </p:sp>
      <p:sp>
        <p:nvSpPr>
          <p:cNvPr id="2" name="文本框 19"/>
          <p:cNvSpPr>
            <a:spLocks noChangeArrowheads="1"/>
          </p:cNvSpPr>
          <p:nvPr/>
        </p:nvSpPr>
        <p:spPr bwMode="auto">
          <a:xfrm>
            <a:off x="2792413" y="981075"/>
            <a:ext cx="2859087" cy="646113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3. Let’s do it!</a:t>
            </a:r>
            <a:endParaRPr lang="zh-CN" altLang="en-US"/>
          </a:p>
        </p:txBody>
      </p:sp>
      <p:sp>
        <p:nvSpPr>
          <p:cNvPr id="3277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A872B2E-F0EA-4DD5-B027-494C0A2FFF8C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33793" descr="u=871533817,2372070475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612900"/>
            <a:ext cx="831215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0" name="组合 33800"/>
          <p:cNvGrpSpPr/>
          <p:nvPr/>
        </p:nvGrpSpPr>
        <p:grpSpPr bwMode="auto">
          <a:xfrm>
            <a:off x="381000" y="844550"/>
            <a:ext cx="1720850" cy="657225"/>
            <a:chOff x="0" y="0"/>
            <a:chExt cx="1169975" cy="657654"/>
          </a:xfrm>
        </p:grpSpPr>
        <p:sp>
          <p:nvSpPr>
            <p:cNvPr id="33801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33802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sym typeface="宋体" panose="02010600030101010101" pitchFamily="2" charset="-122"/>
                </a:rPr>
                <a:t>课堂操练</a:t>
              </a:r>
            </a:p>
          </p:txBody>
        </p:sp>
      </p:grpSp>
      <p:sp>
        <p:nvSpPr>
          <p:cNvPr id="33804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3805" name="文本框 33804"/>
          <p:cNvSpPr txBox="1">
            <a:spLocks noChangeArrowheads="1"/>
          </p:cNvSpPr>
          <p:nvPr/>
        </p:nvSpPr>
        <p:spPr bwMode="auto">
          <a:xfrm>
            <a:off x="3035300" y="2224088"/>
            <a:ext cx="39116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      Guess who I am.</a:t>
            </a:r>
          </a:p>
          <a:p>
            <a:r>
              <a:rPr lang="zh-CN" altLang="en-US" sz="2800" b="1">
                <a:solidFill>
                  <a:schemeClr val="accent2"/>
                </a:solidFill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(把四幅表示季节的图分别分给两个同学，然后让他们用自己的语言描绘手中的图片，同桌猜猜他们所描绘时那个季节。)</a:t>
            </a:r>
            <a:endParaRPr lang="zh-CN" altLang="en-US" sz="2800">
              <a:solidFill>
                <a:schemeClr val="accent2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33806" name="文本框 33805"/>
          <p:cNvSpPr txBox="1">
            <a:spLocks noChangeArrowheads="1"/>
          </p:cNvSpPr>
          <p:nvPr/>
        </p:nvSpPr>
        <p:spPr bwMode="auto">
          <a:xfrm>
            <a:off x="3035300" y="914400"/>
            <a:ext cx="3260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Let’s play a game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！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C338A7A-33B6-4961-9BD1-872172B8723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 bldLvl="0"/>
      <p:bldP spid="33806" grpId="0" bldLvl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6"/>
          <p:cNvSpPr>
            <a:spLocks noChangeArrowheads="1"/>
          </p:cNvSpPr>
          <p:nvPr/>
        </p:nvSpPr>
        <p:spPr bwMode="auto">
          <a:xfrm>
            <a:off x="103188" y="915988"/>
            <a:ext cx="8729662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一、判断下列各组单词是(T)否(F)属于同类。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sym typeface="楷体" panose="02010609060101010101" pitchFamily="1" charset="-122"/>
              </a:rPr>
              <a:t>(　　)1.A. warm　B. rainy   C. hot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sym typeface="楷体" panose="02010609060101010101" pitchFamily="1" charset="-122"/>
              </a:rPr>
              <a:t>(　　)2.A. cool	B. hot	C. cold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sym typeface="楷体" panose="02010609060101010101" pitchFamily="1" charset="-122"/>
              </a:rPr>
              <a:t>(　　)3.A. shorts	B. flower	C. sunny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sym typeface="楷体" panose="02010609060101010101" pitchFamily="1" charset="-122"/>
              </a:rPr>
              <a:t>(　　)4.A. ice	        B. snow	C. red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sym typeface="楷体" panose="02010609060101010101" pitchFamily="1" charset="-122"/>
              </a:rPr>
              <a:t>(　　)5.A. hat	B. scarf	C. coat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  <a:sym typeface="楷体" panose="02010609060101010101" pitchFamily="1" charset="-122"/>
            </a:endParaRP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482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F752F26-482D-4EA8-BA72-1121F572D1A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5849" name="文本框 35848"/>
          <p:cNvSpPr txBox="1">
            <a:spLocks noChangeArrowheads="1"/>
          </p:cNvSpPr>
          <p:nvPr/>
        </p:nvSpPr>
        <p:spPr bwMode="auto">
          <a:xfrm>
            <a:off x="381000" y="1054100"/>
            <a:ext cx="7613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二、看图片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写出季节单词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,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补全句子</a:t>
            </a:r>
            <a:r>
              <a:rPr lang="zh-CN" altLang="en-US" sz="1200" b="1" dirty="0">
                <a:solidFill>
                  <a:srgbClr val="FF0000"/>
                </a:solidFill>
                <a:latin typeface="方正书宋_GBK" charset="0"/>
                <a:sym typeface="方正书宋_GBK" charset="0"/>
              </a:rPr>
              <a:t>。</a:t>
            </a:r>
            <a:endParaRPr lang="zh-CN" altLang="en-US" dirty="0"/>
          </a:p>
        </p:txBody>
      </p:sp>
      <p:pic>
        <p:nvPicPr>
          <p:cNvPr id="35850" name="图片 3584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1682750"/>
            <a:ext cx="11874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文本框 35850"/>
          <p:cNvSpPr txBox="1">
            <a:spLocks noChangeArrowheads="1"/>
          </p:cNvSpPr>
          <p:nvPr/>
        </p:nvSpPr>
        <p:spPr bwMode="auto">
          <a:xfrm>
            <a:off x="1708150" y="1822450"/>
            <a:ext cx="2933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 b="1" dirty="0">
              <a:solidFill>
                <a:srgbClr val="000000"/>
              </a:solidFill>
              <a:latin typeface="NEU-FZ-S92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1.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　　　　</a:t>
            </a:r>
            <a:endParaRPr lang="zh-CN" altLang="en-US" dirty="0"/>
          </a:p>
        </p:txBody>
      </p:sp>
      <p:pic>
        <p:nvPicPr>
          <p:cNvPr id="35852" name="图片 35851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682750"/>
            <a:ext cx="1327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3" name="文本框 35852"/>
          <p:cNvSpPr txBox="1">
            <a:spLocks noChangeArrowheads="1"/>
          </p:cNvSpPr>
          <p:nvPr/>
        </p:nvSpPr>
        <p:spPr bwMode="auto">
          <a:xfrm>
            <a:off x="5829300" y="1962150"/>
            <a:ext cx="3003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2.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u="sng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4" name="图片 3585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150" y="3009900"/>
            <a:ext cx="12382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文本框 35854"/>
          <p:cNvSpPr txBox="1">
            <a:spLocks noChangeArrowheads="1"/>
          </p:cNvSpPr>
          <p:nvPr/>
        </p:nvSpPr>
        <p:spPr bwMode="auto">
          <a:xfrm>
            <a:off x="1638300" y="3289300"/>
            <a:ext cx="28638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200" b="1" dirty="0">
              <a:solidFill>
                <a:srgbClr val="000000"/>
              </a:solidFill>
              <a:latin typeface="NEU-FZ-S92" charset="0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3.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zh-CN" altLang="en-US" sz="1200" b="1" dirty="0">
                <a:solidFill>
                  <a:srgbClr val="000000"/>
                </a:solidFill>
                <a:latin typeface="方正书宋_GBK" charset="0"/>
                <a:sym typeface="方正书宋_GBK" charset="0"/>
              </a:rPr>
              <a:t>	</a:t>
            </a:r>
            <a:endParaRPr lang="zh-CN" altLang="en-US" dirty="0"/>
          </a:p>
        </p:txBody>
      </p:sp>
      <p:pic>
        <p:nvPicPr>
          <p:cNvPr id="35856" name="图片 35855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940050"/>
            <a:ext cx="1327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文本框 35856"/>
          <p:cNvSpPr txBox="1">
            <a:spLocks noChangeArrowheads="1"/>
          </p:cNvSpPr>
          <p:nvPr/>
        </p:nvSpPr>
        <p:spPr bwMode="auto">
          <a:xfrm>
            <a:off x="6038850" y="3429000"/>
            <a:ext cx="279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603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4.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It's</a:t>
            </a:r>
            <a:r>
              <a:rPr lang="zh-CN" altLang="en-US" sz="2800" b="1" u="sng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zh-CN" altLang="en-US" sz="28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 </a:t>
            </a:r>
            <a:endParaRPr lang="zh-CN" altLang="en-US" sz="2800" b="1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58" name="图片 35857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1150" y="4616450"/>
            <a:ext cx="12573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9" name="文本框 35858"/>
          <p:cNvSpPr txBox="1">
            <a:spLocks noChangeArrowheads="1"/>
          </p:cNvSpPr>
          <p:nvPr/>
        </p:nvSpPr>
        <p:spPr bwMode="auto">
          <a:xfrm>
            <a:off x="1778000" y="4826000"/>
            <a:ext cx="447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1200" b="1" dirty="0">
              <a:solidFill>
                <a:srgbClr val="000000"/>
              </a:solidFill>
              <a:latin typeface="NEU-FZ-S92" charset="0"/>
              <a:sym typeface="NEU-FZ-S92" charset="0"/>
            </a:endParaRPr>
          </a:p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5.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There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four</a:t>
            </a:r>
            <a:r>
              <a:rPr lang="zh-CN" altLang="en-US" sz="2800" b="1" u="sng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　　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en-US" altLang="zh-CN" sz="1200" b="1" dirty="0">
                <a:solidFill>
                  <a:srgbClr val="000000"/>
                </a:solidFill>
                <a:latin typeface="NEU-FZ-S92" charset="0"/>
                <a:sym typeface="NEU-FZ-S92" charset="0"/>
              </a:rPr>
              <a:t> </a:t>
            </a:r>
            <a:endParaRPr lang="en-US" altLang="zh-CN" dirty="0"/>
          </a:p>
        </p:txBody>
      </p:sp>
      <p:sp>
        <p:nvSpPr>
          <p:cNvPr id="3586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385A378-7805-4D23-93AA-48ABDFBE7C7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ldLvl="0"/>
      <p:bldP spid="35851" grpId="0" bldLvl="0"/>
      <p:bldP spid="35853" grpId="0" bldLvl="0"/>
      <p:bldP spid="35855" grpId="0" bldLvl="0"/>
      <p:bldP spid="35857" grpId="0" bldLvl="0"/>
      <p:bldP spid="3585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 descr="blackboar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1600"/>
            <a:ext cx="907415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35300" y="1263650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568450" y="2171700"/>
            <a:ext cx="61198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sz="2400" noProof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words:</a:t>
            </a:r>
            <a:r>
              <a:rPr lang="zh-CN" altLang="en-US" sz="2400" noProof="1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excited talk</a:t>
            </a:r>
            <a:r>
              <a:rPr lang="zh-CN" altLang="en-US" sz="28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8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seat</a:t>
            </a:r>
          </a:p>
        </p:txBody>
      </p:sp>
      <p:sp>
        <p:nvSpPr>
          <p:cNvPr id="6156" name="文本框 3"/>
          <p:cNvSpPr txBox="1"/>
          <p:nvPr/>
        </p:nvSpPr>
        <p:spPr>
          <a:xfrm>
            <a:off x="3035300" y="2660650"/>
            <a:ext cx="5029200" cy="283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1.</a:t>
            </a:r>
            <a:r>
              <a:rPr lang="en-US" altLang="x-none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It is always good to be careful. 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2.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Now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,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see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yellow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school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coming.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3.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Always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remember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safe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on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way.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3DB45A2-86B1-4869-9091-F0964A530FC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350" y="1831975"/>
            <a:ext cx="9172575" cy="501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矩形 3"/>
          <p:cNvSpPr>
            <a:spLocks noChangeArrowheads="1"/>
          </p:cNvSpPr>
          <p:nvPr/>
        </p:nvSpPr>
        <p:spPr bwMode="auto">
          <a:xfrm>
            <a:off x="571500" y="1123950"/>
            <a:ext cx="826135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season</a:t>
            </a:r>
            <a:r>
              <a:rPr lang="zh-CN" altLang="en-US" sz="2800" dirty="0">
                <a:latin typeface="Times New Roman" panose="02020603050405020304" pitchFamily="18" charset="0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季节）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spring 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（春天;春季）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summer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（夏天;夏季）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autumn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秋天;秋季）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winter</a:t>
            </a:r>
            <a:r>
              <a:rPr lang="zh-CN" altLang="en-US" sz="2800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（冬天;冬季）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华文楷体" panose="02010600040101010101" pitchFamily="2" charset="-122"/>
            </a:endParaRPr>
          </a:p>
        </p:txBody>
      </p:sp>
      <p:sp>
        <p:nvSpPr>
          <p:cNvPr id="36870" name="矩形 10"/>
          <p:cNvSpPr>
            <a:spLocks noChangeArrowheads="1"/>
          </p:cNvSpPr>
          <p:nvPr/>
        </p:nvSpPr>
        <p:spPr bwMode="auto">
          <a:xfrm>
            <a:off x="520700" y="300990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36876" name="文本框 36875"/>
          <p:cNvSpPr txBox="1">
            <a:spLocks noChangeArrowheads="1"/>
          </p:cNvSpPr>
          <p:nvPr/>
        </p:nvSpPr>
        <p:spPr bwMode="auto">
          <a:xfrm>
            <a:off x="800100" y="3568700"/>
            <a:ext cx="6842125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a hot, sunny day! </a:t>
            </a:r>
            <a:r>
              <a:rPr lang="en-US" sz="2800" dirty="0" err="1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多么炎热、晴朗的天气啊</a:t>
            </a:r>
            <a:r>
              <a:rPr lang="en-US" sz="2800" dirty="0" smtClean="0"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! </a:t>
            </a:r>
            <a:endParaRPr lang="en-US" sz="2800" dirty="0"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15503A2-A422-4ABA-83F4-9A393C33F03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/>
      <p:bldP spid="36870" grpId="0" bldLvl="0"/>
      <p:bldP spid="36876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5F476C1E-94AB-45E2-94EF-F8148F050047}" type="slidenum">
              <a:rPr lang="zh-CN" altLang="en-US" sz="1200">
                <a:solidFill>
                  <a:srgbClr val="898989"/>
                </a:solidFill>
              </a:rPr>
              <a:t>31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378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4" descr="homework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91440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图片 2" descr="homewor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矩形 37899"/>
          <p:cNvSpPr>
            <a:spLocks noChangeArrowheads="1" noChangeShapeType="1" noTextEdit="1"/>
          </p:cNvSpPr>
          <p:nvPr/>
        </p:nvSpPr>
        <p:spPr bwMode="auto">
          <a:xfrm>
            <a:off x="869950" y="3289300"/>
            <a:ext cx="5899150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Talk about seasons with your parents.</a:t>
            </a:r>
            <a:endParaRPr lang="zh-CN" altLang="en-US" sz="48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3F8CA193-E969-4739-9569-205E9E97981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u=283548585,3078172488&amp;fm=27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2150" y="1123950"/>
            <a:ext cx="30035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7170" descr="u=533114861,3030996680&amp;fm=27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9800" y="1123950"/>
            <a:ext cx="3073400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图片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图片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9" name="图片 7178" descr="下载 (11)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99150" y="3219450"/>
            <a:ext cx="279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7179" descr="u=3961931988,142045105&amp;fm=27&amp;gp=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46350" y="3219450"/>
            <a:ext cx="27940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60693BF1-2271-4897-B070-AE44B16B1A9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Box 14"/>
          <p:cNvSpPr>
            <a:spLocks noChangeArrowheads="1"/>
          </p:cNvSpPr>
          <p:nvPr/>
        </p:nvSpPr>
        <p:spPr bwMode="auto">
          <a:xfrm>
            <a:off x="1149350" y="1473200"/>
            <a:ext cx="59309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season /ˈ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ː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zn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/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季节</a:t>
            </a:r>
          </a:p>
        </p:txBody>
      </p:sp>
      <p:sp>
        <p:nvSpPr>
          <p:cNvPr id="8202" name="矩形 15"/>
          <p:cNvSpPr>
            <a:spLocks noChangeArrowheads="1"/>
          </p:cNvSpPr>
          <p:nvPr/>
        </p:nvSpPr>
        <p:spPr bwMode="auto">
          <a:xfrm>
            <a:off x="869950" y="3079750"/>
            <a:ext cx="760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spring /sprɪŋ/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(名词)春天;春季</a:t>
            </a:r>
          </a:p>
        </p:txBody>
      </p:sp>
      <p:sp>
        <p:nvSpPr>
          <p:cNvPr id="8203" name="矩形 16"/>
          <p:cNvSpPr>
            <a:spLocks noChangeArrowheads="1"/>
          </p:cNvSpPr>
          <p:nvPr/>
        </p:nvSpPr>
        <p:spPr bwMode="auto">
          <a:xfrm>
            <a:off x="1079500" y="4826000"/>
            <a:ext cx="704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summer/ˈ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sʌmə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(r)/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夏天</a:t>
            </a:r>
            <a:r>
              <a:rPr lang="en-US" altLang="zh-CN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夏季</a:t>
            </a:r>
          </a:p>
        </p:txBody>
      </p:sp>
      <p:grpSp>
        <p:nvGrpSpPr>
          <p:cNvPr id="8204" name="组合 8203"/>
          <p:cNvGrpSpPr/>
          <p:nvPr/>
        </p:nvGrpSpPr>
        <p:grpSpPr bwMode="auto">
          <a:xfrm>
            <a:off x="450850" y="147320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5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1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07" name="组合 8206"/>
          <p:cNvGrpSpPr/>
          <p:nvPr/>
        </p:nvGrpSpPr>
        <p:grpSpPr bwMode="auto">
          <a:xfrm>
            <a:off x="381000" y="3149600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2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8210" name="组合 8209"/>
          <p:cNvGrpSpPr/>
          <p:nvPr/>
        </p:nvGrpSpPr>
        <p:grpSpPr bwMode="auto">
          <a:xfrm>
            <a:off x="409575" y="4868863"/>
            <a:ext cx="633413" cy="720725"/>
            <a:chOff x="0" y="0"/>
            <a:chExt cx="633358" cy="720289"/>
          </a:xfrm>
        </p:grpSpPr>
        <p:pic>
          <p:nvPicPr>
            <p:cNvPr id="4" name="图片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1" name="TextBox 31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solidFill>
                    <a:srgbClr val="000000"/>
                  </a:solidFill>
                  <a:sym typeface="Calibri" panose="020F0502020204030204" pitchFamily="34" charset="0"/>
                </a:rPr>
                <a:t>3</a:t>
              </a:r>
              <a:endParaRPr lang="zh-CN" altLang="en-US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821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8214" name="图片 82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18350" y="984250"/>
            <a:ext cx="20256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图片 82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26300" y="2590800"/>
            <a:ext cx="18859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图片 821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45400" y="4406900"/>
            <a:ext cx="14668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6448374-B058-477D-95F0-84F1C7FCE6D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bldLvl="0"/>
      <p:bldP spid="8202" grpId="0" bldLvl="0"/>
      <p:bldP spid="8203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4"/>
          <p:cNvSpPr/>
          <p:nvPr/>
        </p:nvSpPr>
        <p:spPr>
          <a:xfrm>
            <a:off x="1149350" y="1263650"/>
            <a:ext cx="59309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华文楷体" panose="02010600040101010101" pitchFamily="2" charset="-122"/>
              </a:rPr>
              <a:t>autumn /ˈɔːtəm/ 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名词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)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秋天</a:t>
            </a:r>
            <a:r>
              <a:rPr lang="en-US" altLang="zh-CN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;</a:t>
            </a:r>
            <a:r>
              <a:rPr lang="zh-CN" altLang="en-US" sz="3200" b="1" noProof="1"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秋季</a:t>
            </a:r>
          </a:p>
        </p:txBody>
      </p:sp>
      <p:sp>
        <p:nvSpPr>
          <p:cNvPr id="9226" name="矩形 15"/>
          <p:cNvSpPr>
            <a:spLocks noChangeArrowheads="1"/>
          </p:cNvSpPr>
          <p:nvPr/>
        </p:nvSpPr>
        <p:spPr bwMode="auto">
          <a:xfrm>
            <a:off x="876300" y="3267075"/>
            <a:ext cx="62166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winter /ˈwɪntə(r)/ </a:t>
            </a:r>
            <a:r>
              <a:rPr lang="zh-CN" altLang="en-US" sz="3200" b="1" dirty="0"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(名词)冬天;冬季</a:t>
            </a:r>
          </a:p>
        </p:txBody>
      </p:sp>
      <p:grpSp>
        <p:nvGrpSpPr>
          <p:cNvPr id="9227" name="组合 9226"/>
          <p:cNvGrpSpPr/>
          <p:nvPr/>
        </p:nvGrpSpPr>
        <p:grpSpPr bwMode="auto">
          <a:xfrm>
            <a:off x="381000" y="1333500"/>
            <a:ext cx="633413" cy="720725"/>
            <a:chOff x="0" y="0"/>
            <a:chExt cx="633358" cy="720289"/>
          </a:xfrm>
        </p:grpSpPr>
        <p:pic>
          <p:nvPicPr>
            <p:cNvPr id="2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2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9230" name="组合 9229"/>
          <p:cNvGrpSpPr/>
          <p:nvPr/>
        </p:nvGrpSpPr>
        <p:grpSpPr bwMode="auto">
          <a:xfrm>
            <a:off x="400050" y="3267075"/>
            <a:ext cx="633413" cy="720725"/>
            <a:chOff x="0" y="0"/>
            <a:chExt cx="633358" cy="720289"/>
          </a:xfrm>
        </p:grpSpPr>
        <p:pic>
          <p:nvPicPr>
            <p:cNvPr id="3" name="图片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633358" cy="720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TextBox 28"/>
            <p:cNvSpPr>
              <a:spLocks noChangeArrowheads="1"/>
            </p:cNvSpPr>
            <p:nvPr/>
          </p:nvSpPr>
          <p:spPr bwMode="auto">
            <a:xfrm>
              <a:off x="147348" y="195452"/>
              <a:ext cx="4860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>
                  <a:solidFill>
                    <a:srgbClr val="000000"/>
                  </a:solidFill>
                  <a:sym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9233" name="对角圆角矩形 23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9234" name="图片 923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6900" y="1054100"/>
            <a:ext cx="21653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图片 92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6900" y="2940050"/>
            <a:ext cx="21653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54F9AE5-A6D0-492A-9E25-121ACBB3DE5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/>
      <p:bldP spid="9226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3"/>
          <p:cNvSpPr>
            <a:spLocks noChangeArrowheads="1"/>
          </p:cNvSpPr>
          <p:nvPr/>
        </p:nvSpPr>
        <p:spPr bwMode="auto">
          <a:xfrm>
            <a:off x="4310063" y="1177925"/>
            <a:ext cx="3214687" cy="522288"/>
          </a:xfrm>
          <a:prstGeom prst="rect">
            <a:avLst/>
          </a:prstGeom>
          <a:solidFill>
            <a:srgbClr val="E7E20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00"/>
                </a:solidFill>
                <a:sym typeface="Calibri" panose="020F0502020204030204" pitchFamily="34" charset="0"/>
              </a:rPr>
              <a:t>Let’s play a game!</a:t>
            </a:r>
            <a:endParaRPr lang="zh-CN" altLang="en-US" sz="2800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1274" name="对角圆角矩形 12"/>
          <p:cNvSpPr/>
          <p:nvPr/>
        </p:nvSpPr>
        <p:spPr>
          <a:xfrm>
            <a:off x="1143000" y="1666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新词展示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对角圆角矩形 8"/>
          <p:cNvSpPr>
            <a:spLocks noChangeArrowheads="1"/>
          </p:cNvSpPr>
          <p:nvPr/>
        </p:nvSpPr>
        <p:spPr bwMode="auto">
          <a:xfrm>
            <a:off x="642938" y="1071563"/>
            <a:ext cx="2214562" cy="596900"/>
          </a:xfrm>
          <a:custGeom>
            <a:avLst/>
            <a:gdLst>
              <a:gd name="T0" fmla="*/ 0 w 3488"/>
              <a:gd name="T1" fmla="*/ 0 h 941"/>
              <a:gd name="T2" fmla="*/ 3488 w 3488"/>
              <a:gd name="T3" fmla="*/ 941 h 941"/>
            </a:gdLst>
            <a:ahLst/>
            <a:cxnLst/>
            <a:rect l="T0" t="T1" r="T2" b="T3"/>
            <a:pathLst>
              <a:path w="3488" h="941">
                <a:moveTo>
                  <a:pt x="156" y="0"/>
                </a:moveTo>
                <a:lnTo>
                  <a:pt x="3488" y="0"/>
                </a:lnTo>
                <a:lnTo>
                  <a:pt x="3488" y="784"/>
                </a:lnTo>
                <a:cubicBezTo>
                  <a:pt x="3488" y="870"/>
                  <a:pt x="3418" y="940"/>
                  <a:pt x="3332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gradFill rotWithShape="1">
            <a:gsLst>
              <a:gs pos="0">
                <a:srgbClr val="A6E4FF"/>
              </a:gs>
              <a:gs pos="34999">
                <a:srgbClr val="BFEDFF"/>
              </a:gs>
              <a:gs pos="100000">
                <a:srgbClr val="E6F9FF"/>
              </a:gs>
            </a:gsLst>
            <a:lin ang="5400000" scaled="1"/>
          </a:gradFill>
          <a:ln w="9525">
            <a:solidFill>
              <a:srgbClr val="4BACC6"/>
            </a:solidFill>
            <a:miter lim="800000"/>
          </a:ln>
        </p:spPr>
        <p:txBody>
          <a:bodyPr anchor="ctr"/>
          <a:lstStyle/>
          <a:p>
            <a:pPr algn="ctr" eaLnBrk="0" hangingPunct="0"/>
            <a:r>
              <a:rPr lang="zh-CN" altLang="en-US" sz="3600" dirty="0">
                <a:solidFill>
                  <a:srgbClr val="7030A0"/>
                </a:solidFill>
                <a:latin typeface="华文行楷" panose="02010800040101010101" pitchFamily="2" charset="-122"/>
                <a:ea typeface="华文行楷" panose="02010800040101010101" pitchFamily="2" charset="-122"/>
                <a:sym typeface="华文行楷" panose="02010800040101010101" pitchFamily="2" charset="-122"/>
              </a:rPr>
              <a:t>词汇巩固</a:t>
            </a:r>
            <a:endParaRPr lang="zh-CN" altLang="en-US" dirty="0"/>
          </a:p>
        </p:txBody>
      </p:sp>
      <p:sp>
        <p:nvSpPr>
          <p:cNvPr id="11276" name="TextBox 12"/>
          <p:cNvSpPr>
            <a:spLocks noChangeArrowheads="1"/>
          </p:cNvSpPr>
          <p:nvPr/>
        </p:nvSpPr>
        <p:spPr bwMode="auto">
          <a:xfrm>
            <a:off x="1009650" y="2032000"/>
            <a:ext cx="1835150" cy="527050"/>
          </a:xfrm>
          <a:prstGeom prst="rect">
            <a:avLst/>
          </a:prstGeom>
          <a:solidFill>
            <a:srgbClr val="00B050"/>
          </a:solidFill>
          <a:ln w="9525">
            <a:solidFill>
              <a:srgbClr val="FFC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80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快速抢答</a:t>
            </a:r>
          </a:p>
        </p:txBody>
      </p:sp>
      <p:sp>
        <p:nvSpPr>
          <p:cNvPr id="11277" name="TextBox 9"/>
          <p:cNvSpPr>
            <a:spLocks noChangeArrowheads="1"/>
          </p:cNvSpPr>
          <p:nvPr/>
        </p:nvSpPr>
        <p:spPr bwMode="auto">
          <a:xfrm>
            <a:off x="3851275" y="2311400"/>
            <a:ext cx="3794125" cy="25527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教师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或者</a:t>
            </a:r>
            <a:r>
              <a:rPr lang="en-US" sz="3200" dirty="0" err="1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学生</a:t>
            </a:r>
            <a:r>
              <a:rPr lang="zh-CN" altLang="en-US" sz="3200" dirty="0">
                <a:solidFill>
                  <a:srgbClr val="E36C0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出示本课单词卡片，其他同学分组抢答，哪一组答得快，哪一组获胜。</a:t>
            </a:r>
            <a:endParaRPr lang="en-US" sz="3200" dirty="0">
              <a:solidFill>
                <a:srgbClr val="E36C09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3" name="图片 1" descr="teacher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0" y="30797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227D36D-9D4E-4CFD-8F48-B81764813DB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bldLvl="0" animBg="1"/>
      <p:bldP spid="11276" grpId="0" bldLvl="0" animBg="1"/>
      <p:bldP spid="1127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3321" descr="1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914400"/>
            <a:ext cx="81026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A49D59F-66F2-4736-B033-BF909A06A76B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4346" name="文本框 14345"/>
          <p:cNvSpPr txBox="1">
            <a:spLocks noChangeArrowheads="1"/>
          </p:cNvSpPr>
          <p:nvPr/>
        </p:nvSpPr>
        <p:spPr bwMode="auto">
          <a:xfrm>
            <a:off x="590550" y="1193800"/>
            <a:ext cx="85217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冬天、春天、夏天和秋天都是季节。</a:t>
            </a:r>
          </a:p>
          <a:p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一年有四个季节。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这是冬天。冬天很冷。有冰和雪。</a:t>
            </a:r>
          </a:p>
          <a:p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这是春天。春天温暖多雨。有很多新的叶子和花朵。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这是夏天。夏天的太阳很热。多么炎热、晴朗的天气啊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!</a:t>
            </a:r>
          </a:p>
          <a:p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这是秋天。秋天很凉爽。叶子变红、变黄。</a:t>
            </a:r>
            <a:endParaRPr lang="zh-CN" altLang="en-US" sz="2800" dirty="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2DEBBBC-46E9-4DD8-9283-16EFBB25DC7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全屏显示(4:3)</PresentationFormat>
  <Paragraphs>245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Kozuka Gothic Pro H</vt:lpstr>
      <vt:lpstr>NEU-BZ-S92</vt:lpstr>
      <vt:lpstr>NEU-FZ-S92</vt:lpstr>
      <vt:lpstr>NEU-YB-S92</vt:lpstr>
      <vt:lpstr>方正大黑简体</vt:lpstr>
      <vt:lpstr>方正楷体_GBK</vt:lpstr>
      <vt:lpstr>方正书宋_GBK</vt:lpstr>
      <vt:lpstr>黑体</vt:lpstr>
      <vt:lpstr>华文行楷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2023-01-16T18:06:12Z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8CB11E9C39DD42F1B828BF6241D2DD96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