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7" r:id="rId2"/>
    <p:sldId id="266" r:id="rId3"/>
    <p:sldId id="256" r:id="rId4"/>
    <p:sldId id="257" r:id="rId5"/>
    <p:sldId id="258" r:id="rId6"/>
    <p:sldId id="259" r:id="rId7"/>
    <p:sldId id="271" r:id="rId8"/>
    <p:sldId id="285" r:id="rId9"/>
    <p:sldId id="262" r:id="rId10"/>
    <p:sldId id="298" r:id="rId11"/>
    <p:sldId id="283" r:id="rId12"/>
    <p:sldId id="291" r:id="rId13"/>
    <p:sldId id="306" r:id="rId14"/>
    <p:sldId id="304" r:id="rId15"/>
  </p:sldIdLst>
  <p:sldSz cx="9144000" cy="6858000" type="screen4x3"/>
  <p:notesSz cx="6858000" cy="9144000"/>
  <p:custDataLst>
    <p:tags r:id="rId1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accent2"/>
        </a:solidFill>
        <a:latin typeface="Times New Roman" panose="02020603050405020304" pitchFamily="18" charset="0"/>
        <a:ea typeface="华文行楷" panose="0201080004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accent2"/>
        </a:solidFill>
        <a:latin typeface="Times New Roman" panose="02020603050405020304" pitchFamily="18" charset="0"/>
        <a:ea typeface="华文行楷" panose="0201080004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accent2"/>
        </a:solidFill>
        <a:latin typeface="Times New Roman" panose="02020603050405020304" pitchFamily="18" charset="0"/>
        <a:ea typeface="华文行楷" panose="0201080004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accent2"/>
        </a:solidFill>
        <a:latin typeface="Times New Roman" panose="02020603050405020304" pitchFamily="18" charset="0"/>
        <a:ea typeface="华文行楷" panose="0201080004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accent2"/>
        </a:solidFill>
        <a:latin typeface="Times New Roman" panose="02020603050405020304" pitchFamily="18" charset="0"/>
        <a:ea typeface="华文行楷" panose="02010800040101010101" pitchFamily="2" charset="-122"/>
        <a:cs typeface="+mn-cs"/>
      </a:defRPr>
    </a:lvl5pPr>
    <a:lvl6pPr marL="2286000" algn="l" defTabSz="914400" rtl="0" eaLnBrk="1" latinLnBrk="0" hangingPunct="1">
      <a:defRPr sz="800" kern="1200">
        <a:solidFill>
          <a:schemeClr val="accent2"/>
        </a:solidFill>
        <a:latin typeface="Times New Roman" panose="02020603050405020304" pitchFamily="18" charset="0"/>
        <a:ea typeface="华文行楷" panose="02010800040101010101" pitchFamily="2" charset="-122"/>
        <a:cs typeface="+mn-cs"/>
      </a:defRPr>
    </a:lvl6pPr>
    <a:lvl7pPr marL="2743200" algn="l" defTabSz="914400" rtl="0" eaLnBrk="1" latinLnBrk="0" hangingPunct="1">
      <a:defRPr sz="800" kern="1200">
        <a:solidFill>
          <a:schemeClr val="accent2"/>
        </a:solidFill>
        <a:latin typeface="Times New Roman" panose="02020603050405020304" pitchFamily="18" charset="0"/>
        <a:ea typeface="华文行楷" panose="02010800040101010101" pitchFamily="2" charset="-122"/>
        <a:cs typeface="+mn-cs"/>
      </a:defRPr>
    </a:lvl7pPr>
    <a:lvl8pPr marL="3200400" algn="l" defTabSz="914400" rtl="0" eaLnBrk="1" latinLnBrk="0" hangingPunct="1">
      <a:defRPr sz="800" kern="1200">
        <a:solidFill>
          <a:schemeClr val="accent2"/>
        </a:solidFill>
        <a:latin typeface="Times New Roman" panose="02020603050405020304" pitchFamily="18" charset="0"/>
        <a:ea typeface="华文行楷" panose="02010800040101010101" pitchFamily="2" charset="-122"/>
        <a:cs typeface="+mn-cs"/>
      </a:defRPr>
    </a:lvl8pPr>
    <a:lvl9pPr marL="3657600" algn="l" defTabSz="914400" rtl="0" eaLnBrk="1" latinLnBrk="0" hangingPunct="1">
      <a:defRPr sz="800" kern="1200">
        <a:solidFill>
          <a:schemeClr val="accent2"/>
        </a:solidFill>
        <a:latin typeface="Times New Roman" panose="02020603050405020304" pitchFamily="18" charset="0"/>
        <a:ea typeface="华文行楷" panose="020108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1">
          <p15:clr>
            <a:srgbClr val="A4A3A4"/>
          </p15:clr>
        </p15:guide>
        <p15:guide id="2" pos="28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CC0000"/>
    <a:srgbClr val="00FF00"/>
    <a:srgbClr val="6600CC"/>
    <a:srgbClr val="FF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4" autoAdjust="0"/>
    <p:restoredTop sz="99506" autoAdjust="0"/>
  </p:normalViewPr>
  <p:slideViewPr>
    <p:cSldViewPr>
      <p:cViewPr>
        <p:scale>
          <a:sx n="100" d="100"/>
          <a:sy n="100" d="100"/>
        </p:scale>
        <p:origin x="-186" y="-264"/>
      </p:cViewPr>
      <p:guideLst>
        <p:guide orient="horz" pos="2131"/>
        <p:guide pos="28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198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989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chemeClr val="tx1"/>
                </a:solidFill>
                <a:ea typeface="宋体" panose="02010600030101010101" pitchFamily="2" charset="-122"/>
              </a:defRPr>
            </a:lvl1pPr>
          </a:lstStyle>
          <a:p>
            <a:fld id="{AF81488D-5971-4583-ABC3-22CD7D03D384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1488D-5971-4583-ABC3-22CD7D03D384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14350"/>
            <a:ext cx="2057400" cy="56118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14350"/>
            <a:ext cx="6019800" cy="56118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14350"/>
            <a:ext cx="82296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2.png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457929" y="1988840"/>
            <a:ext cx="8229600" cy="1007442"/>
          </a:xfrm>
        </p:spPr>
        <p:txBody>
          <a:bodyPr/>
          <a:lstStyle/>
          <a:p>
            <a:pPr algn="ctr">
              <a:buFontTx/>
              <a:buNone/>
            </a:pPr>
            <a:r>
              <a:rPr lang="zh-CN" altLang="en-US" sz="8800" dirty="0" smtClean="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有</a:t>
            </a:r>
            <a:r>
              <a:rPr lang="zh-CN" altLang="en-US" sz="8800" dirty="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理数的乘法 </a:t>
            </a:r>
            <a:endParaRPr lang="en-US" altLang="zh-CN" sz="1100" dirty="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66599" y="515719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146175" y="1567656"/>
            <a:ext cx="6677025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</a:rPr>
              <a:t>总结</a:t>
            </a:r>
            <a:r>
              <a:rPr lang="zh-CN" altLang="en-US" sz="3600" dirty="0">
                <a:solidFill>
                  <a:srgbClr val="FF0000"/>
                </a:solidFill>
                <a:ea typeface="宋体" panose="02010600030101010101" pitchFamily="2" charset="-122"/>
              </a:rPr>
              <a:t>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dirty="0">
                <a:solidFill>
                  <a:srgbClr val="05070D"/>
                </a:solidFill>
                <a:ea typeface="宋体" panose="02010600030101010101" pitchFamily="2" charset="-122"/>
              </a:rPr>
              <a:t>一个数乘以</a:t>
            </a:r>
            <a:r>
              <a:rPr lang="en-US" altLang="zh-CN" sz="3600" dirty="0">
                <a:solidFill>
                  <a:srgbClr val="05070D"/>
                </a:solidFill>
                <a:ea typeface="宋体" panose="02010600030101010101" pitchFamily="2" charset="-122"/>
              </a:rPr>
              <a:t>1</a:t>
            </a:r>
            <a:r>
              <a:rPr lang="zh-CN" altLang="en-US" sz="3600" dirty="0">
                <a:solidFill>
                  <a:srgbClr val="05070D"/>
                </a:solidFill>
                <a:ea typeface="宋体" panose="02010600030101010101" pitchFamily="2" charset="-122"/>
              </a:rPr>
              <a:t>都等于它</a:t>
            </a:r>
            <a:r>
              <a:rPr lang="zh-CN" altLang="en-US" sz="3600" u="sng" dirty="0">
                <a:solidFill>
                  <a:srgbClr val="05070D"/>
                </a:solidFill>
                <a:ea typeface="宋体" panose="02010600030101010101" pitchFamily="2" charset="-122"/>
              </a:rPr>
              <a:t>      </a:t>
            </a:r>
            <a:r>
              <a:rPr lang="zh-CN" altLang="en-US" sz="3600" dirty="0">
                <a:solidFill>
                  <a:srgbClr val="05070D"/>
                </a:solidFill>
                <a:ea typeface="宋体" panose="02010600030101010101" pitchFamily="2" charset="-122"/>
              </a:rPr>
              <a:t>；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dirty="0">
                <a:solidFill>
                  <a:srgbClr val="05070D"/>
                </a:solidFill>
                <a:ea typeface="宋体" panose="02010600030101010101" pitchFamily="2" charset="-122"/>
              </a:rPr>
              <a:t>一个数乘以</a:t>
            </a:r>
            <a:r>
              <a:rPr lang="en-US" altLang="zh-CN" sz="3600" dirty="0">
                <a:solidFill>
                  <a:srgbClr val="05070D"/>
                </a:solidFill>
                <a:ea typeface="宋体" panose="02010600030101010101" pitchFamily="2" charset="-122"/>
              </a:rPr>
              <a:t>-1</a:t>
            </a:r>
            <a:r>
              <a:rPr lang="zh-CN" altLang="en-US" sz="3600" dirty="0">
                <a:solidFill>
                  <a:srgbClr val="05070D"/>
                </a:solidFill>
                <a:ea typeface="宋体" panose="02010600030101010101" pitchFamily="2" charset="-122"/>
              </a:rPr>
              <a:t>都等于它的   </a:t>
            </a:r>
            <a:r>
              <a:rPr lang="zh-CN" altLang="en-US" sz="3600" u="sng" dirty="0">
                <a:solidFill>
                  <a:srgbClr val="05070D"/>
                </a:solidFill>
                <a:ea typeface="宋体" panose="02010600030101010101" pitchFamily="2" charset="-122"/>
              </a:rPr>
              <a:t>       </a:t>
            </a:r>
            <a:r>
              <a:rPr lang="en-US" altLang="zh-CN" sz="3600" dirty="0" smtClean="0">
                <a:solidFill>
                  <a:srgbClr val="05070D"/>
                </a:solidFill>
                <a:ea typeface="宋体" panose="02010600030101010101" pitchFamily="2" charset="-122"/>
              </a:rPr>
              <a:t>.</a:t>
            </a:r>
            <a:endParaRPr lang="en-US" altLang="zh-CN" sz="3600" dirty="0">
              <a:solidFill>
                <a:srgbClr val="05070D"/>
              </a:solidFill>
              <a:ea typeface="宋体" panose="02010600030101010101" pitchFamily="2" charset="-122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5340350" y="2280444"/>
            <a:ext cx="1162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3600">
                <a:solidFill>
                  <a:srgbClr val="FF0000"/>
                </a:solidFill>
              </a:rPr>
              <a:t>本身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059488" y="3288506"/>
            <a:ext cx="15573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相反数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6275388" y="3720306"/>
            <a:ext cx="158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68556" y="574675"/>
            <a:ext cx="8413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0000FF"/>
                </a:solidFill>
              </a:rPr>
              <a:t>动动脑</a:t>
            </a:r>
            <a:r>
              <a:rPr lang="zh-CN" altLang="en-US" sz="3600" dirty="0">
                <a:solidFill>
                  <a:srgbClr val="0000FF"/>
                </a:solidFill>
                <a:ea typeface="华文琥珀" panose="02010800040101010101" pitchFamily="2" charset="-122"/>
              </a:rPr>
              <a:t>：</a:t>
            </a:r>
            <a:r>
              <a:rPr lang="zh-CN" altLang="en-US" sz="3600" dirty="0">
                <a:solidFill>
                  <a:srgbClr val="0000FF"/>
                </a:solidFill>
              </a:rPr>
              <a:t>你会计算几个有理数的乘法吗？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901943" y="1293813"/>
            <a:ext cx="478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2 ×3×4× (-5)=________________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28918" y="2662238"/>
            <a:ext cx="6840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r>
              <a:rPr lang="en-US" altLang="zh-CN" sz="2400" b="0" dirty="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×(-3) ×(-4) ×(-5)=_________________ </a:t>
            </a:r>
            <a:endParaRPr lang="en-US" altLang="zh-CN" sz="800" b="0" dirty="0">
              <a:solidFill>
                <a:schemeClr val="bg1"/>
              </a:solidFill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808281" y="3400425"/>
            <a:ext cx="592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(-2) ×(-3) ×(-4) ×(-5)=_________________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924543" y="1222375"/>
            <a:ext cx="151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ea typeface="宋体" panose="02010600030101010101" pitchFamily="2" charset="-122"/>
              </a:rPr>
              <a:t>-120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997568" y="1943100"/>
            <a:ext cx="309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ea typeface="宋体" panose="02010600030101010101" pitchFamily="2" charset="-122"/>
              </a:rPr>
              <a:t>120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213468" y="2590800"/>
            <a:ext cx="361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33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3300"/>
                </a:solidFill>
                <a:ea typeface="宋体" panose="02010600030101010101" pitchFamily="2" charset="-122"/>
              </a:rPr>
              <a:t>- 120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718293" y="3382963"/>
            <a:ext cx="432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33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>
                <a:solidFill>
                  <a:srgbClr val="FF3300"/>
                </a:solidFill>
                <a:ea typeface="宋体" panose="02010600030101010101" pitchFamily="2" charset="-122"/>
              </a:rPr>
              <a:t>120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81218" y="501650"/>
            <a:ext cx="4635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en-US" altLang="zh-CN" sz="4400">
                <a:solidFill>
                  <a:srgbClr val="FF3300"/>
                </a:solidFill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774700" y="5084763"/>
            <a:ext cx="77374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2400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几个不是</a:t>
            </a:r>
            <a:r>
              <a:rPr lang="en-US" altLang="zh-CN" sz="2400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sz="2400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的数相乘</a:t>
            </a:r>
            <a:r>
              <a:rPr lang="en-US" altLang="zh-CN" sz="2400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2400" u="sng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负因数</a:t>
            </a:r>
            <a:r>
              <a:rPr lang="zh-CN" altLang="en-US" sz="2400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的个数</a:t>
            </a:r>
            <a:r>
              <a:rPr lang="zh-CN" altLang="en-US" sz="2400" u="sng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是           </a:t>
            </a:r>
            <a:r>
              <a:rPr lang="zh-CN" altLang="en-US" sz="2400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时</a:t>
            </a:r>
            <a:r>
              <a:rPr lang="en-US" altLang="zh-CN" sz="2400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2400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积是         </a:t>
            </a:r>
            <a:r>
              <a:rPr lang="en-US" altLang="zh-CN" sz="2400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;</a:t>
            </a:r>
          </a:p>
          <a:p>
            <a:pPr eaLnBrk="1" hangingPunct="1"/>
            <a:r>
              <a:rPr lang="zh-CN" altLang="en-US" sz="2400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负因数的个数</a:t>
            </a:r>
            <a:r>
              <a:rPr lang="zh-CN" altLang="en-US" sz="2400" u="sng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是           </a:t>
            </a:r>
            <a:r>
              <a:rPr lang="zh-CN" altLang="en-US" sz="2400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时</a:t>
            </a:r>
            <a:r>
              <a:rPr lang="en-US" altLang="zh-CN" sz="2400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2400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积是 </a:t>
            </a:r>
            <a:r>
              <a:rPr lang="zh-CN" altLang="en-US" sz="2400" u="sng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             </a:t>
            </a:r>
            <a:r>
              <a:rPr lang="en-US" altLang="zh-CN" sz="2400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5580063" y="5072063"/>
            <a:ext cx="984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偶数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7419200" y="5084763"/>
            <a:ext cx="1079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正数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2941936" y="5397994"/>
            <a:ext cx="1154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奇数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4870450" y="5396648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负数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828918" y="2014538"/>
            <a:ext cx="367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r>
              <a:rPr lang="en-US" altLang="zh-CN" sz="2400" b="0" dirty="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×3×(-4)×(-5)=</a:t>
            </a:r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3924543" y="2446338"/>
            <a:ext cx="22336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6882" name="WordArt 18"/>
          <p:cNvSpPr>
            <a:spLocks noChangeArrowheads="1" noChangeShapeType="1"/>
          </p:cNvSpPr>
          <p:nvPr/>
        </p:nvSpPr>
        <p:spPr bwMode="auto">
          <a:xfrm>
            <a:off x="971186" y="4267200"/>
            <a:ext cx="3657600" cy="609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 cap="sq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通过观察我们知道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4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500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500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500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50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50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500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1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1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620">
                                      <p:cBhvr>
                                        <p:cTn id="1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620">
                                      <p:cBhvr>
                                        <p:cTn id="1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1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1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620">
                                      <p:cBhvr>
                                        <p:cTn id="1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620">
                                      <p:cBhvr>
                                        <p:cTn id="1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14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14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620">
                                      <p:cBhvr>
                                        <p:cTn id="14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620">
                                      <p:cBhvr>
                                        <p:cTn id="14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15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15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620">
                                      <p:cBhvr>
                                        <p:cTn id="15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8620">
                                      <p:cBhvr>
                                        <p:cTn id="15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2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autoUpdateAnimBg="0"/>
      <p:bldP spid="36868" grpId="0" autoUpdateAnimBg="0"/>
      <p:bldP spid="36869" grpId="0" autoUpdateAnimBg="0"/>
      <p:bldP spid="36870" grpId="0" autoUpdateAnimBg="0"/>
      <p:bldP spid="36871" grpId="0" autoUpdateAnimBg="0"/>
      <p:bldP spid="36872" grpId="0" autoUpdateAnimBg="0"/>
      <p:bldP spid="36873" grpId="0" autoUpdateAnimBg="0"/>
      <p:bldP spid="36874" grpId="0" autoUpdateAnimBg="0"/>
      <p:bldP spid="36875" grpId="0" autoUpdateAnimBg="0"/>
      <p:bldP spid="36876" grpId="0" autoUpdateAnimBg="0"/>
      <p:bldP spid="36876" grpId="1" autoUpdateAnimBg="0"/>
      <p:bldP spid="36877" grpId="0" autoUpdateAnimBg="0"/>
      <p:bldP spid="36877" grpId="1" autoUpdateAnimBg="0"/>
      <p:bldP spid="36878" grpId="0" autoUpdateAnimBg="0"/>
      <p:bldP spid="36878" grpId="1" autoUpdateAnimBg="0"/>
      <p:bldP spid="36879" grpId="0" autoUpdateAnimBg="0"/>
      <p:bldP spid="36879" grpId="1" autoUpdateAnimBg="0"/>
      <p:bldP spid="36880" grpId="0" bldLvl="0" autoUpdateAnimBg="0"/>
      <p:bldP spid="36881" grpId="0" animBg="1"/>
      <p:bldP spid="368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755650" y="563563"/>
            <a:ext cx="2584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2800" b="0" dirty="0">
                <a:solidFill>
                  <a:srgbClr val="990099"/>
                </a:solidFill>
                <a:ea typeface="华文琥珀" panose="02010800040101010101" pitchFamily="2" charset="-122"/>
              </a:rPr>
              <a:t>例三       计算：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166813" y="1341438"/>
            <a:ext cx="7366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）（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-5</a:t>
            </a: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）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×8×</a:t>
            </a: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- 7</a:t>
            </a: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）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×</a:t>
            </a: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- 0.25</a:t>
            </a: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）</a:t>
            </a:r>
          </a:p>
          <a:p>
            <a:pPr eaLnBrk="1" hangingPunct="1"/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）   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7.8×</a:t>
            </a: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-8.1</a:t>
            </a: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）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×0×</a:t>
            </a: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- 19.6</a:t>
            </a: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36600" y="2281238"/>
            <a:ext cx="6859588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2800" b="0" dirty="0">
                <a:solidFill>
                  <a:srgbClr val="FF3300"/>
                </a:solidFill>
              </a:rPr>
              <a:t>解</a:t>
            </a:r>
            <a:r>
              <a:rPr lang="zh-CN" altLang="en-US" sz="2800" b="0" dirty="0">
                <a:solidFill>
                  <a:srgbClr val="FF3300"/>
                </a:solidFill>
                <a:sym typeface="Wingdings" panose="05000000000000000000" pitchFamily="2" charset="2"/>
              </a:rPr>
              <a:t>： 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）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原式</a:t>
            </a: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 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-</a:t>
            </a:r>
            <a:r>
              <a:rPr lang="zh-CN" altLang="en-US" sz="2400" dirty="0">
                <a:solidFill>
                  <a:schemeClr val="tx1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5×8×7×0.25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  <a:p>
            <a:pPr eaLnBrk="1" hangingPunct="1"/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       </a:t>
            </a: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 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- 70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547813" y="3232150"/>
            <a:ext cx="734536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）原式 </a:t>
            </a: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 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7.8×8.1×0×19.6</a:t>
            </a:r>
          </a:p>
          <a:p>
            <a:pPr eaLnBrk="1" hangingPunct="1"/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                  </a:t>
            </a:r>
            <a:r>
              <a:rPr lang="en-US" altLang="zh-CN" sz="24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en-US" altLang="zh-CN" sz="2400" dirty="0">
                <a:solidFill>
                  <a:schemeClr val="tx1"/>
                </a:solidFill>
                <a:ea typeface="宋体" panose="02010600030101010101" pitchFamily="2" charset="-122"/>
              </a:rPr>
              <a:t>  0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19113" y="4108450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2400" b="0" dirty="0">
                <a:solidFill>
                  <a:srgbClr val="FF66CC"/>
                </a:solidFill>
                <a:ea typeface="华文琥珀" panose="02010800040101010101" pitchFamily="2" charset="-122"/>
              </a:rPr>
              <a:t>小发现：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900113" y="4941888"/>
            <a:ext cx="7083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几个数相乘，如果其中有因数为</a:t>
            </a:r>
            <a:r>
              <a:rPr lang="en-US" altLang="zh-CN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，积等于</a:t>
            </a:r>
            <a:r>
              <a:rPr lang="en-US" altLang="zh-CN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______</a:t>
            </a:r>
            <a:r>
              <a:rPr lang="zh-CN" altLang="en-US" sz="24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804025" y="4916488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500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500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500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autoUpdateAnimBg="0"/>
      <p:bldP spid="37892" grpId="0" autoUpdateAnimBg="0"/>
      <p:bldP spid="37893" grpId="0" autoUpdateAnimBg="0"/>
      <p:bldP spid="37894" grpId="0" autoUpdateAnimBg="0"/>
      <p:bldP spid="37895" grpId="0" autoUpdateAnimBg="0"/>
      <p:bldP spid="3789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71600" y="1412776"/>
            <a:ext cx="7239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计算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） 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7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／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10 ×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（－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3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／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14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） 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5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／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4 ×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（－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1.2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）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×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（－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／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9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3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）（－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0.12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）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×1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／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12×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（－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100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4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）（－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3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／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7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）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×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（－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／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）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×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（－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8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／</a:t>
            </a:r>
            <a:r>
              <a:rPr lang="en-US" altLang="zh-CN" sz="2400" dirty="0">
                <a:solidFill>
                  <a:srgbClr val="0000FF"/>
                </a:solidFill>
                <a:ea typeface="宋体" panose="02010600030101010101" pitchFamily="2" charset="-122"/>
              </a:rPr>
              <a:t>15</a:t>
            </a:r>
            <a:r>
              <a:rPr lang="zh-CN" altLang="en-US" sz="2400" dirty="0">
                <a:solidFill>
                  <a:srgbClr val="0000FF"/>
                </a:solidFill>
                <a:ea typeface="宋体" panose="02010600030101010101" pitchFamily="2" charset="-122"/>
              </a:rPr>
              <a:t>） 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429000" y="4495800"/>
            <a:ext cx="457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5400" b="0" i="1" dirty="0">
                <a:solidFill>
                  <a:srgbClr val="FF0000"/>
                </a:solidFill>
              </a:rPr>
              <a:t>相信自己</a:t>
            </a:r>
            <a:r>
              <a:rPr lang="zh-CN" altLang="en-US" sz="5400" b="0" i="1" dirty="0">
                <a:solidFill>
                  <a:schemeClr val="tx1"/>
                </a:solidFill>
                <a:ea typeface="华文新魏" panose="02010800040101010101" pitchFamily="2" charset="-122"/>
              </a:rPr>
              <a:t> </a:t>
            </a:r>
            <a:r>
              <a:rPr lang="zh-CN" altLang="en-US" sz="5400" b="0" i="1" dirty="0">
                <a:solidFill>
                  <a:srgbClr val="FF0000"/>
                </a:solidFill>
                <a:ea typeface="华文新魏" panose="02010800040101010101" pitchFamily="2" charset="-122"/>
              </a:rPr>
              <a:t>！</a:t>
            </a:r>
          </a:p>
        </p:txBody>
      </p:sp>
      <p:pic>
        <p:nvPicPr>
          <p:cNvPr id="38917" name="Rectangle 5"/>
          <p:cNvPicPr>
            <a:picLocks noGrp="1" noChangeArrowheads="1"/>
          </p:cNvPicPr>
          <p:nvPr>
            <p:ph type="title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073150" y="298450"/>
            <a:ext cx="8070850" cy="1219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752600" y="1676400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0" dirty="0">
                <a:ea typeface="宋体" panose="02010600030101010101" pitchFamily="2" charset="-122"/>
              </a:rPr>
              <a:t> 有理数乘法法则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752600" y="2286000"/>
            <a:ext cx="647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0" dirty="0">
                <a:solidFill>
                  <a:srgbClr val="FF3300"/>
                </a:solidFill>
                <a:ea typeface="宋体" panose="02010600030101010101" pitchFamily="2" charset="-122"/>
              </a:rPr>
              <a:t>两数相乘，同号得正，异号得负，绝对值相乘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752600" y="28956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0" dirty="0">
                <a:solidFill>
                  <a:srgbClr val="FF3300"/>
                </a:solidFill>
                <a:ea typeface="宋体" panose="02010600030101010101" pitchFamily="2" charset="-122"/>
              </a:rPr>
              <a:t>任何数与 </a:t>
            </a:r>
            <a:r>
              <a:rPr lang="en-US" altLang="zh-CN" sz="2400" b="0" dirty="0">
                <a:solidFill>
                  <a:srgbClr val="FF3300"/>
                </a:solidFill>
                <a:ea typeface="宋体" panose="02010600030101010101" pitchFamily="2" charset="-122"/>
              </a:rPr>
              <a:t>0 </a:t>
            </a:r>
            <a:r>
              <a:rPr lang="zh-CN" altLang="en-US" sz="2400" b="0" dirty="0">
                <a:solidFill>
                  <a:srgbClr val="FF3300"/>
                </a:solidFill>
                <a:ea typeface="宋体" panose="02010600030101010101" pitchFamily="2" charset="-122"/>
              </a:rPr>
              <a:t>相乘，积仍为 </a:t>
            </a:r>
            <a:r>
              <a:rPr lang="en-US" altLang="zh-CN" sz="2400" b="0" dirty="0">
                <a:solidFill>
                  <a:srgbClr val="FF3300"/>
                </a:solidFill>
                <a:ea typeface="宋体" panose="02010600030101010101" pitchFamily="2" charset="-122"/>
              </a:rPr>
              <a:t>0</a:t>
            </a:r>
            <a:r>
              <a:rPr lang="en-US" altLang="zh-CN" sz="2400" b="0" dirty="0" smtClean="0">
                <a:solidFill>
                  <a:srgbClr val="FF3300"/>
                </a:solidFill>
                <a:ea typeface="宋体" panose="02010600030101010101" pitchFamily="2" charset="-122"/>
              </a:rPr>
              <a:t>. </a:t>
            </a:r>
            <a:endParaRPr lang="en-US" altLang="zh-CN" sz="2400" b="0" dirty="0">
              <a:solidFill>
                <a:srgbClr val="FF3300"/>
              </a:solidFill>
              <a:ea typeface="宋体" panose="02010600030101010101" pitchFamily="2" charset="-122"/>
            </a:endParaRPr>
          </a:p>
        </p:txBody>
      </p:sp>
      <p:pic>
        <p:nvPicPr>
          <p:cNvPr id="39942" name="Rectangle 6"/>
          <p:cNvPicPr>
            <a:picLocks noGrp="1" noChangeArrowheads="1"/>
          </p:cNvPicPr>
          <p:nvPr>
            <p:ph type="title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1172719" y="3352800"/>
            <a:ext cx="6927673" cy="3388568"/>
          </a:xfrm>
        </p:spPr>
      </p:pic>
      <p:sp>
        <p:nvSpPr>
          <p:cNvPr id="39943" name="WordArt 7"/>
          <p:cNvSpPr>
            <a:spLocks noChangeArrowheads="1" noChangeShapeType="1"/>
          </p:cNvSpPr>
          <p:nvPr/>
        </p:nvSpPr>
        <p:spPr bwMode="auto">
          <a:xfrm>
            <a:off x="1828800" y="838200"/>
            <a:ext cx="2438400" cy="533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 cap="sq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 autoUpdateAnimBg="0"/>
      <p:bldP spid="39940" grpId="0" animBg="1" autoUpdateAnimBg="0"/>
      <p:bldP spid="39941" grpId="0" animBg="1" autoUpdateAnimBg="0"/>
      <p:bldP spid="399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371600" y="1219200"/>
            <a:ext cx="3704456" cy="348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 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 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 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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 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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2 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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 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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9 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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0 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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4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743200" y="1219200"/>
            <a:ext cx="12192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28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819400" y="2133600"/>
            <a:ext cx="11430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886200" y="3048000"/>
            <a:ext cx="12954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70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876800" y="3962400"/>
            <a:ext cx="11430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＝</a:t>
            </a:r>
            <a:r>
              <a:rPr lang="en-US" altLang="zh-CN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143000" y="4953000"/>
            <a:ext cx="64770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(-3)</a:t>
            </a:r>
            <a:r>
              <a:rPr lang="en-US" altLang="zh-CN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</a:t>
            </a:r>
            <a:r>
              <a:rPr lang="en-US" altLang="zh-CN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2=?    (-3)</a:t>
            </a:r>
            <a:r>
              <a:rPr lang="en-US" altLang="zh-CN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</a:t>
            </a:r>
            <a:r>
              <a:rPr lang="en-US" altLang="zh-CN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(-2)=?</a:t>
            </a:r>
          </a:p>
        </p:txBody>
      </p:sp>
      <p:pic>
        <p:nvPicPr>
          <p:cNvPr id="28680" name="Picture 8" descr="H:\课件素材\动画素材\符号\其他类\QT_01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5250" y="14859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6" grpId="0" build="p" autoUpdateAnimBg="0"/>
      <p:bldP spid="28677" grpId="0" build="p" autoUpdateAnimBg="0"/>
      <p:bldP spid="28678" grpId="0" build="p" autoUpdateAnimBg="0"/>
      <p:bldP spid="286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1676400" y="3733800"/>
            <a:ext cx="601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 flipH="1" flipV="1">
            <a:off x="44958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5814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54102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63246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5908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362200" y="3810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3528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343400" y="3810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2578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60960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3581400" y="3124200"/>
            <a:ext cx="914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3581400" y="44196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3581400" y="4419600"/>
            <a:ext cx="1981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505200" y="4419600"/>
            <a:ext cx="2895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4114800" y="1676400"/>
            <a:ext cx="1447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>
                <a:solidFill>
                  <a:srgbClr val="990099"/>
                </a:solidFill>
                <a:ea typeface="宋体" panose="02010600030101010101" pitchFamily="2" charset="-122"/>
              </a:rPr>
              <a:t>2</a:t>
            </a:r>
            <a:r>
              <a:rPr lang="en-US" altLang="zh-CN" sz="4800">
                <a:solidFill>
                  <a:srgbClr val="990099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3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5105400" y="1676400"/>
            <a:ext cx="1219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>
                <a:solidFill>
                  <a:srgbClr val="800080"/>
                </a:solidFill>
                <a:ea typeface="宋体" panose="02010600030101010101" pitchFamily="2" charset="-122"/>
              </a:rPr>
              <a:t>= 6</a:t>
            </a:r>
          </a:p>
        </p:txBody>
      </p:sp>
      <p:pic>
        <p:nvPicPr>
          <p:cNvPr id="29715" name="Picture 19" descr="H:\课件素材\动画素材\卡通\002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692150"/>
            <a:ext cx="1120775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animBg="1"/>
      <p:bldP spid="29700" grpId="0" animBg="1"/>
      <p:bldP spid="29701" grpId="0" animBg="1"/>
      <p:bldP spid="29702" grpId="0" animBg="1"/>
      <p:bldP spid="29703" grpId="0" animBg="1"/>
      <p:bldP spid="29704" grpId="0" autoUpdateAnimBg="0"/>
      <p:bldP spid="29705" grpId="0" autoUpdateAnimBg="0"/>
      <p:bldP spid="29706" grpId="0" autoUpdateAnimBg="0"/>
      <p:bldP spid="29707" grpId="0" autoUpdateAnimBg="0"/>
      <p:bldP spid="29708" grpId="0" autoUpdateAnimBg="0"/>
      <p:bldP spid="29709" grpId="0" animBg="1"/>
      <p:bldP spid="29710" grpId="0" animBg="1"/>
      <p:bldP spid="29711" grpId="0" animBg="1"/>
      <p:bldP spid="29712" grpId="0" animBg="1"/>
      <p:bldP spid="2971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1676400" y="3733800"/>
            <a:ext cx="601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 flipH="1" flipV="1">
            <a:off x="44958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35814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54102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63246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5908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343400" y="3810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2578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096000" y="3810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276600" y="3810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362200" y="3810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4495800" y="3124200"/>
            <a:ext cx="914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4495800" y="44196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3581400" y="4419600"/>
            <a:ext cx="1905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2590800" y="4419600"/>
            <a:ext cx="2819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37" name="Text Box 17"/>
          <p:cNvSpPr txBox="1">
            <a:spLocks noChangeArrowheads="1"/>
          </p:cNvSpPr>
          <p:nvPr/>
        </p:nvSpPr>
        <p:spPr bwMode="auto">
          <a:xfrm>
            <a:off x="3276600" y="1676400"/>
            <a:ext cx="2209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ea typeface="宋体" panose="02010600030101010101" pitchFamily="2" charset="-122"/>
              </a:rPr>
              <a:t>  </a:t>
            </a:r>
            <a:r>
              <a:rPr lang="en-US" altLang="zh-CN" sz="4800">
                <a:solidFill>
                  <a:srgbClr val="990099"/>
                </a:solidFill>
                <a:ea typeface="宋体" panose="02010600030101010101" pitchFamily="2" charset="-122"/>
              </a:rPr>
              <a:t>(</a:t>
            </a:r>
            <a:r>
              <a:rPr lang="en-US" altLang="zh-CN" sz="4800">
                <a:solidFill>
                  <a:srgbClr val="990099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4800">
                <a:solidFill>
                  <a:srgbClr val="990099"/>
                </a:solidFill>
                <a:ea typeface="宋体" panose="02010600030101010101" pitchFamily="2" charset="-122"/>
              </a:rPr>
              <a:t> 2)</a:t>
            </a:r>
            <a:r>
              <a:rPr lang="en-US" altLang="zh-CN" sz="4800">
                <a:solidFill>
                  <a:srgbClr val="990099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3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5334000" y="1676400"/>
            <a:ext cx="1752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>
                <a:solidFill>
                  <a:srgbClr val="800080"/>
                </a:solidFill>
                <a:ea typeface="宋体" panose="02010600030101010101" pitchFamily="2" charset="-122"/>
              </a:rPr>
              <a:t>= </a:t>
            </a:r>
            <a:r>
              <a:rPr lang="en-US" altLang="zh-CN" sz="4800">
                <a:solidFill>
                  <a:srgbClr val="80008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4800">
                <a:solidFill>
                  <a:srgbClr val="800080"/>
                </a:solidFill>
                <a:ea typeface="宋体" panose="02010600030101010101" pitchFamily="2" charset="-122"/>
              </a:rPr>
              <a:t> 6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3" grpId="0" animBg="1"/>
      <p:bldP spid="30724" grpId="0" animBg="1"/>
      <p:bldP spid="30725" grpId="0" animBg="1"/>
      <p:bldP spid="30726" grpId="0" animBg="1"/>
      <p:bldP spid="30727" grpId="0" animBg="1"/>
      <p:bldP spid="30728" grpId="0" autoUpdateAnimBg="0"/>
      <p:bldP spid="30729" grpId="0" autoUpdateAnimBg="0"/>
      <p:bldP spid="30730" grpId="0" autoUpdateAnimBg="0"/>
      <p:bldP spid="30731" grpId="0" autoUpdateAnimBg="0"/>
      <p:bldP spid="30732" grpId="0" autoUpdateAnimBg="0"/>
      <p:bldP spid="30733" grpId="0" animBg="1"/>
      <p:bldP spid="30734" grpId="0" animBg="1"/>
      <p:bldP spid="30735" grpId="0" animBg="1"/>
      <p:bldP spid="30736" grpId="0" animBg="1"/>
      <p:bldP spid="3073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1676400" y="3733800"/>
            <a:ext cx="601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 flipH="1" flipV="1">
            <a:off x="44958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35814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54102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63246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590800" y="3581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343400" y="3810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5257800" y="3810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096000" y="3810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276600" y="3810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-4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2362200" y="3810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-6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5410200" y="3124200"/>
            <a:ext cx="914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4495800" y="4419600"/>
            <a:ext cx="990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581400" y="4419600"/>
            <a:ext cx="1905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2590800" y="4419600"/>
            <a:ext cx="2819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3276600" y="1676400"/>
            <a:ext cx="2743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ea typeface="宋体" panose="02010600030101010101" pitchFamily="2" charset="-122"/>
              </a:rPr>
              <a:t>   </a:t>
            </a:r>
            <a:r>
              <a:rPr lang="zh-CN" altLang="en-US" sz="4800">
                <a:solidFill>
                  <a:srgbClr val="990099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>
                <a:solidFill>
                  <a:srgbClr val="990099"/>
                </a:solidFill>
                <a:ea typeface="宋体" panose="02010600030101010101" pitchFamily="2" charset="-122"/>
              </a:rPr>
              <a:t>2</a:t>
            </a:r>
            <a:r>
              <a:rPr lang="en-US" altLang="zh-CN" sz="4800">
                <a:solidFill>
                  <a:srgbClr val="990099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(3)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5410200" y="1752600"/>
            <a:ext cx="1600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>
                <a:solidFill>
                  <a:srgbClr val="800080"/>
                </a:solidFill>
                <a:ea typeface="宋体" panose="02010600030101010101" pitchFamily="2" charset="-122"/>
              </a:rPr>
              <a:t>= </a:t>
            </a:r>
            <a:r>
              <a:rPr lang="en-US" altLang="zh-CN" sz="4800">
                <a:solidFill>
                  <a:srgbClr val="80008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4800">
                <a:solidFill>
                  <a:srgbClr val="800080"/>
                </a:solidFill>
                <a:ea typeface="宋体" panose="02010600030101010101" pitchFamily="2" charset="-122"/>
              </a:rPr>
              <a:t> 6</a:t>
            </a:r>
            <a:endParaRPr lang="en-US" altLang="zh-CN" sz="800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31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 animBg="1"/>
      <p:bldP spid="31748" grpId="0" animBg="1"/>
      <p:bldP spid="31749" grpId="0" animBg="1"/>
      <p:bldP spid="31750" grpId="0" animBg="1"/>
      <p:bldP spid="31751" grpId="0" animBg="1"/>
      <p:bldP spid="31752" grpId="0" autoUpdateAnimBg="0"/>
      <p:bldP spid="31753" grpId="0" autoUpdateAnimBg="0"/>
      <p:bldP spid="31754" grpId="0" autoUpdateAnimBg="0"/>
      <p:bldP spid="31755" grpId="0" autoUpdateAnimBg="0"/>
      <p:bldP spid="31756" grpId="0" autoUpdateAnimBg="0"/>
      <p:bldP spid="31757" grpId="0" animBg="1"/>
      <p:bldP spid="31758" grpId="0" animBg="1"/>
      <p:bldP spid="31759" grpId="0" animBg="1"/>
      <p:bldP spid="31760" grpId="0" animBg="1"/>
      <p:bldP spid="3176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1447800" y="3200400"/>
            <a:ext cx="601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 flipH="1" flipV="1">
            <a:off x="4267200" y="3048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3352800" y="3048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5181600" y="3048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096000" y="3048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362200" y="3048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1336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-2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124200" y="3276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1148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5029200" y="3276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4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867400" y="3276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2362200" y="2590800"/>
            <a:ext cx="990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3276600" y="3886200"/>
            <a:ext cx="10668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3276600" y="3886200"/>
            <a:ext cx="2057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3276600" y="3886200"/>
            <a:ext cx="2895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2895600" y="1143000"/>
            <a:ext cx="3505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>
                <a:solidFill>
                  <a:srgbClr val="990099"/>
                </a:solidFill>
                <a:ea typeface="宋体" panose="02010600030101010101" pitchFamily="2" charset="-122"/>
              </a:rPr>
              <a:t>(</a:t>
            </a:r>
            <a:r>
              <a:rPr lang="en-US" altLang="zh-CN" sz="4800">
                <a:solidFill>
                  <a:srgbClr val="990099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240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en-US" altLang="zh-CN" sz="4800">
                <a:solidFill>
                  <a:srgbClr val="990099"/>
                </a:solidFill>
                <a:ea typeface="宋体" panose="02010600030101010101" pitchFamily="2" charset="-122"/>
              </a:rPr>
              <a:t>2)</a:t>
            </a:r>
            <a:r>
              <a:rPr lang="en-US" altLang="zh-CN" sz="4800">
                <a:solidFill>
                  <a:srgbClr val="990099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 ( 3)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5867400" y="1219200"/>
            <a:ext cx="1219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>
                <a:solidFill>
                  <a:srgbClr val="800080"/>
                </a:solidFill>
                <a:ea typeface="宋体" panose="02010600030101010101" pitchFamily="2" charset="-122"/>
              </a:rPr>
              <a:t>= 6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524000" y="4953000"/>
            <a:ext cx="6629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800080"/>
                </a:solidFill>
                <a:ea typeface="宋体" panose="02010600030101010101" pitchFamily="2" charset="-122"/>
              </a:rPr>
              <a:t>0</a:t>
            </a:r>
            <a:r>
              <a:rPr lang="en-US" altLang="zh-CN" sz="4800">
                <a:solidFill>
                  <a:srgbClr val="80008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>
                <a:solidFill>
                  <a:srgbClr val="800080"/>
                </a:solidFill>
                <a:ea typeface="宋体" panose="02010600030101010101" pitchFamily="2" charset="-122"/>
              </a:rPr>
              <a:t>(</a:t>
            </a:r>
            <a:r>
              <a:rPr lang="en-US" altLang="zh-CN" sz="4800">
                <a:solidFill>
                  <a:srgbClr val="990099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>
                <a:solidFill>
                  <a:srgbClr val="800080"/>
                </a:solidFill>
                <a:ea typeface="宋体" panose="02010600030101010101" pitchFamily="2" charset="-122"/>
              </a:rPr>
              <a:t>3) =0      (</a:t>
            </a:r>
            <a:r>
              <a:rPr lang="en-US" altLang="zh-CN" sz="4800">
                <a:solidFill>
                  <a:srgbClr val="990099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>
                <a:solidFill>
                  <a:srgbClr val="800080"/>
                </a:solidFill>
                <a:ea typeface="宋体" panose="02010600030101010101" pitchFamily="2" charset="-122"/>
              </a:rPr>
              <a:t>4) </a:t>
            </a:r>
            <a:r>
              <a:rPr lang="en-US" altLang="zh-CN" sz="4800">
                <a:solidFill>
                  <a:srgbClr val="80008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>
                <a:solidFill>
                  <a:srgbClr val="800080"/>
                </a:solidFill>
                <a:ea typeface="宋体" panose="02010600030101010101" pitchFamily="2" charset="-122"/>
              </a:rPr>
              <a:t>0 =0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animBg="1"/>
      <p:bldP spid="32772" grpId="0" animBg="1"/>
      <p:bldP spid="32773" grpId="0" animBg="1"/>
      <p:bldP spid="32774" grpId="0" animBg="1"/>
      <p:bldP spid="32775" grpId="0" animBg="1"/>
      <p:bldP spid="32776" grpId="0" autoUpdateAnimBg="0"/>
      <p:bldP spid="32777" grpId="0" autoUpdateAnimBg="0"/>
      <p:bldP spid="32778" grpId="0" autoUpdateAnimBg="0"/>
      <p:bldP spid="32779" grpId="0" autoUpdateAnimBg="0"/>
      <p:bldP spid="32780" grpId="0" autoUpdateAnimBg="0"/>
      <p:bldP spid="32781" grpId="0" animBg="1"/>
      <p:bldP spid="32782" grpId="0" animBg="1"/>
      <p:bldP spid="32783" grpId="0" animBg="1"/>
      <p:bldP spid="32784" grpId="0" animBg="1"/>
      <p:bldP spid="32786" grpId="0" autoUpdateAnimBg="0"/>
      <p:bldP spid="3278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Rectangle 2"/>
          <p:cNvPicPr>
            <a:picLocks noGrp="1" noChangeArrowheads="1"/>
          </p:cNvPicPr>
          <p:nvPr>
            <p:ph type="title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9100" y="2890267"/>
            <a:ext cx="9278938" cy="555625"/>
          </a:xfrm>
        </p:spPr>
      </p:pic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63904" y="4418013"/>
            <a:ext cx="8642350" cy="122555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3600" b="1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两数相乘，同号得 </a:t>
            </a:r>
            <a:r>
              <a:rPr lang="zh-CN" altLang="en-US" sz="3600" b="1" u="sng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    </a:t>
            </a:r>
            <a:r>
              <a:rPr lang="zh-CN" altLang="en-US" sz="3600" b="1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，异号得</a:t>
            </a:r>
            <a:r>
              <a:rPr lang="zh-CN" altLang="en-US" sz="3600" b="1" u="sng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    </a:t>
            </a:r>
            <a:r>
              <a:rPr lang="zh-CN" altLang="en-US" sz="3600" b="1" dirty="0">
                <a:solidFill>
                  <a:schemeClr val="accent2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，绝对值相乘；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635375" y="4997450"/>
            <a:ext cx="472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</a:rPr>
              <a:t>0 </a:t>
            </a:r>
            <a:r>
              <a:rPr lang="zh-CN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</a:rPr>
              <a:t>乘 任何数得 </a:t>
            </a:r>
            <a:r>
              <a:rPr lang="zh-CN" altLang="en-US" sz="4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</a:rPr>
              <a:t>      </a:t>
            </a:r>
            <a:r>
              <a:rPr lang="zh-CN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</a:rPr>
              <a:t>。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140200" y="4289019"/>
            <a:ext cx="6477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正</a:t>
            </a:r>
            <a:endParaRPr lang="zh-CN" alt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6670679" y="4289019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负</a:t>
            </a:r>
            <a:endParaRPr lang="zh-CN" alt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7019925" y="4905375"/>
            <a:ext cx="106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行楷" panose="02010800040101010101" pitchFamily="2" charset="-122"/>
              </a:rPr>
              <a:t>0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476375" y="1520825"/>
            <a:ext cx="61214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3=6             (–2)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3= – 6</a:t>
            </a:r>
          </a:p>
          <a:p>
            <a:pPr eaLnBrk="1" hangingPunct="1"/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(–3)= – 6     (–2)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dirty="0">
                <a:solidFill>
                  <a:srgbClr val="FF0000"/>
                </a:solidFill>
                <a:ea typeface="宋体" panose="02010600030101010101" pitchFamily="2" charset="-122"/>
              </a:rPr>
              <a:t>(–3)=6</a:t>
            </a:r>
          </a:p>
          <a:p>
            <a:pPr eaLnBrk="1" hangingPunct="1"/>
            <a:endParaRPr lang="zh-CN" altLang="en-US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33802" name="WordArt 10"/>
          <p:cNvSpPr>
            <a:spLocks noChangeArrowheads="1" noChangeShapeType="1"/>
          </p:cNvSpPr>
          <p:nvPr/>
        </p:nvSpPr>
        <p:spPr bwMode="auto">
          <a:xfrm>
            <a:off x="395288" y="944563"/>
            <a:ext cx="1371600" cy="79216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FF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想一想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49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 autoUpdateAnimBg="0"/>
      <p:bldP spid="33797" grpId="0" build="p" autoUpdateAnimBg="0"/>
      <p:bldP spid="33798" grpId="0" build="p" autoUpdateAnimBg="0"/>
      <p:bldP spid="3379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898" y="188640"/>
            <a:ext cx="8229600" cy="649560"/>
          </a:xfrm>
        </p:spPr>
        <p:txBody>
          <a:bodyPr/>
          <a:lstStyle/>
          <a:p>
            <a:pPr algn="ctr"/>
            <a:r>
              <a:rPr lang="zh-CN" altLang="en-US" dirty="0"/>
              <a:t>例 题 解 析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7696200" cy="1981200"/>
          </a:xfrm>
        </p:spPr>
        <p:txBody>
          <a:bodyPr/>
          <a:lstStyle/>
          <a:p>
            <a:pPr marL="609600" indent="-609600">
              <a:spcBef>
                <a:spcPct val="35000"/>
              </a:spcBef>
            </a:pPr>
            <a:r>
              <a:rPr lang="zh-CN" altLang="en-US" dirty="0">
                <a:solidFill>
                  <a:schemeClr val="tx2"/>
                </a:solidFill>
              </a:rPr>
              <a:t>例</a:t>
            </a:r>
            <a:r>
              <a:rPr lang="en-US" altLang="zh-CN" dirty="0">
                <a:solidFill>
                  <a:schemeClr val="tx2"/>
                </a:solidFill>
              </a:rPr>
              <a:t>1</a:t>
            </a:r>
            <a:r>
              <a:rPr lang="en-US" altLang="zh-CN" dirty="0"/>
              <a:t>  </a:t>
            </a:r>
            <a:r>
              <a:rPr lang="zh-CN" altLang="en-US" dirty="0"/>
              <a:t>计算：</a:t>
            </a:r>
          </a:p>
          <a:p>
            <a:pPr marL="609600" indent="-609600">
              <a:spcBef>
                <a:spcPct val="35000"/>
              </a:spcBef>
            </a:pPr>
            <a:r>
              <a:rPr lang="zh-CN" altLang="en-US" dirty="0">
                <a:solidFill>
                  <a:schemeClr val="accent2"/>
                </a:solidFill>
              </a:rPr>
              <a:t>      </a:t>
            </a:r>
            <a:r>
              <a:rPr lang="en-US" altLang="zh-CN" dirty="0">
                <a:solidFill>
                  <a:schemeClr val="accent2"/>
                </a:solidFill>
              </a:rPr>
              <a:t>(1)</a:t>
            </a:r>
            <a:r>
              <a:rPr lang="en-US" altLang="zh-CN" dirty="0"/>
              <a:t> (</a:t>
            </a:r>
            <a:r>
              <a:rPr lang="en-US" altLang="zh-CN" sz="2800" dirty="0">
                <a:ea typeface="幼圆" panose="02010509060101010101" pitchFamily="49" charset="-122"/>
              </a:rPr>
              <a:t>−</a:t>
            </a:r>
            <a:r>
              <a:rPr lang="en-US" altLang="zh-CN" dirty="0"/>
              <a:t>4)×5    </a:t>
            </a:r>
            <a:r>
              <a:rPr lang="en-US" altLang="zh-CN" dirty="0">
                <a:solidFill>
                  <a:schemeClr val="accent2"/>
                </a:solidFill>
              </a:rPr>
              <a:t>(2)</a:t>
            </a:r>
            <a:r>
              <a:rPr lang="en-US" altLang="zh-CN" dirty="0"/>
              <a:t> (</a:t>
            </a:r>
            <a:r>
              <a:rPr lang="en-US" altLang="zh-CN" sz="2800" dirty="0">
                <a:ea typeface="幼圆" panose="02010509060101010101" pitchFamily="49" charset="-122"/>
              </a:rPr>
              <a:t>−</a:t>
            </a:r>
            <a:r>
              <a:rPr lang="en-US" altLang="zh-CN" dirty="0"/>
              <a:t>4)×(</a:t>
            </a:r>
            <a:r>
              <a:rPr lang="en-US" altLang="zh-CN" sz="2800" dirty="0">
                <a:ea typeface="幼圆" panose="02010509060101010101" pitchFamily="49" charset="-122"/>
              </a:rPr>
              <a:t>−</a:t>
            </a:r>
            <a:r>
              <a:rPr lang="en-US" altLang="zh-CN" dirty="0"/>
              <a:t>7) </a:t>
            </a:r>
          </a:p>
          <a:p>
            <a:pPr marL="609600" indent="-609600">
              <a:spcBef>
                <a:spcPct val="35000"/>
              </a:spcBef>
            </a:pPr>
            <a:r>
              <a:rPr lang="en-US" altLang="zh-CN" dirty="0"/>
              <a:t>      </a:t>
            </a:r>
            <a:r>
              <a:rPr lang="en-US" altLang="zh-CN" dirty="0">
                <a:solidFill>
                  <a:schemeClr val="accent2"/>
                </a:solidFill>
              </a:rPr>
              <a:t>(3)                     (4)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447800" y="1794502"/>
          <a:ext cx="1665287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r:id="rId3" imgW="776605" imgH="394970" progId="Equation.3">
                  <p:embed/>
                </p:oleObj>
              </mc:Choice>
              <mc:Fallback>
                <p:oleObj r:id="rId3" imgW="776605" imgH="39497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94502"/>
                        <a:ext cx="1665287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3306762" y="1775619"/>
          <a:ext cx="155575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" r:id="rId5" imgW="725805" imgH="394970" progId="Equation.3">
                  <p:embed/>
                </p:oleObj>
              </mc:Choice>
              <mc:Fallback>
                <p:oleObj r:id="rId5" imgW="725805" imgH="39497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2" y="1775619"/>
                        <a:ext cx="155575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0" y="2971800"/>
            <a:ext cx="67818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解：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(1)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 (</a:t>
            </a:r>
            <a:r>
              <a:rPr lang="en-US" altLang="zh-CN" sz="2800" b="1" dirty="0">
                <a:solidFill>
                  <a:schemeClr val="tx1"/>
                </a:solidFill>
                <a:ea typeface="幼圆" panose="02010509060101010101" pitchFamily="49" charset="-122"/>
              </a:rPr>
              <a:t>−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4)×5          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(2)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 (</a:t>
            </a:r>
            <a:r>
              <a:rPr lang="en-US" altLang="zh-CN" sz="2800" b="1" dirty="0">
                <a:solidFill>
                  <a:schemeClr val="tx1"/>
                </a:solidFill>
                <a:ea typeface="幼圆" panose="02010509060101010101" pitchFamily="49" charset="-122"/>
              </a:rPr>
              <a:t>−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4)×(</a:t>
            </a:r>
            <a:r>
              <a:rPr lang="en-US" altLang="zh-CN" sz="2800" b="1" dirty="0">
                <a:solidFill>
                  <a:schemeClr val="tx1"/>
                </a:solidFill>
                <a:ea typeface="幼圆" panose="02010509060101010101" pitchFamily="49" charset="-122"/>
              </a:rPr>
              <a:t>−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7) </a:t>
            </a:r>
          </a:p>
          <a:p>
            <a:pPr eaLnBrk="0" hangingPunct="0"/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           = </a:t>
            </a:r>
            <a:r>
              <a:rPr lang="en-US" altLang="zh-CN" sz="3200" b="1" dirty="0">
                <a:solidFill>
                  <a:srgbClr val="FF0000"/>
                </a:solidFill>
                <a:ea typeface="幼圆" panose="02010509060101010101" pitchFamily="49" charset="-122"/>
              </a:rPr>
              <a:t>−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(4×5)           =</a:t>
            </a: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+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(4×7) </a:t>
            </a:r>
          </a:p>
          <a:p>
            <a:pPr eaLnBrk="0" hangingPunct="0"/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           =</a:t>
            </a:r>
            <a:r>
              <a:rPr lang="en-US" altLang="zh-CN" sz="3200" b="1" dirty="0">
                <a:solidFill>
                  <a:schemeClr val="tx1"/>
                </a:solidFill>
                <a:ea typeface="幼圆" panose="02010509060101010101" pitchFamily="49" charset="-122"/>
              </a:rPr>
              <a:t>−</a:t>
            </a: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20                   =28</a:t>
            </a:r>
          </a:p>
        </p:txBody>
      </p:sp>
      <p:sp>
        <p:nvSpPr>
          <p:cNvPr id="1035" name="Rectangle 7"/>
          <p:cNvSpPr>
            <a:spLocks noChangeArrowheads="1"/>
          </p:cNvSpPr>
          <p:nvPr/>
        </p:nvSpPr>
        <p:spPr bwMode="auto">
          <a:xfrm>
            <a:off x="914400" y="4754563"/>
            <a:ext cx="37734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5000"/>
              </a:spcBef>
            </a:pP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(3)                          (4)</a:t>
            </a:r>
          </a:p>
        </p:txBody>
      </p:sp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1503363" y="4667250"/>
          <a:ext cx="18288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r:id="rId7" imgW="852170" imgH="381635" progId="Equation.3">
                  <p:embed/>
                </p:oleObj>
              </mc:Choice>
              <mc:Fallback>
                <p:oleObj r:id="rId7" imgW="852170" imgH="38163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4667250"/>
                        <a:ext cx="18288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9"/>
          <p:cNvGraphicFramePr>
            <a:graphicFrameLocks noChangeAspect="1"/>
          </p:cNvGraphicFramePr>
          <p:nvPr/>
        </p:nvGraphicFramePr>
        <p:xfrm>
          <a:off x="4681538" y="4591050"/>
          <a:ext cx="1719262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r:id="rId9" imgW="801370" imgH="381635" progId="Equation.3">
                  <p:embed/>
                </p:oleObj>
              </mc:Choice>
              <mc:Fallback>
                <p:oleObj r:id="rId9" imgW="801370" imgH="38163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1538" y="4591050"/>
                        <a:ext cx="1719262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0"/>
          <p:cNvGraphicFramePr>
            <a:graphicFrameLocks noChangeAspect="1"/>
          </p:cNvGraphicFramePr>
          <p:nvPr/>
        </p:nvGraphicFramePr>
        <p:xfrm>
          <a:off x="1414463" y="5505450"/>
          <a:ext cx="14192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r:id="rId11" imgW="662305" imgH="394970" progId="Equation.3">
                  <p:embed/>
                </p:oleObj>
              </mc:Choice>
              <mc:Fallback>
                <p:oleObj r:id="rId11" imgW="662305" imgH="39497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5505450"/>
                        <a:ext cx="1419225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1447800" y="6278563"/>
            <a:ext cx="619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=1</a:t>
            </a:r>
          </a:p>
        </p:txBody>
      </p:sp>
      <p:graphicFrame>
        <p:nvGraphicFramePr>
          <p:cNvPr id="1031" name="Object 12"/>
          <p:cNvGraphicFramePr>
            <a:graphicFrameLocks noChangeAspect="1"/>
          </p:cNvGraphicFramePr>
          <p:nvPr/>
        </p:nvGraphicFramePr>
        <p:xfrm>
          <a:off x="4625975" y="5473700"/>
          <a:ext cx="14192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r:id="rId13" imgW="662305" imgH="394970" progId="Equation.3">
                  <p:embed/>
                </p:oleObj>
              </mc:Choice>
              <mc:Fallback>
                <p:oleObj r:id="rId13" imgW="662305" imgH="39497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975" y="5473700"/>
                        <a:ext cx="1419225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4552950" y="6202363"/>
            <a:ext cx="619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=1</a:t>
            </a:r>
          </a:p>
        </p:txBody>
      </p:sp>
      <p:pic>
        <p:nvPicPr>
          <p:cNvPr id="1038" name="Picture 14" descr="男童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924800" y="5029200"/>
            <a:ext cx="12366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6227763" y="2349500"/>
            <a:ext cx="320357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 第二步是</a:t>
            </a:r>
            <a:r>
              <a:rPr lang="zh-CN" altLang="en-US" sz="28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                    </a:t>
            </a:r>
            <a:r>
              <a:rPr lang="zh-CN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；</a:t>
            </a:r>
          </a:p>
        </p:txBody>
      </p:sp>
      <p:grpSp>
        <p:nvGrpSpPr>
          <p:cNvPr id="1040" name="Group 16"/>
          <p:cNvGrpSpPr/>
          <p:nvPr/>
        </p:nvGrpSpPr>
        <p:grpSpPr bwMode="auto">
          <a:xfrm>
            <a:off x="1143000" y="3505200"/>
            <a:ext cx="5181600" cy="2743200"/>
            <a:chOff x="720" y="2208"/>
            <a:chExt cx="3264" cy="1728"/>
          </a:xfrm>
        </p:grpSpPr>
        <p:sp>
          <p:nvSpPr>
            <p:cNvPr id="1048" name="Rectangle 17"/>
            <p:cNvSpPr>
              <a:spLocks noChangeArrowheads="1"/>
            </p:cNvSpPr>
            <p:nvPr/>
          </p:nvSpPr>
          <p:spPr bwMode="auto">
            <a:xfrm>
              <a:off x="2640" y="2208"/>
              <a:ext cx="1296" cy="336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solidFill>
                  <a:schemeClr val="tx2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49" name="Rectangle 18"/>
            <p:cNvSpPr>
              <a:spLocks noChangeArrowheads="1"/>
            </p:cNvSpPr>
            <p:nvPr/>
          </p:nvSpPr>
          <p:spPr bwMode="auto">
            <a:xfrm>
              <a:off x="720" y="2208"/>
              <a:ext cx="1296" cy="336"/>
            </a:xfrm>
            <a:prstGeom prst="rect">
              <a:avLst/>
            </a:prstGeom>
            <a:noFill/>
            <a:ln w="57150">
              <a:solidFill>
                <a:srgbClr val="CC0000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solidFill>
                  <a:schemeClr val="tx2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50" name="Rectangle 19"/>
            <p:cNvSpPr>
              <a:spLocks noChangeArrowheads="1"/>
            </p:cNvSpPr>
            <p:nvPr/>
          </p:nvSpPr>
          <p:spPr bwMode="auto">
            <a:xfrm>
              <a:off x="720" y="3456"/>
              <a:ext cx="1296" cy="48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solidFill>
                  <a:schemeClr val="tx2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051" name="Rectangle 20"/>
            <p:cNvSpPr>
              <a:spLocks noChangeArrowheads="1"/>
            </p:cNvSpPr>
            <p:nvPr/>
          </p:nvSpPr>
          <p:spPr bwMode="auto">
            <a:xfrm>
              <a:off x="2688" y="3456"/>
              <a:ext cx="1296" cy="480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solidFill>
                  <a:schemeClr val="tx2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1041" name="Rectangle 21"/>
          <p:cNvSpPr>
            <a:spLocks noChangeArrowheads="1"/>
          </p:cNvSpPr>
          <p:nvPr/>
        </p:nvSpPr>
        <p:spPr bwMode="auto">
          <a:xfrm>
            <a:off x="6588125" y="2997200"/>
            <a:ext cx="2519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solidFill>
                  <a:srgbClr val="FF0000"/>
                </a:solidFill>
                <a:latin typeface="Arial Alternative" pitchFamily="1" charset="2"/>
              </a:rPr>
              <a:t>确定积的符号</a:t>
            </a:r>
            <a:r>
              <a:rPr lang="zh-CN" alt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042" name="Rectangle 22"/>
          <p:cNvSpPr>
            <a:spLocks noChangeArrowheads="1"/>
          </p:cNvSpPr>
          <p:nvPr/>
        </p:nvSpPr>
        <p:spPr bwMode="auto">
          <a:xfrm>
            <a:off x="6300788" y="3860800"/>
            <a:ext cx="2674937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第三步</a:t>
            </a:r>
          </a:p>
          <a:p>
            <a:pPr>
              <a:lnSpc>
                <a:spcPct val="125000"/>
              </a:lnSpc>
            </a:pPr>
            <a:r>
              <a:rPr lang="zh-CN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是</a:t>
            </a:r>
            <a:r>
              <a:rPr lang="zh-CN" altLang="en-US" sz="2800" b="1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                    </a:t>
            </a:r>
            <a:r>
              <a:rPr lang="zh-CN" alt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1043" name="Rectangle 23"/>
          <p:cNvSpPr>
            <a:spLocks noChangeArrowheads="1"/>
          </p:cNvSpPr>
          <p:nvPr/>
        </p:nvSpPr>
        <p:spPr bwMode="auto">
          <a:xfrm>
            <a:off x="6804025" y="4294188"/>
            <a:ext cx="2162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solidFill>
                  <a:srgbClr val="FF0000"/>
                </a:solidFill>
                <a:latin typeface="Arial Alternative" pitchFamily="1" charset="2"/>
              </a:rPr>
              <a:t>绝对值相乘</a:t>
            </a:r>
          </a:p>
        </p:txBody>
      </p:sp>
      <p:sp>
        <p:nvSpPr>
          <p:cNvPr id="1044" name="Line 24"/>
          <p:cNvSpPr>
            <a:spLocks noChangeShapeType="1"/>
          </p:cNvSpPr>
          <p:nvPr/>
        </p:nvSpPr>
        <p:spPr bwMode="auto">
          <a:xfrm>
            <a:off x="6372225" y="838200"/>
            <a:ext cx="0" cy="6019800"/>
          </a:xfrm>
          <a:prstGeom prst="line">
            <a:avLst/>
          </a:prstGeom>
          <a:noFill/>
          <a:ln w="57150">
            <a:solidFill>
              <a:schemeClr val="folHlink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45" name="Text Box 25"/>
          <p:cNvSpPr txBox="1">
            <a:spLocks noChangeArrowheads="1"/>
          </p:cNvSpPr>
          <p:nvPr/>
        </p:nvSpPr>
        <p:spPr bwMode="auto">
          <a:xfrm>
            <a:off x="6445250" y="1125538"/>
            <a:ext cx="26638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求解中的第一步是</a:t>
            </a:r>
          </a:p>
          <a:p>
            <a:pPr eaLnBrk="1" hangingPunct="1"/>
            <a:endParaRPr lang="zh-CN" alt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1046" name="Line 26"/>
          <p:cNvSpPr>
            <a:spLocks noChangeShapeType="1"/>
          </p:cNvSpPr>
          <p:nvPr/>
        </p:nvSpPr>
        <p:spPr bwMode="auto">
          <a:xfrm>
            <a:off x="6732588" y="1917700"/>
            <a:ext cx="20875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047" name="Text Box 27"/>
          <p:cNvSpPr txBox="1">
            <a:spLocks noChangeArrowheads="1"/>
          </p:cNvSpPr>
          <p:nvPr/>
        </p:nvSpPr>
        <p:spPr bwMode="auto">
          <a:xfrm>
            <a:off x="6948488" y="1485900"/>
            <a:ext cx="2238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确定类型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1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1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9" grpId="0" autoUpdateAnimBg="0"/>
      <p:bldP spid="1041" grpId="0" build="p" autoUpdateAnimBg="0"/>
      <p:bldP spid="1042" grpId="0" build="p" autoUpdateAnimBg="0"/>
      <p:bldP spid="1043" grpId="0" build="p" autoUpdateAnimBg="0"/>
      <p:bldP spid="1044" grpId="0" animBg="1"/>
      <p:bldP spid="10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685800"/>
            <a:ext cx="9036496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(1) 6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(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 9)               (2)  (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 6)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(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 9)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(3) (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 6)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9               (4)  (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 6)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1 (5) (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6)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(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1)           (6)  6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(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(7) (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 6)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0               (8)  0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(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6)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(9) (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6)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 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0.25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(10) (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0.5)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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(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sz="4400" dirty="0">
                <a:solidFill>
                  <a:schemeClr val="tx1"/>
                </a:solidFill>
                <a:ea typeface="宋体" panose="02010600030101010101" pitchFamily="2" charset="-122"/>
              </a:rPr>
              <a:t>8)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0"/>
            <a:ext cx="274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400" dirty="0">
                <a:solidFill>
                  <a:srgbClr val="0000FF"/>
                </a:solidFill>
              </a:rPr>
              <a:t>练一练</a:t>
            </a:r>
            <a:r>
              <a:rPr lang="zh-CN" altLang="en-US" sz="4400" dirty="0">
                <a:solidFill>
                  <a:srgbClr val="0000FF"/>
                </a:solidFill>
                <a:ea typeface="文鼎中宋" pitchFamily="1" charset="-122"/>
              </a:rPr>
              <a:t>：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439988" y="685800"/>
            <a:ext cx="2208212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ea typeface="宋体" panose="02010600030101010101" pitchFamily="2" charset="-122"/>
              </a:rPr>
              <a:t>＝</a:t>
            </a:r>
            <a:r>
              <a:rPr lang="zh-CN" altLang="en-US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54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514600" y="1752600"/>
            <a:ext cx="2208213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ea typeface="宋体" panose="02010600030101010101" pitchFamily="2" charset="-122"/>
              </a:rPr>
              <a:t>＝ </a:t>
            </a:r>
            <a:r>
              <a:rPr lang="zh-CN" altLang="en-US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zh-CN" altLang="en-US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54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7772400" y="762000"/>
            <a:ext cx="19050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ea typeface="宋体" panose="02010600030101010101" pitchFamily="2" charset="-122"/>
              </a:rPr>
              <a:t> ＝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54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518052" y="2467768"/>
            <a:ext cx="15240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＝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7391400" y="1752599"/>
            <a:ext cx="1752600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  ＝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6444032" y="2467768"/>
            <a:ext cx="2208212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＝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6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555875" y="3462541"/>
            <a:ext cx="2208213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＝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7020272" y="3458368"/>
            <a:ext cx="2208212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 ＝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0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136512" y="4448968"/>
            <a:ext cx="2208213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＝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  <a:sym typeface="Symbol" panose="05050102010706020507" pitchFamily="18" charset="2"/>
              </a:rPr>
              <a:t>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1.5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4006781" y="5439568"/>
            <a:ext cx="2208213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1pPr>
            <a:lvl2pPr marL="742950" indent="-28575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2pPr>
            <a:lvl3pPr marL="11430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3pPr>
            <a:lvl4pPr marL="16002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4pPr>
            <a:lvl5pPr marL="2057400" indent="-228600" eaLnBrk="0" hangingPunct="0"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accent2"/>
                </a:solidFill>
                <a:latin typeface="Times New Roman" panose="02020603050405020304" pitchFamily="18" charset="0"/>
                <a:ea typeface="华文行楷" panose="0201080004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＝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4</a:t>
            </a:r>
          </a:p>
        </p:txBody>
      </p:sp>
      <p:pic>
        <p:nvPicPr>
          <p:cNvPr id="34830" name="Picture 14" descr="H:\课件素材\动画素材\人物\DANCE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4724400"/>
            <a:ext cx="11572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31" name="WordArt 15"/>
          <p:cNvSpPr>
            <a:spLocks noChangeArrowheads="1" noChangeShapeType="1"/>
          </p:cNvSpPr>
          <p:nvPr/>
        </p:nvSpPr>
        <p:spPr bwMode="auto">
          <a:xfrm>
            <a:off x="672046" y="5889848"/>
            <a:ext cx="6400800" cy="96815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9525" cap="sq">
                  <a:solidFill>
                    <a:srgbClr val="FF00FF"/>
                  </a:solidFill>
                  <a:rou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祝贺你都做对了！你真的好棒！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  <p:bldP spid="34821" grpId="0" autoUpdateAnimBg="0"/>
      <p:bldP spid="34822" grpId="0" autoUpdateAnimBg="0"/>
      <p:bldP spid="34823" grpId="0" autoUpdateAnimBg="0"/>
      <p:bldP spid="34824" grpId="0" autoUpdateAnimBg="0"/>
      <p:bldP spid="34825" grpId="0" autoUpdateAnimBg="0"/>
      <p:bldP spid="34826" grpId="0" autoUpdateAnimBg="0"/>
      <p:bldP spid="34827" grpId="0" autoUpdateAnimBg="0"/>
      <p:bldP spid="34828" grpId="0" autoUpdateAnimBg="0"/>
      <p:bldP spid="34829" grpId="0" autoUpdateAnimBg="0"/>
      <p:bldP spid="3483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008"/>
  <p:tag name="AS_OS" val="Microsoft Windows NT 5.1.2600 Service Pack 3"/>
  <p:tag name="AS_RELEASE_DATE" val="2013.02.28"/>
  <p:tag name="AS_VERSION" val="7.2.0.0"/>
  <p:tag name="AS_TITLE" val="Aspose.Slides for .NET 2.0"/>
</p:tagLst>
</file>

<file path=ppt/theme/theme1.xml><?xml version="1.0" encoding="utf-8"?>
<a:theme xmlns:a="http://schemas.openxmlformats.org/drawingml/2006/main" name="WWW.2PPT.COM&#10;">
  <a:themeElements>
    <a:clrScheme name="人际关系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人际关系">
      <a:majorFont>
        <a:latin typeface="Calibri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人际关系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717</Words>
  <Application>Microsoft Office PowerPoint</Application>
  <PresentationFormat>全屏显示(4:3)</PresentationFormat>
  <Paragraphs>125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1" baseType="lpstr">
      <vt:lpstr>Arial Alternative</vt:lpstr>
      <vt:lpstr>黑体</vt:lpstr>
      <vt:lpstr>华文行楷</vt:lpstr>
      <vt:lpstr>华文琥珀</vt:lpstr>
      <vt:lpstr>华文楷体</vt:lpstr>
      <vt:lpstr>华文新魏</vt:lpstr>
      <vt:lpstr>宋体</vt:lpstr>
      <vt:lpstr>微软雅黑</vt:lpstr>
      <vt:lpstr>文鼎中宋</vt:lpstr>
      <vt:lpstr>幼圆</vt:lpstr>
      <vt:lpstr>Arial</vt:lpstr>
      <vt:lpstr>Calibri</vt:lpstr>
      <vt:lpstr>Symbol</vt:lpstr>
      <vt:lpstr>Times New Roman</vt:lpstr>
      <vt:lpstr>Wingdings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例 题 解 析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1999-10-08T07:49:00Z</dcterms:created>
  <dcterms:modified xsi:type="dcterms:W3CDTF">2023-01-16T18:06:18Z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889F8E8367C44571880DEA09794C64FF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