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7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8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8" r:id="rId3"/>
    <p:sldId id="349" r:id="rId4"/>
    <p:sldId id="350" r:id="rId5"/>
    <p:sldId id="351" r:id="rId6"/>
    <p:sldId id="352" r:id="rId7"/>
    <p:sldId id="353" r:id="rId8"/>
    <p:sldId id="354" r:id="rId9"/>
    <p:sldId id="355" r:id="rId10"/>
    <p:sldId id="356" r:id="rId11"/>
    <p:sldId id="357" r:id="rId12"/>
    <p:sldId id="358" r:id="rId13"/>
    <p:sldId id="359" r:id="rId14"/>
    <p:sldId id="360" r:id="rId15"/>
    <p:sldId id="361" r:id="rId16"/>
    <p:sldId id="362" r:id="rId17"/>
    <p:sldId id="363" r:id="rId18"/>
    <p:sldId id="364" r:id="rId19"/>
    <p:sldId id="257" r:id="rId20"/>
  </p:sldIdLst>
  <p:sldSz cx="12192000" cy="6858000"/>
  <p:notesSz cx="6858000" cy="9144000"/>
  <p:embeddedFontLst>
    <p:embeddedFont>
      <p:font typeface="黑体" panose="02010609060101010101" pitchFamily="49" charset="-122"/>
      <p:regular r:id="rId23"/>
    </p:embeddedFont>
    <p:embeddedFont>
      <p:font typeface="微软雅黑" panose="020B0503020204020204" pitchFamily="34" charset="-122"/>
      <p:regular r:id="rId24"/>
      <p:bold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方正舒体" panose="02010601030101010101" pitchFamily="2" charset="-122"/>
      <p:regular r:id="rId30"/>
    </p:embeddedFont>
    <p:embeddedFont>
      <p:font typeface="FandolFang R" panose="02010600030101010101" charset="-122"/>
      <p:regular r:id="rId31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50" d="100"/>
          <a:sy n="50" d="100"/>
        </p:scale>
        <p:origin x="1890" y="1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fld id="{F81DB8E1-9825-4049-BFFD-CDD13EE10C88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fld id="{F197AAE1-D5A8-4399-914F-0501A22211B0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97AAE1-D5A8-4399-914F-0501A22211B0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97AAE1-D5A8-4399-914F-0501A22211B0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0503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bookmark_76382"/>
          <p:cNvSpPr>
            <a:spLocks noChangeAspect="1"/>
          </p:cNvSpPr>
          <p:nvPr/>
        </p:nvSpPr>
        <p:spPr bwMode="auto">
          <a:xfrm>
            <a:off x="305216" y="259882"/>
            <a:ext cx="258326" cy="681343"/>
          </a:xfrm>
          <a:custGeom>
            <a:avLst/>
            <a:gdLst>
              <a:gd name="T0" fmla="*/ 455839 w 606244"/>
              <a:gd name="T1" fmla="*/ 455839 w 606244"/>
              <a:gd name="T2" fmla="*/ 600116 w 606244"/>
              <a:gd name="T3" fmla="*/ 600116 w 606244"/>
              <a:gd name="T4" fmla="*/ 600116 w 606244"/>
              <a:gd name="T5" fmla="*/ 600116 w 606244"/>
              <a:gd name="T6" fmla="*/ 600116 w 606244"/>
              <a:gd name="T7" fmla="*/ 600116 w 606244"/>
              <a:gd name="T8" fmla="*/ 600116 w 606244"/>
              <a:gd name="T9" fmla="*/ 600116 w 606244"/>
              <a:gd name="T10" fmla="*/ 600116 w 606244"/>
              <a:gd name="T11" fmla="*/ 600116 w 606244"/>
              <a:gd name="T12" fmla="*/ 600116 w 606244"/>
              <a:gd name="T13" fmla="*/ 600116 w 606244"/>
              <a:gd name="T14" fmla="*/ 600116 w 606244"/>
              <a:gd name="T15" fmla="*/ 600116 w 606244"/>
              <a:gd name="T16" fmla="*/ 600116 w 606244"/>
              <a:gd name="T17" fmla="*/ 600116 w 606244"/>
              <a:gd name="T18" fmla="*/ 600116 w 606244"/>
              <a:gd name="T19" fmla="*/ 600116 w 606244"/>
              <a:gd name="T20" fmla="*/ 600116 w 606244"/>
              <a:gd name="T21" fmla="*/ 600116 w 606244"/>
              <a:gd name="T22" fmla="*/ 600116 w 606244"/>
              <a:gd name="T23" fmla="*/ 600116 w 606244"/>
              <a:gd name="T24" fmla="*/ 455839 w 606244"/>
              <a:gd name="T25" fmla="*/ 455839 w 606244"/>
              <a:gd name="T26" fmla="*/ 600116 w 606244"/>
              <a:gd name="T27" fmla="*/ 600116 w 606244"/>
              <a:gd name="T28" fmla="*/ 600116 w 606244"/>
              <a:gd name="T29" fmla="*/ 600116 w 606244"/>
              <a:gd name="T30" fmla="*/ 600116 w 606244"/>
              <a:gd name="T31" fmla="*/ 600116 w 606244"/>
              <a:gd name="T32" fmla="*/ 600116 w 606244"/>
              <a:gd name="T33" fmla="*/ 600116 w 606244"/>
              <a:gd name="T34" fmla="*/ 600116 w 606244"/>
              <a:gd name="T35" fmla="*/ 600116 w 606244"/>
              <a:gd name="T36" fmla="*/ 600116 w 606244"/>
              <a:gd name="T37" fmla="*/ 600116 w 606244"/>
              <a:gd name="T38" fmla="*/ 600116 w 606244"/>
              <a:gd name="T39" fmla="*/ 600116 w 606244"/>
              <a:gd name="T40" fmla="*/ 455839 w 606244"/>
              <a:gd name="T41" fmla="*/ 455839 w 606244"/>
              <a:gd name="T42" fmla="*/ 600116 w 606244"/>
              <a:gd name="T43" fmla="*/ 600116 w 606244"/>
              <a:gd name="T44" fmla="*/ 600116 w 606244"/>
              <a:gd name="T45" fmla="*/ 600116 w 606244"/>
              <a:gd name="T46" fmla="*/ 600116 w 606244"/>
              <a:gd name="T47" fmla="*/ 600116 w 606244"/>
              <a:gd name="T48" fmla="*/ 600116 w 606244"/>
              <a:gd name="T49" fmla="*/ 600116 w 606244"/>
              <a:gd name="T50" fmla="*/ 600116 w 606244"/>
              <a:gd name="T51" fmla="*/ 600116 w 606244"/>
              <a:gd name="T52" fmla="*/ 600116 w 606244"/>
              <a:gd name="T53" fmla="*/ 600116 w 606244"/>
              <a:gd name="T54" fmla="*/ 600116 w 606244"/>
              <a:gd name="T55" fmla="*/ 600116 w 606244"/>
              <a:gd name="T56" fmla="*/ 600116 w 606244"/>
              <a:gd name="T57" fmla="*/ 600116 w 606244"/>
              <a:gd name="T58" fmla="*/ 600116 w 606244"/>
              <a:gd name="T59" fmla="*/ 600116 w 606244"/>
              <a:gd name="T60" fmla="*/ 600116 w 606244"/>
              <a:gd name="T61" fmla="*/ 600116 w 606244"/>
              <a:gd name="T62" fmla="*/ 600116 w 606244"/>
              <a:gd name="T63" fmla="*/ 600116 w 606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467" h="3875">
                <a:moveTo>
                  <a:pt x="67" y="0"/>
                </a:moveTo>
                <a:cubicBezTo>
                  <a:pt x="30" y="0"/>
                  <a:pt x="0" y="30"/>
                  <a:pt x="0" y="67"/>
                </a:cubicBezTo>
                <a:lnTo>
                  <a:pt x="0" y="3800"/>
                </a:lnTo>
                <a:cubicBezTo>
                  <a:pt x="0" y="3837"/>
                  <a:pt x="30" y="3867"/>
                  <a:pt x="67" y="3867"/>
                </a:cubicBezTo>
                <a:cubicBezTo>
                  <a:pt x="86" y="3867"/>
                  <a:pt x="105" y="3858"/>
                  <a:pt x="118" y="3843"/>
                </a:cubicBezTo>
                <a:lnTo>
                  <a:pt x="733" y="3104"/>
                </a:lnTo>
                <a:lnTo>
                  <a:pt x="1349" y="3843"/>
                </a:lnTo>
                <a:cubicBezTo>
                  <a:pt x="1372" y="3871"/>
                  <a:pt x="1414" y="3875"/>
                  <a:pt x="1443" y="3851"/>
                </a:cubicBezTo>
                <a:cubicBezTo>
                  <a:pt x="1458" y="3839"/>
                  <a:pt x="1467" y="3820"/>
                  <a:pt x="1467" y="3800"/>
                </a:cubicBezTo>
                <a:lnTo>
                  <a:pt x="1467" y="67"/>
                </a:lnTo>
                <a:cubicBezTo>
                  <a:pt x="1467" y="30"/>
                  <a:pt x="1437" y="0"/>
                  <a:pt x="1400" y="0"/>
                </a:cubicBezTo>
                <a:lnTo>
                  <a:pt x="67" y="0"/>
                </a:lnTo>
                <a:close/>
                <a:moveTo>
                  <a:pt x="133" y="133"/>
                </a:moveTo>
                <a:lnTo>
                  <a:pt x="1333" y="133"/>
                </a:lnTo>
                <a:lnTo>
                  <a:pt x="1333" y="3616"/>
                </a:lnTo>
                <a:lnTo>
                  <a:pt x="785" y="2957"/>
                </a:lnTo>
                <a:cubicBezTo>
                  <a:pt x="761" y="2929"/>
                  <a:pt x="719" y="2925"/>
                  <a:pt x="691" y="2949"/>
                </a:cubicBezTo>
                <a:cubicBezTo>
                  <a:pt x="688" y="2951"/>
                  <a:pt x="685" y="2954"/>
                  <a:pt x="682" y="2957"/>
                </a:cubicBezTo>
                <a:lnTo>
                  <a:pt x="133" y="3616"/>
                </a:lnTo>
                <a:lnTo>
                  <a:pt x="133" y="133"/>
                </a:lnTo>
                <a:close/>
                <a:moveTo>
                  <a:pt x="267" y="233"/>
                </a:moveTo>
                <a:cubicBezTo>
                  <a:pt x="248" y="233"/>
                  <a:pt x="233" y="248"/>
                  <a:pt x="233" y="267"/>
                </a:cubicBezTo>
                <a:lnTo>
                  <a:pt x="233" y="1133"/>
                </a:lnTo>
                <a:cubicBezTo>
                  <a:pt x="233" y="1152"/>
                  <a:pt x="248" y="1167"/>
                  <a:pt x="266" y="1167"/>
                </a:cubicBezTo>
                <a:cubicBezTo>
                  <a:pt x="285" y="1167"/>
                  <a:pt x="300" y="1153"/>
                  <a:pt x="300" y="1134"/>
                </a:cubicBezTo>
                <a:lnTo>
                  <a:pt x="300" y="1133"/>
                </a:lnTo>
                <a:lnTo>
                  <a:pt x="300" y="300"/>
                </a:lnTo>
                <a:lnTo>
                  <a:pt x="733" y="300"/>
                </a:lnTo>
                <a:cubicBezTo>
                  <a:pt x="752" y="300"/>
                  <a:pt x="767" y="286"/>
                  <a:pt x="767" y="267"/>
                </a:cubicBezTo>
                <a:cubicBezTo>
                  <a:pt x="767" y="249"/>
                  <a:pt x="753" y="234"/>
                  <a:pt x="734" y="233"/>
                </a:cubicBezTo>
                <a:lnTo>
                  <a:pt x="733" y="233"/>
                </a:lnTo>
                <a:lnTo>
                  <a:pt x="267" y="233"/>
                </a:lnTo>
                <a:close/>
              </a:path>
            </a:pathLst>
          </a:custGeom>
          <a:solidFill>
            <a:srgbClr val="050305"/>
          </a:solidFill>
          <a:ln>
            <a:noFill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4.png"/><Relationship Id="rId5" Type="http://schemas.openxmlformats.org/officeDocument/2006/relationships/tags" Target="../tags/tag5.xml"/><Relationship Id="rId10" Type="http://schemas.openxmlformats.org/officeDocument/2006/relationships/notesSlide" Target="../notesSlides/notesSlide6.xml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.xml"/><Relationship Id="rId3" Type="http://schemas.openxmlformats.org/officeDocument/2006/relationships/tags" Target="../tags/tag11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9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1" t="1299" r="13801" b="2890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4133548" y="5956633"/>
            <a:ext cx="3924905" cy="318924"/>
            <a:chOff x="445479" y="4315402"/>
            <a:chExt cx="4198082" cy="468734"/>
          </a:xfrm>
        </p:grpSpPr>
        <p:sp>
          <p:nvSpPr>
            <p:cNvPr id="7" name="矩形 259"/>
            <p:cNvSpPr>
              <a:spLocks noChangeArrowheads="1"/>
            </p:cNvSpPr>
            <p:nvPr/>
          </p:nvSpPr>
          <p:spPr bwMode="auto">
            <a:xfrm>
              <a:off x="445479" y="4317855"/>
              <a:ext cx="2114790" cy="465708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lvl="0" algn="ctr" defTabSz="457200">
                <a:spcBef>
                  <a:spcPts val="0"/>
                </a:spcBef>
                <a:buNone/>
                <a:defRPr/>
              </a:pPr>
              <a:r>
                <a:rPr lang="zh-CN" altLang="en-US" sz="1600" kern="0" smtClean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主讲人：</a:t>
              </a:r>
              <a:r>
                <a:rPr lang="en-US" altLang="zh-CN" sz="1600" kern="0" smtClean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PPT818</a:t>
              </a:r>
              <a:endParaRPr lang="en-US" altLang="zh-CN" sz="1600" kern="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" name="矩形 259"/>
            <p:cNvSpPr>
              <a:spLocks noChangeArrowheads="1"/>
            </p:cNvSpPr>
            <p:nvPr/>
          </p:nvSpPr>
          <p:spPr bwMode="auto">
            <a:xfrm>
              <a:off x="2784412" y="4315402"/>
              <a:ext cx="1859149" cy="46873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时间</a:t>
              </a: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: xxx</a:t>
              </a:r>
            </a:p>
          </p:txBody>
        </p:sp>
      </p:grpSp>
      <p:sp>
        <p:nvSpPr>
          <p:cNvPr id="10" name="矩形 259"/>
          <p:cNvSpPr>
            <a:spLocks noChangeArrowheads="1"/>
          </p:cNvSpPr>
          <p:nvPr/>
        </p:nvSpPr>
        <p:spPr bwMode="auto">
          <a:xfrm>
            <a:off x="2148113" y="1045413"/>
            <a:ext cx="7895774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dist" defTabSz="457200">
              <a:buFont typeface="Arial" panose="020B0604020202020204" pitchFamily="34" charset="0"/>
              <a:buNone/>
            </a:pPr>
            <a:r>
              <a:rPr lang="en-US" altLang="zh-CN" sz="96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《</a:t>
            </a:r>
            <a:r>
              <a:rPr lang="zh-CN" altLang="en-US" sz="96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月迹</a:t>
            </a:r>
            <a:r>
              <a:rPr lang="en-US" altLang="zh-CN" sz="96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》</a:t>
            </a:r>
          </a:p>
        </p:txBody>
      </p:sp>
      <p:sp>
        <p:nvSpPr>
          <p:cNvPr id="11" name="矩形 10"/>
          <p:cNvSpPr/>
          <p:nvPr/>
        </p:nvSpPr>
        <p:spPr>
          <a:xfrm>
            <a:off x="4183456" y="2967335"/>
            <a:ext cx="38250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defTabSz="457200"/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语文 五年级 上册 配人教版</a:t>
            </a:r>
          </a:p>
        </p:txBody>
      </p:sp>
      <p:cxnSp>
        <p:nvCxnSpPr>
          <p:cNvPr id="12" name="直接连接符 11"/>
          <p:cNvCxnSpPr/>
          <p:nvPr/>
        </p:nvCxnSpPr>
        <p:spPr>
          <a:xfrm>
            <a:off x="3359164" y="2844522"/>
            <a:ext cx="5473670" cy="0"/>
          </a:xfrm>
          <a:prstGeom prst="line">
            <a:avLst/>
          </a:prstGeom>
          <a:ln w="25400" cap="rnd">
            <a:gradFill flip="none" rotWithShape="1">
              <a:gsLst>
                <a:gs pos="50000">
                  <a:srgbClr val="FFFFFF"/>
                </a:gs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3" name="矩形 2"/>
          <p:cNvSpPr/>
          <p:nvPr/>
        </p:nvSpPr>
        <p:spPr>
          <a:xfrm>
            <a:off x="813746" y="1778972"/>
            <a:ext cx="10594484" cy="5865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在寻找月亮的过程中，月亮仅仅是天上的月亮吗？月亮到底是什么呢？</a:t>
            </a:r>
          </a:p>
        </p:txBody>
      </p:sp>
      <p:sp>
        <p:nvSpPr>
          <p:cNvPr id="4" name="矩形 3"/>
          <p:cNvSpPr/>
          <p:nvPr/>
        </p:nvSpPr>
        <p:spPr>
          <a:xfrm>
            <a:off x="839279" y="3360482"/>
            <a:ext cx="4295289" cy="2327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我们便争执起来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</a:t>
            </a: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每个人都说月亮是属于自己的。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奶奶说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:</a:t>
            </a: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“月亮是每个人的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</a:t>
            </a: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它并没走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</a:t>
            </a: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你们去找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它</a:t>
            </a: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吧。”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endParaRPr kumimoji="0" lang="zh-CN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5134568" y="3360482"/>
            <a:ext cx="0" cy="25769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5559667" y="3316940"/>
            <a:ext cx="5577228" cy="1055289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  <a:prstDash val="lgDash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说明人人追求美好事物，表达对美好生活的向往之情。</a:t>
            </a:r>
          </a:p>
        </p:txBody>
      </p:sp>
      <p:sp>
        <p:nvSpPr>
          <p:cNvPr id="8" name="矩形 7"/>
          <p:cNvSpPr/>
          <p:nvPr/>
        </p:nvSpPr>
        <p:spPr>
          <a:xfrm>
            <a:off x="5537899" y="4601432"/>
            <a:ext cx="5577228" cy="1055289"/>
          </a:xfrm>
          <a:prstGeom prst="rect">
            <a:avLst/>
          </a:prstGeom>
          <a:ln>
            <a:solidFill>
              <a:srgbClr val="002060"/>
            </a:solidFill>
            <a:prstDash val="lgDash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美好事物的象征。孩子们“寻月”，实际上是追寻美好的事物、美好的人生。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3" name="文本框 7"/>
          <p:cNvSpPr txBox="1"/>
          <p:nvPr/>
        </p:nvSpPr>
        <p:spPr>
          <a:xfrm>
            <a:off x="494601" y="1738825"/>
            <a:ext cx="6665011" cy="4016484"/>
          </a:xfrm>
          <a:prstGeom prst="rect">
            <a:avLst/>
          </a:prstGeom>
          <a:noFill/>
          <a:ln w="9525">
            <a:solidFill>
              <a:srgbClr val="0070C0"/>
            </a:solidFill>
            <a:prstDash val="lgDash"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）我们看时，那竹窗帘儿里，果然有了月亮，款款地悄没声儿地溜进来，出现在窗前的穿衣镜上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: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原来月亮是长了腿的，爬着那竹帘格儿，先是一个白道儿，再是半圆，渐渐地爬高了，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穿衣镜上的圆便满盈了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。我们都高兴起来，又都屏气儿不出，生怕那是个尘影儿变的，会一口气吹跑了呢。月亮还在竹帘儿上爬，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那满圆却慢慢又亏了，末了，便全没了踪迹，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只留下一个空镜，一个失望。奶奶说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:“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它走了，它是匆匆的。你们快去寻月吧。” 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723344" y="3685815"/>
            <a:ext cx="3485785" cy="702706"/>
          </a:xfrm>
          <a:prstGeom prst="snip2DiagRect">
            <a:avLst/>
          </a:prstGeom>
          <a:noFill/>
          <a:ln w="38100">
            <a:solidFill>
              <a:srgbClr val="FF6600"/>
            </a:solidFill>
          </a:ln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月亮动态变化的全过程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533460" y="2652615"/>
            <a:ext cx="309672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8052054" y="2616073"/>
            <a:ext cx="1687645" cy="588816"/>
          </a:xfrm>
          <a:prstGeom prst="rect">
            <a:avLst/>
          </a:prstGeom>
          <a:noFill/>
          <a:ln w="22225">
            <a:solidFill>
              <a:srgbClr val="7030A0"/>
            </a:solidFill>
            <a:prstDash val="lgDash"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拟人手法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519008" y="1437383"/>
            <a:ext cx="2988000" cy="7848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500" b="1" i="0" u="none" strike="noStrike" kern="1200" cap="none" spc="0" normalizeH="0" baseline="0" noProof="0" dirty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5B9BD5">
                        <a:tint val="40000"/>
                        <a:satMod val="250000"/>
                      </a:srgbClr>
                    </a:gs>
                    <a:gs pos="9000">
                      <a:srgbClr val="5B9BD5">
                        <a:tint val="52000"/>
                        <a:satMod val="300000"/>
                      </a:srgbClr>
                    </a:gs>
                    <a:gs pos="50000">
                      <a:srgbClr val="5B9BD5">
                        <a:shade val="20000"/>
                        <a:satMod val="300000"/>
                      </a:srgbClr>
                    </a:gs>
                    <a:gs pos="79000">
                      <a:srgbClr val="5B9BD5">
                        <a:tint val="52000"/>
                        <a:satMod val="300000"/>
                      </a:srgbClr>
                    </a:gs>
                    <a:gs pos="100000">
                      <a:srgbClr val="5B9BD5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动态描写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3385024" y="3088791"/>
            <a:ext cx="1548362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" name="TextBox 13"/>
          <p:cNvSpPr txBox="1"/>
          <p:nvPr/>
        </p:nvSpPr>
        <p:spPr>
          <a:xfrm>
            <a:off x="10669723" y="1437383"/>
            <a:ext cx="738664" cy="196437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镜中月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8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3" name="文本框 7"/>
          <p:cNvSpPr txBox="1"/>
          <p:nvPr/>
        </p:nvSpPr>
        <p:spPr>
          <a:xfrm>
            <a:off x="674489" y="1622711"/>
            <a:ext cx="6665011" cy="4016484"/>
          </a:xfrm>
          <a:prstGeom prst="rect">
            <a:avLst/>
          </a:prstGeom>
          <a:noFill/>
          <a:ln w="9525">
            <a:solidFill>
              <a:srgbClr val="0070C0"/>
            </a:solidFill>
            <a:prstDash val="lgDash"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）我们都跑了出来。它果然就在院子里，但再也不是那么一个满满的圆了。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满院子的白光，是玉玉的，银银的，灯光也没有这般儿亮的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院子的中央处，是那棵粗粗的桂树，疏疏的枝，疏疏的叶，桂花还没有开，却有了累累的骨朵儿了。我们都走近去，不知道那个满圆儿去哪儿了，却疑心这骨朵儿是繁星变的。抬头看看天空，星儿似乎就比平日少了许多，月亮正在头顶，明显大多了，也圆多了，清清晰晰看见里边有了什么东西。 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733158" y="3087085"/>
            <a:ext cx="3485785" cy="1363860"/>
          </a:xfrm>
          <a:prstGeom prst="snip2DiagRect">
            <a:avLst/>
          </a:prstGeom>
          <a:noFill/>
          <a:ln w="38100">
            <a:solidFill>
              <a:srgbClr val="FF6600"/>
            </a:solidFill>
          </a:ln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写出了月光洁白，如玉般温润，如银般灿烂。</a:t>
            </a:r>
          </a:p>
        </p:txBody>
      </p:sp>
      <p:sp>
        <p:nvSpPr>
          <p:cNvPr id="6" name="矩形 5"/>
          <p:cNvSpPr/>
          <p:nvPr/>
        </p:nvSpPr>
        <p:spPr>
          <a:xfrm>
            <a:off x="7698896" y="1637483"/>
            <a:ext cx="2988000" cy="7848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500" b="1" i="0" u="none" strike="noStrike" kern="1200" cap="none" spc="0" normalizeH="0" baseline="0" noProof="0" dirty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5B9BD5">
                        <a:tint val="40000"/>
                        <a:satMod val="250000"/>
                      </a:srgbClr>
                    </a:gs>
                    <a:gs pos="9000">
                      <a:srgbClr val="5B9BD5">
                        <a:tint val="52000"/>
                        <a:satMod val="300000"/>
                      </a:srgbClr>
                    </a:gs>
                    <a:gs pos="50000">
                      <a:srgbClr val="5B9BD5">
                        <a:shade val="20000"/>
                        <a:satMod val="300000"/>
                      </a:srgbClr>
                    </a:gs>
                    <a:gs pos="79000">
                      <a:srgbClr val="5B9BD5">
                        <a:tint val="52000"/>
                        <a:satMod val="300000"/>
                      </a:srgbClr>
                    </a:gs>
                    <a:gs pos="100000">
                      <a:srgbClr val="5B9BD5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静态描写</a:t>
            </a:r>
          </a:p>
        </p:txBody>
      </p:sp>
      <p:sp>
        <p:nvSpPr>
          <p:cNvPr id="7" name="TextBox 13"/>
          <p:cNvSpPr txBox="1"/>
          <p:nvPr/>
        </p:nvSpPr>
        <p:spPr>
          <a:xfrm>
            <a:off x="10849611" y="1321269"/>
            <a:ext cx="738664" cy="196437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院中月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52659" y="1666254"/>
            <a:ext cx="6665011" cy="2169825"/>
          </a:xfrm>
          <a:prstGeom prst="rect">
            <a:avLst/>
          </a:prstGeom>
          <a:noFill/>
          <a:ln w="9525">
            <a:solidFill>
              <a:srgbClr val="0070C0"/>
            </a:solidFill>
            <a:prstDash val="lgDash"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21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）院门外，便是一条小河。河水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细细的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，却漫着一大片的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净沙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，全没白日那么的粗糙，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灿烂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地闪着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银光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。我们从沙滩上跑过去，弟弟刚站到河的上湾，就大呼小叫了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:“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月亮在这儿！” 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079888" y="4167717"/>
            <a:ext cx="5823112" cy="1363860"/>
          </a:xfrm>
          <a:prstGeom prst="snip2DiagRect">
            <a:avLst/>
          </a:prstGeom>
          <a:noFill/>
          <a:ln w="38100">
            <a:solidFill>
              <a:srgbClr val="FF6600"/>
            </a:solidFill>
          </a:ln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写出了河水的静，沙的细腻，月光的皎洁，写出了夜晚沙滩的柔和与光亮。</a:t>
            </a:r>
          </a:p>
        </p:txBody>
      </p:sp>
      <p:sp>
        <p:nvSpPr>
          <p:cNvPr id="10" name="矩形 9"/>
          <p:cNvSpPr/>
          <p:nvPr/>
        </p:nvSpPr>
        <p:spPr>
          <a:xfrm>
            <a:off x="7577066" y="2316077"/>
            <a:ext cx="2988000" cy="7848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500" b="1" i="0" u="none" strike="noStrike" kern="1200" cap="none" spc="0" normalizeH="0" baseline="0" noProof="0" dirty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5B9BD5">
                        <a:tint val="40000"/>
                        <a:satMod val="250000"/>
                      </a:srgbClr>
                    </a:gs>
                    <a:gs pos="9000">
                      <a:srgbClr val="5B9BD5">
                        <a:tint val="52000"/>
                        <a:satMod val="300000"/>
                      </a:srgbClr>
                    </a:gs>
                    <a:gs pos="50000">
                      <a:srgbClr val="5B9BD5">
                        <a:shade val="20000"/>
                        <a:satMod val="300000"/>
                      </a:srgbClr>
                    </a:gs>
                    <a:gs pos="79000">
                      <a:srgbClr val="5B9BD5">
                        <a:tint val="52000"/>
                        <a:satMod val="300000"/>
                      </a:srgbClr>
                    </a:gs>
                    <a:gs pos="100000">
                      <a:srgbClr val="5B9BD5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静态描写</a:t>
            </a:r>
          </a:p>
        </p:txBody>
      </p:sp>
      <p:sp>
        <p:nvSpPr>
          <p:cNvPr id="11" name="TextBox 13"/>
          <p:cNvSpPr txBox="1"/>
          <p:nvPr/>
        </p:nvSpPr>
        <p:spPr>
          <a:xfrm>
            <a:off x="10727781" y="1364812"/>
            <a:ext cx="738664" cy="196437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河中月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3" name="矩形 2"/>
          <p:cNvSpPr/>
          <p:nvPr/>
        </p:nvSpPr>
        <p:spPr>
          <a:xfrm>
            <a:off x="935273" y="1697869"/>
            <a:ext cx="10321453" cy="11350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在寻找月亮的过程中，奶奶这个人物是不可忽略的，那奶奶是个什么样的人物形象呢？</a:t>
            </a:r>
          </a:p>
        </p:txBody>
      </p:sp>
      <p:sp>
        <p:nvSpPr>
          <p:cNvPr id="4" name="矩形 3"/>
          <p:cNvSpPr/>
          <p:nvPr/>
        </p:nvSpPr>
        <p:spPr>
          <a:xfrm>
            <a:off x="674489" y="3323346"/>
            <a:ext cx="4701099" cy="2504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奶奶突然说：“月亮进来了！”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奶奶说：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它走了，它是匆匆的。你们快去寻月吧”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kumimoji="0" lang="zh-CN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奶奶说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：</a:t>
            </a:r>
            <a:r>
              <a:rPr kumimoji="0" lang="zh-CN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“月亮是每个人的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</a:t>
            </a:r>
            <a:r>
              <a:rPr kumimoji="0" lang="zh-CN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它并没走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</a:t>
            </a:r>
            <a:r>
              <a:rPr kumimoji="0" lang="zh-CN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你们去找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它</a:t>
            </a:r>
            <a:r>
              <a:rPr kumimoji="0" lang="zh-CN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吧。”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endParaRPr kumimoji="0" lang="zh-CN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5375588" y="3287256"/>
            <a:ext cx="0" cy="25769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5559667" y="3305136"/>
            <a:ext cx="5577228" cy="263149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  <a:prstDash val="lgDash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   奶奶了解童心，自身对生活也充满了热情，奶奶又是一个高明的教育家，注重引导孩子关注外界，探索自然，注重调解孩子之间的矛盾纠纷，并把孩子心灵不断带进新的高尚境地。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3" name="矩形 2"/>
          <p:cNvSpPr/>
          <p:nvPr/>
        </p:nvSpPr>
        <p:spPr>
          <a:xfrm>
            <a:off x="991588" y="2210133"/>
            <a:ext cx="6703859" cy="5888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为什么文章要以月迹为标题？</a:t>
            </a:r>
          </a:p>
        </p:txBody>
      </p:sp>
      <p:sp>
        <p:nvSpPr>
          <p:cNvPr id="4" name="矩形 3"/>
          <p:cNvSpPr/>
          <p:nvPr/>
        </p:nvSpPr>
        <p:spPr>
          <a:xfrm>
            <a:off x="927397" y="3309131"/>
            <a:ext cx="7094895" cy="1964256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  <a:prstDash val="lgDash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    月迹可以理解为月亮的运行轨迹 ，也可以理解为孩子们的心理变化轨迹，寻月的过程就是寻找美的过程。</a:t>
            </a:r>
          </a:p>
        </p:txBody>
      </p:sp>
      <p:pic>
        <p:nvPicPr>
          <p:cNvPr id="6" name="Picture 2" descr="http://img.zcool.cn/community/01ecd75542148f0000019ae9a86cbd.jpg@2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4738" y="2210007"/>
            <a:ext cx="2305674" cy="32782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7" name="圆角矩形 37"/>
          <p:cNvSpPr/>
          <p:nvPr/>
        </p:nvSpPr>
        <p:spPr>
          <a:xfrm>
            <a:off x="1494499" y="3004552"/>
            <a:ext cx="7395499" cy="2846154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872343" y="3296956"/>
            <a:ext cx="644434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       这篇课文记叙了童年时代“我们”几个孩子在中秋月夜追寻月亮的过程，表现了孩童奇特敏锐的想象力以及为共同拥有美好事物而“满足”的可贵的心灵世界。</a:t>
            </a:r>
          </a:p>
        </p:txBody>
      </p:sp>
      <p:pic>
        <p:nvPicPr>
          <p:cNvPr id="9" name="Picture 2" descr="http://www.juimg.com/tuku/yulantu/140111/328662-14011111040283-lp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9" t="13362" b="15866"/>
          <a:stretch>
            <a:fillRect/>
          </a:stretch>
        </p:blipFill>
        <p:spPr bwMode="auto">
          <a:xfrm>
            <a:off x="7170057" y="1365583"/>
            <a:ext cx="3439885" cy="1522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12"/>
          <p:cNvSpPr txBox="1"/>
          <p:nvPr/>
        </p:nvSpPr>
        <p:spPr>
          <a:xfrm>
            <a:off x="7765143" y="1804761"/>
            <a:ext cx="233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课文主旨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当堂测评</a:t>
            </a:r>
          </a:p>
        </p:txBody>
      </p:sp>
      <p:sp>
        <p:nvSpPr>
          <p:cNvPr id="11" name="矩形 19"/>
          <p:cNvSpPr/>
          <p:nvPr/>
        </p:nvSpPr>
        <p:spPr>
          <a:xfrm>
            <a:off x="1399726" y="1740825"/>
            <a:ext cx="5416868" cy="588816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一、依据原文在括号里填上恰当词语。</a:t>
            </a:r>
          </a:p>
        </p:txBody>
      </p:sp>
      <p:sp>
        <p:nvSpPr>
          <p:cNvPr id="12" name="Rectangle 2"/>
          <p:cNvSpPr/>
          <p:nvPr/>
        </p:nvSpPr>
        <p:spPr>
          <a:xfrm>
            <a:off x="1586583" y="2678200"/>
            <a:ext cx="9048044" cy="1696811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（　           ）的枝叶        （       　   ）的骨朵儿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（     　      ） 的月亮        （              　）的天空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13" name="TextBox 23"/>
          <p:cNvSpPr txBox="1"/>
          <p:nvPr/>
        </p:nvSpPr>
        <p:spPr>
          <a:xfrm>
            <a:off x="2164936" y="2790919"/>
            <a:ext cx="1161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疏疏</a:t>
            </a:r>
          </a:p>
        </p:txBody>
      </p:sp>
      <p:sp>
        <p:nvSpPr>
          <p:cNvPr id="14" name="TextBox 41"/>
          <p:cNvSpPr txBox="1"/>
          <p:nvPr/>
        </p:nvSpPr>
        <p:spPr>
          <a:xfrm>
            <a:off x="5596293" y="2790918"/>
            <a:ext cx="1161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累累</a:t>
            </a:r>
          </a:p>
        </p:txBody>
      </p:sp>
      <p:sp>
        <p:nvSpPr>
          <p:cNvPr id="15" name="TextBox 33"/>
          <p:cNvSpPr txBox="1"/>
          <p:nvPr/>
        </p:nvSpPr>
        <p:spPr>
          <a:xfrm>
            <a:off x="2056390" y="3357730"/>
            <a:ext cx="1161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白光光</a:t>
            </a:r>
          </a:p>
        </p:txBody>
      </p:sp>
      <p:sp>
        <p:nvSpPr>
          <p:cNvPr id="16" name="TextBox 34"/>
          <p:cNvSpPr txBox="1"/>
          <p:nvPr/>
        </p:nvSpPr>
        <p:spPr>
          <a:xfrm>
            <a:off x="5450408" y="3400322"/>
            <a:ext cx="1546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无边无际</a:t>
            </a:r>
          </a:p>
        </p:txBody>
      </p:sp>
      <p:sp>
        <p:nvSpPr>
          <p:cNvPr id="17" name="圆角矩形 38"/>
          <p:cNvSpPr/>
          <p:nvPr/>
        </p:nvSpPr>
        <p:spPr>
          <a:xfrm>
            <a:off x="1030514" y="1393373"/>
            <a:ext cx="8198485" cy="3010396"/>
          </a:xfrm>
          <a:prstGeom prst="roundRect">
            <a:avLst/>
          </a:prstGeom>
          <a:noFill/>
          <a:ln>
            <a:solidFill>
              <a:srgbClr val="E58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855" y="2443800"/>
            <a:ext cx="3161386" cy="42452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当堂测评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855" y="2443800"/>
            <a:ext cx="3161386" cy="4245290"/>
          </a:xfrm>
          <a:prstGeom prst="rect">
            <a:avLst/>
          </a:prstGeom>
        </p:spPr>
      </p:pic>
      <p:sp>
        <p:nvSpPr>
          <p:cNvPr id="18" name="矩形 19"/>
          <p:cNvSpPr/>
          <p:nvPr/>
        </p:nvSpPr>
        <p:spPr>
          <a:xfrm>
            <a:off x="1043701" y="1784367"/>
            <a:ext cx="4185761" cy="588816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二、写出下列词语的近义词。</a:t>
            </a:r>
          </a:p>
        </p:txBody>
      </p:sp>
      <p:sp>
        <p:nvSpPr>
          <p:cNvPr id="19" name="Rectangle 2"/>
          <p:cNvSpPr/>
          <p:nvPr/>
        </p:nvSpPr>
        <p:spPr>
          <a:xfrm>
            <a:off x="1230558" y="2688780"/>
            <a:ext cx="9048044" cy="1142813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满盈（　       ）      倏忽（       　    ）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嫉妒（　      ）       面面相觑（           　）</a:t>
            </a:r>
          </a:p>
        </p:txBody>
      </p:sp>
      <p:sp>
        <p:nvSpPr>
          <p:cNvPr id="20" name="TextBox 23"/>
          <p:cNvSpPr txBox="1"/>
          <p:nvPr/>
        </p:nvSpPr>
        <p:spPr>
          <a:xfrm>
            <a:off x="2293264" y="2791583"/>
            <a:ext cx="1161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充盈</a:t>
            </a:r>
          </a:p>
        </p:txBody>
      </p:sp>
      <p:sp>
        <p:nvSpPr>
          <p:cNvPr id="21" name="TextBox 41"/>
          <p:cNvSpPr txBox="1"/>
          <p:nvPr/>
        </p:nvSpPr>
        <p:spPr>
          <a:xfrm>
            <a:off x="5130628" y="2792853"/>
            <a:ext cx="1161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忽然</a:t>
            </a:r>
          </a:p>
        </p:txBody>
      </p:sp>
      <p:sp>
        <p:nvSpPr>
          <p:cNvPr id="22" name="TextBox 33"/>
          <p:cNvSpPr txBox="1"/>
          <p:nvPr/>
        </p:nvSpPr>
        <p:spPr>
          <a:xfrm>
            <a:off x="2359293" y="3341412"/>
            <a:ext cx="1161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忌妒</a:t>
            </a:r>
          </a:p>
        </p:txBody>
      </p:sp>
      <p:sp>
        <p:nvSpPr>
          <p:cNvPr id="23" name="TextBox 34"/>
          <p:cNvSpPr txBox="1"/>
          <p:nvPr/>
        </p:nvSpPr>
        <p:spPr>
          <a:xfrm>
            <a:off x="5366296" y="3337676"/>
            <a:ext cx="1546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瞠目结舌</a:t>
            </a:r>
          </a:p>
        </p:txBody>
      </p:sp>
      <p:sp>
        <p:nvSpPr>
          <p:cNvPr id="24" name="圆角矩形 38"/>
          <p:cNvSpPr/>
          <p:nvPr/>
        </p:nvSpPr>
        <p:spPr>
          <a:xfrm>
            <a:off x="674489" y="1436915"/>
            <a:ext cx="8198485" cy="3010396"/>
          </a:xfrm>
          <a:prstGeom prst="roundRect">
            <a:avLst/>
          </a:prstGeom>
          <a:noFill/>
          <a:ln>
            <a:solidFill>
              <a:srgbClr val="E58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1" t="1299" r="13801" b="2890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4133548" y="5956633"/>
            <a:ext cx="3924905" cy="318924"/>
            <a:chOff x="445479" y="4315402"/>
            <a:chExt cx="4198082" cy="468734"/>
          </a:xfrm>
        </p:grpSpPr>
        <p:sp>
          <p:nvSpPr>
            <p:cNvPr id="7" name="矩形 259"/>
            <p:cNvSpPr>
              <a:spLocks noChangeArrowheads="1"/>
            </p:cNvSpPr>
            <p:nvPr/>
          </p:nvSpPr>
          <p:spPr bwMode="auto">
            <a:xfrm>
              <a:off x="445479" y="4317855"/>
              <a:ext cx="2114790" cy="465708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lvl="0" algn="ctr" defTabSz="457200">
                <a:spcBef>
                  <a:spcPts val="0"/>
                </a:spcBef>
                <a:buNone/>
                <a:defRPr/>
              </a:pPr>
              <a:r>
                <a:rPr lang="zh-CN" altLang="en-US" sz="1600" kern="0" smtClean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主讲人：</a:t>
              </a:r>
              <a:r>
                <a:rPr lang="en-US" altLang="zh-CN" sz="1600" kern="0" smtClean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PPT818</a:t>
              </a:r>
              <a:endParaRPr lang="en-US" altLang="zh-CN" sz="1600" kern="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" name="矩形 259"/>
            <p:cNvSpPr>
              <a:spLocks noChangeArrowheads="1"/>
            </p:cNvSpPr>
            <p:nvPr/>
          </p:nvSpPr>
          <p:spPr bwMode="auto">
            <a:xfrm>
              <a:off x="2784412" y="4315402"/>
              <a:ext cx="1859149" cy="46873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时间</a:t>
              </a: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: xxx</a:t>
              </a:r>
            </a:p>
          </p:txBody>
        </p:sp>
      </p:grpSp>
      <p:sp>
        <p:nvSpPr>
          <p:cNvPr id="10" name="矩形 259"/>
          <p:cNvSpPr>
            <a:spLocks noChangeArrowheads="1"/>
          </p:cNvSpPr>
          <p:nvPr/>
        </p:nvSpPr>
        <p:spPr bwMode="auto">
          <a:xfrm>
            <a:off x="2873828" y="1045413"/>
            <a:ext cx="6444344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dist" defTabSz="457200">
              <a:buFont typeface="Arial" panose="020B0604020202020204" pitchFamily="34" charset="0"/>
              <a:buNone/>
            </a:pPr>
            <a:r>
              <a:rPr lang="zh-CN" altLang="en-US" sz="96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感谢聆听</a:t>
            </a:r>
            <a:endParaRPr lang="en-US" altLang="zh-CN" sz="9600" dirty="0">
              <a:solidFill>
                <a:schemeClr val="bg1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183456" y="2967335"/>
            <a:ext cx="38250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defTabSz="457200"/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语文 五年级 上册 配人教版</a:t>
            </a:r>
          </a:p>
        </p:txBody>
      </p:sp>
      <p:cxnSp>
        <p:nvCxnSpPr>
          <p:cNvPr id="12" name="直接连接符 11"/>
          <p:cNvCxnSpPr/>
          <p:nvPr/>
        </p:nvCxnSpPr>
        <p:spPr>
          <a:xfrm>
            <a:off x="3359164" y="2844522"/>
            <a:ext cx="5473670" cy="0"/>
          </a:xfrm>
          <a:prstGeom prst="line">
            <a:avLst/>
          </a:prstGeom>
          <a:ln w="25400" cap="rnd">
            <a:gradFill flip="none" rotWithShape="1">
              <a:gsLst>
                <a:gs pos="50000">
                  <a:srgbClr val="FFFFFF"/>
                </a:gs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趣味导入</a:t>
            </a:r>
          </a:p>
        </p:txBody>
      </p:sp>
      <p:sp>
        <p:nvSpPr>
          <p:cNvPr id="3" name="矩形 2"/>
          <p:cNvSpPr/>
          <p:nvPr/>
        </p:nvSpPr>
        <p:spPr>
          <a:xfrm>
            <a:off x="5291933" y="1026458"/>
            <a:ext cx="16081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all" spc="0" normalizeH="0" baseline="0" noProof="0" dirty="0">
                <a:ln w="0"/>
                <a:gradFill flip="none">
                  <a:gsLst>
                    <a:gs pos="0">
                      <a:srgbClr val="5B9BD5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5B9BD5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5B9BD5">
                        <a:shade val="65000"/>
                        <a:satMod val="130000"/>
                      </a:srgbClr>
                    </a:gs>
                    <a:gs pos="92000">
                      <a:srgbClr val="5B9BD5">
                        <a:shade val="50000"/>
                        <a:satMod val="120000"/>
                      </a:srgbClr>
                    </a:gs>
                    <a:gs pos="100000">
                      <a:srgbClr val="5B9BD5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月迹</a:t>
            </a:r>
          </a:p>
        </p:txBody>
      </p:sp>
      <p:sp>
        <p:nvSpPr>
          <p:cNvPr id="4" name="矩形 3"/>
          <p:cNvSpPr/>
          <p:nvPr/>
        </p:nvSpPr>
        <p:spPr>
          <a:xfrm>
            <a:off x="1484967" y="2125245"/>
            <a:ext cx="3431526" cy="3631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古朗月行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defRPr/>
            </a:pPr>
            <a:r>
              <a: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小时不识月，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呼作白玉盘。 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又疑瑶台镜，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飞入青云端。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6" name="Picture 2" descr="https://timgsa.baidu.com/timg?image&amp;quality=80&amp;size=b9999_10000&amp;sec=1569130225682&amp;di=f833eef9350ba2ba44b2a3d12e0cda0b&amp;imgtype=0&amp;src=http%3A%2F%2Fcdnimg103.lizhi.fm%2Faudio_cover%2F2015%2F10%2F08%2F23441165657347207_320x3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066" y="2730091"/>
            <a:ext cx="2857500" cy="28575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资料链接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917904" y="1997084"/>
            <a:ext cx="6451461" cy="3416320"/>
          </a:xfrm>
          <a:prstGeom prst="rect">
            <a:avLst/>
          </a:prstGeom>
          <a:noFill/>
          <a:ln w="9525">
            <a:solidFill>
              <a:srgbClr val="00B0F0"/>
            </a:solidFill>
            <a:prstDash val="lgDash"/>
            <a:miter lim="800000"/>
          </a:ln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贾平凹：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1952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年出生于陕西丹凤县棣花镇 ，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1974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年开始发表作品，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1975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年毕业于西北大学中文系。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著有小说集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《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下棋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》《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天狗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》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；长篇小说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《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浮躁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》《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废都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》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；散文集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《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月迹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》《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心迹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》《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爱的踪迹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》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等。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</p:txBody>
      </p:sp>
      <p:pic>
        <p:nvPicPr>
          <p:cNvPr id="8" name="Picture 2" descr="https://timgsa.baidu.com/timg?image&amp;quality=80&amp;size=b9999_10000&amp;sec=1569129921071&amp;di=829d833e97e89e72cb73b7d3c28239c6&amp;imgtype=0&amp;src=http%3A%2F%2Fimg1.cache.netease.com%2Fcatchpic%2FB%2FB3%2FB30757364628E9EDFAF784A4C5EB3F8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49" y="2276494"/>
            <a:ext cx="3905250" cy="2857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字词认读</a:t>
            </a:r>
          </a:p>
        </p:txBody>
      </p:sp>
      <p:sp>
        <p:nvSpPr>
          <p:cNvPr id="9" name="文本框 3"/>
          <p:cNvSpPr txBox="1"/>
          <p:nvPr/>
        </p:nvSpPr>
        <p:spPr>
          <a:xfrm>
            <a:off x="935294" y="2253156"/>
            <a:ext cx="8122548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累累     袅袅    嫦 娥     嫉 妒</a:t>
            </a:r>
          </a:p>
        </p:txBody>
      </p:sp>
      <p:sp>
        <p:nvSpPr>
          <p:cNvPr id="10" name="矩形 9"/>
          <p:cNvSpPr/>
          <p:nvPr/>
        </p:nvSpPr>
        <p:spPr>
          <a:xfrm>
            <a:off x="1256418" y="1792781"/>
            <a:ext cx="8339094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léi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            </a:t>
            </a:r>
            <a:r>
              <a:rPr kumimoji="0" lang="en-US" altLang="zh-CN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niǎo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  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cháng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  é      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jí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   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dù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框 7"/>
          <p:cNvSpPr txBox="1"/>
          <p:nvPr/>
        </p:nvSpPr>
        <p:spPr>
          <a:xfrm>
            <a:off x="1140306" y="3720374"/>
            <a:ext cx="742315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瓷       锨  刃     噢    掬</a:t>
            </a:r>
          </a:p>
        </p:txBody>
      </p:sp>
      <p:sp>
        <p:nvSpPr>
          <p:cNvPr id="12" name="矩形 11"/>
          <p:cNvSpPr/>
          <p:nvPr/>
        </p:nvSpPr>
        <p:spPr>
          <a:xfrm>
            <a:off x="674489" y="3325404"/>
            <a:ext cx="813244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      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cí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        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xiān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 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rèn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       ō       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jū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方正舒体" panose="02010601030101010101" charset="-122"/>
              <a:sym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9027" y="2443800"/>
            <a:ext cx="3161386" cy="42452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字词认读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855" y="2443800"/>
            <a:ext cx="3161386" cy="424529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944974" y="1764121"/>
            <a:ext cx="6096000" cy="281250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满盈：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面面相觑：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倏忽：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袅袅：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嫉妒：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953029" y="1764121"/>
            <a:ext cx="7826691" cy="28125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全部占满、充满。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觑，看，瞧。你看我，我看你，形容大家因惊惧或不知所措而互相望着。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很快地，忽然。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烟气缭绕上腾的样子。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对才能、名誉、地位或境遇等胜过自己的人心怀怨恨。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855" y="2443800"/>
            <a:ext cx="3161386" cy="4245290"/>
          </a:xfrm>
          <a:prstGeom prst="rect">
            <a:avLst/>
          </a:prstGeom>
        </p:spPr>
      </p:pic>
      <p:sp>
        <p:nvSpPr>
          <p:cNvPr id="6" name="文本框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563810" y="2459475"/>
            <a:ext cx="7260556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时间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：中秋的夜里。</a:t>
            </a:r>
          </a:p>
        </p:txBody>
      </p:sp>
      <p:sp>
        <p:nvSpPr>
          <p:cNvPr id="7" name="文本框 8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815623" y="3425803"/>
            <a:ext cx="9396434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地点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：中堂里、院子里、院子外</a:t>
            </a:r>
          </a:p>
        </p:txBody>
      </p:sp>
      <p:sp>
        <p:nvSpPr>
          <p:cNvPr id="9" name="文本框 2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563808" y="4244059"/>
            <a:ext cx="850303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人物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：奶奶、我和弟、妹</a:t>
            </a:r>
          </a:p>
        </p:txBody>
      </p:sp>
      <p:sp>
        <p:nvSpPr>
          <p:cNvPr id="10" name="Freeform 48"/>
          <p:cNvSpPr/>
          <p:nvPr>
            <p:custDataLst>
              <p:tags r:id="rId4"/>
            </p:custDataLst>
          </p:nvPr>
        </p:nvSpPr>
        <p:spPr bwMode="auto">
          <a:xfrm>
            <a:off x="1927223" y="2529324"/>
            <a:ext cx="547687" cy="596900"/>
          </a:xfrm>
          <a:custGeom>
            <a:avLst/>
            <a:gdLst>
              <a:gd name="T0" fmla="*/ 2147483646 w 187"/>
              <a:gd name="T1" fmla="*/ 2147483646 h 203"/>
              <a:gd name="T2" fmla="*/ 2147483646 w 187"/>
              <a:gd name="T3" fmla="*/ 2147483646 h 203"/>
              <a:gd name="T4" fmla="*/ 2147483646 w 187"/>
              <a:gd name="T5" fmla="*/ 2147483646 h 203"/>
              <a:gd name="T6" fmla="*/ 2147483646 w 187"/>
              <a:gd name="T7" fmla="*/ 2147483646 h 203"/>
              <a:gd name="T8" fmla="*/ 2147483646 w 187"/>
              <a:gd name="T9" fmla="*/ 2147483646 h 203"/>
              <a:gd name="T10" fmla="*/ 2147483646 w 187"/>
              <a:gd name="T11" fmla="*/ 2147483646 h 203"/>
              <a:gd name="T12" fmla="*/ 2147483646 w 187"/>
              <a:gd name="T13" fmla="*/ 2147483646 h 203"/>
              <a:gd name="T14" fmla="*/ 2147483646 w 187"/>
              <a:gd name="T15" fmla="*/ 2147483646 h 203"/>
              <a:gd name="T16" fmla="*/ 2147483646 w 187"/>
              <a:gd name="T17" fmla="*/ 2147483646 h 203"/>
              <a:gd name="T18" fmla="*/ 2147483646 w 187"/>
              <a:gd name="T19" fmla="*/ 2147483646 h 203"/>
              <a:gd name="T20" fmla="*/ 2147483646 w 187"/>
              <a:gd name="T21" fmla="*/ 2147483646 h 203"/>
              <a:gd name="T22" fmla="*/ 2147483646 w 187"/>
              <a:gd name="T23" fmla="*/ 2147483646 h 203"/>
              <a:gd name="T24" fmla="*/ 2147483646 w 187"/>
              <a:gd name="T25" fmla="*/ 2147483646 h 203"/>
              <a:gd name="T26" fmla="*/ 2147483646 w 187"/>
              <a:gd name="T27" fmla="*/ 2147483646 h 203"/>
              <a:gd name="T28" fmla="*/ 2147483646 w 187"/>
              <a:gd name="T29" fmla="*/ 2147483646 h 203"/>
              <a:gd name="T30" fmla="*/ 2147483646 w 187"/>
              <a:gd name="T31" fmla="*/ 2147483646 h 203"/>
              <a:gd name="T32" fmla="*/ 2147483646 w 187"/>
              <a:gd name="T33" fmla="*/ 2147483646 h 203"/>
              <a:gd name="T34" fmla="*/ 2147483646 w 187"/>
              <a:gd name="T35" fmla="*/ 2147483646 h 203"/>
              <a:gd name="T36" fmla="*/ 2147483646 w 187"/>
              <a:gd name="T37" fmla="*/ 2147483646 h 203"/>
              <a:gd name="T38" fmla="*/ 2147483646 w 187"/>
              <a:gd name="T39" fmla="*/ 2147483646 h 203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87" h="203">
                <a:moveTo>
                  <a:pt x="74" y="97"/>
                </a:moveTo>
                <a:cubicBezTo>
                  <a:pt x="60" y="105"/>
                  <a:pt x="62" y="122"/>
                  <a:pt x="72" y="128"/>
                </a:cubicBezTo>
                <a:cubicBezTo>
                  <a:pt x="83" y="136"/>
                  <a:pt x="106" y="137"/>
                  <a:pt x="113" y="115"/>
                </a:cubicBezTo>
                <a:cubicBezTo>
                  <a:pt x="128" y="73"/>
                  <a:pt x="81" y="52"/>
                  <a:pt x="48" y="64"/>
                </a:cubicBezTo>
                <a:cubicBezTo>
                  <a:pt x="30" y="71"/>
                  <a:pt x="6" y="105"/>
                  <a:pt x="27" y="145"/>
                </a:cubicBezTo>
                <a:cubicBezTo>
                  <a:pt x="36" y="162"/>
                  <a:pt x="57" y="178"/>
                  <a:pt x="85" y="179"/>
                </a:cubicBezTo>
                <a:cubicBezTo>
                  <a:pt x="144" y="181"/>
                  <a:pt x="183" y="110"/>
                  <a:pt x="153" y="59"/>
                </a:cubicBezTo>
                <a:cubicBezTo>
                  <a:pt x="132" y="23"/>
                  <a:pt x="89" y="18"/>
                  <a:pt x="66" y="20"/>
                </a:cubicBezTo>
                <a:cubicBezTo>
                  <a:pt x="50" y="20"/>
                  <a:pt x="28" y="29"/>
                  <a:pt x="11" y="39"/>
                </a:cubicBezTo>
                <a:cubicBezTo>
                  <a:pt x="33" y="12"/>
                  <a:pt x="65" y="0"/>
                  <a:pt x="103" y="10"/>
                </a:cubicBezTo>
                <a:cubicBezTo>
                  <a:pt x="120" y="14"/>
                  <a:pt x="136" y="22"/>
                  <a:pt x="151" y="33"/>
                </a:cubicBezTo>
                <a:cubicBezTo>
                  <a:pt x="168" y="47"/>
                  <a:pt x="187" y="78"/>
                  <a:pt x="177" y="123"/>
                </a:cubicBezTo>
                <a:cubicBezTo>
                  <a:pt x="171" y="151"/>
                  <a:pt x="154" y="176"/>
                  <a:pt x="127" y="186"/>
                </a:cubicBezTo>
                <a:cubicBezTo>
                  <a:pt x="83" y="203"/>
                  <a:pt x="17" y="186"/>
                  <a:pt x="7" y="135"/>
                </a:cubicBezTo>
                <a:cubicBezTo>
                  <a:pt x="0" y="103"/>
                  <a:pt x="19" y="62"/>
                  <a:pt x="54" y="51"/>
                </a:cubicBezTo>
                <a:cubicBezTo>
                  <a:pt x="83" y="43"/>
                  <a:pt x="118" y="54"/>
                  <a:pt x="127" y="83"/>
                </a:cubicBezTo>
                <a:cubicBezTo>
                  <a:pt x="133" y="103"/>
                  <a:pt x="126" y="127"/>
                  <a:pt x="105" y="140"/>
                </a:cubicBezTo>
                <a:cubicBezTo>
                  <a:pt x="98" y="144"/>
                  <a:pt x="83" y="148"/>
                  <a:pt x="68" y="142"/>
                </a:cubicBezTo>
                <a:cubicBezTo>
                  <a:pt x="40" y="130"/>
                  <a:pt x="44" y="109"/>
                  <a:pt x="53" y="100"/>
                </a:cubicBezTo>
                <a:cubicBezTo>
                  <a:pt x="60" y="93"/>
                  <a:pt x="69" y="95"/>
                  <a:pt x="74" y="97"/>
                </a:cubicBezTo>
                <a:close/>
              </a:path>
            </a:pathLst>
          </a:custGeom>
          <a:solidFill>
            <a:srgbClr val="F32D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Freeform 52"/>
          <p:cNvSpPr/>
          <p:nvPr>
            <p:custDataLst>
              <p:tags r:id="rId5"/>
            </p:custDataLst>
          </p:nvPr>
        </p:nvSpPr>
        <p:spPr bwMode="auto">
          <a:xfrm>
            <a:off x="1266348" y="3396559"/>
            <a:ext cx="549275" cy="595312"/>
          </a:xfrm>
          <a:custGeom>
            <a:avLst/>
            <a:gdLst>
              <a:gd name="T0" fmla="*/ 2147483646 w 187"/>
              <a:gd name="T1" fmla="*/ 2147483646 h 203"/>
              <a:gd name="T2" fmla="*/ 2147483646 w 187"/>
              <a:gd name="T3" fmla="*/ 2147483646 h 203"/>
              <a:gd name="T4" fmla="*/ 2147483646 w 187"/>
              <a:gd name="T5" fmla="*/ 2147483646 h 203"/>
              <a:gd name="T6" fmla="*/ 2147483646 w 187"/>
              <a:gd name="T7" fmla="*/ 2147483646 h 203"/>
              <a:gd name="T8" fmla="*/ 2147483646 w 187"/>
              <a:gd name="T9" fmla="*/ 2147483646 h 203"/>
              <a:gd name="T10" fmla="*/ 2147483646 w 187"/>
              <a:gd name="T11" fmla="*/ 2147483646 h 203"/>
              <a:gd name="T12" fmla="*/ 2147483646 w 187"/>
              <a:gd name="T13" fmla="*/ 2147483646 h 203"/>
              <a:gd name="T14" fmla="*/ 2147483646 w 187"/>
              <a:gd name="T15" fmla="*/ 2147483646 h 203"/>
              <a:gd name="T16" fmla="*/ 2147483646 w 187"/>
              <a:gd name="T17" fmla="*/ 2147483646 h 203"/>
              <a:gd name="T18" fmla="*/ 2147483646 w 187"/>
              <a:gd name="T19" fmla="*/ 2147483646 h 203"/>
              <a:gd name="T20" fmla="*/ 2147483646 w 187"/>
              <a:gd name="T21" fmla="*/ 2147483646 h 203"/>
              <a:gd name="T22" fmla="*/ 2147483646 w 187"/>
              <a:gd name="T23" fmla="*/ 2147483646 h 203"/>
              <a:gd name="T24" fmla="*/ 2147483646 w 187"/>
              <a:gd name="T25" fmla="*/ 2147483646 h 203"/>
              <a:gd name="T26" fmla="*/ 2147483646 w 187"/>
              <a:gd name="T27" fmla="*/ 2147483646 h 203"/>
              <a:gd name="T28" fmla="*/ 2147483646 w 187"/>
              <a:gd name="T29" fmla="*/ 2147483646 h 203"/>
              <a:gd name="T30" fmla="*/ 2147483646 w 187"/>
              <a:gd name="T31" fmla="*/ 2147483646 h 203"/>
              <a:gd name="T32" fmla="*/ 2147483646 w 187"/>
              <a:gd name="T33" fmla="*/ 2147483646 h 203"/>
              <a:gd name="T34" fmla="*/ 2147483646 w 187"/>
              <a:gd name="T35" fmla="*/ 2147483646 h 203"/>
              <a:gd name="T36" fmla="*/ 2147483646 w 187"/>
              <a:gd name="T37" fmla="*/ 2147483646 h 203"/>
              <a:gd name="T38" fmla="*/ 2147483646 w 187"/>
              <a:gd name="T39" fmla="*/ 2147483646 h 203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87" h="203">
                <a:moveTo>
                  <a:pt x="74" y="97"/>
                </a:moveTo>
                <a:cubicBezTo>
                  <a:pt x="60" y="105"/>
                  <a:pt x="62" y="122"/>
                  <a:pt x="72" y="128"/>
                </a:cubicBezTo>
                <a:cubicBezTo>
                  <a:pt x="83" y="136"/>
                  <a:pt x="106" y="137"/>
                  <a:pt x="113" y="115"/>
                </a:cubicBezTo>
                <a:cubicBezTo>
                  <a:pt x="128" y="73"/>
                  <a:pt x="81" y="52"/>
                  <a:pt x="48" y="64"/>
                </a:cubicBezTo>
                <a:cubicBezTo>
                  <a:pt x="30" y="71"/>
                  <a:pt x="6" y="105"/>
                  <a:pt x="27" y="145"/>
                </a:cubicBezTo>
                <a:cubicBezTo>
                  <a:pt x="36" y="162"/>
                  <a:pt x="57" y="178"/>
                  <a:pt x="85" y="179"/>
                </a:cubicBezTo>
                <a:cubicBezTo>
                  <a:pt x="144" y="181"/>
                  <a:pt x="183" y="110"/>
                  <a:pt x="153" y="59"/>
                </a:cubicBezTo>
                <a:cubicBezTo>
                  <a:pt x="132" y="23"/>
                  <a:pt x="89" y="18"/>
                  <a:pt x="66" y="20"/>
                </a:cubicBezTo>
                <a:cubicBezTo>
                  <a:pt x="50" y="20"/>
                  <a:pt x="28" y="29"/>
                  <a:pt x="11" y="39"/>
                </a:cubicBezTo>
                <a:cubicBezTo>
                  <a:pt x="33" y="12"/>
                  <a:pt x="65" y="0"/>
                  <a:pt x="103" y="10"/>
                </a:cubicBezTo>
                <a:cubicBezTo>
                  <a:pt x="120" y="14"/>
                  <a:pt x="136" y="22"/>
                  <a:pt x="151" y="33"/>
                </a:cubicBezTo>
                <a:cubicBezTo>
                  <a:pt x="168" y="47"/>
                  <a:pt x="187" y="78"/>
                  <a:pt x="177" y="123"/>
                </a:cubicBezTo>
                <a:cubicBezTo>
                  <a:pt x="171" y="151"/>
                  <a:pt x="154" y="176"/>
                  <a:pt x="127" y="186"/>
                </a:cubicBezTo>
                <a:cubicBezTo>
                  <a:pt x="83" y="203"/>
                  <a:pt x="17" y="186"/>
                  <a:pt x="7" y="135"/>
                </a:cubicBezTo>
                <a:cubicBezTo>
                  <a:pt x="0" y="103"/>
                  <a:pt x="19" y="62"/>
                  <a:pt x="54" y="51"/>
                </a:cubicBezTo>
                <a:cubicBezTo>
                  <a:pt x="83" y="43"/>
                  <a:pt x="118" y="54"/>
                  <a:pt x="127" y="83"/>
                </a:cubicBezTo>
                <a:cubicBezTo>
                  <a:pt x="133" y="103"/>
                  <a:pt x="126" y="127"/>
                  <a:pt x="105" y="140"/>
                </a:cubicBezTo>
                <a:cubicBezTo>
                  <a:pt x="98" y="144"/>
                  <a:pt x="83" y="148"/>
                  <a:pt x="68" y="142"/>
                </a:cubicBezTo>
                <a:cubicBezTo>
                  <a:pt x="40" y="130"/>
                  <a:pt x="44" y="109"/>
                  <a:pt x="53" y="100"/>
                </a:cubicBezTo>
                <a:cubicBezTo>
                  <a:pt x="60" y="93"/>
                  <a:pt x="69" y="95"/>
                  <a:pt x="74" y="97"/>
                </a:cubicBezTo>
                <a:close/>
              </a:path>
            </a:pathLst>
          </a:custGeom>
          <a:solidFill>
            <a:srgbClr val="B3D7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Freeform 56"/>
          <p:cNvSpPr/>
          <p:nvPr>
            <p:custDataLst>
              <p:tags r:id="rId6"/>
            </p:custDataLst>
          </p:nvPr>
        </p:nvSpPr>
        <p:spPr bwMode="auto">
          <a:xfrm>
            <a:off x="1927223" y="4257440"/>
            <a:ext cx="547687" cy="595312"/>
          </a:xfrm>
          <a:custGeom>
            <a:avLst/>
            <a:gdLst>
              <a:gd name="T0" fmla="*/ 2147483646 w 187"/>
              <a:gd name="T1" fmla="*/ 2147483646 h 203"/>
              <a:gd name="T2" fmla="*/ 2147483646 w 187"/>
              <a:gd name="T3" fmla="*/ 2147483646 h 203"/>
              <a:gd name="T4" fmla="*/ 2147483646 w 187"/>
              <a:gd name="T5" fmla="*/ 2147483646 h 203"/>
              <a:gd name="T6" fmla="*/ 2147483646 w 187"/>
              <a:gd name="T7" fmla="*/ 2147483646 h 203"/>
              <a:gd name="T8" fmla="*/ 2147483646 w 187"/>
              <a:gd name="T9" fmla="*/ 2147483646 h 203"/>
              <a:gd name="T10" fmla="*/ 2147483646 w 187"/>
              <a:gd name="T11" fmla="*/ 2147483646 h 203"/>
              <a:gd name="T12" fmla="*/ 2147483646 w 187"/>
              <a:gd name="T13" fmla="*/ 2147483646 h 203"/>
              <a:gd name="T14" fmla="*/ 2147483646 w 187"/>
              <a:gd name="T15" fmla="*/ 2147483646 h 203"/>
              <a:gd name="T16" fmla="*/ 2147483646 w 187"/>
              <a:gd name="T17" fmla="*/ 2147483646 h 203"/>
              <a:gd name="T18" fmla="*/ 2147483646 w 187"/>
              <a:gd name="T19" fmla="*/ 2147483646 h 203"/>
              <a:gd name="T20" fmla="*/ 2147483646 w 187"/>
              <a:gd name="T21" fmla="*/ 2147483646 h 203"/>
              <a:gd name="T22" fmla="*/ 2147483646 w 187"/>
              <a:gd name="T23" fmla="*/ 2147483646 h 203"/>
              <a:gd name="T24" fmla="*/ 2147483646 w 187"/>
              <a:gd name="T25" fmla="*/ 2147483646 h 203"/>
              <a:gd name="T26" fmla="*/ 2147483646 w 187"/>
              <a:gd name="T27" fmla="*/ 2147483646 h 203"/>
              <a:gd name="T28" fmla="*/ 2147483646 w 187"/>
              <a:gd name="T29" fmla="*/ 2147483646 h 203"/>
              <a:gd name="T30" fmla="*/ 2147483646 w 187"/>
              <a:gd name="T31" fmla="*/ 2147483646 h 203"/>
              <a:gd name="T32" fmla="*/ 2147483646 w 187"/>
              <a:gd name="T33" fmla="*/ 2147483646 h 203"/>
              <a:gd name="T34" fmla="*/ 2147483646 w 187"/>
              <a:gd name="T35" fmla="*/ 2147483646 h 203"/>
              <a:gd name="T36" fmla="*/ 2147483646 w 187"/>
              <a:gd name="T37" fmla="*/ 2147483646 h 203"/>
              <a:gd name="T38" fmla="*/ 2147483646 w 187"/>
              <a:gd name="T39" fmla="*/ 2147483646 h 203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87" h="203">
                <a:moveTo>
                  <a:pt x="74" y="97"/>
                </a:moveTo>
                <a:cubicBezTo>
                  <a:pt x="60" y="105"/>
                  <a:pt x="62" y="122"/>
                  <a:pt x="72" y="128"/>
                </a:cubicBezTo>
                <a:cubicBezTo>
                  <a:pt x="83" y="136"/>
                  <a:pt x="106" y="137"/>
                  <a:pt x="113" y="115"/>
                </a:cubicBezTo>
                <a:cubicBezTo>
                  <a:pt x="128" y="73"/>
                  <a:pt x="81" y="52"/>
                  <a:pt x="48" y="64"/>
                </a:cubicBezTo>
                <a:cubicBezTo>
                  <a:pt x="30" y="71"/>
                  <a:pt x="6" y="105"/>
                  <a:pt x="27" y="145"/>
                </a:cubicBezTo>
                <a:cubicBezTo>
                  <a:pt x="36" y="162"/>
                  <a:pt x="57" y="178"/>
                  <a:pt x="85" y="179"/>
                </a:cubicBezTo>
                <a:cubicBezTo>
                  <a:pt x="144" y="181"/>
                  <a:pt x="183" y="110"/>
                  <a:pt x="153" y="59"/>
                </a:cubicBezTo>
                <a:cubicBezTo>
                  <a:pt x="132" y="23"/>
                  <a:pt x="89" y="18"/>
                  <a:pt x="66" y="20"/>
                </a:cubicBezTo>
                <a:cubicBezTo>
                  <a:pt x="50" y="20"/>
                  <a:pt x="28" y="29"/>
                  <a:pt x="11" y="39"/>
                </a:cubicBezTo>
                <a:cubicBezTo>
                  <a:pt x="33" y="12"/>
                  <a:pt x="65" y="0"/>
                  <a:pt x="103" y="10"/>
                </a:cubicBezTo>
                <a:cubicBezTo>
                  <a:pt x="120" y="14"/>
                  <a:pt x="136" y="22"/>
                  <a:pt x="151" y="33"/>
                </a:cubicBezTo>
                <a:cubicBezTo>
                  <a:pt x="168" y="47"/>
                  <a:pt x="187" y="78"/>
                  <a:pt x="177" y="123"/>
                </a:cubicBezTo>
                <a:cubicBezTo>
                  <a:pt x="171" y="151"/>
                  <a:pt x="154" y="176"/>
                  <a:pt x="127" y="186"/>
                </a:cubicBezTo>
                <a:cubicBezTo>
                  <a:pt x="83" y="203"/>
                  <a:pt x="17" y="186"/>
                  <a:pt x="7" y="135"/>
                </a:cubicBezTo>
                <a:cubicBezTo>
                  <a:pt x="0" y="103"/>
                  <a:pt x="19" y="62"/>
                  <a:pt x="54" y="51"/>
                </a:cubicBezTo>
                <a:cubicBezTo>
                  <a:pt x="83" y="43"/>
                  <a:pt x="118" y="54"/>
                  <a:pt x="127" y="83"/>
                </a:cubicBezTo>
                <a:cubicBezTo>
                  <a:pt x="133" y="103"/>
                  <a:pt x="126" y="127"/>
                  <a:pt x="105" y="140"/>
                </a:cubicBezTo>
                <a:cubicBezTo>
                  <a:pt x="98" y="144"/>
                  <a:pt x="83" y="148"/>
                  <a:pt x="68" y="142"/>
                </a:cubicBezTo>
                <a:cubicBezTo>
                  <a:pt x="40" y="130"/>
                  <a:pt x="44" y="109"/>
                  <a:pt x="53" y="100"/>
                </a:cubicBezTo>
                <a:cubicBezTo>
                  <a:pt x="60" y="93"/>
                  <a:pt x="69" y="95"/>
                  <a:pt x="74" y="97"/>
                </a:cubicBezTo>
                <a:close/>
              </a:path>
            </a:pathLst>
          </a:custGeom>
          <a:solidFill>
            <a:srgbClr val="F5AB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文本框 23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999592" y="5071146"/>
            <a:ext cx="84800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事情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：盼月亮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——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寻月亮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——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议月亮</a:t>
            </a:r>
          </a:p>
        </p:txBody>
      </p:sp>
      <p:sp>
        <p:nvSpPr>
          <p:cNvPr id="15" name="Freeform 56"/>
          <p:cNvSpPr/>
          <p:nvPr>
            <p:custDataLst>
              <p:tags r:id="rId8"/>
            </p:custDataLst>
          </p:nvPr>
        </p:nvSpPr>
        <p:spPr bwMode="auto">
          <a:xfrm>
            <a:off x="1363007" y="5070013"/>
            <a:ext cx="547687" cy="595312"/>
          </a:xfrm>
          <a:custGeom>
            <a:avLst/>
            <a:gdLst>
              <a:gd name="T0" fmla="*/ 2147483646 w 187"/>
              <a:gd name="T1" fmla="*/ 2147483646 h 203"/>
              <a:gd name="T2" fmla="*/ 2147483646 w 187"/>
              <a:gd name="T3" fmla="*/ 2147483646 h 203"/>
              <a:gd name="T4" fmla="*/ 2147483646 w 187"/>
              <a:gd name="T5" fmla="*/ 2147483646 h 203"/>
              <a:gd name="T6" fmla="*/ 2147483646 w 187"/>
              <a:gd name="T7" fmla="*/ 2147483646 h 203"/>
              <a:gd name="T8" fmla="*/ 2147483646 w 187"/>
              <a:gd name="T9" fmla="*/ 2147483646 h 203"/>
              <a:gd name="T10" fmla="*/ 2147483646 w 187"/>
              <a:gd name="T11" fmla="*/ 2147483646 h 203"/>
              <a:gd name="T12" fmla="*/ 2147483646 w 187"/>
              <a:gd name="T13" fmla="*/ 2147483646 h 203"/>
              <a:gd name="T14" fmla="*/ 2147483646 w 187"/>
              <a:gd name="T15" fmla="*/ 2147483646 h 203"/>
              <a:gd name="T16" fmla="*/ 2147483646 w 187"/>
              <a:gd name="T17" fmla="*/ 2147483646 h 203"/>
              <a:gd name="T18" fmla="*/ 2147483646 w 187"/>
              <a:gd name="T19" fmla="*/ 2147483646 h 203"/>
              <a:gd name="T20" fmla="*/ 2147483646 w 187"/>
              <a:gd name="T21" fmla="*/ 2147483646 h 203"/>
              <a:gd name="T22" fmla="*/ 2147483646 w 187"/>
              <a:gd name="T23" fmla="*/ 2147483646 h 203"/>
              <a:gd name="T24" fmla="*/ 2147483646 w 187"/>
              <a:gd name="T25" fmla="*/ 2147483646 h 203"/>
              <a:gd name="T26" fmla="*/ 2147483646 w 187"/>
              <a:gd name="T27" fmla="*/ 2147483646 h 203"/>
              <a:gd name="T28" fmla="*/ 2147483646 w 187"/>
              <a:gd name="T29" fmla="*/ 2147483646 h 203"/>
              <a:gd name="T30" fmla="*/ 2147483646 w 187"/>
              <a:gd name="T31" fmla="*/ 2147483646 h 203"/>
              <a:gd name="T32" fmla="*/ 2147483646 w 187"/>
              <a:gd name="T33" fmla="*/ 2147483646 h 203"/>
              <a:gd name="T34" fmla="*/ 2147483646 w 187"/>
              <a:gd name="T35" fmla="*/ 2147483646 h 203"/>
              <a:gd name="T36" fmla="*/ 2147483646 w 187"/>
              <a:gd name="T37" fmla="*/ 2147483646 h 203"/>
              <a:gd name="T38" fmla="*/ 2147483646 w 187"/>
              <a:gd name="T39" fmla="*/ 2147483646 h 203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87" h="203">
                <a:moveTo>
                  <a:pt x="74" y="97"/>
                </a:moveTo>
                <a:cubicBezTo>
                  <a:pt x="60" y="105"/>
                  <a:pt x="62" y="122"/>
                  <a:pt x="72" y="128"/>
                </a:cubicBezTo>
                <a:cubicBezTo>
                  <a:pt x="83" y="136"/>
                  <a:pt x="106" y="137"/>
                  <a:pt x="113" y="115"/>
                </a:cubicBezTo>
                <a:cubicBezTo>
                  <a:pt x="128" y="73"/>
                  <a:pt x="81" y="52"/>
                  <a:pt x="48" y="64"/>
                </a:cubicBezTo>
                <a:cubicBezTo>
                  <a:pt x="30" y="71"/>
                  <a:pt x="6" y="105"/>
                  <a:pt x="27" y="145"/>
                </a:cubicBezTo>
                <a:cubicBezTo>
                  <a:pt x="36" y="162"/>
                  <a:pt x="57" y="178"/>
                  <a:pt x="85" y="179"/>
                </a:cubicBezTo>
                <a:cubicBezTo>
                  <a:pt x="144" y="181"/>
                  <a:pt x="183" y="110"/>
                  <a:pt x="153" y="59"/>
                </a:cubicBezTo>
                <a:cubicBezTo>
                  <a:pt x="132" y="23"/>
                  <a:pt x="89" y="18"/>
                  <a:pt x="66" y="20"/>
                </a:cubicBezTo>
                <a:cubicBezTo>
                  <a:pt x="50" y="20"/>
                  <a:pt x="28" y="29"/>
                  <a:pt x="11" y="39"/>
                </a:cubicBezTo>
                <a:cubicBezTo>
                  <a:pt x="33" y="12"/>
                  <a:pt x="65" y="0"/>
                  <a:pt x="103" y="10"/>
                </a:cubicBezTo>
                <a:cubicBezTo>
                  <a:pt x="120" y="14"/>
                  <a:pt x="136" y="22"/>
                  <a:pt x="151" y="33"/>
                </a:cubicBezTo>
                <a:cubicBezTo>
                  <a:pt x="168" y="47"/>
                  <a:pt x="187" y="78"/>
                  <a:pt x="177" y="123"/>
                </a:cubicBezTo>
                <a:cubicBezTo>
                  <a:pt x="171" y="151"/>
                  <a:pt x="154" y="176"/>
                  <a:pt x="127" y="186"/>
                </a:cubicBezTo>
                <a:cubicBezTo>
                  <a:pt x="83" y="203"/>
                  <a:pt x="17" y="186"/>
                  <a:pt x="7" y="135"/>
                </a:cubicBezTo>
                <a:cubicBezTo>
                  <a:pt x="0" y="103"/>
                  <a:pt x="19" y="62"/>
                  <a:pt x="54" y="51"/>
                </a:cubicBezTo>
                <a:cubicBezTo>
                  <a:pt x="83" y="43"/>
                  <a:pt x="118" y="54"/>
                  <a:pt x="127" y="83"/>
                </a:cubicBezTo>
                <a:cubicBezTo>
                  <a:pt x="133" y="103"/>
                  <a:pt x="126" y="127"/>
                  <a:pt x="105" y="140"/>
                </a:cubicBezTo>
                <a:cubicBezTo>
                  <a:pt x="98" y="144"/>
                  <a:pt x="83" y="148"/>
                  <a:pt x="68" y="142"/>
                </a:cubicBezTo>
                <a:cubicBezTo>
                  <a:pt x="40" y="130"/>
                  <a:pt x="44" y="109"/>
                  <a:pt x="53" y="100"/>
                </a:cubicBezTo>
                <a:cubicBezTo>
                  <a:pt x="60" y="93"/>
                  <a:pt x="69" y="95"/>
                  <a:pt x="74" y="97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74489" y="1525265"/>
            <a:ext cx="8341034" cy="5888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文章写了什么时间、什么地点、什么人的一件什么事情？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 animBg="1"/>
      <p:bldP spid="11" grpId="0" animBg="1"/>
      <p:bldP spid="12" grpId="0" animBg="1"/>
      <p:bldP spid="14" grpId="0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855" y="2443800"/>
            <a:ext cx="3161386" cy="4245290"/>
          </a:xfrm>
          <a:prstGeom prst="rect">
            <a:avLst/>
          </a:prstGeom>
        </p:spPr>
      </p:pic>
      <p:sp>
        <p:nvSpPr>
          <p:cNvPr id="13" name="文本框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138078" y="1559598"/>
            <a:ext cx="7915844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第一部分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～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）写中秋夜晚，“我们”盼望月亮的到来。 </a:t>
            </a:r>
          </a:p>
        </p:txBody>
      </p:sp>
      <p:sp>
        <p:nvSpPr>
          <p:cNvPr id="17" name="文本框 8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389890" y="2425485"/>
            <a:ext cx="714296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第二部分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～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23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）写“我们”到院子里观月议月、到河中寻月的过程。</a:t>
            </a:r>
          </a:p>
        </p:txBody>
      </p:sp>
      <p:sp>
        <p:nvSpPr>
          <p:cNvPr id="18" name="文本框 2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138076" y="3344182"/>
            <a:ext cx="673015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第三部分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24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）写“我们”在沙滩寻找月亮，并发表感慨。</a:t>
            </a:r>
          </a:p>
        </p:txBody>
      </p:sp>
      <p:sp>
        <p:nvSpPr>
          <p:cNvPr id="19" name="Freeform 48"/>
          <p:cNvSpPr/>
          <p:nvPr>
            <p:custDataLst>
              <p:tags r:id="rId4"/>
            </p:custDataLst>
          </p:nvPr>
        </p:nvSpPr>
        <p:spPr bwMode="auto">
          <a:xfrm>
            <a:off x="1501491" y="1629447"/>
            <a:ext cx="547687" cy="596900"/>
          </a:xfrm>
          <a:custGeom>
            <a:avLst/>
            <a:gdLst>
              <a:gd name="T0" fmla="*/ 2147483646 w 187"/>
              <a:gd name="T1" fmla="*/ 2147483646 h 203"/>
              <a:gd name="T2" fmla="*/ 2147483646 w 187"/>
              <a:gd name="T3" fmla="*/ 2147483646 h 203"/>
              <a:gd name="T4" fmla="*/ 2147483646 w 187"/>
              <a:gd name="T5" fmla="*/ 2147483646 h 203"/>
              <a:gd name="T6" fmla="*/ 2147483646 w 187"/>
              <a:gd name="T7" fmla="*/ 2147483646 h 203"/>
              <a:gd name="T8" fmla="*/ 2147483646 w 187"/>
              <a:gd name="T9" fmla="*/ 2147483646 h 203"/>
              <a:gd name="T10" fmla="*/ 2147483646 w 187"/>
              <a:gd name="T11" fmla="*/ 2147483646 h 203"/>
              <a:gd name="T12" fmla="*/ 2147483646 w 187"/>
              <a:gd name="T13" fmla="*/ 2147483646 h 203"/>
              <a:gd name="T14" fmla="*/ 2147483646 w 187"/>
              <a:gd name="T15" fmla="*/ 2147483646 h 203"/>
              <a:gd name="T16" fmla="*/ 2147483646 w 187"/>
              <a:gd name="T17" fmla="*/ 2147483646 h 203"/>
              <a:gd name="T18" fmla="*/ 2147483646 w 187"/>
              <a:gd name="T19" fmla="*/ 2147483646 h 203"/>
              <a:gd name="T20" fmla="*/ 2147483646 w 187"/>
              <a:gd name="T21" fmla="*/ 2147483646 h 203"/>
              <a:gd name="T22" fmla="*/ 2147483646 w 187"/>
              <a:gd name="T23" fmla="*/ 2147483646 h 203"/>
              <a:gd name="T24" fmla="*/ 2147483646 w 187"/>
              <a:gd name="T25" fmla="*/ 2147483646 h 203"/>
              <a:gd name="T26" fmla="*/ 2147483646 w 187"/>
              <a:gd name="T27" fmla="*/ 2147483646 h 203"/>
              <a:gd name="T28" fmla="*/ 2147483646 w 187"/>
              <a:gd name="T29" fmla="*/ 2147483646 h 203"/>
              <a:gd name="T30" fmla="*/ 2147483646 w 187"/>
              <a:gd name="T31" fmla="*/ 2147483646 h 203"/>
              <a:gd name="T32" fmla="*/ 2147483646 w 187"/>
              <a:gd name="T33" fmla="*/ 2147483646 h 203"/>
              <a:gd name="T34" fmla="*/ 2147483646 w 187"/>
              <a:gd name="T35" fmla="*/ 2147483646 h 203"/>
              <a:gd name="T36" fmla="*/ 2147483646 w 187"/>
              <a:gd name="T37" fmla="*/ 2147483646 h 203"/>
              <a:gd name="T38" fmla="*/ 2147483646 w 187"/>
              <a:gd name="T39" fmla="*/ 2147483646 h 203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87" h="203">
                <a:moveTo>
                  <a:pt x="74" y="97"/>
                </a:moveTo>
                <a:cubicBezTo>
                  <a:pt x="60" y="105"/>
                  <a:pt x="62" y="122"/>
                  <a:pt x="72" y="128"/>
                </a:cubicBezTo>
                <a:cubicBezTo>
                  <a:pt x="83" y="136"/>
                  <a:pt x="106" y="137"/>
                  <a:pt x="113" y="115"/>
                </a:cubicBezTo>
                <a:cubicBezTo>
                  <a:pt x="128" y="73"/>
                  <a:pt x="81" y="52"/>
                  <a:pt x="48" y="64"/>
                </a:cubicBezTo>
                <a:cubicBezTo>
                  <a:pt x="30" y="71"/>
                  <a:pt x="6" y="105"/>
                  <a:pt x="27" y="145"/>
                </a:cubicBezTo>
                <a:cubicBezTo>
                  <a:pt x="36" y="162"/>
                  <a:pt x="57" y="178"/>
                  <a:pt x="85" y="179"/>
                </a:cubicBezTo>
                <a:cubicBezTo>
                  <a:pt x="144" y="181"/>
                  <a:pt x="183" y="110"/>
                  <a:pt x="153" y="59"/>
                </a:cubicBezTo>
                <a:cubicBezTo>
                  <a:pt x="132" y="23"/>
                  <a:pt x="89" y="18"/>
                  <a:pt x="66" y="20"/>
                </a:cubicBezTo>
                <a:cubicBezTo>
                  <a:pt x="50" y="20"/>
                  <a:pt x="28" y="29"/>
                  <a:pt x="11" y="39"/>
                </a:cubicBezTo>
                <a:cubicBezTo>
                  <a:pt x="33" y="12"/>
                  <a:pt x="65" y="0"/>
                  <a:pt x="103" y="10"/>
                </a:cubicBezTo>
                <a:cubicBezTo>
                  <a:pt x="120" y="14"/>
                  <a:pt x="136" y="22"/>
                  <a:pt x="151" y="33"/>
                </a:cubicBezTo>
                <a:cubicBezTo>
                  <a:pt x="168" y="47"/>
                  <a:pt x="187" y="78"/>
                  <a:pt x="177" y="123"/>
                </a:cubicBezTo>
                <a:cubicBezTo>
                  <a:pt x="171" y="151"/>
                  <a:pt x="154" y="176"/>
                  <a:pt x="127" y="186"/>
                </a:cubicBezTo>
                <a:cubicBezTo>
                  <a:pt x="83" y="203"/>
                  <a:pt x="17" y="186"/>
                  <a:pt x="7" y="135"/>
                </a:cubicBezTo>
                <a:cubicBezTo>
                  <a:pt x="0" y="103"/>
                  <a:pt x="19" y="62"/>
                  <a:pt x="54" y="51"/>
                </a:cubicBezTo>
                <a:cubicBezTo>
                  <a:pt x="83" y="43"/>
                  <a:pt x="118" y="54"/>
                  <a:pt x="127" y="83"/>
                </a:cubicBezTo>
                <a:cubicBezTo>
                  <a:pt x="133" y="103"/>
                  <a:pt x="126" y="127"/>
                  <a:pt x="105" y="140"/>
                </a:cubicBezTo>
                <a:cubicBezTo>
                  <a:pt x="98" y="144"/>
                  <a:pt x="83" y="148"/>
                  <a:pt x="68" y="142"/>
                </a:cubicBezTo>
                <a:cubicBezTo>
                  <a:pt x="40" y="130"/>
                  <a:pt x="44" y="109"/>
                  <a:pt x="53" y="100"/>
                </a:cubicBezTo>
                <a:cubicBezTo>
                  <a:pt x="60" y="93"/>
                  <a:pt x="69" y="95"/>
                  <a:pt x="74" y="97"/>
                </a:cubicBezTo>
                <a:close/>
              </a:path>
            </a:pathLst>
          </a:custGeom>
          <a:solidFill>
            <a:srgbClr val="F32D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" name="Freeform 52"/>
          <p:cNvSpPr/>
          <p:nvPr>
            <p:custDataLst>
              <p:tags r:id="rId5"/>
            </p:custDataLst>
          </p:nvPr>
        </p:nvSpPr>
        <p:spPr bwMode="auto">
          <a:xfrm>
            <a:off x="840616" y="2438626"/>
            <a:ext cx="549275" cy="595312"/>
          </a:xfrm>
          <a:custGeom>
            <a:avLst/>
            <a:gdLst>
              <a:gd name="T0" fmla="*/ 2147483646 w 187"/>
              <a:gd name="T1" fmla="*/ 2147483646 h 203"/>
              <a:gd name="T2" fmla="*/ 2147483646 w 187"/>
              <a:gd name="T3" fmla="*/ 2147483646 h 203"/>
              <a:gd name="T4" fmla="*/ 2147483646 w 187"/>
              <a:gd name="T5" fmla="*/ 2147483646 h 203"/>
              <a:gd name="T6" fmla="*/ 2147483646 w 187"/>
              <a:gd name="T7" fmla="*/ 2147483646 h 203"/>
              <a:gd name="T8" fmla="*/ 2147483646 w 187"/>
              <a:gd name="T9" fmla="*/ 2147483646 h 203"/>
              <a:gd name="T10" fmla="*/ 2147483646 w 187"/>
              <a:gd name="T11" fmla="*/ 2147483646 h 203"/>
              <a:gd name="T12" fmla="*/ 2147483646 w 187"/>
              <a:gd name="T13" fmla="*/ 2147483646 h 203"/>
              <a:gd name="T14" fmla="*/ 2147483646 w 187"/>
              <a:gd name="T15" fmla="*/ 2147483646 h 203"/>
              <a:gd name="T16" fmla="*/ 2147483646 w 187"/>
              <a:gd name="T17" fmla="*/ 2147483646 h 203"/>
              <a:gd name="T18" fmla="*/ 2147483646 w 187"/>
              <a:gd name="T19" fmla="*/ 2147483646 h 203"/>
              <a:gd name="T20" fmla="*/ 2147483646 w 187"/>
              <a:gd name="T21" fmla="*/ 2147483646 h 203"/>
              <a:gd name="T22" fmla="*/ 2147483646 w 187"/>
              <a:gd name="T23" fmla="*/ 2147483646 h 203"/>
              <a:gd name="T24" fmla="*/ 2147483646 w 187"/>
              <a:gd name="T25" fmla="*/ 2147483646 h 203"/>
              <a:gd name="T26" fmla="*/ 2147483646 w 187"/>
              <a:gd name="T27" fmla="*/ 2147483646 h 203"/>
              <a:gd name="T28" fmla="*/ 2147483646 w 187"/>
              <a:gd name="T29" fmla="*/ 2147483646 h 203"/>
              <a:gd name="T30" fmla="*/ 2147483646 w 187"/>
              <a:gd name="T31" fmla="*/ 2147483646 h 203"/>
              <a:gd name="T32" fmla="*/ 2147483646 w 187"/>
              <a:gd name="T33" fmla="*/ 2147483646 h 203"/>
              <a:gd name="T34" fmla="*/ 2147483646 w 187"/>
              <a:gd name="T35" fmla="*/ 2147483646 h 203"/>
              <a:gd name="T36" fmla="*/ 2147483646 w 187"/>
              <a:gd name="T37" fmla="*/ 2147483646 h 203"/>
              <a:gd name="T38" fmla="*/ 2147483646 w 187"/>
              <a:gd name="T39" fmla="*/ 2147483646 h 203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87" h="203">
                <a:moveTo>
                  <a:pt x="74" y="97"/>
                </a:moveTo>
                <a:cubicBezTo>
                  <a:pt x="60" y="105"/>
                  <a:pt x="62" y="122"/>
                  <a:pt x="72" y="128"/>
                </a:cubicBezTo>
                <a:cubicBezTo>
                  <a:pt x="83" y="136"/>
                  <a:pt x="106" y="137"/>
                  <a:pt x="113" y="115"/>
                </a:cubicBezTo>
                <a:cubicBezTo>
                  <a:pt x="128" y="73"/>
                  <a:pt x="81" y="52"/>
                  <a:pt x="48" y="64"/>
                </a:cubicBezTo>
                <a:cubicBezTo>
                  <a:pt x="30" y="71"/>
                  <a:pt x="6" y="105"/>
                  <a:pt x="27" y="145"/>
                </a:cubicBezTo>
                <a:cubicBezTo>
                  <a:pt x="36" y="162"/>
                  <a:pt x="57" y="178"/>
                  <a:pt x="85" y="179"/>
                </a:cubicBezTo>
                <a:cubicBezTo>
                  <a:pt x="144" y="181"/>
                  <a:pt x="183" y="110"/>
                  <a:pt x="153" y="59"/>
                </a:cubicBezTo>
                <a:cubicBezTo>
                  <a:pt x="132" y="23"/>
                  <a:pt x="89" y="18"/>
                  <a:pt x="66" y="20"/>
                </a:cubicBezTo>
                <a:cubicBezTo>
                  <a:pt x="50" y="20"/>
                  <a:pt x="28" y="29"/>
                  <a:pt x="11" y="39"/>
                </a:cubicBezTo>
                <a:cubicBezTo>
                  <a:pt x="33" y="12"/>
                  <a:pt x="65" y="0"/>
                  <a:pt x="103" y="10"/>
                </a:cubicBezTo>
                <a:cubicBezTo>
                  <a:pt x="120" y="14"/>
                  <a:pt x="136" y="22"/>
                  <a:pt x="151" y="33"/>
                </a:cubicBezTo>
                <a:cubicBezTo>
                  <a:pt x="168" y="47"/>
                  <a:pt x="187" y="78"/>
                  <a:pt x="177" y="123"/>
                </a:cubicBezTo>
                <a:cubicBezTo>
                  <a:pt x="171" y="151"/>
                  <a:pt x="154" y="176"/>
                  <a:pt x="127" y="186"/>
                </a:cubicBezTo>
                <a:cubicBezTo>
                  <a:pt x="83" y="203"/>
                  <a:pt x="17" y="186"/>
                  <a:pt x="7" y="135"/>
                </a:cubicBezTo>
                <a:cubicBezTo>
                  <a:pt x="0" y="103"/>
                  <a:pt x="19" y="62"/>
                  <a:pt x="54" y="51"/>
                </a:cubicBezTo>
                <a:cubicBezTo>
                  <a:pt x="83" y="43"/>
                  <a:pt x="118" y="54"/>
                  <a:pt x="127" y="83"/>
                </a:cubicBezTo>
                <a:cubicBezTo>
                  <a:pt x="133" y="103"/>
                  <a:pt x="126" y="127"/>
                  <a:pt x="105" y="140"/>
                </a:cubicBezTo>
                <a:cubicBezTo>
                  <a:pt x="98" y="144"/>
                  <a:pt x="83" y="148"/>
                  <a:pt x="68" y="142"/>
                </a:cubicBezTo>
                <a:cubicBezTo>
                  <a:pt x="40" y="130"/>
                  <a:pt x="44" y="109"/>
                  <a:pt x="53" y="100"/>
                </a:cubicBezTo>
                <a:cubicBezTo>
                  <a:pt x="60" y="93"/>
                  <a:pt x="69" y="95"/>
                  <a:pt x="74" y="97"/>
                </a:cubicBezTo>
                <a:close/>
              </a:path>
            </a:pathLst>
          </a:custGeom>
          <a:solidFill>
            <a:srgbClr val="B3D7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1" name="Freeform 56"/>
          <p:cNvSpPr/>
          <p:nvPr>
            <p:custDataLst>
              <p:tags r:id="rId6"/>
            </p:custDataLst>
          </p:nvPr>
        </p:nvSpPr>
        <p:spPr bwMode="auto">
          <a:xfrm>
            <a:off x="1501491" y="3357563"/>
            <a:ext cx="547687" cy="595312"/>
          </a:xfrm>
          <a:custGeom>
            <a:avLst/>
            <a:gdLst>
              <a:gd name="T0" fmla="*/ 2147483646 w 187"/>
              <a:gd name="T1" fmla="*/ 2147483646 h 203"/>
              <a:gd name="T2" fmla="*/ 2147483646 w 187"/>
              <a:gd name="T3" fmla="*/ 2147483646 h 203"/>
              <a:gd name="T4" fmla="*/ 2147483646 w 187"/>
              <a:gd name="T5" fmla="*/ 2147483646 h 203"/>
              <a:gd name="T6" fmla="*/ 2147483646 w 187"/>
              <a:gd name="T7" fmla="*/ 2147483646 h 203"/>
              <a:gd name="T8" fmla="*/ 2147483646 w 187"/>
              <a:gd name="T9" fmla="*/ 2147483646 h 203"/>
              <a:gd name="T10" fmla="*/ 2147483646 w 187"/>
              <a:gd name="T11" fmla="*/ 2147483646 h 203"/>
              <a:gd name="T12" fmla="*/ 2147483646 w 187"/>
              <a:gd name="T13" fmla="*/ 2147483646 h 203"/>
              <a:gd name="T14" fmla="*/ 2147483646 w 187"/>
              <a:gd name="T15" fmla="*/ 2147483646 h 203"/>
              <a:gd name="T16" fmla="*/ 2147483646 w 187"/>
              <a:gd name="T17" fmla="*/ 2147483646 h 203"/>
              <a:gd name="T18" fmla="*/ 2147483646 w 187"/>
              <a:gd name="T19" fmla="*/ 2147483646 h 203"/>
              <a:gd name="T20" fmla="*/ 2147483646 w 187"/>
              <a:gd name="T21" fmla="*/ 2147483646 h 203"/>
              <a:gd name="T22" fmla="*/ 2147483646 w 187"/>
              <a:gd name="T23" fmla="*/ 2147483646 h 203"/>
              <a:gd name="T24" fmla="*/ 2147483646 w 187"/>
              <a:gd name="T25" fmla="*/ 2147483646 h 203"/>
              <a:gd name="T26" fmla="*/ 2147483646 w 187"/>
              <a:gd name="T27" fmla="*/ 2147483646 h 203"/>
              <a:gd name="T28" fmla="*/ 2147483646 w 187"/>
              <a:gd name="T29" fmla="*/ 2147483646 h 203"/>
              <a:gd name="T30" fmla="*/ 2147483646 w 187"/>
              <a:gd name="T31" fmla="*/ 2147483646 h 203"/>
              <a:gd name="T32" fmla="*/ 2147483646 w 187"/>
              <a:gd name="T33" fmla="*/ 2147483646 h 203"/>
              <a:gd name="T34" fmla="*/ 2147483646 w 187"/>
              <a:gd name="T35" fmla="*/ 2147483646 h 203"/>
              <a:gd name="T36" fmla="*/ 2147483646 w 187"/>
              <a:gd name="T37" fmla="*/ 2147483646 h 203"/>
              <a:gd name="T38" fmla="*/ 2147483646 w 187"/>
              <a:gd name="T39" fmla="*/ 2147483646 h 203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87" h="203">
                <a:moveTo>
                  <a:pt x="74" y="97"/>
                </a:moveTo>
                <a:cubicBezTo>
                  <a:pt x="60" y="105"/>
                  <a:pt x="62" y="122"/>
                  <a:pt x="72" y="128"/>
                </a:cubicBezTo>
                <a:cubicBezTo>
                  <a:pt x="83" y="136"/>
                  <a:pt x="106" y="137"/>
                  <a:pt x="113" y="115"/>
                </a:cubicBezTo>
                <a:cubicBezTo>
                  <a:pt x="128" y="73"/>
                  <a:pt x="81" y="52"/>
                  <a:pt x="48" y="64"/>
                </a:cubicBezTo>
                <a:cubicBezTo>
                  <a:pt x="30" y="71"/>
                  <a:pt x="6" y="105"/>
                  <a:pt x="27" y="145"/>
                </a:cubicBezTo>
                <a:cubicBezTo>
                  <a:pt x="36" y="162"/>
                  <a:pt x="57" y="178"/>
                  <a:pt x="85" y="179"/>
                </a:cubicBezTo>
                <a:cubicBezTo>
                  <a:pt x="144" y="181"/>
                  <a:pt x="183" y="110"/>
                  <a:pt x="153" y="59"/>
                </a:cubicBezTo>
                <a:cubicBezTo>
                  <a:pt x="132" y="23"/>
                  <a:pt x="89" y="18"/>
                  <a:pt x="66" y="20"/>
                </a:cubicBezTo>
                <a:cubicBezTo>
                  <a:pt x="50" y="20"/>
                  <a:pt x="28" y="29"/>
                  <a:pt x="11" y="39"/>
                </a:cubicBezTo>
                <a:cubicBezTo>
                  <a:pt x="33" y="12"/>
                  <a:pt x="65" y="0"/>
                  <a:pt x="103" y="10"/>
                </a:cubicBezTo>
                <a:cubicBezTo>
                  <a:pt x="120" y="14"/>
                  <a:pt x="136" y="22"/>
                  <a:pt x="151" y="33"/>
                </a:cubicBezTo>
                <a:cubicBezTo>
                  <a:pt x="168" y="47"/>
                  <a:pt x="187" y="78"/>
                  <a:pt x="177" y="123"/>
                </a:cubicBezTo>
                <a:cubicBezTo>
                  <a:pt x="171" y="151"/>
                  <a:pt x="154" y="176"/>
                  <a:pt x="127" y="186"/>
                </a:cubicBezTo>
                <a:cubicBezTo>
                  <a:pt x="83" y="203"/>
                  <a:pt x="17" y="186"/>
                  <a:pt x="7" y="135"/>
                </a:cubicBezTo>
                <a:cubicBezTo>
                  <a:pt x="0" y="103"/>
                  <a:pt x="19" y="62"/>
                  <a:pt x="54" y="51"/>
                </a:cubicBezTo>
                <a:cubicBezTo>
                  <a:pt x="83" y="43"/>
                  <a:pt x="118" y="54"/>
                  <a:pt x="127" y="83"/>
                </a:cubicBezTo>
                <a:cubicBezTo>
                  <a:pt x="133" y="103"/>
                  <a:pt x="126" y="127"/>
                  <a:pt x="105" y="140"/>
                </a:cubicBezTo>
                <a:cubicBezTo>
                  <a:pt x="98" y="144"/>
                  <a:pt x="83" y="148"/>
                  <a:pt x="68" y="142"/>
                </a:cubicBezTo>
                <a:cubicBezTo>
                  <a:pt x="40" y="130"/>
                  <a:pt x="44" y="109"/>
                  <a:pt x="53" y="100"/>
                </a:cubicBezTo>
                <a:cubicBezTo>
                  <a:pt x="60" y="93"/>
                  <a:pt x="69" y="95"/>
                  <a:pt x="74" y="97"/>
                </a:cubicBezTo>
                <a:close/>
              </a:path>
            </a:pathLst>
          </a:custGeom>
          <a:solidFill>
            <a:srgbClr val="F5AB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18" grpId="0"/>
      <p:bldP spid="19" grpId="0" animBg="1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10" name="文本框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734949" y="2070815"/>
            <a:ext cx="4923288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寻月踪迹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Freeform 48"/>
          <p:cNvSpPr/>
          <p:nvPr>
            <p:custDataLst>
              <p:tags r:id="rId2"/>
            </p:custDataLst>
          </p:nvPr>
        </p:nvSpPr>
        <p:spPr bwMode="auto">
          <a:xfrm>
            <a:off x="4005949" y="2102150"/>
            <a:ext cx="547687" cy="596900"/>
          </a:xfrm>
          <a:custGeom>
            <a:avLst/>
            <a:gdLst>
              <a:gd name="T0" fmla="*/ 2147483646 w 187"/>
              <a:gd name="T1" fmla="*/ 2147483646 h 203"/>
              <a:gd name="T2" fmla="*/ 2147483646 w 187"/>
              <a:gd name="T3" fmla="*/ 2147483646 h 203"/>
              <a:gd name="T4" fmla="*/ 2147483646 w 187"/>
              <a:gd name="T5" fmla="*/ 2147483646 h 203"/>
              <a:gd name="T6" fmla="*/ 2147483646 w 187"/>
              <a:gd name="T7" fmla="*/ 2147483646 h 203"/>
              <a:gd name="T8" fmla="*/ 2147483646 w 187"/>
              <a:gd name="T9" fmla="*/ 2147483646 h 203"/>
              <a:gd name="T10" fmla="*/ 2147483646 w 187"/>
              <a:gd name="T11" fmla="*/ 2147483646 h 203"/>
              <a:gd name="T12" fmla="*/ 2147483646 w 187"/>
              <a:gd name="T13" fmla="*/ 2147483646 h 203"/>
              <a:gd name="T14" fmla="*/ 2147483646 w 187"/>
              <a:gd name="T15" fmla="*/ 2147483646 h 203"/>
              <a:gd name="T16" fmla="*/ 2147483646 w 187"/>
              <a:gd name="T17" fmla="*/ 2147483646 h 203"/>
              <a:gd name="T18" fmla="*/ 2147483646 w 187"/>
              <a:gd name="T19" fmla="*/ 2147483646 h 203"/>
              <a:gd name="T20" fmla="*/ 2147483646 w 187"/>
              <a:gd name="T21" fmla="*/ 2147483646 h 203"/>
              <a:gd name="T22" fmla="*/ 2147483646 w 187"/>
              <a:gd name="T23" fmla="*/ 2147483646 h 203"/>
              <a:gd name="T24" fmla="*/ 2147483646 w 187"/>
              <a:gd name="T25" fmla="*/ 2147483646 h 203"/>
              <a:gd name="T26" fmla="*/ 2147483646 w 187"/>
              <a:gd name="T27" fmla="*/ 2147483646 h 203"/>
              <a:gd name="T28" fmla="*/ 2147483646 w 187"/>
              <a:gd name="T29" fmla="*/ 2147483646 h 203"/>
              <a:gd name="T30" fmla="*/ 2147483646 w 187"/>
              <a:gd name="T31" fmla="*/ 2147483646 h 203"/>
              <a:gd name="T32" fmla="*/ 2147483646 w 187"/>
              <a:gd name="T33" fmla="*/ 2147483646 h 203"/>
              <a:gd name="T34" fmla="*/ 2147483646 w 187"/>
              <a:gd name="T35" fmla="*/ 2147483646 h 203"/>
              <a:gd name="T36" fmla="*/ 2147483646 w 187"/>
              <a:gd name="T37" fmla="*/ 2147483646 h 203"/>
              <a:gd name="T38" fmla="*/ 2147483646 w 187"/>
              <a:gd name="T39" fmla="*/ 2147483646 h 203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87" h="203">
                <a:moveTo>
                  <a:pt x="74" y="97"/>
                </a:moveTo>
                <a:cubicBezTo>
                  <a:pt x="60" y="105"/>
                  <a:pt x="62" y="122"/>
                  <a:pt x="72" y="128"/>
                </a:cubicBezTo>
                <a:cubicBezTo>
                  <a:pt x="83" y="136"/>
                  <a:pt x="106" y="137"/>
                  <a:pt x="113" y="115"/>
                </a:cubicBezTo>
                <a:cubicBezTo>
                  <a:pt x="128" y="73"/>
                  <a:pt x="81" y="52"/>
                  <a:pt x="48" y="64"/>
                </a:cubicBezTo>
                <a:cubicBezTo>
                  <a:pt x="30" y="71"/>
                  <a:pt x="6" y="105"/>
                  <a:pt x="27" y="145"/>
                </a:cubicBezTo>
                <a:cubicBezTo>
                  <a:pt x="36" y="162"/>
                  <a:pt x="57" y="178"/>
                  <a:pt x="85" y="179"/>
                </a:cubicBezTo>
                <a:cubicBezTo>
                  <a:pt x="144" y="181"/>
                  <a:pt x="183" y="110"/>
                  <a:pt x="153" y="59"/>
                </a:cubicBezTo>
                <a:cubicBezTo>
                  <a:pt x="132" y="23"/>
                  <a:pt x="89" y="18"/>
                  <a:pt x="66" y="20"/>
                </a:cubicBezTo>
                <a:cubicBezTo>
                  <a:pt x="50" y="20"/>
                  <a:pt x="28" y="29"/>
                  <a:pt x="11" y="39"/>
                </a:cubicBezTo>
                <a:cubicBezTo>
                  <a:pt x="33" y="12"/>
                  <a:pt x="65" y="0"/>
                  <a:pt x="103" y="10"/>
                </a:cubicBezTo>
                <a:cubicBezTo>
                  <a:pt x="120" y="14"/>
                  <a:pt x="136" y="22"/>
                  <a:pt x="151" y="33"/>
                </a:cubicBezTo>
                <a:cubicBezTo>
                  <a:pt x="168" y="47"/>
                  <a:pt x="187" y="78"/>
                  <a:pt x="177" y="123"/>
                </a:cubicBezTo>
                <a:cubicBezTo>
                  <a:pt x="171" y="151"/>
                  <a:pt x="154" y="176"/>
                  <a:pt x="127" y="186"/>
                </a:cubicBezTo>
                <a:cubicBezTo>
                  <a:pt x="83" y="203"/>
                  <a:pt x="17" y="186"/>
                  <a:pt x="7" y="135"/>
                </a:cubicBezTo>
                <a:cubicBezTo>
                  <a:pt x="0" y="103"/>
                  <a:pt x="19" y="62"/>
                  <a:pt x="54" y="51"/>
                </a:cubicBezTo>
                <a:cubicBezTo>
                  <a:pt x="83" y="43"/>
                  <a:pt x="118" y="54"/>
                  <a:pt x="127" y="83"/>
                </a:cubicBezTo>
                <a:cubicBezTo>
                  <a:pt x="133" y="103"/>
                  <a:pt x="126" y="127"/>
                  <a:pt x="105" y="140"/>
                </a:cubicBezTo>
                <a:cubicBezTo>
                  <a:pt x="98" y="144"/>
                  <a:pt x="83" y="148"/>
                  <a:pt x="68" y="142"/>
                </a:cubicBezTo>
                <a:cubicBezTo>
                  <a:pt x="40" y="130"/>
                  <a:pt x="44" y="109"/>
                  <a:pt x="53" y="100"/>
                </a:cubicBezTo>
                <a:cubicBezTo>
                  <a:pt x="60" y="93"/>
                  <a:pt x="69" y="95"/>
                  <a:pt x="74" y="97"/>
                </a:cubicBezTo>
                <a:close/>
              </a:path>
            </a:pathLst>
          </a:custGeom>
          <a:solidFill>
            <a:srgbClr val="F32D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4824549" y="3022643"/>
            <a:ext cx="5534058" cy="1964256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屋内盼月 → 镜中看月 → 院中望月 → 杯中“饮月” → 河中寻月 → 眼瞳见月 → 沙滩议月</a:t>
            </a:r>
          </a:p>
        </p:txBody>
      </p:sp>
      <p:pic>
        <p:nvPicPr>
          <p:cNvPr id="14" name="Picture 2" descr="http://b-ssl.duitang.com/uploads/item/201707/24/20170724011623_JUTrv.thumb.700_0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865" y="2789555"/>
            <a:ext cx="2510155" cy="265366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3" name="文本框 8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658404" y="1402692"/>
            <a:ext cx="3921464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心理变化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Freeform 52"/>
          <p:cNvSpPr/>
          <p:nvPr>
            <p:custDataLst>
              <p:tags r:id="rId2"/>
            </p:custDataLst>
          </p:nvPr>
        </p:nvSpPr>
        <p:spPr bwMode="auto">
          <a:xfrm>
            <a:off x="950096" y="1475262"/>
            <a:ext cx="549275" cy="595312"/>
          </a:xfrm>
          <a:custGeom>
            <a:avLst/>
            <a:gdLst>
              <a:gd name="T0" fmla="*/ 2147483646 w 187"/>
              <a:gd name="T1" fmla="*/ 2147483646 h 203"/>
              <a:gd name="T2" fmla="*/ 2147483646 w 187"/>
              <a:gd name="T3" fmla="*/ 2147483646 h 203"/>
              <a:gd name="T4" fmla="*/ 2147483646 w 187"/>
              <a:gd name="T5" fmla="*/ 2147483646 h 203"/>
              <a:gd name="T6" fmla="*/ 2147483646 w 187"/>
              <a:gd name="T7" fmla="*/ 2147483646 h 203"/>
              <a:gd name="T8" fmla="*/ 2147483646 w 187"/>
              <a:gd name="T9" fmla="*/ 2147483646 h 203"/>
              <a:gd name="T10" fmla="*/ 2147483646 w 187"/>
              <a:gd name="T11" fmla="*/ 2147483646 h 203"/>
              <a:gd name="T12" fmla="*/ 2147483646 w 187"/>
              <a:gd name="T13" fmla="*/ 2147483646 h 203"/>
              <a:gd name="T14" fmla="*/ 2147483646 w 187"/>
              <a:gd name="T15" fmla="*/ 2147483646 h 203"/>
              <a:gd name="T16" fmla="*/ 2147483646 w 187"/>
              <a:gd name="T17" fmla="*/ 2147483646 h 203"/>
              <a:gd name="T18" fmla="*/ 2147483646 w 187"/>
              <a:gd name="T19" fmla="*/ 2147483646 h 203"/>
              <a:gd name="T20" fmla="*/ 2147483646 w 187"/>
              <a:gd name="T21" fmla="*/ 2147483646 h 203"/>
              <a:gd name="T22" fmla="*/ 2147483646 w 187"/>
              <a:gd name="T23" fmla="*/ 2147483646 h 203"/>
              <a:gd name="T24" fmla="*/ 2147483646 w 187"/>
              <a:gd name="T25" fmla="*/ 2147483646 h 203"/>
              <a:gd name="T26" fmla="*/ 2147483646 w 187"/>
              <a:gd name="T27" fmla="*/ 2147483646 h 203"/>
              <a:gd name="T28" fmla="*/ 2147483646 w 187"/>
              <a:gd name="T29" fmla="*/ 2147483646 h 203"/>
              <a:gd name="T30" fmla="*/ 2147483646 w 187"/>
              <a:gd name="T31" fmla="*/ 2147483646 h 203"/>
              <a:gd name="T32" fmla="*/ 2147483646 w 187"/>
              <a:gd name="T33" fmla="*/ 2147483646 h 203"/>
              <a:gd name="T34" fmla="*/ 2147483646 w 187"/>
              <a:gd name="T35" fmla="*/ 2147483646 h 203"/>
              <a:gd name="T36" fmla="*/ 2147483646 w 187"/>
              <a:gd name="T37" fmla="*/ 2147483646 h 203"/>
              <a:gd name="T38" fmla="*/ 2147483646 w 187"/>
              <a:gd name="T39" fmla="*/ 2147483646 h 203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87" h="203">
                <a:moveTo>
                  <a:pt x="74" y="97"/>
                </a:moveTo>
                <a:cubicBezTo>
                  <a:pt x="60" y="105"/>
                  <a:pt x="62" y="122"/>
                  <a:pt x="72" y="128"/>
                </a:cubicBezTo>
                <a:cubicBezTo>
                  <a:pt x="83" y="136"/>
                  <a:pt x="106" y="137"/>
                  <a:pt x="113" y="115"/>
                </a:cubicBezTo>
                <a:cubicBezTo>
                  <a:pt x="128" y="73"/>
                  <a:pt x="81" y="52"/>
                  <a:pt x="48" y="64"/>
                </a:cubicBezTo>
                <a:cubicBezTo>
                  <a:pt x="30" y="71"/>
                  <a:pt x="6" y="105"/>
                  <a:pt x="27" y="145"/>
                </a:cubicBezTo>
                <a:cubicBezTo>
                  <a:pt x="36" y="162"/>
                  <a:pt x="57" y="178"/>
                  <a:pt x="85" y="179"/>
                </a:cubicBezTo>
                <a:cubicBezTo>
                  <a:pt x="144" y="181"/>
                  <a:pt x="183" y="110"/>
                  <a:pt x="153" y="59"/>
                </a:cubicBezTo>
                <a:cubicBezTo>
                  <a:pt x="132" y="23"/>
                  <a:pt x="89" y="18"/>
                  <a:pt x="66" y="20"/>
                </a:cubicBezTo>
                <a:cubicBezTo>
                  <a:pt x="50" y="20"/>
                  <a:pt x="28" y="29"/>
                  <a:pt x="11" y="39"/>
                </a:cubicBezTo>
                <a:cubicBezTo>
                  <a:pt x="33" y="12"/>
                  <a:pt x="65" y="0"/>
                  <a:pt x="103" y="10"/>
                </a:cubicBezTo>
                <a:cubicBezTo>
                  <a:pt x="120" y="14"/>
                  <a:pt x="136" y="22"/>
                  <a:pt x="151" y="33"/>
                </a:cubicBezTo>
                <a:cubicBezTo>
                  <a:pt x="168" y="47"/>
                  <a:pt x="187" y="78"/>
                  <a:pt x="177" y="123"/>
                </a:cubicBezTo>
                <a:cubicBezTo>
                  <a:pt x="171" y="151"/>
                  <a:pt x="154" y="176"/>
                  <a:pt x="127" y="186"/>
                </a:cubicBezTo>
                <a:cubicBezTo>
                  <a:pt x="83" y="203"/>
                  <a:pt x="17" y="186"/>
                  <a:pt x="7" y="135"/>
                </a:cubicBezTo>
                <a:cubicBezTo>
                  <a:pt x="0" y="103"/>
                  <a:pt x="19" y="62"/>
                  <a:pt x="54" y="51"/>
                </a:cubicBezTo>
                <a:cubicBezTo>
                  <a:pt x="83" y="43"/>
                  <a:pt x="118" y="54"/>
                  <a:pt x="127" y="83"/>
                </a:cubicBezTo>
                <a:cubicBezTo>
                  <a:pt x="133" y="103"/>
                  <a:pt x="126" y="127"/>
                  <a:pt x="105" y="140"/>
                </a:cubicBezTo>
                <a:cubicBezTo>
                  <a:pt x="98" y="144"/>
                  <a:pt x="83" y="148"/>
                  <a:pt x="68" y="142"/>
                </a:cubicBezTo>
                <a:cubicBezTo>
                  <a:pt x="40" y="130"/>
                  <a:pt x="44" y="109"/>
                  <a:pt x="53" y="100"/>
                </a:cubicBezTo>
                <a:cubicBezTo>
                  <a:pt x="60" y="93"/>
                  <a:pt x="69" y="95"/>
                  <a:pt x="74" y="97"/>
                </a:cubicBezTo>
                <a:close/>
              </a:path>
            </a:pathLst>
          </a:custGeom>
          <a:solidFill>
            <a:srgbClr val="B3D7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TextBox 29"/>
          <p:cNvSpPr txBox="1"/>
          <p:nvPr/>
        </p:nvSpPr>
        <p:spPr>
          <a:xfrm>
            <a:off x="950096" y="2471428"/>
            <a:ext cx="7738733" cy="3274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镜中月亮由圆而亏而消失，大家都很“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失望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”。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听说月中有树有人，三妹和月中嫦娥一样漂亮，三妹便觉得月亮仅属于她，大家由“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羡慕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”而生“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嫉妒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”，不由得“ 争执了起来”。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听奶奶说“月亮是每个人的，它并没有走”，大家“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越发觉得奇了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”。院中寻月、河中寻月、瞳中见月，“原来月亮竟是这么多”，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满足了大家的好奇心和求知欲，又让孩子们明白了一个道理：美好的月亮是属于每个人的，美好的事物人人都可享有。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855" y="2443800"/>
            <a:ext cx="3161386" cy="42452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6203441"/>
  <p:tag name="MH_LIBRARY" val="GRAPHIC"/>
  <p:tag name="MH_ORDER" val="文本框 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6203441"/>
  <p:tag name="MH_LIBRARY" val="GRAPHIC"/>
  <p:tag name="MH_ORDER" val="文本框 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6203441"/>
  <p:tag name="MH_LIBRARY" val="GRAPHIC"/>
  <p:tag name="MH_ORDER" val="文本框 2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6203441"/>
  <p:tag name="MH_LIBRARY" val="GRAPHIC"/>
  <p:tag name="MH_ORDER" val="Freeform 4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6203441"/>
  <p:tag name="MH_LIBRARY" val="GRAPHIC"/>
  <p:tag name="MH_ORDER" val="Freeform 5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6203441"/>
  <p:tag name="MH_LIBRARY" val="GRAPHIC"/>
  <p:tag name="MH_ORDER" val="Freeform 5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6203441"/>
  <p:tag name="MH_LIBRARY" val="GRAPHIC"/>
  <p:tag name="MH_ORDER" val="文本框 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6203441"/>
  <p:tag name="MH_LIBRARY" val="GRAPHIC"/>
  <p:tag name="MH_ORDER" val="Freeform 4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6203441"/>
  <p:tag name="MH_LIBRARY" val="GRAPHIC"/>
  <p:tag name="MH_ORDER" val="文本框 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6203441"/>
  <p:tag name="MH_LIBRARY" val="GRAPHIC"/>
  <p:tag name="MH_ORDER" val="Freeform 5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6203441"/>
  <p:tag name="MH_LIBRARY" val="GRAPHIC"/>
  <p:tag name="MH_ORDER" val="文本框 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6203441"/>
  <p:tag name="MH_LIBRARY" val="GRAPHIC"/>
  <p:tag name="MH_ORDER" val="文本框 2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6203441"/>
  <p:tag name="MH_LIBRARY" val="GRAPHIC"/>
  <p:tag name="MH_ORDER" val="Freeform 4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6203441"/>
  <p:tag name="MH_LIBRARY" val="GRAPHIC"/>
  <p:tag name="MH_ORDER" val="Freeform 5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6203441"/>
  <p:tag name="MH_LIBRARY" val="GRAPHIC"/>
  <p:tag name="MH_ORDER" val="Freeform 5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6203441"/>
  <p:tag name="MH_LIBRARY" val="GRAPHIC"/>
  <p:tag name="MH_ORDER" val="文本框 2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6203441"/>
  <p:tag name="MH_LIBRARY" val="GRAPHIC"/>
  <p:tag name="MH_ORDER" val="Freeform 5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6203441"/>
  <p:tag name="MH_LIBRARY" val="GRAPHIC"/>
  <p:tag name="MH_ORDER" val="文本框 4"/>
</p:tagLst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1280</Words>
  <Application>Microsoft Office PowerPoint</Application>
  <PresentationFormat>宽屏</PresentationFormat>
  <Paragraphs>122</Paragraphs>
  <Slides>19</Slides>
  <Notes>19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9" baseType="lpstr">
      <vt:lpstr>黑体</vt:lpstr>
      <vt:lpstr>微软雅黑</vt:lpstr>
      <vt:lpstr>Calibri</vt:lpstr>
      <vt:lpstr>Arial</vt:lpstr>
      <vt:lpstr>阿里巴巴普惠体 M</vt:lpstr>
      <vt:lpstr>思源黑体 CN Regular</vt:lpstr>
      <vt:lpstr>方正舒体</vt:lpstr>
      <vt:lpstr>FandolFang R</vt:lpstr>
      <vt:lpstr>宋体</vt:lpstr>
      <vt:lpstr> 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4</cp:revision>
  <dcterms:created xsi:type="dcterms:W3CDTF">2020-10-09T06:09:00Z</dcterms:created>
  <dcterms:modified xsi:type="dcterms:W3CDTF">2023-01-10T10:59:21Z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C24D605E962F4B3486001A81AC4E4591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