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07" r:id="rId2"/>
    <p:sldId id="409" r:id="rId3"/>
    <p:sldId id="411" r:id="rId4"/>
    <p:sldId id="410" r:id="rId5"/>
    <p:sldId id="522" r:id="rId6"/>
    <p:sldId id="408" r:id="rId7"/>
    <p:sldId id="412" r:id="rId8"/>
    <p:sldId id="405" r:id="rId9"/>
    <p:sldId id="406" r:id="rId10"/>
    <p:sldId id="414" r:id="rId11"/>
    <p:sldId id="587" r:id="rId12"/>
    <p:sldId id="413" r:id="rId13"/>
    <p:sldId id="773" r:id="rId14"/>
    <p:sldId id="782" r:id="rId15"/>
    <p:sldId id="772" r:id="rId16"/>
    <p:sldId id="525" r:id="rId17"/>
    <p:sldId id="771" r:id="rId18"/>
    <p:sldId id="293" r:id="rId19"/>
    <p:sldId id="709" r:id="rId20"/>
  </p:sldIdLst>
  <p:sldSz cx="9144000" cy="5143500" type="screen16x9"/>
  <p:notesSz cx="6858000" cy="9144000"/>
  <p:defaultTextStyle>
    <a:defPPr>
      <a:defRPr lang="zh-CN"/>
    </a:defPPr>
    <a:lvl1pPr marL="0" lvl="0" indent="0" algn="l" defTabSz="72580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62585" lvl="1" indent="0" algn="l" defTabSz="72580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725805" lvl="2" indent="0" algn="l" defTabSz="72580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88390" lvl="3" indent="0" algn="l" defTabSz="72580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451610" lvl="4" indent="0" algn="l" defTabSz="72580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814195" lvl="5" indent="0" algn="l" defTabSz="72580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176780" lvl="6" indent="0" algn="l" defTabSz="72580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540000" lvl="7" indent="0" algn="l" defTabSz="72580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902585" lvl="8" indent="0" algn="l" defTabSz="72580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7">
          <p15:clr>
            <a:srgbClr val="A4A3A4"/>
          </p15:clr>
        </p15:guide>
        <p15:guide id="2" pos="29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CCFF"/>
    <a:srgbClr val="9900FF"/>
    <a:srgbClr val="3333FF"/>
    <a:srgbClr val="CC0066"/>
    <a:srgbClr val="FF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7"/>
  </p:normalViewPr>
  <p:slideViewPr>
    <p:cSldViewPr showGuides="1">
      <p:cViewPr>
        <p:scale>
          <a:sx n="120" d="100"/>
          <a:sy n="120" d="100"/>
        </p:scale>
        <p:origin x="-1374" y="-474"/>
      </p:cViewPr>
      <p:guideLst>
        <p:guide orient="horz" pos="1577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6258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72580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883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45161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7</a:t>
            </a:fld>
            <a:endParaRPr lang="en-US" altLang="zh-CN" sz="1200" dirty="0"/>
          </a:p>
        </p:txBody>
      </p:sp>
      <p:sp>
        <p:nvSpPr>
          <p:cNvPr id="23555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  <a:t>7</a:t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  <p:sp>
        <p:nvSpPr>
          <p:cNvPr id="2355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8</a:t>
            </a:fld>
            <a:endParaRPr lang="en-US" altLang="zh-CN" sz="1200" dirty="0"/>
          </a:p>
        </p:txBody>
      </p:sp>
      <p:sp>
        <p:nvSpPr>
          <p:cNvPr id="24579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  <a:t>8</a:t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  <p:sp>
        <p:nvSpPr>
          <p:cNvPr id="2458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8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5604" name="灯片编号占位符 3"/>
          <p:cNvSpPr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13</a:t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61139" y="217988"/>
            <a:ext cx="1632767" cy="464452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2837" y="217988"/>
            <a:ext cx="4777356" cy="464452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3233" y="3497883"/>
            <a:ext cx="6168231" cy="1081118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3233" y="2307142"/>
            <a:ext cx="6168231" cy="1190741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585" indent="0">
              <a:buNone/>
              <a:defRPr sz="1400"/>
            </a:lvl2pPr>
            <a:lvl3pPr marL="725805" indent="0">
              <a:buNone/>
              <a:defRPr sz="1300"/>
            </a:lvl3pPr>
            <a:lvl4pPr marL="1088390" indent="0">
              <a:buNone/>
              <a:defRPr sz="1100"/>
            </a:lvl4pPr>
            <a:lvl5pPr marL="1451610" indent="0">
              <a:buNone/>
              <a:defRPr sz="1100"/>
            </a:lvl5pPr>
            <a:lvl6pPr marL="1814195" indent="0">
              <a:buNone/>
              <a:defRPr sz="1100"/>
            </a:lvl6pPr>
            <a:lvl7pPr marL="2176780" indent="0">
              <a:buNone/>
              <a:defRPr sz="1100"/>
            </a:lvl7pPr>
            <a:lvl8pPr marL="2540000" indent="0">
              <a:buNone/>
              <a:defRPr sz="1100"/>
            </a:lvl8pPr>
            <a:lvl9pPr marL="2902585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2837" y="1270125"/>
            <a:ext cx="3205061" cy="359238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88845" y="1270125"/>
            <a:ext cx="3205061" cy="359238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2837" y="1218463"/>
            <a:ext cx="3206322" cy="50779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2837" y="1726260"/>
            <a:ext cx="3206322" cy="313625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686325" y="1218463"/>
            <a:ext cx="3207581" cy="50779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686325" y="1726260"/>
            <a:ext cx="3207581" cy="313625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8" y="216728"/>
            <a:ext cx="2387418" cy="92235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37185" y="216728"/>
            <a:ext cx="4056721" cy="46457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2838" y="1139080"/>
            <a:ext cx="2387418" cy="3723431"/>
          </a:xfrm>
        </p:spPr>
        <p:txBody>
          <a:bodyPr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372" y="3810373"/>
            <a:ext cx="4354046" cy="44983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22372" y="486377"/>
            <a:ext cx="4354046" cy="3266034"/>
          </a:xfrm>
        </p:spPr>
        <p:txBody>
          <a:bodyPr vert="horz" wrap="square" lIns="72567" tIns="36283" rIns="72567" bIns="36283" numCol="1" anchor="t" anchorCtr="0" compatLnSpc="1"/>
          <a:lstStyle>
            <a:lvl1pPr marL="0" indent="0">
              <a:buNone/>
              <a:defRPr sz="2500"/>
            </a:lvl1pPr>
            <a:lvl2pPr marL="362585" indent="0">
              <a:buNone/>
              <a:defRPr sz="2200"/>
            </a:lvl2pPr>
            <a:lvl3pPr marL="725805" indent="0">
              <a:buNone/>
              <a:defRPr sz="1900"/>
            </a:lvl3pPr>
            <a:lvl4pPr marL="1088390" indent="0">
              <a:buNone/>
              <a:defRPr sz="1600"/>
            </a:lvl4pPr>
            <a:lvl5pPr marL="1451610" indent="0">
              <a:buNone/>
              <a:defRPr sz="1600"/>
            </a:lvl5pPr>
            <a:lvl6pPr marL="1814195" indent="0">
              <a:buNone/>
              <a:defRPr sz="1600"/>
            </a:lvl6pPr>
            <a:lvl7pPr marL="2176780" indent="0">
              <a:buNone/>
              <a:defRPr sz="1600"/>
            </a:lvl7pPr>
            <a:lvl8pPr marL="2540000" indent="0">
              <a:buNone/>
              <a:defRPr sz="1600"/>
            </a:lvl8pPr>
            <a:lvl9pPr marL="2902585" indent="0">
              <a:buNone/>
              <a:defRPr sz="1600"/>
            </a:lvl9pPr>
          </a:lstStyle>
          <a:p>
            <a:pPr marL="0" marR="0" lvl="0" indent="0" algn="l" defTabSz="7258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22372" y="4260209"/>
            <a:ext cx="4354046" cy="638842"/>
          </a:xfrm>
        </p:spPr>
        <p:txBody>
          <a:bodyPr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326" y="205388"/>
            <a:ext cx="8229348" cy="858090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326" y="1199562"/>
            <a:ext cx="8229348" cy="3394559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27" y="4683584"/>
            <a:ext cx="2132928" cy="3578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2567" tIns="36283" rIns="72567" bIns="36283" numCol="1" anchor="t" anchorCtr="0" compatLnSpc="1"/>
          <a:lstStyle>
            <a:lvl1pPr>
              <a:buFontTx/>
              <a:buNone/>
              <a:defRPr sz="11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31" y="4683584"/>
            <a:ext cx="2895138" cy="3578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2567" tIns="36283" rIns="72567" bIns="36283" numCol="1" anchor="t" anchorCtr="0" compatLnSpc="1"/>
          <a:lstStyle>
            <a:lvl1pPr algn="ctr">
              <a:buFontTx/>
              <a:buNone/>
              <a:defRPr sz="11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46" y="4683584"/>
            <a:ext cx="2132928" cy="3578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2567" tIns="36283" rIns="72567" bIns="36283" numCol="1" anchor="t" anchorCtr="0" compatLnSpc="1"/>
          <a:lstStyle>
            <a:lvl1pPr algn="r">
              <a:defRPr sz="11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62585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725805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88390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451610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72415" indent="-27241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89915" indent="-22669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906780" indent="-18161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+mn-ea"/>
        </a:defRPr>
      </a:lvl3pPr>
      <a:lvl4pPr marL="1270000" indent="-18161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632585" indent="-18161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95805" indent="-18161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58390" indent="-18161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720975" indent="-18161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084195" indent="-18161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/>
          <p:nvPr/>
        </p:nvSpPr>
        <p:spPr>
          <a:xfrm>
            <a:off x="334136" y="1382599"/>
            <a:ext cx="8462421" cy="1529262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800" b="1" dirty="0">
                <a:latin typeface="Times New Roman" panose="02020603050405020304" pitchFamily="18" charset="0"/>
              </a:rPr>
              <a:t>  </a:t>
            </a:r>
            <a:r>
              <a:rPr lang="en-US" altLang="zh-CN" sz="3500" b="1" dirty="0">
                <a:latin typeface="Times New Roman" panose="02020603050405020304" pitchFamily="18" charset="0"/>
              </a:rPr>
              <a:t>Unit 1  Could you tell me how to get to the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500" b="1" dirty="0">
                <a:latin typeface="Times New Roman" panose="02020603050405020304" pitchFamily="18" charset="0"/>
              </a:rPr>
              <a:t>   National St</a:t>
            </a: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3500" b="1" dirty="0">
                <a:latin typeface="Times New Roman" panose="02020603050405020304" pitchFamily="18" charset="0"/>
              </a:rPr>
              <a:t>d</a:t>
            </a: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iu</a:t>
            </a:r>
            <a:r>
              <a:rPr lang="en-US" altLang="zh-CN" sz="3500" b="1" dirty="0">
                <a:latin typeface="Times New Roman" panose="02020603050405020304" pitchFamily="18" charset="0"/>
              </a:rPr>
              <a:t>m?</a:t>
            </a:r>
          </a:p>
        </p:txBody>
      </p:sp>
      <p:sp>
        <p:nvSpPr>
          <p:cNvPr id="4" name="矩形 3"/>
          <p:cNvSpPr/>
          <p:nvPr/>
        </p:nvSpPr>
        <p:spPr>
          <a:xfrm>
            <a:off x="7416745" y="4011981"/>
            <a:ext cx="1727256" cy="11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/>
          <a:p>
            <a:pPr algn="ctr">
              <a:defRPr/>
            </a:pPr>
            <a:endParaRPr lang="zh-CN" altLang="en-US" sz="1400" noProof="1"/>
          </a:p>
        </p:txBody>
      </p:sp>
      <p:pic>
        <p:nvPicPr>
          <p:cNvPr id="2054" name="图片 1" descr="488-735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86315" y="2515048"/>
            <a:ext cx="3606954" cy="24003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-13307" y="571332"/>
            <a:ext cx="9157308" cy="464153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/>
            <a:r>
              <a:rPr lang="zh-CN" altLang="en-US" sz="2500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latin typeface="Arial Black" panose="020B0A04020102020204" charset="0"/>
                <a:ea typeface="Arial Black" panose="020B0A04020102020204" charset="0"/>
              </a:rPr>
              <a:t>Module 6  Around town</a:t>
            </a:r>
          </a:p>
        </p:txBody>
      </p:sp>
      <p:sp>
        <p:nvSpPr>
          <p:cNvPr id="7" name="矩形 6"/>
          <p:cNvSpPr/>
          <p:nvPr/>
        </p:nvSpPr>
        <p:spPr>
          <a:xfrm>
            <a:off x="628922" y="4172085"/>
            <a:ext cx="2591195" cy="394901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 marL="272415" indent="-272415" algn="l">
              <a:lnSpc>
                <a:spcPct val="110000"/>
              </a:lnSpc>
            </a:pPr>
            <a:r>
              <a:rPr lang="en-US" altLang="zh-CN" sz="19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19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8"/>
          <p:cNvSpPr/>
          <p:nvPr/>
        </p:nvSpPr>
        <p:spPr>
          <a:xfrm>
            <a:off x="539216" y="1014336"/>
            <a:ext cx="1800328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7" name="Line 9"/>
          <p:cNvSpPr/>
          <p:nvPr/>
        </p:nvSpPr>
        <p:spPr>
          <a:xfrm>
            <a:off x="539216" y="1661999"/>
            <a:ext cx="1800328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8" name="Line 10"/>
          <p:cNvSpPr/>
          <p:nvPr/>
        </p:nvSpPr>
        <p:spPr>
          <a:xfrm>
            <a:off x="3779554" y="1661999"/>
            <a:ext cx="1584893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9" name="Line 11"/>
          <p:cNvSpPr/>
          <p:nvPr/>
        </p:nvSpPr>
        <p:spPr>
          <a:xfrm>
            <a:off x="2338284" y="1661999"/>
            <a:ext cx="1260" cy="107229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0" name="Line 12"/>
          <p:cNvSpPr/>
          <p:nvPr/>
        </p:nvSpPr>
        <p:spPr>
          <a:xfrm>
            <a:off x="3779554" y="1661999"/>
            <a:ext cx="0" cy="1125219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1" name="Line 13"/>
          <p:cNvSpPr/>
          <p:nvPr/>
        </p:nvSpPr>
        <p:spPr>
          <a:xfrm>
            <a:off x="3779554" y="1068517"/>
            <a:ext cx="1655444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0" name="AutoShape 14"/>
          <p:cNvSpPr/>
          <p:nvPr/>
        </p:nvSpPr>
        <p:spPr>
          <a:xfrm>
            <a:off x="1691981" y="1168062"/>
            <a:ext cx="3527583" cy="359112"/>
          </a:xfrm>
          <a:prstGeom prst="rightArrow">
            <a:avLst>
              <a:gd name="adj1" fmla="val 50000"/>
              <a:gd name="adj2" fmla="val 199311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567" tIns="36283" rIns="72567" bIns="36283" anchor="ctr"/>
          <a:lstStyle/>
          <a:p>
            <a:pPr algn="ctr"/>
            <a:endParaRPr lang="zh-CN" altLang="zh-CN" sz="25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3" name="Text Box 16"/>
          <p:cNvSpPr txBox="1"/>
          <p:nvPr/>
        </p:nvSpPr>
        <p:spPr>
          <a:xfrm>
            <a:off x="3430339" y="2104273"/>
            <a:ext cx="146616" cy="457995"/>
          </a:xfrm>
          <a:prstGeom prst="rect">
            <a:avLst/>
          </a:prstGeom>
          <a:noFill/>
          <a:ln w="9525">
            <a:noFill/>
          </a:ln>
        </p:spPr>
        <p:txBody>
          <a:bodyPr wrap="none" lIns="72567" tIns="36283" rIns="72567" bIns="36283">
            <a:spAutoFit/>
          </a:bodyPr>
          <a:lstStyle/>
          <a:p>
            <a:pPr algn="ctr"/>
            <a:endParaRPr lang="zh-CN" altLang="zh-CN" sz="2500" b="1" dirty="0">
              <a:latin typeface="Times New Roman" panose="02020603050405020304" pitchFamily="18" charset="0"/>
            </a:endParaRPr>
          </a:p>
        </p:txBody>
      </p:sp>
      <p:sp>
        <p:nvSpPr>
          <p:cNvPr id="11274" name="Line 17"/>
          <p:cNvSpPr/>
          <p:nvPr/>
        </p:nvSpPr>
        <p:spPr>
          <a:xfrm>
            <a:off x="2339545" y="0"/>
            <a:ext cx="21417" cy="1005515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5" name="Line 18"/>
          <p:cNvSpPr/>
          <p:nvPr/>
        </p:nvSpPr>
        <p:spPr>
          <a:xfrm>
            <a:off x="3779554" y="0"/>
            <a:ext cx="0" cy="105969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6" name="Rectangle 19"/>
          <p:cNvSpPr/>
          <p:nvPr/>
        </p:nvSpPr>
        <p:spPr>
          <a:xfrm>
            <a:off x="6778000" y="197827"/>
            <a:ext cx="1384577" cy="529219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567" tIns="36283" rIns="72567" bIns="36283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7" name="Text Box 20"/>
          <p:cNvSpPr txBox="1"/>
          <p:nvPr/>
        </p:nvSpPr>
        <p:spPr>
          <a:xfrm>
            <a:off x="6777999" y="209167"/>
            <a:ext cx="1207739" cy="457995"/>
          </a:xfrm>
          <a:prstGeom prst="rect">
            <a:avLst/>
          </a:prstGeom>
          <a:noFill/>
          <a:ln w="9525">
            <a:noFill/>
          </a:ln>
        </p:spPr>
        <p:txBody>
          <a:bodyPr wrap="none"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Station</a:t>
            </a:r>
            <a:r>
              <a:rPr lang="en-US" altLang="zh-CN" sz="25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78" name="Line 21"/>
          <p:cNvSpPr/>
          <p:nvPr/>
        </p:nvSpPr>
        <p:spPr>
          <a:xfrm>
            <a:off x="6629337" y="1665778"/>
            <a:ext cx="2077495" cy="11341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9" name="Line 22"/>
          <p:cNvSpPr/>
          <p:nvPr/>
        </p:nvSpPr>
        <p:spPr>
          <a:xfrm>
            <a:off x="6659573" y="1667039"/>
            <a:ext cx="0" cy="1120179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0" name="Line 23"/>
          <p:cNvSpPr/>
          <p:nvPr/>
        </p:nvSpPr>
        <p:spPr>
          <a:xfrm>
            <a:off x="6659574" y="1068517"/>
            <a:ext cx="2088833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1" name="Text Box 24"/>
          <p:cNvSpPr txBox="1"/>
          <p:nvPr/>
        </p:nvSpPr>
        <p:spPr>
          <a:xfrm>
            <a:off x="1475286" y="788787"/>
            <a:ext cx="3310889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Jianshe Street</a:t>
            </a:r>
            <a:r>
              <a:rPr lang="en-US" altLang="zh-CN" sz="25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82" name="Line 25"/>
          <p:cNvSpPr/>
          <p:nvPr/>
        </p:nvSpPr>
        <p:spPr>
          <a:xfrm>
            <a:off x="6659574" y="0"/>
            <a:ext cx="28977" cy="106851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3" name="Line 26"/>
          <p:cNvSpPr/>
          <p:nvPr/>
        </p:nvSpPr>
        <p:spPr>
          <a:xfrm>
            <a:off x="5434998" y="0"/>
            <a:ext cx="0" cy="106851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4" name="Line 27"/>
          <p:cNvSpPr/>
          <p:nvPr/>
        </p:nvSpPr>
        <p:spPr>
          <a:xfrm>
            <a:off x="5364446" y="1661999"/>
            <a:ext cx="0" cy="107229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5" name="Rectangle 28"/>
          <p:cNvSpPr/>
          <p:nvPr/>
        </p:nvSpPr>
        <p:spPr>
          <a:xfrm>
            <a:off x="3869004" y="195307"/>
            <a:ext cx="1496703" cy="531739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567" tIns="36283" rIns="72567" bIns="36283" anchor="ctr"/>
          <a:lstStyle/>
          <a:p>
            <a:pPr marL="272415" indent="-272415" algn="ctr"/>
            <a:endParaRPr lang="zh-CN" altLang="zh-CN" sz="25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6" name="Text Box 29"/>
          <p:cNvSpPr txBox="1"/>
          <p:nvPr/>
        </p:nvSpPr>
        <p:spPr>
          <a:xfrm>
            <a:off x="3996249" y="248229"/>
            <a:ext cx="2088833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Shop </a:t>
            </a:r>
          </a:p>
        </p:txBody>
      </p:sp>
      <p:sp>
        <p:nvSpPr>
          <p:cNvPr id="24608" name="Rectangle 32"/>
          <p:cNvSpPr/>
          <p:nvPr/>
        </p:nvSpPr>
        <p:spPr>
          <a:xfrm>
            <a:off x="2266473" y="1113879"/>
            <a:ext cx="1295905" cy="457995"/>
          </a:xfrm>
          <a:prstGeom prst="rect">
            <a:avLst/>
          </a:prstGeom>
          <a:noFill/>
          <a:ln w="9525">
            <a:noFill/>
          </a:ln>
        </p:spPr>
        <p:txBody>
          <a:bodyPr wrap="none" lIns="72567" tIns="36283" rIns="72567" bIns="36283">
            <a:spAutoFit/>
          </a:bodyPr>
          <a:lstStyle/>
          <a:p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go along</a:t>
            </a:r>
          </a:p>
        </p:txBody>
      </p:sp>
      <p:sp>
        <p:nvSpPr>
          <p:cNvPr id="24610" name="Text Box 34"/>
          <p:cNvSpPr txBox="1"/>
          <p:nvPr/>
        </p:nvSpPr>
        <p:spPr>
          <a:xfrm>
            <a:off x="178899" y="2787218"/>
            <a:ext cx="8531712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11455" indent="-211455">
              <a:spcBef>
                <a:spcPct val="50000"/>
              </a:spcBef>
            </a:pPr>
            <a:r>
              <a:rPr lang="en-US" altLang="zh-CN" sz="2500" b="1" dirty="0">
                <a:latin typeface="Times New Roman" panose="02020603050405020304" pitchFamily="18" charset="0"/>
              </a:rPr>
              <a:t>- Excuse me, 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could you tell me how to get to </a:t>
            </a:r>
            <a:r>
              <a:rPr lang="en-US" altLang="zh-CN" sz="2500" b="1" dirty="0">
                <a:latin typeface="Times New Roman" panose="02020603050405020304" pitchFamily="18" charset="0"/>
              </a:rPr>
              <a:t>the station?</a:t>
            </a:r>
          </a:p>
        </p:txBody>
      </p:sp>
      <p:sp>
        <p:nvSpPr>
          <p:cNvPr id="14360" name="Text Box 35"/>
          <p:cNvSpPr txBox="1"/>
          <p:nvPr/>
        </p:nvSpPr>
        <p:spPr>
          <a:xfrm>
            <a:off x="342680" y="3428580"/>
            <a:ext cx="7605722" cy="1233583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00" b="1" dirty="0">
                <a:latin typeface="Times New Roman" panose="02020603050405020304" pitchFamily="18" charset="0"/>
              </a:rPr>
              <a:t>- </a:t>
            </a:r>
            <a:r>
              <a:rPr lang="en-US" altLang="zh-CN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Go across </a:t>
            </a:r>
            <a:r>
              <a:rPr lang="en-US" altLang="zh-CN" sz="2500" b="1" dirty="0">
                <a:latin typeface="Times New Roman" panose="02020603050405020304" pitchFamily="18" charset="0"/>
              </a:rPr>
              <a:t>Jianshe Street, 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go along</a:t>
            </a:r>
            <a:r>
              <a:rPr lang="en-US" altLang="zh-CN" sz="2500" b="1" dirty="0">
                <a:latin typeface="Times New Roman" panose="02020603050405020304" pitchFamily="18" charset="0"/>
              </a:rPr>
              <a:t> the street and 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turn left at the second street</a:t>
            </a:r>
            <a:r>
              <a:rPr lang="en-US" altLang="zh-CN" sz="2500" b="1" dirty="0">
                <a:latin typeface="Times New Roman" panose="02020603050405020304" pitchFamily="18" charset="0"/>
              </a:rPr>
              <a:t>. It’s 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on the right, opposite </a:t>
            </a:r>
            <a:r>
              <a:rPr lang="en-US" altLang="zh-CN" sz="2500" b="1" dirty="0">
                <a:latin typeface="Times New Roman" panose="02020603050405020304" pitchFamily="18" charset="0"/>
              </a:rPr>
              <a:t>the shop.</a:t>
            </a:r>
          </a:p>
        </p:txBody>
      </p:sp>
      <p:pic>
        <p:nvPicPr>
          <p:cNvPr id="24612" name="Picture 36" descr="cartoon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3781" y="1437711"/>
            <a:ext cx="1655444" cy="14036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32"/>
          <p:cNvSpPr/>
          <p:nvPr/>
        </p:nvSpPr>
        <p:spPr>
          <a:xfrm>
            <a:off x="178899" y="1600256"/>
            <a:ext cx="1397535" cy="457995"/>
          </a:xfrm>
          <a:prstGeom prst="rect">
            <a:avLst/>
          </a:prstGeom>
          <a:noFill/>
          <a:ln w="9525">
            <a:noFill/>
          </a:ln>
        </p:spPr>
        <p:txBody>
          <a:bodyPr wrap="none" lIns="72567" tIns="36283" rIns="72567" bIns="36283">
            <a:spAutoFit/>
          </a:bodyPr>
          <a:lstStyle/>
          <a:p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go across</a:t>
            </a:r>
          </a:p>
        </p:txBody>
      </p:sp>
      <p:sp>
        <p:nvSpPr>
          <p:cNvPr id="3" name="直角上箭头 2"/>
          <p:cNvSpPr/>
          <p:nvPr/>
        </p:nvSpPr>
        <p:spPr>
          <a:xfrm>
            <a:off x="5292635" y="897151"/>
            <a:ext cx="1079693" cy="594741"/>
          </a:xfrm>
          <a:prstGeom prst="bentUpArrow">
            <a:avLst/>
          </a:prstGeom>
          <a:solidFill>
            <a:srgbClr val="FFFF00"/>
          </a:solidFill>
          <a:ln w="12700" cmpd="sng">
            <a:solidFill>
              <a:schemeClr val="accent4"/>
            </a:solidFill>
            <a:prstDash val="solid"/>
          </a:ln>
          <a:effectLst>
            <a:outerShdw blurRad="50800" dist="50800" dir="5400000" algn="ctr" rotWithShape="0">
              <a:srgbClr val="FFFF00">
                <a:alpha val="10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/>
          <a:p>
            <a:pPr algn="ctr">
              <a:defRPr/>
            </a:pPr>
            <a:endParaRPr lang="zh-CN" altLang="en-US" sz="1400" noProof="1"/>
          </a:p>
        </p:txBody>
      </p:sp>
      <p:sp>
        <p:nvSpPr>
          <p:cNvPr id="4" name="Rectangle 32"/>
          <p:cNvSpPr/>
          <p:nvPr/>
        </p:nvSpPr>
        <p:spPr>
          <a:xfrm rot="5400000">
            <a:off x="5568450" y="583528"/>
            <a:ext cx="1212162" cy="842716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turn left</a:t>
            </a:r>
          </a:p>
        </p:txBody>
      </p:sp>
      <p:sp>
        <p:nvSpPr>
          <p:cNvPr id="5" name="上箭头 4"/>
          <p:cNvSpPr/>
          <p:nvPr/>
        </p:nvSpPr>
        <p:spPr>
          <a:xfrm>
            <a:off x="519059" y="1059698"/>
            <a:ext cx="307404" cy="540559"/>
          </a:xfrm>
          <a:prstGeom prst="up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/>
          <a:p>
            <a:pPr algn="ctr">
              <a:defRPr/>
            </a:pPr>
            <a:endParaRPr lang="zh-CN" altLang="en-US" sz="1400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3889 -0.199444 " pathEditMode="relative" rAng="0" ptsTypes="">
                                      <p:cBhvr>
                                        <p:cTn id="23" dur="2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06 -0.158889 L 0.539445 -0.155000 " pathEditMode="relative" rAng="0" ptsTypes="">
                                      <p:cBhvr>
                                        <p:cTn id="38" dur="2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820 -0.158703 L 0.633959 -0.343981 " pathEditMode="relative" rAng="0" ptsTypes="">
                                      <p:cBhvr>
                                        <p:cTn id="49" dur="2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bldLvl="0" animBg="1"/>
      <p:bldP spid="24608" grpId="0"/>
      <p:bldP spid="24610" grpId="0"/>
      <p:bldP spid="14360" grpId="0"/>
      <p:bldP spid="2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" descr="china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26" y="0"/>
            <a:ext cx="8852974" cy="49658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心形 2"/>
          <p:cNvSpPr/>
          <p:nvPr/>
        </p:nvSpPr>
        <p:spPr>
          <a:xfrm>
            <a:off x="6508392" y="1713660"/>
            <a:ext cx="577012" cy="442276"/>
          </a:xfrm>
          <a:prstGeom prst="hear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/>
          <a:p>
            <a:pPr algn="ctr">
              <a:defRPr/>
            </a:pPr>
            <a:endParaRPr lang="zh-CN" altLang="en-US" sz="1400" noProof="1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5" name="Text Box 27"/>
          <p:cNvSpPr txBox="1"/>
          <p:nvPr/>
        </p:nvSpPr>
        <p:spPr>
          <a:xfrm>
            <a:off x="755911" y="1653178"/>
            <a:ext cx="7705250" cy="1035076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00" b="1" dirty="0">
                <a:latin typeface="Times New Roman" panose="02020603050405020304" pitchFamily="18" charset="0"/>
              </a:rPr>
              <a:t>   1.Where does the  tourist want to go?</a:t>
            </a:r>
          </a:p>
          <a:p>
            <a:pPr>
              <a:spcBef>
                <a:spcPct val="50000"/>
              </a:spcBef>
            </a:pPr>
            <a:endParaRPr lang="en-US" altLang="zh-CN" sz="2500" b="1" dirty="0">
              <a:latin typeface="Times New Roman" panose="02020603050405020304" pitchFamily="18" charset="0"/>
            </a:endParaRPr>
          </a:p>
        </p:txBody>
      </p:sp>
      <p:pic>
        <p:nvPicPr>
          <p:cNvPr id="15362" name="图片 1" descr="QQ图片2016040208023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7132" y="88203"/>
            <a:ext cx="2586474" cy="155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图片 2" descr="QQ图片2016040208030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899" y="141125"/>
            <a:ext cx="2238756" cy="14717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Text Box 24"/>
          <p:cNvSpPr txBox="1"/>
          <p:nvPr/>
        </p:nvSpPr>
        <p:spPr>
          <a:xfrm>
            <a:off x="899534" y="2031191"/>
            <a:ext cx="7572966" cy="846750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 wants to go to Wangfujing Dajie, bookshop and </a:t>
            </a:r>
          </a:p>
          <a:p>
            <a:pPr marL="272415" indent="-272415"/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National Stadium.</a:t>
            </a:r>
          </a:p>
        </p:txBody>
      </p:sp>
      <p:sp>
        <p:nvSpPr>
          <p:cNvPr id="14342" name="WordArt 6"/>
          <p:cNvSpPr>
            <a:spLocks noTextEdit="1"/>
          </p:cNvSpPr>
          <p:nvPr/>
        </p:nvSpPr>
        <p:spPr>
          <a:xfrm>
            <a:off x="2771673" y="195308"/>
            <a:ext cx="3460812" cy="636322"/>
          </a:xfrm>
          <a:prstGeom prst="rect">
            <a:avLst/>
          </a:prstGeom>
        </p:spPr>
        <p:txBody>
          <a:bodyPr wrap="none" lIns="72567" tIns="36283" rIns="72567" bIns="36283" fromWordArt="1">
            <a:prstTxWarp prst="textChevron">
              <a:avLst>
                <a:gd name="adj" fmla="val 25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900" b="1" dirty="0">
                <a:ln w="9525" cap="flat" cmpd="sng">
                  <a:solidFill>
                    <a:srgbClr val="CC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00"/>
                </a:solidFill>
                <a:ea typeface="Arial" panose="020B0604020202020204" pitchFamily="34" charset="0"/>
              </a:rPr>
              <a:t>Listening</a:t>
            </a:r>
          </a:p>
        </p:txBody>
      </p:sp>
      <p:pic>
        <p:nvPicPr>
          <p:cNvPr id="2" name="图片 1" descr="424F1E67A9BFB0950CDFEAAEA5C593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873" y="2841400"/>
            <a:ext cx="2090093" cy="21067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5" grpId="0"/>
      <p:bldP spid="15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8"/>
          <p:cNvSpPr/>
          <p:nvPr/>
        </p:nvSpPr>
        <p:spPr>
          <a:xfrm flipV="1">
            <a:off x="1618909" y="1394869"/>
            <a:ext cx="1239694" cy="882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3" name="Line 9"/>
          <p:cNvSpPr/>
          <p:nvPr/>
        </p:nvSpPr>
        <p:spPr>
          <a:xfrm flipV="1">
            <a:off x="108348" y="1926608"/>
            <a:ext cx="1156543" cy="252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4" name="Line 10"/>
          <p:cNvSpPr/>
          <p:nvPr/>
        </p:nvSpPr>
        <p:spPr>
          <a:xfrm rot="360000" flipV="1">
            <a:off x="3347425" y="2031192"/>
            <a:ext cx="1024259" cy="68042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5" name="Line 11"/>
          <p:cNvSpPr/>
          <p:nvPr/>
        </p:nvSpPr>
        <p:spPr>
          <a:xfrm>
            <a:off x="1331664" y="1924088"/>
            <a:ext cx="1259" cy="107103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6" name="Line 12"/>
          <p:cNvSpPr/>
          <p:nvPr/>
        </p:nvSpPr>
        <p:spPr>
          <a:xfrm flipH="1">
            <a:off x="3347425" y="2031191"/>
            <a:ext cx="3779" cy="1002995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7" name="Line 13"/>
          <p:cNvSpPr/>
          <p:nvPr/>
        </p:nvSpPr>
        <p:spPr>
          <a:xfrm>
            <a:off x="3276874" y="1383529"/>
            <a:ext cx="1205677" cy="126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8" name="Text Box 16"/>
          <p:cNvSpPr txBox="1"/>
          <p:nvPr/>
        </p:nvSpPr>
        <p:spPr>
          <a:xfrm>
            <a:off x="3430339" y="2104273"/>
            <a:ext cx="146616" cy="457995"/>
          </a:xfrm>
          <a:prstGeom prst="rect">
            <a:avLst/>
          </a:prstGeom>
          <a:noFill/>
          <a:ln w="9525">
            <a:noFill/>
          </a:ln>
        </p:spPr>
        <p:txBody>
          <a:bodyPr wrap="none" lIns="72567" tIns="36283" rIns="72567" bIns="36283">
            <a:spAutoFit/>
          </a:bodyPr>
          <a:lstStyle/>
          <a:p>
            <a:pPr algn="ctr"/>
            <a:endParaRPr lang="zh-CN" altLang="zh-CN" sz="2500" b="1" dirty="0">
              <a:latin typeface="Times New Roman" panose="02020603050405020304" pitchFamily="18" charset="0"/>
            </a:endParaRPr>
          </a:p>
        </p:txBody>
      </p:sp>
      <p:sp>
        <p:nvSpPr>
          <p:cNvPr id="15369" name="Line 17"/>
          <p:cNvSpPr/>
          <p:nvPr/>
        </p:nvSpPr>
        <p:spPr>
          <a:xfrm flipH="1">
            <a:off x="2843484" y="412035"/>
            <a:ext cx="20158" cy="996694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0" name="Line 18"/>
          <p:cNvSpPr/>
          <p:nvPr/>
        </p:nvSpPr>
        <p:spPr>
          <a:xfrm>
            <a:off x="3347425" y="356593"/>
            <a:ext cx="0" cy="105969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1" name="Line 21"/>
          <p:cNvSpPr/>
          <p:nvPr/>
        </p:nvSpPr>
        <p:spPr>
          <a:xfrm>
            <a:off x="7955960" y="2027411"/>
            <a:ext cx="1228355" cy="378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2" name="Line 22"/>
          <p:cNvSpPr/>
          <p:nvPr/>
        </p:nvSpPr>
        <p:spPr>
          <a:xfrm>
            <a:off x="7955961" y="2031191"/>
            <a:ext cx="0" cy="112018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3" name="Line 23"/>
          <p:cNvSpPr/>
          <p:nvPr/>
        </p:nvSpPr>
        <p:spPr>
          <a:xfrm flipV="1">
            <a:off x="7992496" y="1359588"/>
            <a:ext cx="1135126" cy="15121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4" name="Line 25"/>
          <p:cNvSpPr/>
          <p:nvPr/>
        </p:nvSpPr>
        <p:spPr>
          <a:xfrm>
            <a:off x="7955961" y="356593"/>
            <a:ext cx="28976" cy="106851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5" name="Line 26"/>
          <p:cNvSpPr/>
          <p:nvPr/>
        </p:nvSpPr>
        <p:spPr>
          <a:xfrm>
            <a:off x="4427117" y="356593"/>
            <a:ext cx="0" cy="106851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6" name="Line 27"/>
          <p:cNvSpPr/>
          <p:nvPr/>
        </p:nvSpPr>
        <p:spPr>
          <a:xfrm flipH="1">
            <a:off x="4356566" y="2031191"/>
            <a:ext cx="7559" cy="994175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7" name="Line 13"/>
          <p:cNvSpPr/>
          <p:nvPr/>
        </p:nvSpPr>
        <p:spPr>
          <a:xfrm flipV="1">
            <a:off x="4932318" y="1378488"/>
            <a:ext cx="883155" cy="504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8" name="Line 18"/>
          <p:cNvSpPr/>
          <p:nvPr/>
        </p:nvSpPr>
        <p:spPr>
          <a:xfrm>
            <a:off x="4932318" y="356593"/>
            <a:ext cx="0" cy="105969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9" name="Line 26"/>
          <p:cNvSpPr/>
          <p:nvPr/>
        </p:nvSpPr>
        <p:spPr>
          <a:xfrm>
            <a:off x="5796576" y="356593"/>
            <a:ext cx="0" cy="106851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0" name="Line 10"/>
          <p:cNvSpPr/>
          <p:nvPr/>
        </p:nvSpPr>
        <p:spPr>
          <a:xfrm rot="360000" flipV="1">
            <a:off x="4933578" y="2004731"/>
            <a:ext cx="946149" cy="63002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1" name="Line 12"/>
          <p:cNvSpPr/>
          <p:nvPr/>
        </p:nvSpPr>
        <p:spPr>
          <a:xfrm flipH="1">
            <a:off x="4932318" y="2031191"/>
            <a:ext cx="3779" cy="1002995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2" name="Line 27"/>
          <p:cNvSpPr/>
          <p:nvPr/>
        </p:nvSpPr>
        <p:spPr>
          <a:xfrm flipH="1">
            <a:off x="5867127" y="2031191"/>
            <a:ext cx="10079" cy="994175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5383" name="图片 11" descr="b76b7eb307584d9ea3af272a6791ce9c_C_1600_1200_Mtg_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89000" y="464957"/>
            <a:ext cx="1022999" cy="9185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4" name="Line 13"/>
          <p:cNvSpPr/>
          <p:nvPr/>
        </p:nvSpPr>
        <p:spPr>
          <a:xfrm>
            <a:off x="108347" y="1383529"/>
            <a:ext cx="1205678" cy="126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5" name="Line 26"/>
          <p:cNvSpPr/>
          <p:nvPr/>
        </p:nvSpPr>
        <p:spPr>
          <a:xfrm>
            <a:off x="1331663" y="303671"/>
            <a:ext cx="0" cy="106851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6" name="Line 9"/>
          <p:cNvSpPr/>
          <p:nvPr/>
        </p:nvSpPr>
        <p:spPr>
          <a:xfrm>
            <a:off x="1680642" y="1964409"/>
            <a:ext cx="1181740" cy="1386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7" name="Line 11"/>
          <p:cNvSpPr/>
          <p:nvPr/>
        </p:nvSpPr>
        <p:spPr>
          <a:xfrm>
            <a:off x="2844744" y="1977010"/>
            <a:ext cx="1260" cy="107229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8" name="Line 11"/>
          <p:cNvSpPr/>
          <p:nvPr/>
        </p:nvSpPr>
        <p:spPr>
          <a:xfrm>
            <a:off x="1674343" y="1964409"/>
            <a:ext cx="2520" cy="107229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9" name="Line 17"/>
          <p:cNvSpPr/>
          <p:nvPr/>
        </p:nvSpPr>
        <p:spPr>
          <a:xfrm flipH="1">
            <a:off x="1618910" y="412035"/>
            <a:ext cx="21417" cy="996694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0" name="Line 13"/>
          <p:cNvSpPr/>
          <p:nvPr/>
        </p:nvSpPr>
        <p:spPr>
          <a:xfrm flipV="1">
            <a:off x="6517211" y="1378488"/>
            <a:ext cx="881896" cy="504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1" name="Line 18"/>
          <p:cNvSpPr/>
          <p:nvPr/>
        </p:nvSpPr>
        <p:spPr>
          <a:xfrm>
            <a:off x="6517211" y="356593"/>
            <a:ext cx="0" cy="105969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2" name="Line 26"/>
          <p:cNvSpPr/>
          <p:nvPr/>
        </p:nvSpPr>
        <p:spPr>
          <a:xfrm>
            <a:off x="7380208" y="356593"/>
            <a:ext cx="0" cy="106851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3" name="Line 10"/>
          <p:cNvSpPr/>
          <p:nvPr/>
        </p:nvSpPr>
        <p:spPr>
          <a:xfrm rot="360000" flipV="1">
            <a:off x="6446659" y="2068992"/>
            <a:ext cx="946148" cy="61743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4" name="Line 12"/>
          <p:cNvSpPr/>
          <p:nvPr/>
        </p:nvSpPr>
        <p:spPr>
          <a:xfrm flipH="1">
            <a:off x="6445399" y="2085373"/>
            <a:ext cx="2520" cy="1002995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5" name="Line 27"/>
          <p:cNvSpPr/>
          <p:nvPr/>
        </p:nvSpPr>
        <p:spPr>
          <a:xfrm flipH="1">
            <a:off x="7380208" y="2085374"/>
            <a:ext cx="10079" cy="994174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6" name="Text Box 24"/>
          <p:cNvSpPr txBox="1"/>
          <p:nvPr/>
        </p:nvSpPr>
        <p:spPr>
          <a:xfrm>
            <a:off x="4932318" y="1491892"/>
            <a:ext cx="4032783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19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Dong Chang' an Jie</a:t>
            </a:r>
            <a:r>
              <a:rPr lang="en-US" altLang="zh-CN" sz="25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97" name="Text Box 24"/>
          <p:cNvSpPr txBox="1"/>
          <p:nvPr/>
        </p:nvSpPr>
        <p:spPr>
          <a:xfrm>
            <a:off x="3276874" y="2193737"/>
            <a:ext cx="1266150" cy="1042771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1900" b="1" dirty="0">
                <a:latin typeface="Times New Roman" panose="02020603050405020304" pitchFamily="18" charset="0"/>
              </a:rPr>
              <a:t>Tian'an</a:t>
            </a:r>
          </a:p>
          <a:p>
            <a:pPr marL="272415" indent="-272415"/>
            <a:r>
              <a:rPr lang="en-US" altLang="zh-CN" sz="1900" b="1" dirty="0">
                <a:latin typeface="Times New Roman" panose="02020603050405020304" pitchFamily="18" charset="0"/>
              </a:rPr>
              <a:t>men</a:t>
            </a:r>
          </a:p>
          <a:p>
            <a:pPr marL="272415" indent="-272415"/>
            <a:r>
              <a:rPr lang="en-US" altLang="zh-CN" sz="1900" b="1" dirty="0">
                <a:latin typeface="Times New Roman" panose="02020603050405020304" pitchFamily="18" charset="0"/>
              </a:rPr>
              <a:t>square</a:t>
            </a:r>
            <a:r>
              <a:rPr lang="en-US" altLang="zh-CN" sz="25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98" name="Text Box 11"/>
          <p:cNvSpPr txBox="1"/>
          <p:nvPr/>
        </p:nvSpPr>
        <p:spPr>
          <a:xfrm>
            <a:off x="0" y="1437711"/>
            <a:ext cx="6141775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9900CC"/>
                </a:solidFill>
                <a:latin typeface="Times New Roman" panose="02020603050405020304" pitchFamily="18" charset="0"/>
                <a:ea typeface="Gungsuh" pitchFamily="18" charset="-127"/>
              </a:rPr>
              <a:t> </a:t>
            </a:r>
            <a:r>
              <a:rPr lang="en-US" altLang="zh-CN" sz="1900" b="1" dirty="0">
                <a:solidFill>
                  <a:srgbClr val="9900CC"/>
                </a:solidFill>
                <a:latin typeface="Times New Roman" panose="02020603050405020304" pitchFamily="18" charset="0"/>
                <a:ea typeface="Gungsuh" pitchFamily="18" charset="-127"/>
              </a:rPr>
              <a:t>Xi Chang' an Jie</a:t>
            </a:r>
            <a:endParaRPr lang="en-US" altLang="zh-CN" sz="1900" dirty="0">
              <a:solidFill>
                <a:srgbClr val="99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99" name="图片 1" descr="1539673preview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8348" y="1977009"/>
            <a:ext cx="1177961" cy="9324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笑脸 27"/>
          <p:cNvSpPr/>
          <p:nvPr/>
        </p:nvSpPr>
        <p:spPr>
          <a:xfrm>
            <a:off x="3709002" y="1977010"/>
            <a:ext cx="357798" cy="325091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/>
          <a:p>
            <a:pPr algn="ctr">
              <a:defRPr/>
            </a:pPr>
            <a:endParaRPr lang="zh-CN" altLang="en-US" sz="1400" noProof="1"/>
          </a:p>
        </p:txBody>
      </p:sp>
      <p:sp>
        <p:nvSpPr>
          <p:cNvPr id="15401" name="文本框 1"/>
          <p:cNvSpPr txBox="1"/>
          <p:nvPr/>
        </p:nvSpPr>
        <p:spPr>
          <a:xfrm>
            <a:off x="123465" y="3327777"/>
            <a:ext cx="9020535" cy="846750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r>
              <a:rPr lang="en-US" altLang="zh-CN" sz="2500" b="1" dirty="0">
                <a:latin typeface="Times New Roman" panose="02020603050405020304" pitchFamily="18" charset="0"/>
              </a:rPr>
              <a:t>Listen and draw the routes(路线) on the map. Try to mark(</a:t>
            </a:r>
            <a:r>
              <a:rPr lang="zh-CN" altLang="en-US" sz="2500" b="1" dirty="0">
                <a:latin typeface="Times New Roman" panose="02020603050405020304" pitchFamily="18" charset="0"/>
              </a:rPr>
              <a:t>标记</a:t>
            </a:r>
            <a:r>
              <a:rPr lang="en-US" altLang="zh-CN" sz="2500" b="1" dirty="0">
                <a:latin typeface="Times New Roman" panose="02020603050405020304" pitchFamily="18" charset="0"/>
              </a:rPr>
              <a:t>) where</a:t>
            </a: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500" b="1" dirty="0">
                <a:latin typeface="Times New Roman" panose="02020603050405020304" pitchFamily="18" charset="0"/>
              </a:rPr>
              <a:t>Wangfujing Dajie</a:t>
            </a: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500" b="1" dirty="0">
                <a:latin typeface="Times New Roman" panose="02020603050405020304" pitchFamily="18" charset="0"/>
              </a:rPr>
              <a:t>and bookshop are.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/>
          <p:nvPr/>
        </p:nvSpPr>
        <p:spPr>
          <a:xfrm>
            <a:off x="229293" y="141125"/>
            <a:ext cx="4272156" cy="5002375"/>
          </a:xfrm>
          <a:prstGeom prst="rect">
            <a:avLst/>
          </a:prstGeom>
          <a:solidFill>
            <a:srgbClr val="FFCCFF"/>
          </a:solidFill>
          <a:ln w="25400" cap="flat" cmpd="sng">
            <a:solidFill>
              <a:srgbClr val="89A4A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2567" tIns="36283" rIns="72567" bIns="36283" anchor="ctr"/>
          <a:lstStyle/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28693" y="141125"/>
            <a:ext cx="4243179" cy="5002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/>
          <a:p>
            <a:pPr algn="ctr">
              <a:defRPr/>
            </a:pPr>
            <a:endParaRPr lang="zh-CN" altLang="en-US" sz="1400" noProof="1"/>
          </a:p>
        </p:txBody>
      </p:sp>
      <p:sp>
        <p:nvSpPr>
          <p:cNvPr id="4" name="文本框 3"/>
          <p:cNvSpPr txBox="1"/>
          <p:nvPr/>
        </p:nvSpPr>
        <p:spPr>
          <a:xfrm>
            <a:off x="285987" y="457396"/>
            <a:ext cx="4171367" cy="846750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r>
              <a:rPr lang="en-US" altLang="zh-CN" sz="2500" b="1" dirty="0"/>
              <a:t>1. Can you tell me the way to Wangfujing Dajie?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0711" y="2193737"/>
            <a:ext cx="4119713" cy="846750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r>
              <a:rPr lang="en-US" altLang="zh-CN" sz="2500" b="1" dirty="0"/>
              <a:t>2. Is there a bookshop   </a:t>
            </a:r>
          </a:p>
          <a:p>
            <a:r>
              <a:rPr lang="en-US" altLang="zh-CN" sz="2500" b="1" dirty="0"/>
              <a:t>   near here?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5987" y="3599946"/>
            <a:ext cx="4119713" cy="1233583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r>
              <a:rPr lang="en-US" altLang="zh-CN" sz="2500" b="1" dirty="0"/>
              <a:t>3. Could you tell me how to get to the National Stadium?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87435" y="206647"/>
            <a:ext cx="4141131" cy="1427492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r>
              <a:rPr lang="en-US" altLang="zh-CN" sz="2200" b="1" dirty="0"/>
              <a:t>1. </a:t>
            </a:r>
            <a:r>
              <a:rPr lang="en-US" altLang="zh-CN" sz="2200" b="1" dirty="0">
                <a:solidFill>
                  <a:srgbClr val="FF0000"/>
                </a:solidFill>
              </a:rPr>
              <a:t>Go</a:t>
            </a:r>
            <a:r>
              <a:rPr lang="en-US" altLang="zh-CN" sz="2200" b="1" dirty="0"/>
              <a:t> across Dong Chang'an Jie, </a:t>
            </a:r>
            <a:r>
              <a:rPr lang="en-US" altLang="zh-CN" sz="2200" b="1" dirty="0">
                <a:solidFill>
                  <a:srgbClr val="FF0000"/>
                </a:solidFill>
              </a:rPr>
              <a:t>go</a:t>
            </a:r>
            <a:r>
              <a:rPr lang="en-US" altLang="zh-CN" sz="2200" b="1" dirty="0"/>
              <a:t> along the street and turn left at the </a:t>
            </a:r>
            <a:r>
              <a:rPr lang="en-US" altLang="zh-CN" sz="2200" b="1" dirty="0">
                <a:solidFill>
                  <a:srgbClr val="FF0000"/>
                </a:solidFill>
              </a:rPr>
              <a:t>third </a:t>
            </a:r>
            <a:r>
              <a:rPr lang="en-US" altLang="zh-CN" sz="2200" b="1" dirty="0"/>
              <a:t>street on the </a:t>
            </a:r>
            <a:r>
              <a:rPr lang="en-US" altLang="zh-CN" sz="2200" b="1" dirty="0">
                <a:solidFill>
                  <a:srgbClr val="FF0000"/>
                </a:solidFill>
              </a:rPr>
              <a:t>left</a:t>
            </a:r>
            <a:r>
              <a:rPr lang="en-US" altLang="zh-CN" sz="2200" b="1" dirty="0"/>
              <a:t>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00033" y="1886287"/>
            <a:ext cx="4034044" cy="1428890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r>
              <a:rPr lang="en-US" altLang="zh-CN" sz="2200" b="1" dirty="0"/>
              <a:t>2. Yes, there is a </a:t>
            </a:r>
            <a:r>
              <a:rPr lang="en-US" altLang="zh-CN" sz="2200" b="1" dirty="0">
                <a:solidFill>
                  <a:srgbClr val="FF0000"/>
                </a:solidFill>
              </a:rPr>
              <a:t>big</a:t>
            </a:r>
            <a:r>
              <a:rPr lang="en-US" altLang="zh-CN" sz="2200" b="1" dirty="0"/>
              <a:t> bookshop over there, just along Xi Chang'an Jie, on the </a:t>
            </a:r>
            <a:r>
              <a:rPr lang="en-US" altLang="zh-CN" sz="2200" b="1" dirty="0">
                <a:solidFill>
                  <a:srgbClr val="FF0000"/>
                </a:solidFill>
              </a:rPr>
              <a:t>right</a:t>
            </a:r>
            <a:r>
              <a:rPr lang="en-US" altLang="zh-CN" sz="2200" b="1" dirty="0"/>
              <a:t>, opposite the </a:t>
            </a:r>
            <a:r>
              <a:rPr lang="en-US" altLang="zh-CN" sz="2200" b="1" dirty="0">
                <a:solidFill>
                  <a:srgbClr val="FF0000"/>
                </a:solidFill>
              </a:rPr>
              <a:t>bank</a:t>
            </a:r>
            <a:r>
              <a:rPr lang="en-US" altLang="zh-CN" sz="2200" b="1" dirty="0"/>
              <a:t>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00033" y="3714610"/>
            <a:ext cx="4035304" cy="1089939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r>
              <a:rPr lang="en-US" altLang="zh-CN" sz="2200" b="1" dirty="0"/>
              <a:t>3. </a:t>
            </a:r>
            <a:r>
              <a:rPr lang="en-US" altLang="zh-CN" sz="2200" b="1" dirty="0">
                <a:solidFill>
                  <a:srgbClr val="FF0000"/>
                </a:solidFill>
              </a:rPr>
              <a:t>Go</a:t>
            </a:r>
            <a:r>
              <a:rPr lang="en-US" altLang="zh-CN" sz="2200" b="1" dirty="0"/>
              <a:t> along the street and you'll </a:t>
            </a:r>
            <a:r>
              <a:rPr lang="en-US" altLang="zh-CN" sz="2200" b="1" dirty="0">
                <a:solidFill>
                  <a:srgbClr val="FF0000"/>
                </a:solidFill>
              </a:rPr>
              <a:t>see</a:t>
            </a:r>
            <a:r>
              <a:rPr lang="en-US" altLang="zh-CN" sz="2200" b="1" dirty="0"/>
              <a:t> an underground station.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3543962" y="914792"/>
            <a:ext cx="423310" cy="409515"/>
          </a:xfrm>
          <a:prstGeom prst="straightConnector1">
            <a:avLst/>
          </a:prstGeom>
          <a:ln w="635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543962" y="477557"/>
            <a:ext cx="988984" cy="37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/>
          <a:p>
            <a:pPr algn="ctr">
              <a:defRPr/>
            </a:pPr>
            <a:r>
              <a:rPr lang="en-US" altLang="zh-CN" sz="2500" b="1" noProof="1">
                <a:solidFill>
                  <a:srgbClr val="FF0000"/>
                </a:solidFill>
              </a:rPr>
              <a:t>way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2286630" y="2686414"/>
            <a:ext cx="423310" cy="409515"/>
          </a:xfrm>
          <a:prstGeom prst="straightConnector1">
            <a:avLst/>
          </a:prstGeom>
          <a:ln w="635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829304" y="2250439"/>
            <a:ext cx="2233717" cy="378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/>
          <a:p>
            <a:pPr algn="ctr">
              <a:defRPr/>
            </a:pPr>
            <a:r>
              <a:rPr lang="en-US" altLang="zh-CN" sz="2500" b="1" noProof="1">
                <a:solidFill>
                  <a:srgbClr val="FF0000"/>
                </a:solidFill>
              </a:rPr>
              <a:t>bookshop</a:t>
            </a:r>
          </a:p>
        </p:txBody>
      </p:sp>
      <p:sp>
        <p:nvSpPr>
          <p:cNvPr id="20" name="矩形 19"/>
          <p:cNvSpPr/>
          <p:nvPr/>
        </p:nvSpPr>
        <p:spPr>
          <a:xfrm>
            <a:off x="2915295" y="3621367"/>
            <a:ext cx="988984" cy="37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2500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2" name="矩形 21"/>
          <p:cNvSpPr/>
          <p:nvPr/>
        </p:nvSpPr>
        <p:spPr>
          <a:xfrm>
            <a:off x="211655" y="4022061"/>
            <a:ext cx="988984" cy="37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2500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3" name="矩形 22"/>
          <p:cNvSpPr/>
          <p:nvPr/>
        </p:nvSpPr>
        <p:spPr>
          <a:xfrm>
            <a:off x="1754973" y="4057342"/>
            <a:ext cx="988984" cy="37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2500" b="1" dirty="0">
                <a:solidFill>
                  <a:srgbClr val="FF0000"/>
                </a:solidFill>
              </a:rPr>
              <a:t>/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1829304" y="4401334"/>
            <a:ext cx="345199" cy="464957"/>
          </a:xfrm>
          <a:prstGeom prst="straightConnector1">
            <a:avLst/>
          </a:prstGeom>
          <a:ln w="635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097680" y="228068"/>
            <a:ext cx="988984" cy="378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2500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7" name="矩形 26"/>
          <p:cNvSpPr/>
          <p:nvPr/>
        </p:nvSpPr>
        <p:spPr>
          <a:xfrm>
            <a:off x="7486036" y="593481"/>
            <a:ext cx="988984" cy="378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2500" b="1" dirty="0">
                <a:solidFill>
                  <a:srgbClr val="FF0000"/>
                </a:solidFill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  <p:bldP spid="13" grpId="0"/>
      <p:bldP spid="16" grpId="0" animBg="1"/>
      <p:bldP spid="19" grpId="0" bldLvl="0" animBg="1"/>
      <p:bldP spid="20" grpId="0" bldLvl="0" animBg="1"/>
      <p:bldP spid="22" grpId="0" bldLvl="0" animBg="1"/>
      <p:bldP spid="23" grpId="0" bldLvl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8"/>
          <p:cNvSpPr/>
          <p:nvPr/>
        </p:nvSpPr>
        <p:spPr>
          <a:xfrm>
            <a:off x="539216" y="1014336"/>
            <a:ext cx="1800328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1" name="Line 9"/>
          <p:cNvSpPr/>
          <p:nvPr/>
        </p:nvSpPr>
        <p:spPr>
          <a:xfrm>
            <a:off x="539216" y="1661999"/>
            <a:ext cx="1800328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2" name="Line 10"/>
          <p:cNvSpPr/>
          <p:nvPr/>
        </p:nvSpPr>
        <p:spPr>
          <a:xfrm>
            <a:off x="3779554" y="1661999"/>
            <a:ext cx="1584893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Line 11"/>
          <p:cNvSpPr/>
          <p:nvPr/>
        </p:nvSpPr>
        <p:spPr>
          <a:xfrm>
            <a:off x="2338284" y="1661999"/>
            <a:ext cx="1260" cy="107229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4" name="Line 12"/>
          <p:cNvSpPr/>
          <p:nvPr/>
        </p:nvSpPr>
        <p:spPr>
          <a:xfrm>
            <a:off x="3779554" y="1661999"/>
            <a:ext cx="0" cy="1125219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5" name="Line 13"/>
          <p:cNvSpPr/>
          <p:nvPr/>
        </p:nvSpPr>
        <p:spPr>
          <a:xfrm>
            <a:off x="3779554" y="1068517"/>
            <a:ext cx="1655444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6" name="Line 17"/>
          <p:cNvSpPr/>
          <p:nvPr/>
        </p:nvSpPr>
        <p:spPr>
          <a:xfrm>
            <a:off x="2339545" y="0"/>
            <a:ext cx="21417" cy="1005515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7" name="Line 18"/>
          <p:cNvSpPr/>
          <p:nvPr/>
        </p:nvSpPr>
        <p:spPr>
          <a:xfrm>
            <a:off x="3779554" y="0"/>
            <a:ext cx="0" cy="105969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8" name="Text Box 20"/>
          <p:cNvSpPr txBox="1"/>
          <p:nvPr/>
        </p:nvSpPr>
        <p:spPr>
          <a:xfrm>
            <a:off x="6707448" y="209167"/>
            <a:ext cx="1207739" cy="457995"/>
          </a:xfrm>
          <a:prstGeom prst="rect">
            <a:avLst/>
          </a:prstGeom>
          <a:noFill/>
          <a:ln w="9525">
            <a:noFill/>
          </a:ln>
        </p:spPr>
        <p:txBody>
          <a:bodyPr wrap="none"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Station</a:t>
            </a:r>
            <a:r>
              <a:rPr lang="en-US" altLang="zh-CN" sz="25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19" name="Line 21"/>
          <p:cNvSpPr/>
          <p:nvPr/>
        </p:nvSpPr>
        <p:spPr>
          <a:xfrm>
            <a:off x="6629337" y="1665778"/>
            <a:ext cx="2077495" cy="11341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0" name="Line 22"/>
          <p:cNvSpPr/>
          <p:nvPr/>
        </p:nvSpPr>
        <p:spPr>
          <a:xfrm>
            <a:off x="6659573" y="1667039"/>
            <a:ext cx="0" cy="1120179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1" name="Line 23"/>
          <p:cNvSpPr/>
          <p:nvPr/>
        </p:nvSpPr>
        <p:spPr>
          <a:xfrm>
            <a:off x="6659574" y="1068517"/>
            <a:ext cx="2088833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2" name="Line 25"/>
          <p:cNvSpPr/>
          <p:nvPr/>
        </p:nvSpPr>
        <p:spPr>
          <a:xfrm>
            <a:off x="6659574" y="0"/>
            <a:ext cx="28977" cy="106851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3" name="Line 26"/>
          <p:cNvSpPr/>
          <p:nvPr/>
        </p:nvSpPr>
        <p:spPr>
          <a:xfrm>
            <a:off x="5434998" y="0"/>
            <a:ext cx="0" cy="106851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4" name="Line 27"/>
          <p:cNvSpPr/>
          <p:nvPr/>
        </p:nvSpPr>
        <p:spPr>
          <a:xfrm>
            <a:off x="5364446" y="1661999"/>
            <a:ext cx="0" cy="107229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5" name="Text Box 29"/>
          <p:cNvSpPr txBox="1"/>
          <p:nvPr/>
        </p:nvSpPr>
        <p:spPr>
          <a:xfrm>
            <a:off x="3851366" y="303671"/>
            <a:ext cx="2088833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Shop </a:t>
            </a:r>
          </a:p>
        </p:txBody>
      </p:sp>
      <p:sp>
        <p:nvSpPr>
          <p:cNvPr id="17426" name="Line 8"/>
          <p:cNvSpPr/>
          <p:nvPr/>
        </p:nvSpPr>
        <p:spPr>
          <a:xfrm>
            <a:off x="539216" y="2734296"/>
            <a:ext cx="1800328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7" name="Line 8"/>
          <p:cNvSpPr/>
          <p:nvPr/>
        </p:nvSpPr>
        <p:spPr>
          <a:xfrm>
            <a:off x="539216" y="3381958"/>
            <a:ext cx="1800328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8" name="Line 11"/>
          <p:cNvSpPr/>
          <p:nvPr/>
        </p:nvSpPr>
        <p:spPr>
          <a:xfrm>
            <a:off x="2338284" y="3381959"/>
            <a:ext cx="1260" cy="107103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9" name="Line 11"/>
          <p:cNvSpPr/>
          <p:nvPr/>
        </p:nvSpPr>
        <p:spPr>
          <a:xfrm>
            <a:off x="3779554" y="3381959"/>
            <a:ext cx="1260" cy="107103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30" name="Line 11"/>
          <p:cNvSpPr/>
          <p:nvPr/>
        </p:nvSpPr>
        <p:spPr>
          <a:xfrm>
            <a:off x="5364447" y="3381959"/>
            <a:ext cx="1260" cy="107103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31" name="Line 11"/>
          <p:cNvSpPr/>
          <p:nvPr/>
        </p:nvSpPr>
        <p:spPr>
          <a:xfrm>
            <a:off x="6732645" y="3436141"/>
            <a:ext cx="1260" cy="107103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32" name="Line 11"/>
          <p:cNvSpPr/>
          <p:nvPr/>
        </p:nvSpPr>
        <p:spPr>
          <a:xfrm>
            <a:off x="8675336" y="3490323"/>
            <a:ext cx="2520" cy="107103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33" name="Line 11"/>
          <p:cNvSpPr/>
          <p:nvPr/>
        </p:nvSpPr>
        <p:spPr>
          <a:xfrm>
            <a:off x="8675336" y="1707361"/>
            <a:ext cx="2520" cy="107103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34" name="Line 10"/>
          <p:cNvSpPr/>
          <p:nvPr/>
        </p:nvSpPr>
        <p:spPr>
          <a:xfrm>
            <a:off x="3779554" y="2787218"/>
            <a:ext cx="1584893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35" name="Line 10"/>
          <p:cNvSpPr/>
          <p:nvPr/>
        </p:nvSpPr>
        <p:spPr>
          <a:xfrm>
            <a:off x="3779554" y="3381958"/>
            <a:ext cx="1584893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36" name="Line 10"/>
          <p:cNvSpPr/>
          <p:nvPr/>
        </p:nvSpPr>
        <p:spPr>
          <a:xfrm flipV="1">
            <a:off x="6659574" y="2772097"/>
            <a:ext cx="1947730" cy="15121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37" name="Line 10"/>
          <p:cNvSpPr/>
          <p:nvPr/>
        </p:nvSpPr>
        <p:spPr>
          <a:xfrm flipV="1">
            <a:off x="6732645" y="3436141"/>
            <a:ext cx="1899856" cy="1008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38" name="Text Box 29"/>
          <p:cNvSpPr txBox="1"/>
          <p:nvPr/>
        </p:nvSpPr>
        <p:spPr>
          <a:xfrm>
            <a:off x="322522" y="1977010"/>
            <a:ext cx="2088833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Museum </a:t>
            </a:r>
          </a:p>
        </p:txBody>
      </p:sp>
      <p:sp>
        <p:nvSpPr>
          <p:cNvPr id="17439" name="Text Box 29"/>
          <p:cNvSpPr txBox="1"/>
          <p:nvPr/>
        </p:nvSpPr>
        <p:spPr>
          <a:xfrm>
            <a:off x="6948080" y="3814154"/>
            <a:ext cx="2090093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Bank </a:t>
            </a:r>
          </a:p>
        </p:txBody>
      </p:sp>
      <p:sp>
        <p:nvSpPr>
          <p:cNvPr id="17440" name="Text Box 29"/>
          <p:cNvSpPr txBox="1"/>
          <p:nvPr/>
        </p:nvSpPr>
        <p:spPr>
          <a:xfrm>
            <a:off x="6587763" y="2031191"/>
            <a:ext cx="2189621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Restaurant </a:t>
            </a:r>
          </a:p>
        </p:txBody>
      </p:sp>
      <p:sp>
        <p:nvSpPr>
          <p:cNvPr id="17441" name="Text Box 29"/>
          <p:cNvSpPr txBox="1"/>
          <p:nvPr/>
        </p:nvSpPr>
        <p:spPr>
          <a:xfrm>
            <a:off x="395594" y="3814154"/>
            <a:ext cx="2088833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Bookshop </a:t>
            </a:r>
          </a:p>
        </p:txBody>
      </p:sp>
      <p:sp>
        <p:nvSpPr>
          <p:cNvPr id="17442" name="Text Box 29"/>
          <p:cNvSpPr txBox="1"/>
          <p:nvPr/>
        </p:nvSpPr>
        <p:spPr>
          <a:xfrm>
            <a:off x="3779554" y="2031191"/>
            <a:ext cx="2088833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Cinema </a:t>
            </a:r>
          </a:p>
        </p:txBody>
      </p:sp>
      <p:sp>
        <p:nvSpPr>
          <p:cNvPr id="17443" name="Text Box 29"/>
          <p:cNvSpPr txBox="1"/>
          <p:nvPr/>
        </p:nvSpPr>
        <p:spPr>
          <a:xfrm>
            <a:off x="3851366" y="3651608"/>
            <a:ext cx="2723798" cy="842716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Super-</a:t>
            </a:r>
          </a:p>
          <a:p>
            <a:pPr marL="272415" indent="-272415"/>
            <a:r>
              <a:rPr lang="en-US" altLang="zh-CN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market </a:t>
            </a:r>
          </a:p>
        </p:txBody>
      </p:sp>
      <p:sp>
        <p:nvSpPr>
          <p:cNvPr id="17444" name="Text Box 29"/>
          <p:cNvSpPr txBox="1"/>
          <p:nvPr/>
        </p:nvSpPr>
        <p:spPr>
          <a:xfrm rot="5400000">
            <a:off x="4530198" y="1335348"/>
            <a:ext cx="2959844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Changjiang Road</a:t>
            </a:r>
          </a:p>
        </p:txBody>
      </p:sp>
      <p:sp>
        <p:nvSpPr>
          <p:cNvPr id="17445" name="Text Box 29"/>
          <p:cNvSpPr txBox="1"/>
          <p:nvPr/>
        </p:nvSpPr>
        <p:spPr>
          <a:xfrm rot="5400000">
            <a:off x="1580888" y="3227303"/>
            <a:ext cx="2959843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Zhongshan Road</a:t>
            </a:r>
          </a:p>
        </p:txBody>
      </p:sp>
      <p:sp>
        <p:nvSpPr>
          <p:cNvPr id="17446" name="Text Box 29"/>
          <p:cNvSpPr txBox="1"/>
          <p:nvPr/>
        </p:nvSpPr>
        <p:spPr>
          <a:xfrm>
            <a:off x="1114969" y="1168062"/>
            <a:ext cx="3945854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Caishi Street</a:t>
            </a:r>
          </a:p>
        </p:txBody>
      </p:sp>
      <p:sp>
        <p:nvSpPr>
          <p:cNvPr id="17447" name="Text Box 29"/>
          <p:cNvSpPr txBox="1"/>
          <p:nvPr/>
        </p:nvSpPr>
        <p:spPr>
          <a:xfrm>
            <a:off x="4211683" y="2895581"/>
            <a:ext cx="3944594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Jianshe Street</a:t>
            </a:r>
          </a:p>
        </p:txBody>
      </p:sp>
      <p:pic>
        <p:nvPicPr>
          <p:cNvPr id="17448" name="Picture 36" descr="cartoon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41736" y="627502"/>
            <a:ext cx="1656705" cy="1404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2"/>
          <p:cNvSpPr/>
          <p:nvPr/>
        </p:nvSpPr>
        <p:spPr>
          <a:xfrm>
            <a:off x="347719" y="195307"/>
            <a:ext cx="8521634" cy="1233583"/>
          </a:xfrm>
          <a:prstGeom prst="rect">
            <a:avLst/>
          </a:prstGeom>
          <a:noFill/>
          <a:ln w="9525">
            <a:noFill/>
          </a:ln>
        </p:spPr>
        <p:txBody>
          <a:bodyPr wrap="none" lIns="72567" tIns="36283" rIns="72567" bIns="36283">
            <a:spAutoFit/>
          </a:bodyPr>
          <a:lstStyle/>
          <a:p>
            <a:r>
              <a:rPr lang="en-US" altLang="zh-CN" sz="2500" b="1" dirty="0">
                <a:latin typeface="Times New Roman" panose="02020603050405020304" pitchFamily="18" charset="0"/>
              </a:rPr>
              <a:t>Dalian is a tourist city. Hundreds of people from all over the </a:t>
            </a:r>
          </a:p>
          <a:p>
            <a:r>
              <a:rPr lang="en-US" altLang="zh-CN" sz="2500" b="1" dirty="0">
                <a:latin typeface="Times New Roman" panose="02020603050405020304" pitchFamily="18" charset="0"/>
              </a:rPr>
              <a:t>world visit it every day. Some foreign tourists may need your</a:t>
            </a:r>
          </a:p>
          <a:p>
            <a:r>
              <a:rPr lang="en-US" altLang="zh-CN" sz="2500" b="1" dirty="0">
                <a:latin typeface="Times New Roman" panose="02020603050405020304" pitchFamily="18" charset="0"/>
              </a:rPr>
              <a:t>help to get to some places. Would you please help them? </a:t>
            </a:r>
          </a:p>
        </p:txBody>
      </p:sp>
      <p:pic>
        <p:nvPicPr>
          <p:cNvPr id="5" name="图片 4" descr="W02012011230885570363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1060000">
            <a:off x="539216" y="2193737"/>
            <a:ext cx="3320968" cy="256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7235326" y="4011981"/>
            <a:ext cx="1908675" cy="11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/>
          <a:p>
            <a:pPr algn="ctr">
              <a:defRPr/>
            </a:pPr>
            <a:endParaRPr lang="zh-CN" altLang="en-US" sz="1400" noProof="1"/>
          </a:p>
        </p:txBody>
      </p:sp>
      <p:pic>
        <p:nvPicPr>
          <p:cNvPr id="18437" name="图片 2" descr="5604152_102428643000_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80000">
            <a:off x="4572001" y="2193737"/>
            <a:ext cx="3976090" cy="260199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8673"/>
          <p:cNvSpPr>
            <a:spLocks noGrp="1"/>
          </p:cNvSpPr>
          <p:nvPr>
            <p:ph type="title"/>
          </p:nvPr>
        </p:nvSpPr>
        <p:spPr/>
        <p:txBody>
          <a:bodyPr vert="horz" wrap="square" lIns="72567" tIns="36283" rIns="72567" bIns="36283" anchor="ctr"/>
          <a:lstStyle/>
          <a:p>
            <a:endParaRPr lang="zh-CN" altLang="en-US" dirty="0"/>
          </a:p>
        </p:txBody>
      </p:sp>
      <p:sp>
        <p:nvSpPr>
          <p:cNvPr id="19459" name="文本占位符 28674"/>
          <p:cNvSpPr>
            <a:spLocks noGrp="1"/>
          </p:cNvSpPr>
          <p:nvPr>
            <p:ph idx="1"/>
          </p:nvPr>
        </p:nvSpPr>
        <p:spPr/>
        <p:txBody>
          <a:bodyPr vert="horz" wrap="square" lIns="72567" tIns="36283" rIns="72567" bIns="36283" anchor="t"/>
          <a:lstStyle/>
          <a:p>
            <a:endParaRPr lang="zh-CN" altLang="en-US" dirty="0"/>
          </a:p>
        </p:txBody>
      </p:sp>
      <p:pic>
        <p:nvPicPr>
          <p:cNvPr id="19460" name="图片 28675" descr="ada913a4f72c13d2ef6b49d01997e5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99" y="195307"/>
            <a:ext cx="8965101" cy="49481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圆角矩形标注 28676"/>
          <p:cNvSpPr/>
          <p:nvPr/>
        </p:nvSpPr>
        <p:spPr>
          <a:xfrm>
            <a:off x="0" y="1761542"/>
            <a:ext cx="1979227" cy="701845"/>
          </a:xfrm>
          <a:prstGeom prst="wedgeRoundRectCallout">
            <a:avLst>
              <a:gd name="adj1" fmla="val 40296"/>
              <a:gd name="adj2" fmla="val 82259"/>
              <a:gd name="adj3" fmla="val 16667"/>
            </a:avLst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2567" tIns="36283" rIns="72567" bIns="36283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2" name="文本框 28677"/>
          <p:cNvSpPr txBox="1"/>
          <p:nvPr/>
        </p:nvSpPr>
        <p:spPr>
          <a:xfrm>
            <a:off x="0" y="1815724"/>
            <a:ext cx="2051038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00" b="1" i="1" dirty="0"/>
              <a:t>Be polite</a:t>
            </a:r>
          </a:p>
        </p:txBody>
      </p:sp>
      <p:sp>
        <p:nvSpPr>
          <p:cNvPr id="19463" name="椭圆形标注 28678"/>
          <p:cNvSpPr/>
          <p:nvPr/>
        </p:nvSpPr>
        <p:spPr>
          <a:xfrm>
            <a:off x="6372328" y="2571751"/>
            <a:ext cx="2592774" cy="756026"/>
          </a:xfrm>
          <a:prstGeom prst="wedgeEllipseCallout">
            <a:avLst>
              <a:gd name="adj1" fmla="val -74556"/>
              <a:gd name="adj2" fmla="val 52833"/>
            </a:avLst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2567" tIns="36283" rIns="72567" bIns="36283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4" name="文本框 28679"/>
          <p:cNvSpPr txBox="1"/>
          <p:nvPr/>
        </p:nvSpPr>
        <p:spPr>
          <a:xfrm>
            <a:off x="6587763" y="2734296"/>
            <a:ext cx="2305528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00" b="1" i="1" dirty="0"/>
              <a:t>Be helpful</a:t>
            </a: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2771673" y="464957"/>
            <a:ext cx="4086957" cy="864390"/>
          </a:xfrm>
        </p:spPr>
        <p:txBody>
          <a:bodyPr vert="horz" wrap="square" lIns="72567" tIns="36283" rIns="72567" bIns="36283" anchor="ctr"/>
          <a:lstStyle/>
          <a:p>
            <a:pPr eaLnBrk="1" hangingPunct="1"/>
            <a:r>
              <a:rPr lang="en-US" altLang="zh-CN" sz="4800" b="1" dirty="0">
                <a:solidFill>
                  <a:srgbClr val="99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Homework</a:t>
            </a:r>
          </a:p>
        </p:txBody>
      </p:sp>
      <p:sp>
        <p:nvSpPr>
          <p:cNvPr id="20483" name="Rectangle 4"/>
          <p:cNvSpPr/>
          <p:nvPr/>
        </p:nvSpPr>
        <p:spPr>
          <a:xfrm>
            <a:off x="971346" y="1437711"/>
            <a:ext cx="7572965" cy="2638079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>
              <a:spcAft>
                <a:spcPts val="475"/>
              </a:spcAft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You should do:</a:t>
            </a:r>
          </a:p>
          <a:p>
            <a:pPr>
              <a:spcAft>
                <a:spcPts val="475"/>
              </a:spcAft>
              <a:buClr>
                <a:srgbClr val="0000CC"/>
              </a:buClr>
              <a:buFont typeface="Wingdings" panose="05000000000000000000" pitchFamily="2" charset="2"/>
            </a:pPr>
            <a:r>
              <a:rPr lang="en-US" altLang="zh-CN" sz="2500" b="1" dirty="0">
                <a:latin typeface="Times New Roman" panose="02020603050405020304" pitchFamily="18" charset="0"/>
              </a:rPr>
              <a:t>Read the text fluently and correctly.</a:t>
            </a:r>
          </a:p>
          <a:p>
            <a:pPr>
              <a:spcAft>
                <a:spcPts val="475"/>
              </a:spcAft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You can choose to do:</a:t>
            </a:r>
          </a:p>
          <a:p>
            <a:pPr>
              <a:spcAft>
                <a:spcPts val="475"/>
              </a:spcAft>
              <a:buClr>
                <a:srgbClr val="0000CC"/>
              </a:buClr>
              <a:buFont typeface="Wingdings" panose="05000000000000000000" pitchFamily="2" charset="2"/>
            </a:pPr>
            <a:r>
              <a:rPr lang="en-US" altLang="zh-CN" sz="2500" b="1" dirty="0">
                <a:latin typeface="Times New Roman" panose="02020603050405020304" pitchFamily="18" charset="0"/>
              </a:rPr>
              <a:t>Draw a map of where you live. Write a composition to give directions to places on the map.</a:t>
            </a:r>
          </a:p>
          <a:p>
            <a:pPr>
              <a:spcAft>
                <a:spcPts val="475"/>
              </a:spcAft>
              <a:buClr>
                <a:srgbClr val="0000CC"/>
              </a:buClr>
              <a:buFont typeface="Wingdings" panose="05000000000000000000" pitchFamily="2" charset="2"/>
            </a:pPr>
            <a:endParaRPr lang="en-US" altLang="zh-CN" sz="25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02012011230885570363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156" y="25330"/>
            <a:ext cx="9138961" cy="5118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/>
          <p:nvPr/>
        </p:nvSpPr>
        <p:spPr>
          <a:xfrm>
            <a:off x="4427117" y="951334"/>
            <a:ext cx="4393102" cy="1227437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72567" tIns="36283" rIns="72567" bIns="36283">
            <a:spAutoFit/>
          </a:bodyPr>
          <a:lstStyle/>
          <a:p>
            <a:r>
              <a:rPr lang="en-US" altLang="zh-CN" sz="2500" b="1" dirty="0">
                <a:latin typeface="Times New Roman" panose="02020603050405020304" pitchFamily="18" charset="0"/>
              </a:rPr>
              <a:t>You can get and save money here.</a:t>
            </a:r>
          </a:p>
          <a:p>
            <a:r>
              <a:rPr lang="en-US" altLang="zh-CN" sz="2500" b="1" dirty="0">
                <a:latin typeface="Times New Roman" panose="02020603050405020304" pitchFamily="18" charset="0"/>
              </a:rPr>
              <a:t>What is it?</a:t>
            </a:r>
          </a:p>
        </p:txBody>
      </p:sp>
      <p:sp>
        <p:nvSpPr>
          <p:cNvPr id="98308" name="Text Box 4"/>
          <p:cNvSpPr txBox="1"/>
          <p:nvPr/>
        </p:nvSpPr>
        <p:spPr>
          <a:xfrm>
            <a:off x="1331663" y="1113879"/>
            <a:ext cx="1738595" cy="1188965"/>
          </a:xfrm>
          <a:prstGeom prst="rect">
            <a:avLst/>
          </a:prstGeom>
          <a:noFill/>
          <a:ln w="57150">
            <a:noFill/>
          </a:ln>
        </p:spPr>
        <p:txBody>
          <a:bodyPr lIns="72567" tIns="36283" rIns="72567" bIns="362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 b</a:t>
            </a:r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900" b="1" dirty="0">
                <a:latin typeface="Times New Roman" panose="02020603050405020304" pitchFamily="18" charset="0"/>
              </a:rPr>
              <a:t>nk</a:t>
            </a:r>
          </a:p>
          <a:p>
            <a:pPr>
              <a:spcBef>
                <a:spcPct val="5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[b</a:t>
            </a:r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æ</a:t>
            </a:r>
            <a:r>
              <a:rPr lang="en-US" altLang="zh-CN" sz="2900" b="1" dirty="0">
                <a:latin typeface="Times New Roman" panose="02020603050405020304" pitchFamily="18" charset="0"/>
              </a:rPr>
              <a:t>ŋk]</a:t>
            </a:r>
          </a:p>
        </p:txBody>
      </p:sp>
      <p:pic>
        <p:nvPicPr>
          <p:cNvPr id="4099" name="图片 1" descr="1539673preview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94" y="2356283"/>
            <a:ext cx="4341447" cy="23865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WordArt 6"/>
          <p:cNvSpPr>
            <a:spLocks noTextEdit="1"/>
          </p:cNvSpPr>
          <p:nvPr/>
        </p:nvSpPr>
        <p:spPr>
          <a:xfrm>
            <a:off x="1259851" y="141126"/>
            <a:ext cx="6934221" cy="628762"/>
          </a:xfrm>
          <a:prstGeom prst="rect">
            <a:avLst/>
          </a:prstGeom>
        </p:spPr>
        <p:txBody>
          <a:bodyPr wrap="none" lIns="72567" tIns="36283" rIns="72567" bIns="36283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500" b="1" dirty="0">
                <a:solidFill>
                  <a:srgbClr val="CC0066"/>
                </a:solidFill>
                <a:ea typeface="Arial" panose="020B0604020202020204" pitchFamily="34" charset="0"/>
              </a:rPr>
              <a:t>Place Guessing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983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/>
          <a:stretch>
            <a:fillRect l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/>
          <p:nvPr/>
        </p:nvSpPr>
        <p:spPr>
          <a:xfrm>
            <a:off x="4069320" y="2895582"/>
            <a:ext cx="4215462" cy="1227437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72567" tIns="36283" rIns="72567" bIns="36283">
            <a:spAutoFit/>
          </a:bodyPr>
          <a:lstStyle/>
          <a:p>
            <a:r>
              <a:rPr lang="en-US" altLang="zh-CN" sz="2500" b="1" dirty="0">
                <a:latin typeface="Times New Roman" panose="02020603050405020304" pitchFamily="18" charset="0"/>
              </a:rPr>
              <a:t>You can have meals when you are hungry.</a:t>
            </a:r>
          </a:p>
          <a:p>
            <a:r>
              <a:rPr lang="en-US" altLang="zh-CN" sz="2500" b="1" dirty="0">
                <a:latin typeface="Times New Roman" panose="02020603050405020304" pitchFamily="18" charset="0"/>
              </a:rPr>
              <a:t>What is it?</a:t>
            </a:r>
          </a:p>
        </p:txBody>
      </p:sp>
      <p:sp>
        <p:nvSpPr>
          <p:cNvPr id="6" name="Text Box 4"/>
          <p:cNvSpPr txBox="1"/>
          <p:nvPr/>
        </p:nvSpPr>
        <p:spPr>
          <a:xfrm>
            <a:off x="1029299" y="2857780"/>
            <a:ext cx="3041281" cy="1188965"/>
          </a:xfrm>
          <a:prstGeom prst="rect">
            <a:avLst/>
          </a:prstGeom>
          <a:noFill/>
          <a:ln w="57150">
            <a:noFill/>
          </a:ln>
        </p:spPr>
        <p:txBody>
          <a:bodyPr lIns="72567" tIns="36283" rIns="72567" bIns="362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   r</a:t>
            </a:r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2900" b="1" dirty="0">
                <a:latin typeface="Times New Roman" panose="02020603050405020304" pitchFamily="18" charset="0"/>
              </a:rPr>
              <a:t>staur</a:t>
            </a:r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900" b="1" dirty="0">
                <a:latin typeface="Times New Roman" panose="02020603050405020304" pitchFamily="18" charset="0"/>
              </a:rPr>
              <a:t>nt</a:t>
            </a:r>
          </a:p>
          <a:p>
            <a:pPr>
              <a:spcBef>
                <a:spcPct val="5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 [ˈr</a:t>
            </a:r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2900" b="1" dirty="0">
                <a:latin typeface="Times New Roman" panose="02020603050405020304" pitchFamily="18" charset="0"/>
              </a:rPr>
              <a:t>s tr</a:t>
            </a:r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ɒ</a:t>
            </a:r>
            <a:r>
              <a:rPr lang="en-US" altLang="zh-CN" sz="2900" b="1" dirty="0">
                <a:latin typeface="Times New Roman" panose="02020603050405020304" pitchFamily="18" charset="0"/>
              </a:rPr>
              <a:t>nt]</a:t>
            </a:r>
          </a:p>
        </p:txBody>
      </p:sp>
      <p:sp>
        <p:nvSpPr>
          <p:cNvPr id="4100" name="WordArt 6"/>
          <p:cNvSpPr>
            <a:spLocks noTextEdit="1"/>
          </p:cNvSpPr>
          <p:nvPr/>
        </p:nvSpPr>
        <p:spPr>
          <a:xfrm>
            <a:off x="1188040" y="195307"/>
            <a:ext cx="6934221" cy="628762"/>
          </a:xfrm>
          <a:prstGeom prst="rect">
            <a:avLst/>
          </a:prstGeom>
        </p:spPr>
        <p:txBody>
          <a:bodyPr wrap="none" lIns="72567" tIns="36283" rIns="72567" bIns="36283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900" b="1">
                <a:solidFill>
                  <a:srgbClr val="CC0066"/>
                </a:solidFill>
                <a:ea typeface="Arial" panose="020B0604020202020204" pitchFamily="34" charset="0"/>
              </a:rPr>
              <a:t>Place Guessing Game</a:t>
            </a:r>
          </a:p>
        </p:txBody>
      </p:sp>
      <p:pic>
        <p:nvPicPr>
          <p:cNvPr id="2" name="图片 1" descr="she1144ls.77732_ub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6229" y="844230"/>
            <a:ext cx="6921622" cy="183462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ext Box 4"/>
          <p:cNvSpPr txBox="1"/>
          <p:nvPr/>
        </p:nvSpPr>
        <p:spPr>
          <a:xfrm>
            <a:off x="971346" y="952594"/>
            <a:ext cx="2664585" cy="11889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lIns="72567" tIns="36283" rIns="72567" bIns="362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9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900" b="1" dirty="0">
                <a:latin typeface="Times New Roman" panose="02020603050405020304" pitchFamily="18" charset="0"/>
              </a:rPr>
              <a:t>m</a:t>
            </a:r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900" b="1" dirty="0">
                <a:latin typeface="Times New Roman" panose="02020603050405020304" pitchFamily="18" charset="0"/>
              </a:rPr>
              <a:t>seum</a:t>
            </a:r>
          </a:p>
          <a:p>
            <a:pPr>
              <a:spcBef>
                <a:spcPct val="5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[m</a:t>
            </a:r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ju</a:t>
            </a:r>
            <a:r>
              <a:rPr lang="en-US" altLang="zh-CN" sz="2900" b="1" dirty="0">
                <a:latin typeface="Times New Roman" panose="02020603050405020304" pitchFamily="18" charset="0"/>
              </a:rPr>
              <a:t>ˈzi: əm]</a:t>
            </a:r>
          </a:p>
        </p:txBody>
      </p:sp>
      <p:sp>
        <p:nvSpPr>
          <p:cNvPr id="5123" name="WordArt 6"/>
          <p:cNvSpPr>
            <a:spLocks noTextEdit="1"/>
          </p:cNvSpPr>
          <p:nvPr/>
        </p:nvSpPr>
        <p:spPr>
          <a:xfrm>
            <a:off x="1188040" y="195307"/>
            <a:ext cx="6934221" cy="628762"/>
          </a:xfrm>
          <a:prstGeom prst="rect">
            <a:avLst/>
          </a:prstGeom>
        </p:spPr>
        <p:txBody>
          <a:bodyPr wrap="none" lIns="72567" tIns="36283" rIns="72567" bIns="36283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900" b="1">
                <a:solidFill>
                  <a:srgbClr val="CC0066"/>
                </a:solidFill>
                <a:ea typeface="Arial" panose="020B0604020202020204" pitchFamily="34" charset="0"/>
              </a:rPr>
              <a:t>Place Guessing Game</a:t>
            </a:r>
          </a:p>
        </p:txBody>
      </p:sp>
      <p:sp>
        <p:nvSpPr>
          <p:cNvPr id="2" name="Text Box 2"/>
          <p:cNvSpPr txBox="1"/>
          <p:nvPr/>
        </p:nvSpPr>
        <p:spPr>
          <a:xfrm>
            <a:off x="4356566" y="1491892"/>
            <a:ext cx="4215462" cy="2052612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72567" tIns="36283" rIns="72567" bIns="36283">
            <a:spAutoFit/>
          </a:bodyPr>
          <a:lstStyle/>
          <a:p>
            <a:r>
              <a:rPr lang="en-US" altLang="en-US" sz="25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You can see</a:t>
            </a:r>
            <a:r>
              <a:rPr lang="en-US" altLang="zh-CN" sz="25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a lot of artistic(</a:t>
            </a:r>
            <a:r>
              <a:rPr lang="zh-CN" altLang="zh-CN" sz="25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艺术的</a:t>
            </a:r>
            <a:r>
              <a:rPr lang="en-US" altLang="zh-CN" sz="25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), cultural, historical or scientific importance and interest. </a:t>
            </a:r>
            <a:endParaRPr lang="en-US" altLang="zh-CN" sz="2500" b="1" dirty="0">
              <a:latin typeface="Times New Roman" panose="02020603050405020304" pitchFamily="18" charset="0"/>
            </a:endParaRPr>
          </a:p>
          <a:p>
            <a:r>
              <a:rPr lang="en-US" altLang="zh-CN" sz="2500" b="1" dirty="0">
                <a:latin typeface="Times New Roman" panose="02020603050405020304" pitchFamily="18" charset="0"/>
              </a:rPr>
              <a:t>What is it?</a:t>
            </a:r>
          </a:p>
        </p:txBody>
      </p:sp>
      <p:pic>
        <p:nvPicPr>
          <p:cNvPr id="6149" name="Picture 29" descr="Forbidden_City_Beijing_Shenwumen_Gate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4100" y="2193737"/>
            <a:ext cx="3302070" cy="249866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6083822" y="1096239"/>
            <a:ext cx="2364740" cy="11889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lIns="72567" tIns="36283" rIns="72567" bIns="362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  st</a:t>
            </a:r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9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tion</a:t>
            </a:r>
          </a:p>
          <a:p>
            <a:pPr>
              <a:spcBef>
                <a:spcPct val="5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[ˈst</a:t>
            </a:r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eɪ</a:t>
            </a:r>
            <a:r>
              <a:rPr lang="en-US" altLang="zh-CN" sz="2900" b="1" dirty="0">
                <a:latin typeface="Times New Roman" panose="02020603050405020304" pitchFamily="18" charset="0"/>
              </a:rPr>
              <a:t> </a:t>
            </a:r>
            <a:r>
              <a:rPr lang="en-US" altLang="zh-CN" sz="29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ʃn</a:t>
            </a:r>
            <a:r>
              <a:rPr lang="en-US" altLang="zh-CN" sz="2900" b="1" dirty="0">
                <a:latin typeface="Times New Roman" panose="02020603050405020304" pitchFamily="18" charset="0"/>
              </a:rPr>
              <a:t>]</a:t>
            </a:r>
          </a:p>
        </p:txBody>
      </p:sp>
      <p:sp>
        <p:nvSpPr>
          <p:cNvPr id="6147" name="WordArt 6"/>
          <p:cNvSpPr>
            <a:spLocks noTextEdit="1"/>
          </p:cNvSpPr>
          <p:nvPr/>
        </p:nvSpPr>
        <p:spPr>
          <a:xfrm>
            <a:off x="1188040" y="195307"/>
            <a:ext cx="6934221" cy="628762"/>
          </a:xfrm>
          <a:prstGeom prst="rect">
            <a:avLst/>
          </a:prstGeom>
        </p:spPr>
        <p:txBody>
          <a:bodyPr wrap="none" lIns="72567" tIns="36283" rIns="72567" bIns="36283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900" b="1">
                <a:solidFill>
                  <a:srgbClr val="CC0066"/>
                </a:solidFill>
                <a:ea typeface="Arial" panose="020B0604020202020204" pitchFamily="34" charset="0"/>
              </a:rPr>
              <a:t>Place Guessing Game</a:t>
            </a:r>
          </a:p>
        </p:txBody>
      </p:sp>
      <p:sp>
        <p:nvSpPr>
          <p:cNvPr id="8" name="Text Box 2"/>
          <p:cNvSpPr txBox="1"/>
          <p:nvPr/>
        </p:nvSpPr>
        <p:spPr>
          <a:xfrm>
            <a:off x="468665" y="1113879"/>
            <a:ext cx="4215462" cy="1227437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72567" tIns="36283" rIns="72567" bIns="36283">
            <a:spAutoFit/>
          </a:bodyPr>
          <a:lstStyle/>
          <a:p>
            <a:r>
              <a:rPr lang="en-US" altLang="zh-CN" sz="2500" b="1" dirty="0">
                <a:latin typeface="Times New Roman" panose="02020603050405020304" pitchFamily="18" charset="0"/>
              </a:rPr>
              <a:t>It's a place.</a:t>
            </a:r>
          </a:p>
          <a:p>
            <a:r>
              <a:rPr lang="en-US" altLang="zh-CN" sz="2500" b="1" dirty="0">
                <a:latin typeface="Times New Roman" panose="02020603050405020304" pitchFamily="18" charset="0"/>
              </a:rPr>
              <a:t>You can get on or get off.</a:t>
            </a:r>
          </a:p>
          <a:p>
            <a:r>
              <a:rPr lang="en-US" altLang="zh-CN" sz="2500" b="1" dirty="0">
                <a:latin typeface="Times New Roman" panose="02020603050405020304" pitchFamily="18" charset="0"/>
              </a:rPr>
              <a:t>What is it? </a:t>
            </a:r>
          </a:p>
        </p:txBody>
      </p:sp>
      <p:pic>
        <p:nvPicPr>
          <p:cNvPr id="2" name="图片 1" descr="300px-Hjulsta_T-bana_2012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18" y="2193738"/>
            <a:ext cx="4010106" cy="2714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826463" y="1437711"/>
            <a:ext cx="2880020" cy="519551"/>
          </a:xfrm>
          <a:prstGeom prst="rect">
            <a:avLst/>
          </a:prstGeom>
          <a:noFill/>
          <a:ln w="57150">
            <a:noFill/>
          </a:ln>
        </p:spPr>
        <p:txBody>
          <a:bodyPr lIns="72567" tIns="36283" rIns="72567" bIns="362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bookshop</a:t>
            </a:r>
          </a:p>
        </p:txBody>
      </p:sp>
      <p:sp>
        <p:nvSpPr>
          <p:cNvPr id="7171" name="WordArt 6"/>
          <p:cNvSpPr>
            <a:spLocks noTextEdit="1"/>
          </p:cNvSpPr>
          <p:nvPr/>
        </p:nvSpPr>
        <p:spPr>
          <a:xfrm>
            <a:off x="1188040" y="195307"/>
            <a:ext cx="6934221" cy="628762"/>
          </a:xfrm>
          <a:prstGeom prst="rect">
            <a:avLst/>
          </a:prstGeom>
        </p:spPr>
        <p:txBody>
          <a:bodyPr wrap="none" lIns="72567" tIns="36283" rIns="72567" bIns="36283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900" b="1">
                <a:solidFill>
                  <a:srgbClr val="CC0066"/>
                </a:solidFill>
                <a:ea typeface="Arial" panose="020B0604020202020204" pitchFamily="34" charset="0"/>
              </a:rPr>
              <a:t>Place Guessing Game</a:t>
            </a:r>
          </a:p>
        </p:txBody>
      </p:sp>
      <p:sp>
        <p:nvSpPr>
          <p:cNvPr id="8" name="Text Box 2"/>
          <p:cNvSpPr txBox="1"/>
          <p:nvPr/>
        </p:nvSpPr>
        <p:spPr>
          <a:xfrm>
            <a:off x="611028" y="3651608"/>
            <a:ext cx="5605078" cy="842716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72567" tIns="36283" rIns="72567" bIns="36283">
            <a:spAutoFit/>
          </a:bodyPr>
          <a:lstStyle/>
          <a:p>
            <a:r>
              <a:rPr lang="en-US" altLang="zh-CN" sz="2500" b="1" dirty="0">
                <a:latin typeface="Times New Roman" panose="02020603050405020304" pitchFamily="18" charset="0"/>
              </a:rPr>
              <a:t>You can buy some books here.</a:t>
            </a:r>
          </a:p>
          <a:p>
            <a:r>
              <a:rPr lang="en-US" altLang="zh-CN" sz="2500" b="1" dirty="0">
                <a:latin typeface="Times New Roman" panose="02020603050405020304" pitchFamily="18" charset="0"/>
              </a:rPr>
              <a:t>What is it?</a:t>
            </a:r>
          </a:p>
        </p:txBody>
      </p:sp>
      <p:pic>
        <p:nvPicPr>
          <p:cNvPr id="8196" name="图片 1" descr="thumb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4437" y="844230"/>
            <a:ext cx="4652630" cy="26183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/>
          <p:nvPr/>
        </p:nvSpPr>
        <p:spPr>
          <a:xfrm>
            <a:off x="4429637" y="303672"/>
            <a:ext cx="2431513" cy="53047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567" tIns="36283" rIns="72567" bIns="36283" anchor="ctr"/>
          <a:lstStyle/>
          <a:p>
            <a:pPr marL="272415" indent="-272415" algn="ctr"/>
            <a:endParaRPr lang="zh-CN" altLang="zh-CN" sz="2500" b="1" dirty="0">
              <a:latin typeface="Times New Roman" panose="02020603050405020304" pitchFamily="18" charset="0"/>
            </a:endParaRPr>
          </a:p>
        </p:txBody>
      </p:sp>
      <p:sp>
        <p:nvSpPr>
          <p:cNvPr id="8195" name="Line 3"/>
          <p:cNvSpPr/>
          <p:nvPr/>
        </p:nvSpPr>
        <p:spPr>
          <a:xfrm>
            <a:off x="1043157" y="1005515"/>
            <a:ext cx="7418004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Line 4"/>
          <p:cNvSpPr/>
          <p:nvPr/>
        </p:nvSpPr>
        <p:spPr>
          <a:xfrm>
            <a:off x="1043157" y="2787218"/>
            <a:ext cx="7416744" cy="54182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7" name="Rectangle 5"/>
          <p:cNvSpPr/>
          <p:nvPr/>
        </p:nvSpPr>
        <p:spPr>
          <a:xfrm>
            <a:off x="4302392" y="2949764"/>
            <a:ext cx="2558757" cy="477556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567" tIns="36283" rIns="72567" bIns="36283" anchor="ctr"/>
          <a:lstStyle/>
          <a:p>
            <a:pPr marL="272415" indent="-272415" algn="ctr"/>
            <a:endParaRPr lang="zh-CN" altLang="zh-CN" sz="2500" b="1" dirty="0">
              <a:latin typeface="Times New Roman" panose="02020603050405020304" pitchFamily="18" charset="0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5147752" y="352813"/>
            <a:ext cx="961267" cy="459916"/>
          </a:xfrm>
          <a:prstGeom prst="rect">
            <a:avLst/>
          </a:prstGeom>
          <a:noFill/>
          <a:ln w="9525">
            <a:noFill/>
          </a:ln>
        </p:spPr>
        <p:txBody>
          <a:bodyPr wrap="none"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Bank </a:t>
            </a:r>
          </a:p>
        </p:txBody>
      </p:sp>
      <p:sp>
        <p:nvSpPr>
          <p:cNvPr id="8199" name="Text Box 7"/>
          <p:cNvSpPr txBox="1"/>
          <p:nvPr/>
        </p:nvSpPr>
        <p:spPr>
          <a:xfrm>
            <a:off x="1116228" y="1600256"/>
            <a:ext cx="3887901" cy="459916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9900CC"/>
                </a:solidFill>
                <a:latin typeface="Times New Roman" panose="02020603050405020304" pitchFamily="18" charset="0"/>
                <a:ea typeface="Gungsuh" pitchFamily="18" charset="-127"/>
              </a:rPr>
              <a:t>Renmin</a:t>
            </a: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  <a:ea typeface="Gungsuh" pitchFamily="18" charset="-127"/>
              </a:rPr>
              <a:t>   </a:t>
            </a:r>
            <a:r>
              <a:rPr lang="en-US" altLang="zh-CN" sz="2500" b="1" dirty="0">
                <a:solidFill>
                  <a:srgbClr val="9900CC"/>
                </a:solidFill>
                <a:latin typeface="Times New Roman" panose="02020603050405020304" pitchFamily="18" charset="0"/>
                <a:ea typeface="Gungsuh" pitchFamily="18" charset="-127"/>
              </a:rPr>
              <a:t>Road</a:t>
            </a: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7288" name="Text Box 8"/>
          <p:cNvSpPr txBox="1"/>
          <p:nvPr/>
        </p:nvSpPr>
        <p:spPr>
          <a:xfrm rot="-5400000">
            <a:off x="6712844" y="1304715"/>
            <a:ext cx="1300713" cy="1568877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72567" tIns="36283" rIns="72567" bIns="36283">
            <a:spAutoFit/>
          </a:bodyPr>
          <a:lstStyle/>
          <a:p>
            <a:pPr algn="ctr"/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go </a:t>
            </a: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cr</a:t>
            </a: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ss</a:t>
            </a:r>
          </a:p>
          <a:p>
            <a:pPr algn="ctr"/>
            <a:r>
              <a:rPr lang="en-US" altLang="zh-CN" sz="2500" b="1" dirty="0">
                <a:latin typeface="Times New Roman" panose="02020603050405020304" pitchFamily="18" charset="0"/>
              </a:rPr>
              <a:t>     [</a:t>
            </a: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ə</a:t>
            </a:r>
            <a:r>
              <a:rPr lang="en-US" altLang="zh-CN" sz="2500" b="1" dirty="0">
                <a:latin typeface="Times New Roman" panose="02020603050405020304" pitchFamily="18" charset="0"/>
              </a:rPr>
              <a:t>ˈkr</a:t>
            </a: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ɒ</a:t>
            </a:r>
            <a:r>
              <a:rPr lang="en-US" altLang="zh-CN" sz="2500" b="1" dirty="0">
                <a:latin typeface="Times New Roman" panose="02020603050405020304" pitchFamily="18" charset="0"/>
              </a:rPr>
              <a:t>s]</a:t>
            </a:r>
          </a:p>
          <a:p>
            <a:pPr algn="ctr"/>
            <a:endParaRPr lang="en-US" altLang="zh-CN" sz="25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9" name="AutoShape 9"/>
          <p:cNvSpPr/>
          <p:nvPr/>
        </p:nvSpPr>
        <p:spPr>
          <a:xfrm>
            <a:off x="5579882" y="1220983"/>
            <a:ext cx="505200" cy="1566234"/>
          </a:xfrm>
          <a:prstGeom prst="downArrow">
            <a:avLst>
              <a:gd name="adj1" fmla="val 50000"/>
              <a:gd name="adj2" fmla="val 7730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72567" tIns="36283" rIns="72567" bIns="36283" anchor="ctr"/>
          <a:lstStyle/>
          <a:p>
            <a:pPr algn="ctr" eaLnBrk="0" hangingPunct="0">
              <a:spcBef>
                <a:spcPct val="50000"/>
              </a:spcBef>
            </a:pPr>
            <a:endParaRPr lang="zh-CN" altLang="zh-CN" sz="2500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2" name="Text Box 13"/>
          <p:cNvSpPr txBox="1"/>
          <p:nvPr/>
        </p:nvSpPr>
        <p:spPr>
          <a:xfrm>
            <a:off x="4572000" y="3003945"/>
            <a:ext cx="3149628" cy="459916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Restaurant </a:t>
            </a:r>
          </a:p>
        </p:txBody>
      </p:sp>
      <p:sp>
        <p:nvSpPr>
          <p:cNvPr id="97294" name="Text Box 14"/>
          <p:cNvSpPr txBox="1"/>
          <p:nvPr/>
        </p:nvSpPr>
        <p:spPr>
          <a:xfrm>
            <a:off x="611029" y="3544505"/>
            <a:ext cx="8064307" cy="4599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00" b="1" dirty="0">
                <a:latin typeface="Times New Roman" panose="02020603050405020304" pitchFamily="18" charset="0"/>
              </a:rPr>
              <a:t>- Excuse me, 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how can I get to </a:t>
            </a:r>
            <a:r>
              <a:rPr lang="en-US" altLang="zh-CN" sz="2500" b="1" dirty="0">
                <a:latin typeface="Times New Roman" panose="02020603050405020304" pitchFamily="18" charset="0"/>
              </a:rPr>
              <a:t>the restaurant?</a:t>
            </a:r>
          </a:p>
        </p:txBody>
      </p:sp>
      <p:sp>
        <p:nvSpPr>
          <p:cNvPr id="97295" name="Text Box 15"/>
          <p:cNvSpPr txBox="1"/>
          <p:nvPr/>
        </p:nvSpPr>
        <p:spPr>
          <a:xfrm>
            <a:off x="605989" y="4072462"/>
            <a:ext cx="6633116" cy="8467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11455" indent="-211455">
              <a:spcBef>
                <a:spcPct val="50000"/>
              </a:spcBef>
            </a:pPr>
            <a:r>
              <a:rPr lang="en-US" altLang="zh-CN" sz="2500" b="1" dirty="0">
                <a:latin typeface="Times New Roman" panose="02020603050405020304" pitchFamily="18" charset="0"/>
              </a:rPr>
              <a:t>- 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Go across/ Cross </a:t>
            </a:r>
            <a:r>
              <a:rPr lang="en-US" altLang="zh-CN" sz="2500" b="1" dirty="0">
                <a:latin typeface="Times New Roman" panose="02020603050405020304" pitchFamily="18" charset="0"/>
              </a:rPr>
              <a:t>Renmin Road and it’s 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opposite</a:t>
            </a: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500" b="1" dirty="0">
                <a:latin typeface="Times New Roman" panose="02020603050405020304" pitchFamily="18" charset="0"/>
              </a:rPr>
              <a:t>the bank.</a:t>
            </a:r>
          </a:p>
        </p:txBody>
      </p:sp>
      <p:pic>
        <p:nvPicPr>
          <p:cNvPr id="34832" name="Picture 16" descr="cartoon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7752" y="573320"/>
            <a:ext cx="1335442" cy="1134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6"/>
          <p:cNvSpPr txBox="1"/>
          <p:nvPr/>
        </p:nvSpPr>
        <p:spPr>
          <a:xfrm>
            <a:off x="6948080" y="2841400"/>
            <a:ext cx="1908674" cy="846750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o</a:t>
            </a:r>
            <a:r>
              <a:rPr lang="en-US" altLang="zh-CN" sz="2500" b="1" dirty="0">
                <a:latin typeface="Times New Roman" panose="02020603050405020304" pitchFamily="18" charset="0"/>
              </a:rPr>
              <a:t>pp</a:t>
            </a: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500" b="1" dirty="0">
                <a:latin typeface="Times New Roman" panose="02020603050405020304" pitchFamily="18" charset="0"/>
              </a:rPr>
              <a:t>site</a:t>
            </a:r>
          </a:p>
          <a:p>
            <a:pPr marL="272415" indent="-272415"/>
            <a:r>
              <a:rPr lang="en-US" altLang="zh-CN" sz="2500" b="1" dirty="0">
                <a:latin typeface="Times New Roman" panose="02020603050405020304" pitchFamily="18" charset="0"/>
              </a:rPr>
              <a:t> [ˈ</a:t>
            </a: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ɒ</a:t>
            </a:r>
            <a:r>
              <a:rPr lang="en-US" altLang="zh-CN" sz="2500" b="1" dirty="0">
                <a:latin typeface="Times New Roman" panose="02020603050405020304" pitchFamily="18" charset="0"/>
              </a:rPr>
              <a:t>p</a:t>
            </a: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ə </a:t>
            </a:r>
            <a:r>
              <a:rPr lang="en-US" altLang="zh-CN" sz="2500" b="1" dirty="0">
                <a:latin typeface="Times New Roman" panose="02020603050405020304" pitchFamily="18" charset="0"/>
              </a:rPr>
              <a:t>zɪt]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Text Box 8"/>
          <p:cNvSpPr txBox="1"/>
          <p:nvPr/>
        </p:nvSpPr>
        <p:spPr>
          <a:xfrm rot="-5400000">
            <a:off x="4420748" y="1523464"/>
            <a:ext cx="919832" cy="920951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72567" tIns="36283" rIns="72567" bIns="36283">
            <a:spAutoFit/>
          </a:bodyPr>
          <a:lstStyle/>
          <a:p>
            <a:pPr algn="ctr"/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cr</a:t>
            </a: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ss</a:t>
            </a:r>
          </a:p>
          <a:p>
            <a:pPr algn="ctr"/>
            <a:r>
              <a:rPr lang="en-US" altLang="zh-CN" sz="2500" b="1" dirty="0">
                <a:latin typeface="Times New Roman" panose="02020603050405020304" pitchFamily="18" charset="0"/>
              </a:rPr>
              <a:t>[kr</a:t>
            </a: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ɒ</a:t>
            </a:r>
            <a:r>
              <a:rPr lang="en-US" altLang="zh-CN" sz="2500" b="1" dirty="0">
                <a:latin typeface="Times New Roman" panose="02020603050405020304" pitchFamily="18" charset="0"/>
              </a:rPr>
              <a:t>s]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25  E" pathEditMode="relative" ptsTypes="">
                                      <p:cBhvr>
                                        <p:cTn id="24" dur="2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  <p:bldP spid="97289" grpId="0" animBg="1"/>
      <p:bldP spid="97289" grpId="1" animBg="1"/>
      <p:bldP spid="97294" grpId="0" bldLvl="0" animBg="1"/>
      <p:bldP spid="97295" grpId="0" bldLvl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5"/>
          <p:cNvSpPr/>
          <p:nvPr/>
        </p:nvSpPr>
        <p:spPr>
          <a:xfrm>
            <a:off x="1116228" y="1229803"/>
            <a:ext cx="2520963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19" name="Line 6"/>
          <p:cNvSpPr/>
          <p:nvPr/>
        </p:nvSpPr>
        <p:spPr>
          <a:xfrm>
            <a:off x="1116228" y="1877466"/>
            <a:ext cx="2520963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0" name="Line 7"/>
          <p:cNvSpPr/>
          <p:nvPr/>
        </p:nvSpPr>
        <p:spPr>
          <a:xfrm flipV="1">
            <a:off x="5077201" y="1869906"/>
            <a:ext cx="3887901" cy="756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1" name="Line 8"/>
          <p:cNvSpPr/>
          <p:nvPr/>
        </p:nvSpPr>
        <p:spPr>
          <a:xfrm>
            <a:off x="3635931" y="1877466"/>
            <a:ext cx="0" cy="1180662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Line 9"/>
          <p:cNvSpPr/>
          <p:nvPr/>
        </p:nvSpPr>
        <p:spPr>
          <a:xfrm>
            <a:off x="5077200" y="1877466"/>
            <a:ext cx="0" cy="1126479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3" name="Line 10"/>
          <p:cNvSpPr/>
          <p:nvPr/>
        </p:nvSpPr>
        <p:spPr>
          <a:xfrm flipV="1">
            <a:off x="5077201" y="1275165"/>
            <a:ext cx="3743018" cy="8821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4" name="Text Box 11"/>
          <p:cNvSpPr txBox="1"/>
          <p:nvPr/>
        </p:nvSpPr>
        <p:spPr>
          <a:xfrm>
            <a:off x="5077200" y="1346988"/>
            <a:ext cx="3604435" cy="459916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9900CC"/>
                </a:solidFill>
                <a:latin typeface="Times New Roman" panose="02020603050405020304" pitchFamily="18" charset="0"/>
                <a:ea typeface="Gungsuh" pitchFamily="18" charset="-127"/>
              </a:rPr>
              <a:t> Xinghe Street</a:t>
            </a:r>
            <a:r>
              <a:rPr lang="en-US" altLang="zh-CN" sz="25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25" name="Rectangle 12"/>
          <p:cNvSpPr/>
          <p:nvPr/>
        </p:nvSpPr>
        <p:spPr>
          <a:xfrm>
            <a:off x="5579882" y="2409204"/>
            <a:ext cx="1306465" cy="48889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567" tIns="36283" rIns="72567" bIns="36283" anchor="ctr"/>
          <a:lstStyle/>
          <a:p>
            <a:pPr marL="272415" indent="-272415" algn="ctr"/>
            <a:endParaRPr lang="zh-CN" altLang="zh-CN" sz="2500" dirty="0">
              <a:latin typeface="Times New Roman" panose="02020603050405020304" pitchFamily="18" charset="0"/>
            </a:endParaRPr>
          </a:p>
        </p:txBody>
      </p:sp>
      <p:sp>
        <p:nvSpPr>
          <p:cNvPr id="9226" name="Rectangle 13"/>
          <p:cNvSpPr/>
          <p:nvPr/>
        </p:nvSpPr>
        <p:spPr>
          <a:xfrm>
            <a:off x="1534499" y="2409204"/>
            <a:ext cx="2034660" cy="439756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567" tIns="36283" rIns="72567" bIns="36283" anchor="ctr"/>
          <a:lstStyle/>
          <a:p>
            <a:pPr marL="272415" indent="-272415" algn="ctr"/>
            <a:endParaRPr lang="zh-CN" altLang="zh-CN" sz="2500" dirty="0">
              <a:latin typeface="Times New Roman" panose="02020603050405020304" pitchFamily="18" charset="0"/>
            </a:endParaRPr>
          </a:p>
        </p:txBody>
      </p:sp>
      <p:sp>
        <p:nvSpPr>
          <p:cNvPr id="9227" name="Text Box 14"/>
          <p:cNvSpPr txBox="1"/>
          <p:nvPr/>
        </p:nvSpPr>
        <p:spPr>
          <a:xfrm>
            <a:off x="1567255" y="2414245"/>
            <a:ext cx="1588673" cy="459916"/>
          </a:xfrm>
          <a:prstGeom prst="rect">
            <a:avLst/>
          </a:prstGeom>
          <a:noFill/>
          <a:ln w="9525">
            <a:noFill/>
          </a:ln>
        </p:spPr>
        <p:txBody>
          <a:bodyPr wrap="none"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Bookshop </a:t>
            </a:r>
          </a:p>
        </p:txBody>
      </p:sp>
      <p:sp>
        <p:nvSpPr>
          <p:cNvPr id="22543" name="AutoShape 15"/>
          <p:cNvSpPr/>
          <p:nvPr/>
        </p:nvSpPr>
        <p:spPr>
          <a:xfrm>
            <a:off x="1385837" y="1329347"/>
            <a:ext cx="1927572" cy="432195"/>
          </a:xfrm>
          <a:prstGeom prst="rightArrow">
            <a:avLst>
              <a:gd name="adj1" fmla="val 50000"/>
              <a:gd name="adj2" fmla="val 103462"/>
            </a:avLst>
          </a:prstGeom>
          <a:solidFill>
            <a:srgbClr val="FFFF00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567" tIns="36283" rIns="72567" bIns="36283" anchor="ctr"/>
          <a:lstStyle/>
          <a:p>
            <a:pPr algn="ctr"/>
            <a:endParaRPr lang="en-US" altLang="zh-CN" sz="25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go al</a:t>
            </a: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ng</a:t>
            </a:r>
          </a:p>
          <a:p>
            <a:pPr algn="ctr"/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9229" name="Text Box 16"/>
          <p:cNvSpPr txBox="1"/>
          <p:nvPr/>
        </p:nvSpPr>
        <p:spPr>
          <a:xfrm>
            <a:off x="5092704" y="3008857"/>
            <a:ext cx="531272" cy="73339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72567" tIns="36283" rIns="72567" bIns="36283">
            <a:spAutoFit/>
          </a:bodyPr>
          <a:lstStyle/>
          <a:p>
            <a:pPr algn="ctr"/>
            <a:endParaRPr lang="zh-CN" altLang="zh-CN" sz="25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0" name="Text Box 17"/>
          <p:cNvSpPr txBox="1"/>
          <p:nvPr/>
        </p:nvSpPr>
        <p:spPr>
          <a:xfrm>
            <a:off x="4726962" y="2319742"/>
            <a:ext cx="146143" cy="459916"/>
          </a:xfrm>
          <a:prstGeom prst="rect">
            <a:avLst/>
          </a:prstGeom>
          <a:noFill/>
          <a:ln w="9525">
            <a:noFill/>
          </a:ln>
        </p:spPr>
        <p:txBody>
          <a:bodyPr wrap="none" lIns="72567" tIns="36283" rIns="72567" bIns="36283">
            <a:spAutoFit/>
          </a:bodyPr>
          <a:lstStyle/>
          <a:p>
            <a:pPr algn="ctr"/>
            <a:endParaRPr lang="zh-CN" altLang="zh-CN" sz="2500" b="1" dirty="0">
              <a:latin typeface="Times New Roman" panose="02020603050405020304" pitchFamily="18" charset="0"/>
            </a:endParaRPr>
          </a:p>
        </p:txBody>
      </p:sp>
      <p:sp>
        <p:nvSpPr>
          <p:cNvPr id="9231" name="Line 18"/>
          <p:cNvSpPr/>
          <p:nvPr/>
        </p:nvSpPr>
        <p:spPr>
          <a:xfrm>
            <a:off x="3635930" y="0"/>
            <a:ext cx="21418" cy="1220983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2" name="Line 19"/>
          <p:cNvSpPr/>
          <p:nvPr/>
        </p:nvSpPr>
        <p:spPr>
          <a:xfrm>
            <a:off x="5077200" y="0"/>
            <a:ext cx="0" cy="1296586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3" name="Rectangle 20"/>
          <p:cNvSpPr/>
          <p:nvPr/>
        </p:nvSpPr>
        <p:spPr>
          <a:xfrm>
            <a:off x="1908675" y="464957"/>
            <a:ext cx="1660484" cy="520398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567" tIns="36283" rIns="72567" bIns="36283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34" name="Text Box 21"/>
          <p:cNvSpPr txBox="1"/>
          <p:nvPr/>
        </p:nvSpPr>
        <p:spPr>
          <a:xfrm>
            <a:off x="1891038" y="485118"/>
            <a:ext cx="1729775" cy="459916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Museum</a:t>
            </a:r>
            <a:r>
              <a:rPr lang="en-US" altLang="zh-CN" sz="25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50" name="AutoShape 22"/>
          <p:cNvSpPr/>
          <p:nvPr/>
        </p:nvSpPr>
        <p:spPr>
          <a:xfrm>
            <a:off x="3969791" y="192787"/>
            <a:ext cx="457326" cy="1028196"/>
          </a:xfrm>
          <a:prstGeom prst="upArrow">
            <a:avLst>
              <a:gd name="adj1" fmla="val 50000"/>
              <a:gd name="adj2" fmla="val 56198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567" tIns="36283" rIns="72567" bIns="36283" anchor="ctr"/>
          <a:lstStyle/>
          <a:p>
            <a:pPr algn="ctr"/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turn </a:t>
            </a:r>
          </a:p>
          <a:p>
            <a:pPr algn="ctr"/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left</a:t>
            </a:r>
          </a:p>
        </p:txBody>
      </p:sp>
      <p:sp>
        <p:nvSpPr>
          <p:cNvPr id="22551" name="AutoShape 23"/>
          <p:cNvSpPr/>
          <p:nvPr/>
        </p:nvSpPr>
        <p:spPr>
          <a:xfrm>
            <a:off x="3851366" y="2040012"/>
            <a:ext cx="486303" cy="1028196"/>
          </a:xfrm>
          <a:prstGeom prst="downArrow">
            <a:avLst>
              <a:gd name="adj1" fmla="val 50000"/>
              <a:gd name="adj2" fmla="val 52722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567" tIns="36283" rIns="72567" bIns="36283" anchor="ctr"/>
          <a:lstStyle/>
          <a:p>
            <a:pPr algn="ctr"/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turn</a:t>
            </a:r>
          </a:p>
          <a:p>
            <a:pPr algn="ctr"/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right</a:t>
            </a:r>
          </a:p>
        </p:txBody>
      </p:sp>
      <p:sp>
        <p:nvSpPr>
          <p:cNvPr id="9237" name="Rectangle 24"/>
          <p:cNvSpPr/>
          <p:nvPr/>
        </p:nvSpPr>
        <p:spPr>
          <a:xfrm>
            <a:off x="5219564" y="464957"/>
            <a:ext cx="2736397" cy="540559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567" tIns="36283" rIns="72567" bIns="36283" anchor="ctr"/>
          <a:lstStyle/>
          <a:p>
            <a:pPr marL="272415" indent="-272415" algn="ctr"/>
            <a:endParaRPr lang="zh-CN" altLang="zh-CN" sz="2500" dirty="0">
              <a:latin typeface="Times New Roman" panose="02020603050405020304" pitchFamily="18" charset="0"/>
            </a:endParaRPr>
          </a:p>
        </p:txBody>
      </p:sp>
      <p:sp>
        <p:nvSpPr>
          <p:cNvPr id="9238" name="Text Box 25"/>
          <p:cNvSpPr txBox="1"/>
          <p:nvPr/>
        </p:nvSpPr>
        <p:spPr>
          <a:xfrm>
            <a:off x="5651693" y="2463387"/>
            <a:ext cx="961267" cy="459916"/>
          </a:xfrm>
          <a:prstGeom prst="rect">
            <a:avLst/>
          </a:prstGeom>
          <a:noFill/>
          <a:ln w="9525">
            <a:noFill/>
          </a:ln>
        </p:spPr>
        <p:txBody>
          <a:bodyPr wrap="none"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Bank</a:t>
            </a:r>
            <a:r>
              <a:rPr lang="en-US" altLang="zh-CN" sz="2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39" name="Text Box 26"/>
          <p:cNvSpPr txBox="1"/>
          <p:nvPr/>
        </p:nvSpPr>
        <p:spPr>
          <a:xfrm>
            <a:off x="5292635" y="464957"/>
            <a:ext cx="2736397" cy="459916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Restaurant</a:t>
            </a:r>
            <a:r>
              <a:rPr lang="en-US" altLang="zh-CN" sz="2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55" name="Text Box 27"/>
          <p:cNvSpPr txBox="1"/>
          <p:nvPr/>
        </p:nvSpPr>
        <p:spPr>
          <a:xfrm>
            <a:off x="826462" y="3058128"/>
            <a:ext cx="7706510" cy="459916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00" b="1" dirty="0">
                <a:latin typeface="Times New Roman" panose="02020603050405020304" pitchFamily="18" charset="0"/>
              </a:rPr>
              <a:t>- Excuse me, 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is there a</a:t>
            </a:r>
            <a:r>
              <a:rPr lang="en-US" altLang="zh-CN" sz="2500" b="1" dirty="0">
                <a:latin typeface="Times New Roman" panose="02020603050405020304" pitchFamily="18" charset="0"/>
              </a:rPr>
              <a:t> museum 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near here</a:t>
            </a:r>
            <a:r>
              <a:rPr lang="en-US" altLang="zh-CN" sz="25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2556" name="Text Box 28"/>
          <p:cNvSpPr txBox="1"/>
          <p:nvPr/>
        </p:nvSpPr>
        <p:spPr>
          <a:xfrm>
            <a:off x="755910" y="3543245"/>
            <a:ext cx="7302098" cy="1040796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00" b="1" dirty="0">
                <a:latin typeface="Times New Roman" panose="02020603050405020304" pitchFamily="18" charset="0"/>
              </a:rPr>
              <a:t> - 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Yes</a:t>
            </a:r>
            <a:r>
              <a:rPr lang="en-US" altLang="zh-CN" sz="2500" b="1" dirty="0">
                <a:latin typeface="Times New Roman" panose="02020603050405020304" pitchFamily="18" charset="0"/>
              </a:rPr>
              <a:t>, 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go along </a:t>
            </a:r>
            <a:r>
              <a:rPr lang="en-US" altLang="zh-CN" sz="2500" b="1" dirty="0">
                <a:latin typeface="Times New Roman" panose="02020603050405020304" pitchFamily="18" charset="0"/>
              </a:rPr>
              <a:t>Xinghe Street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and turn left. It’s on </a:t>
            </a:r>
          </a:p>
          <a:p>
            <a:pPr>
              <a:spcBef>
                <a:spcPct val="50000"/>
              </a:spcBef>
            </a:pP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the left, opposite </a:t>
            </a:r>
            <a:r>
              <a:rPr lang="en-US" altLang="zh-CN" sz="2500" b="1" dirty="0">
                <a:latin typeface="Times New Roman" panose="02020603050405020304" pitchFamily="18" charset="0"/>
              </a:rPr>
              <a:t>the restaurant.</a:t>
            </a:r>
          </a:p>
        </p:txBody>
      </p:sp>
      <p:pic>
        <p:nvPicPr>
          <p:cNvPr id="22558" name="Picture 30" descr="cartoon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856830"/>
            <a:ext cx="1656705" cy="140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763792" y="1707360"/>
            <a:ext cx="1685681" cy="459916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r>
              <a:rPr lang="en-US" altLang="zh-CN" sz="2500" b="1" dirty="0">
                <a:latin typeface="Times New Roman" panose="02020603050405020304" pitchFamily="18" charset="0"/>
                <a:sym typeface="Arial" panose="020B0604020202020204" pitchFamily="34" charset="0"/>
              </a:rPr>
              <a:t> [əˈl</a:t>
            </a: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ɒ</a:t>
            </a:r>
            <a:r>
              <a:rPr lang="en-US" altLang="zh-CN" sz="2500" b="1" dirty="0">
                <a:latin typeface="Times New Roman" panose="02020603050405020304" pitchFamily="18" charset="0"/>
                <a:sym typeface="Arial" panose="020B0604020202020204" pitchFamily="34" charset="0"/>
              </a:rPr>
              <a:t>ŋ]</a:t>
            </a:r>
          </a:p>
        </p:txBody>
      </p:sp>
      <p:sp>
        <p:nvSpPr>
          <p:cNvPr id="9244" name="Text Box 29"/>
          <p:cNvSpPr txBox="1"/>
          <p:nvPr/>
        </p:nvSpPr>
        <p:spPr>
          <a:xfrm rot="5400000">
            <a:off x="3368615" y="1444046"/>
            <a:ext cx="2958584" cy="459846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Huizhan Road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694 0.006574 L 0.395694 0.006574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792 -0.007870 L 0.389931 -0.210093 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 animBg="1"/>
      <p:bldP spid="22550" grpId="0" bldLvl="0" animBg="1"/>
      <p:bldP spid="22551" grpId="0" bldLvl="0" animBg="1"/>
      <p:bldP spid="22555" grpId="0"/>
      <p:bldP spid="2255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8"/>
          <p:cNvSpPr/>
          <p:nvPr/>
        </p:nvSpPr>
        <p:spPr>
          <a:xfrm>
            <a:off x="539216" y="1014336"/>
            <a:ext cx="1800328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Line 9"/>
          <p:cNvSpPr/>
          <p:nvPr/>
        </p:nvSpPr>
        <p:spPr>
          <a:xfrm>
            <a:off x="539216" y="1661999"/>
            <a:ext cx="1800328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Line 10"/>
          <p:cNvSpPr/>
          <p:nvPr/>
        </p:nvSpPr>
        <p:spPr>
          <a:xfrm>
            <a:off x="3779554" y="1661999"/>
            <a:ext cx="1584893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5" name="Line 11"/>
          <p:cNvSpPr/>
          <p:nvPr/>
        </p:nvSpPr>
        <p:spPr>
          <a:xfrm>
            <a:off x="2338284" y="1661999"/>
            <a:ext cx="1260" cy="107229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6" name="Line 12"/>
          <p:cNvSpPr/>
          <p:nvPr/>
        </p:nvSpPr>
        <p:spPr>
          <a:xfrm>
            <a:off x="3779554" y="1661999"/>
            <a:ext cx="0" cy="1125219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7" name="Line 13"/>
          <p:cNvSpPr/>
          <p:nvPr/>
        </p:nvSpPr>
        <p:spPr>
          <a:xfrm>
            <a:off x="3779554" y="1068517"/>
            <a:ext cx="1655444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0" name="AutoShape 14"/>
          <p:cNvSpPr/>
          <p:nvPr/>
        </p:nvSpPr>
        <p:spPr>
          <a:xfrm>
            <a:off x="539217" y="1121439"/>
            <a:ext cx="3817349" cy="478817"/>
          </a:xfrm>
          <a:prstGeom prst="rightArrow">
            <a:avLst>
              <a:gd name="adj1" fmla="val 50000"/>
              <a:gd name="adj2" fmla="val 198862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567" tIns="36283" rIns="72567" bIns="36283" anchor="ctr"/>
          <a:lstStyle/>
          <a:p>
            <a:pPr algn="ctr"/>
            <a:endParaRPr lang="zh-CN" altLang="zh-CN" sz="25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9" name="Text Box 16"/>
          <p:cNvSpPr txBox="1"/>
          <p:nvPr/>
        </p:nvSpPr>
        <p:spPr>
          <a:xfrm>
            <a:off x="3430339" y="2104273"/>
            <a:ext cx="146616" cy="457995"/>
          </a:xfrm>
          <a:prstGeom prst="rect">
            <a:avLst/>
          </a:prstGeom>
          <a:noFill/>
          <a:ln w="9525">
            <a:noFill/>
          </a:ln>
        </p:spPr>
        <p:txBody>
          <a:bodyPr wrap="none" lIns="72567" tIns="36283" rIns="72567" bIns="36283">
            <a:spAutoFit/>
          </a:bodyPr>
          <a:lstStyle/>
          <a:p>
            <a:pPr algn="ctr"/>
            <a:endParaRPr lang="zh-CN" altLang="zh-CN" sz="2500" b="1" dirty="0">
              <a:latin typeface="Times New Roman" panose="02020603050405020304" pitchFamily="18" charset="0"/>
            </a:endParaRPr>
          </a:p>
        </p:txBody>
      </p:sp>
      <p:sp>
        <p:nvSpPr>
          <p:cNvPr id="10250" name="Line 17"/>
          <p:cNvSpPr/>
          <p:nvPr/>
        </p:nvSpPr>
        <p:spPr>
          <a:xfrm>
            <a:off x="2339545" y="0"/>
            <a:ext cx="21417" cy="1005515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1" name="Line 18"/>
          <p:cNvSpPr/>
          <p:nvPr/>
        </p:nvSpPr>
        <p:spPr>
          <a:xfrm>
            <a:off x="3779554" y="0"/>
            <a:ext cx="0" cy="105969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2" name="Rectangle 19"/>
          <p:cNvSpPr/>
          <p:nvPr/>
        </p:nvSpPr>
        <p:spPr>
          <a:xfrm>
            <a:off x="3851366" y="2139555"/>
            <a:ext cx="1409773" cy="50275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567" tIns="36283" rIns="72567" bIns="36283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3" name="Text Box 20"/>
          <p:cNvSpPr txBox="1"/>
          <p:nvPr/>
        </p:nvSpPr>
        <p:spPr>
          <a:xfrm>
            <a:off x="3779553" y="2193737"/>
            <a:ext cx="1207739" cy="457995"/>
          </a:xfrm>
          <a:prstGeom prst="rect">
            <a:avLst/>
          </a:prstGeom>
          <a:noFill/>
          <a:ln w="9525">
            <a:noFill/>
          </a:ln>
        </p:spPr>
        <p:txBody>
          <a:bodyPr wrap="none"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Station</a:t>
            </a:r>
            <a:r>
              <a:rPr lang="en-US" altLang="zh-CN" sz="25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54" name="Line 21"/>
          <p:cNvSpPr/>
          <p:nvPr/>
        </p:nvSpPr>
        <p:spPr>
          <a:xfrm>
            <a:off x="6659573" y="1667039"/>
            <a:ext cx="2015762" cy="40321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5" name="Line 22"/>
          <p:cNvSpPr/>
          <p:nvPr/>
        </p:nvSpPr>
        <p:spPr>
          <a:xfrm>
            <a:off x="6659573" y="1667039"/>
            <a:ext cx="0" cy="1120179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6" name="Line 23"/>
          <p:cNvSpPr/>
          <p:nvPr/>
        </p:nvSpPr>
        <p:spPr>
          <a:xfrm>
            <a:off x="6659574" y="1068517"/>
            <a:ext cx="2088833" cy="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7" name="Text Box 24"/>
          <p:cNvSpPr txBox="1"/>
          <p:nvPr/>
        </p:nvSpPr>
        <p:spPr>
          <a:xfrm>
            <a:off x="5292636" y="842970"/>
            <a:ext cx="3312148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Jianshe Street</a:t>
            </a:r>
            <a:r>
              <a:rPr lang="en-US" altLang="zh-CN" sz="25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58" name="Line 25"/>
          <p:cNvSpPr/>
          <p:nvPr/>
        </p:nvSpPr>
        <p:spPr>
          <a:xfrm>
            <a:off x="6659574" y="0"/>
            <a:ext cx="28977" cy="106851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9" name="Line 26"/>
          <p:cNvSpPr/>
          <p:nvPr/>
        </p:nvSpPr>
        <p:spPr>
          <a:xfrm>
            <a:off x="5434998" y="0"/>
            <a:ext cx="0" cy="106851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0" name="Line 27"/>
          <p:cNvSpPr/>
          <p:nvPr/>
        </p:nvSpPr>
        <p:spPr>
          <a:xfrm>
            <a:off x="5364446" y="1661999"/>
            <a:ext cx="0" cy="1072297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1" name="Rectangle 28"/>
          <p:cNvSpPr/>
          <p:nvPr/>
        </p:nvSpPr>
        <p:spPr>
          <a:xfrm>
            <a:off x="6804457" y="2085374"/>
            <a:ext cx="1943950" cy="532998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567" tIns="36283" rIns="72567" bIns="36283" anchor="ctr"/>
          <a:lstStyle/>
          <a:p>
            <a:pPr marL="272415" indent="-272415" algn="ctr"/>
            <a:endParaRPr lang="zh-CN" altLang="zh-CN" sz="25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2" name="Text Box 29"/>
          <p:cNvSpPr txBox="1"/>
          <p:nvPr/>
        </p:nvSpPr>
        <p:spPr>
          <a:xfrm>
            <a:off x="7055167" y="2139555"/>
            <a:ext cx="2088833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72415" indent="-272415"/>
            <a:r>
              <a:rPr lang="en-US" altLang="zh-CN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Shop </a:t>
            </a:r>
          </a:p>
        </p:txBody>
      </p:sp>
      <p:sp>
        <p:nvSpPr>
          <p:cNvPr id="10263" name="AutoShape 31"/>
          <p:cNvSpPr/>
          <p:nvPr/>
        </p:nvSpPr>
        <p:spPr>
          <a:xfrm flipV="1">
            <a:off x="4500189" y="1275165"/>
            <a:ext cx="2164424" cy="827849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5361" y="0"/>
              </a:cxn>
              <a:cxn ang="0">
                <a:pos x="9121" y="6249"/>
              </a:cxn>
              <a:cxn ang="0">
                <a:pos x="14469" y="6249"/>
              </a:cxn>
              <a:cxn ang="0">
                <a:pos x="14469" y="19230"/>
              </a:cxn>
              <a:cxn ang="0">
                <a:pos x="0" y="19230"/>
              </a:cxn>
              <a:cxn ang="0">
                <a:pos x="0" y="21600"/>
              </a:cxn>
              <a:cxn ang="0">
                <a:pos x="16252" y="21600"/>
              </a:cxn>
              <a:cxn ang="0">
                <a:pos x="16252" y="6249"/>
              </a:cxn>
              <a:cxn ang="0">
                <a:pos x="21600" y="6249"/>
              </a:cxn>
            </a:cxnLst>
            <a:rect l="txL" t="txT" r="txR" b="txB"/>
            <a:pathLst>
              <a:path w="21600" h="21600">
                <a:moveTo>
                  <a:pt x="15361" y="0"/>
                </a:moveTo>
                <a:lnTo>
                  <a:pt x="9121" y="6249"/>
                </a:lnTo>
                <a:lnTo>
                  <a:pt x="14469" y="6249"/>
                </a:lnTo>
                <a:lnTo>
                  <a:pt x="14469" y="19230"/>
                </a:lnTo>
                <a:lnTo>
                  <a:pt x="0" y="19230"/>
                </a:lnTo>
                <a:lnTo>
                  <a:pt x="0" y="21600"/>
                </a:lnTo>
                <a:lnTo>
                  <a:pt x="16252" y="21600"/>
                </a:lnTo>
                <a:lnTo>
                  <a:pt x="16252" y="6249"/>
                </a:lnTo>
                <a:lnTo>
                  <a:pt x="21600" y="624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24608" name="Rectangle 32"/>
          <p:cNvSpPr/>
          <p:nvPr/>
        </p:nvSpPr>
        <p:spPr>
          <a:xfrm>
            <a:off x="1403475" y="1112620"/>
            <a:ext cx="1295905" cy="457995"/>
          </a:xfrm>
          <a:prstGeom prst="rect">
            <a:avLst/>
          </a:prstGeom>
          <a:noFill/>
          <a:ln w="9525">
            <a:noFill/>
          </a:ln>
        </p:spPr>
        <p:txBody>
          <a:bodyPr wrap="none" lIns="72567" tIns="36283" rIns="72567" bIns="36283">
            <a:spAutoFit/>
          </a:bodyPr>
          <a:lstStyle/>
          <a:p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go along</a:t>
            </a:r>
          </a:p>
        </p:txBody>
      </p:sp>
      <p:sp>
        <p:nvSpPr>
          <p:cNvPr id="24610" name="Text Box 34"/>
          <p:cNvSpPr txBox="1"/>
          <p:nvPr/>
        </p:nvSpPr>
        <p:spPr>
          <a:xfrm>
            <a:off x="74332" y="3000166"/>
            <a:ext cx="9058330" cy="457995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 marL="211455" indent="-211455">
              <a:spcBef>
                <a:spcPct val="50000"/>
              </a:spcBef>
            </a:pPr>
            <a:r>
              <a:rPr lang="en-US" altLang="zh-CN" sz="2500" b="1" dirty="0">
                <a:latin typeface="Times New Roman" panose="02020603050405020304" pitchFamily="18" charset="0"/>
              </a:rPr>
              <a:t>- Excuse me, 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could you tell me the way to </a:t>
            </a:r>
            <a:r>
              <a:rPr lang="en-US" altLang="zh-CN" sz="2500" b="1" dirty="0">
                <a:latin typeface="Times New Roman" panose="02020603050405020304" pitchFamily="18" charset="0"/>
              </a:rPr>
              <a:t>the shop?</a:t>
            </a:r>
          </a:p>
        </p:txBody>
      </p:sp>
      <p:sp>
        <p:nvSpPr>
          <p:cNvPr id="24611" name="Text Box 35"/>
          <p:cNvSpPr txBox="1"/>
          <p:nvPr/>
        </p:nvSpPr>
        <p:spPr>
          <a:xfrm>
            <a:off x="61734" y="3490323"/>
            <a:ext cx="7605721" cy="1040796"/>
          </a:xfrm>
          <a:prstGeom prst="rect">
            <a:avLst/>
          </a:prstGeom>
          <a:noFill/>
          <a:ln w="9525">
            <a:noFill/>
          </a:ln>
        </p:spPr>
        <p:txBody>
          <a:bodyPr lIns="72567" tIns="36283" rIns="72567" bIns="36283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zh-CN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Go along </a:t>
            </a:r>
            <a:r>
              <a:rPr lang="en-US" altLang="zh-CN" sz="2500" b="1" dirty="0">
                <a:latin typeface="Times New Roman" panose="02020603050405020304" pitchFamily="18" charset="0"/>
              </a:rPr>
              <a:t>Jianshe Street and 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turn right at the second      </a:t>
            </a:r>
          </a:p>
          <a:p>
            <a:pPr>
              <a:spcBef>
                <a:spcPct val="50000"/>
              </a:spcBef>
              <a:buFontTx/>
            </a:pP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street</a:t>
            </a:r>
            <a:r>
              <a:rPr lang="en-US" altLang="zh-CN" sz="2500" b="1" dirty="0">
                <a:latin typeface="Times New Roman" panose="02020603050405020304" pitchFamily="18" charset="0"/>
              </a:rPr>
              <a:t>. It’s </a:t>
            </a:r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on the left, opposite </a:t>
            </a:r>
            <a:r>
              <a:rPr lang="en-US" altLang="zh-CN" sz="2500" b="1" dirty="0">
                <a:latin typeface="Times New Roman" panose="02020603050405020304" pitchFamily="18" charset="0"/>
              </a:rPr>
              <a:t>the station.</a:t>
            </a:r>
          </a:p>
        </p:txBody>
      </p:sp>
      <p:pic>
        <p:nvPicPr>
          <p:cNvPr id="24612" name="Picture 36" descr="cartoon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423309" y="628762"/>
            <a:ext cx="1655444" cy="14049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32"/>
          <p:cNvSpPr/>
          <p:nvPr/>
        </p:nvSpPr>
        <p:spPr>
          <a:xfrm>
            <a:off x="5579881" y="1437711"/>
            <a:ext cx="832637" cy="842716"/>
          </a:xfrm>
          <a:prstGeom prst="rect">
            <a:avLst/>
          </a:prstGeom>
          <a:noFill/>
          <a:ln w="9525">
            <a:noFill/>
          </a:ln>
        </p:spPr>
        <p:txBody>
          <a:bodyPr wrap="none" lIns="72567" tIns="36283" rIns="72567" bIns="36283">
            <a:spAutoFit/>
          </a:bodyPr>
          <a:lstStyle/>
          <a:p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turn </a:t>
            </a:r>
          </a:p>
          <a:p>
            <a:r>
              <a:rPr lang="en-US" altLang="zh-CN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78889 0.010463 " pathEditMode="relative" rAng="0" ptsTypes="">
                                      <p:cBhvr>
                                        <p:cTn id="29" dur="2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083 0.013148 L 0.626111 0.241481 " pathEditMode="relative" rAng="0" ptsTypes="">
                                      <p:cBhvr>
                                        <p:cTn id="43" dur="2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bldLvl="0" animBg="1"/>
      <p:bldP spid="24608" grpId="0"/>
      <p:bldP spid="24610" grpId="0"/>
      <p:bldP spid="24611" grpId="0"/>
      <p:bldP spid="2" grpId="0"/>
    </p:bld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Office PowerPoint</Application>
  <PresentationFormat>全屏显示(16:9)</PresentationFormat>
  <Paragraphs>126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Gungsuh</vt:lpstr>
      <vt:lpstr>华文新魏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378</cp:revision>
  <dcterms:created xsi:type="dcterms:W3CDTF">2009-09-02T08:40:00Z</dcterms:created>
  <dcterms:modified xsi:type="dcterms:W3CDTF">2023-01-16T18:06:47Z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2EC329D9E950419D9945A8D8ED34596E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