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2" r:id="rId3"/>
    <p:sldId id="259" r:id="rId4"/>
    <p:sldId id="283" r:id="rId5"/>
    <p:sldId id="288" r:id="rId6"/>
    <p:sldId id="289" r:id="rId7"/>
    <p:sldId id="290" r:id="rId8"/>
    <p:sldId id="291" r:id="rId9"/>
    <p:sldId id="298" r:id="rId10"/>
    <p:sldId id="261" r:id="rId11"/>
    <p:sldId id="285" r:id="rId12"/>
    <p:sldId id="262" r:id="rId13"/>
    <p:sldId id="263" r:id="rId14"/>
    <p:sldId id="287" r:id="rId15"/>
    <p:sldId id="293" r:id="rId16"/>
    <p:sldId id="294" r:id="rId17"/>
    <p:sldId id="284" r:id="rId18"/>
    <p:sldId id="26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96" r:id="rId28"/>
    <p:sldId id="297" r:id="rId29"/>
    <p:sldId id="295" r:id="rId30"/>
    <p:sldId id="280" r:id="rId31"/>
    <p:sldId id="281" r:id="rId32"/>
    <p:sldId id="286" r:id="rId3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168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395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558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DDFFFF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415" y="1597819"/>
            <a:ext cx="7773171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2016" y="2914650"/>
            <a:ext cx="6399969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265" indent="0" algn="ctr">
              <a:buNone/>
              <a:defRPr/>
            </a:lvl2pPr>
            <a:lvl3pPr marL="683895" indent="0" algn="ctr">
              <a:buNone/>
              <a:defRPr/>
            </a:lvl3pPr>
            <a:lvl4pPr marL="1026160" indent="0" algn="ctr">
              <a:buNone/>
              <a:defRPr/>
            </a:lvl4pPr>
            <a:lvl5pPr marL="1367790" indent="0" algn="ctr">
              <a:buNone/>
              <a:defRPr/>
            </a:lvl5pPr>
            <a:lvl6pPr marL="1710055" indent="0" algn="ctr">
              <a:buNone/>
              <a:defRPr/>
            </a:lvl6pPr>
            <a:lvl7pPr marL="2051685" indent="0" algn="ctr">
              <a:buNone/>
              <a:defRPr/>
            </a:lvl7pPr>
            <a:lvl8pPr marL="2393950" indent="0" algn="ctr">
              <a:buNone/>
              <a:defRPr/>
            </a:lvl8pPr>
            <a:lvl9pPr marL="273558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80527-049F-4D50-9509-6EBE9464E4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4B78C-B437-4A94-BD69-9C73106478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023" y="205979"/>
            <a:ext cx="2056244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33" y="205979"/>
            <a:ext cx="6058449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4CB3D-7D6E-4F7F-B1D3-56A483C510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734" y="205979"/>
            <a:ext cx="8228533" cy="43886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734" y="4683919"/>
            <a:ext cx="2133324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85" y="4683919"/>
            <a:ext cx="2894631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943" y="4683919"/>
            <a:ext cx="2133324" cy="357188"/>
          </a:xfrm>
        </p:spPr>
        <p:txBody>
          <a:bodyPr/>
          <a:lstStyle>
            <a:lvl1pPr>
              <a:defRPr/>
            </a:lvl1pPr>
          </a:lstStyle>
          <a:p>
            <a:fld id="{E224E783-5D6A-48A2-ABE4-7AE986964B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51D9-F400-4698-83B1-D013C11F80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52A8D-288E-412A-AAB0-45CA56626E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34" y="1200151"/>
            <a:ext cx="405675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328" y="1200151"/>
            <a:ext cx="4057939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A34B7-13FC-4FBD-864D-10DC27BEB1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34" y="1151335"/>
            <a:ext cx="404015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34" y="1631156"/>
            <a:ext cx="404015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929" y="1151335"/>
            <a:ext cx="4041337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929" y="1631156"/>
            <a:ext cx="4041337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5140A-406F-4003-B768-17DED9DCC9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CE40-8F5B-45BD-B6DE-B07E34E8D7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FEDFA-0380-4335-99CA-DDD32D3D94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4787"/>
            <a:ext cx="3007286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04" y="204788"/>
            <a:ext cx="511096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34" y="1076326"/>
            <a:ext cx="3007286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09D53-7ECE-4C68-94D9-A9D1BB88E3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02" y="3600450"/>
            <a:ext cx="5486874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02" y="459581"/>
            <a:ext cx="5486874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265" indent="0">
              <a:buNone/>
              <a:defRPr sz="2100"/>
            </a:lvl2pPr>
            <a:lvl3pPr marL="683895" indent="0">
              <a:buNone/>
              <a:defRPr sz="1800"/>
            </a:lvl3pPr>
            <a:lvl4pPr marL="1026160" indent="0">
              <a:buNone/>
              <a:defRPr sz="1500"/>
            </a:lvl4pPr>
            <a:lvl5pPr marL="1367790" indent="0">
              <a:buNone/>
              <a:defRPr sz="1500"/>
            </a:lvl5pPr>
            <a:lvl6pPr marL="1710055" indent="0">
              <a:buNone/>
              <a:defRPr sz="1500"/>
            </a:lvl6pPr>
            <a:lvl7pPr marL="2051685" indent="0">
              <a:buNone/>
              <a:defRPr sz="1500"/>
            </a:lvl7pPr>
            <a:lvl8pPr marL="2393950" indent="0">
              <a:buNone/>
              <a:defRPr sz="1500"/>
            </a:lvl8pPr>
            <a:lvl9pPr marL="273558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02" y="4025503"/>
            <a:ext cx="5486874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CB7D-FFD7-4320-9429-065AA2FA07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734" y="205979"/>
            <a:ext cx="822853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734" y="1200151"/>
            <a:ext cx="8228533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734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85" y="4683919"/>
            <a:ext cx="289463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3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r">
              <a:defRPr sz="1000"/>
            </a:lvl1pPr>
          </a:lstStyle>
          <a:p>
            <a:fld id="{2F841DAC-9C62-4C1C-97B5-CFD6984846A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26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389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616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6779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6540" indent="-25654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3995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4710" indent="-170815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196975" indent="-170815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3924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087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313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6476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0703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389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16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779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5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168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95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558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21021;&#20013;\8&#24180;&#32423;&#35838;&#20214;&#32451;&#20064;2018\&#20843;&#19978;&#35838;&#20214;&#32451;&#20064;%202018\8%20&#19978;%20M%208\M%208%20u%202\m8u2-1.mp3" TargetMode="External"/><Relationship Id="rId1" Type="http://schemas.microsoft.com/office/2007/relationships/media" Target="file:///E:\&#21021;&#20013;\8&#24180;&#32423;&#35838;&#20214;&#32451;&#20064;2018\&#20843;&#19978;&#35838;&#20214;&#32451;&#20064;%202018\8%20&#19978;%20M%208\M%208%20u%202\m8u2-1.mp3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100md.com/index/0B/30/ki/4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图片 65540" descr=")8[S3227@(Z5BSRQ7T)N6P0"/>
          <p:cNvPicPr>
            <a:picLocks noChangeAspect="1" noChangeArrowheads="1"/>
          </p:cNvPicPr>
          <p:nvPr/>
        </p:nvPicPr>
        <p:blipFill>
          <a:blip r:embed="rId3" cstate="email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517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16822" y="800100"/>
            <a:ext cx="4968663" cy="15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lang="en-US" altLang="zh-CN" sz="33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Module 8 Accidents</a:t>
            </a:r>
            <a:r>
              <a:rPr lang="en-US" altLang="zh-CN" sz="33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Unit 2 </a:t>
            </a:r>
          </a:p>
          <a:p>
            <a:pPr algn="ctr"/>
            <a:r>
              <a:rPr lang="en-US" altLang="zh-CN" sz="33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 was trying to pick it up </a:t>
            </a:r>
          </a:p>
          <a:p>
            <a:pPr algn="ctr"/>
            <a:r>
              <a:rPr lang="en-US" altLang="zh-CN" sz="33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when it bit me again.</a:t>
            </a:r>
          </a:p>
        </p:txBody>
      </p:sp>
      <p:sp>
        <p:nvSpPr>
          <p:cNvPr id="7" name="矩形 6"/>
          <p:cNvSpPr/>
          <p:nvPr/>
        </p:nvSpPr>
        <p:spPr>
          <a:xfrm>
            <a:off x="416822" y="4514850"/>
            <a:ext cx="2473706" cy="678464"/>
          </a:xfrm>
          <a:prstGeom prst="rect">
            <a:avLst/>
          </a:prstGeom>
        </p:spPr>
        <p:txBody>
          <a:bodyPr wrap="none" lIns="68397" tIns="34199" rIns="68397" bIns="34199">
            <a:spAutoFit/>
          </a:bodyPr>
          <a:lstStyle/>
          <a:p>
            <a:pPr marL="256540" indent="-256540" algn="l">
              <a:lnSpc>
                <a:spcPct val="110000"/>
              </a:lnSpc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256540" indent="-256540">
              <a:lnSpc>
                <a:spcPct val="110000"/>
              </a:lnSpc>
            </a:pP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14299" y="1485900"/>
            <a:ext cx="6659668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One day, when Henry was working in a   </a:t>
            </a:r>
          </a:p>
          <a:p>
            <a:pPr algn="di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restaurant, a snake suddenly appeared and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bit his hand.      </a:t>
            </a:r>
          </a:p>
          <a:p>
            <a:pPr algn="di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A few days earlier, the snake arrived </a:t>
            </a:r>
          </a:p>
          <a:p>
            <a:pPr algn="di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from Asia in a box of bananas. It climbed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out and hid somewhere.       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125022" y="457200"/>
            <a:ext cx="398442" cy="400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2400"/>
              <a:t>3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637305" y="400050"/>
            <a:ext cx="3813656" cy="457200"/>
          </a:xfrm>
          <a:prstGeom prst="roundRect">
            <a:avLst>
              <a:gd name="adj" fmla="val 16667"/>
            </a:avLst>
          </a:prstGeom>
          <a:solidFill>
            <a:srgbClr val="9900CC"/>
          </a:solidFill>
          <a:ln w="9525">
            <a:solidFill>
              <a:srgbClr val="99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Listen, read and learn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05338" y="971550"/>
            <a:ext cx="2119442" cy="48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2700" dirty="0"/>
              <a:t>Smile please</a:t>
            </a:r>
          </a:p>
        </p:txBody>
      </p:sp>
      <p:pic>
        <p:nvPicPr>
          <p:cNvPr id="11270" name="m8u2-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81" y="457200"/>
            <a:ext cx="45536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271219" y="3028950"/>
            <a:ext cx="455362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23464" y="4514850"/>
            <a:ext cx="455362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02016" y="2800350"/>
            <a:ext cx="398442" cy="1657350"/>
          </a:xfrm>
          <a:prstGeom prst="wedgeRoundRectCallout">
            <a:avLst>
              <a:gd name="adj1" fmla="val 138394"/>
              <a:gd name="adj2" fmla="val -32972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algn="ctr"/>
            <a:r>
              <a:rPr lang="zh-CN" altLang="en-US">
                <a:solidFill>
                  <a:srgbClr val="9900CC"/>
                </a:solidFill>
              </a:rPr>
              <a:t>注</a:t>
            </a:r>
          </a:p>
          <a:p>
            <a:pPr algn="ctr"/>
            <a:r>
              <a:rPr lang="zh-CN" altLang="en-US">
                <a:solidFill>
                  <a:srgbClr val="9900CC"/>
                </a:solidFill>
              </a:rPr>
              <a:t>意</a:t>
            </a:r>
          </a:p>
          <a:p>
            <a:pPr algn="ctr"/>
            <a:r>
              <a:rPr lang="zh-CN" altLang="en-US">
                <a:solidFill>
                  <a:srgbClr val="9900CC"/>
                </a:solidFill>
              </a:rPr>
              <a:t>不规则动词</a:t>
            </a:r>
          </a:p>
        </p:txBody>
      </p:sp>
      <p:pic>
        <p:nvPicPr>
          <p:cNvPr id="46091" name="图片 46090" descr=")8[S3227@(Z5BSRQ7T)N6P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618C92"/>
              </a:clrFrom>
              <a:clrTo>
                <a:srgbClr val="618C9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6507" y="2487216"/>
            <a:ext cx="1821448" cy="66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91714" fill="hold"/>
                                        <p:tgtEl>
                                          <p:spTgt spid="11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0"/>
                </p:tgtEl>
              </p:cMediaNode>
            </p:audio>
          </p:childTnLst>
        </p:cTn>
      </p:par>
    </p:tnLst>
    <p:bldLst>
      <p:bldP spid="11271" grpId="0" animBg="1"/>
      <p:bldP spid="11272" grpId="0" animBg="1"/>
      <p:bldP spid="112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14299" y="1016794"/>
            <a:ext cx="6716588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 “I was trying to pick it up when it bit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me again. I threw it across the kitchen, and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it landed on a table.”   </a:t>
            </a:r>
          </a:p>
          <a:p>
            <a:pPr algn="dist"/>
            <a:r>
              <a:rPr lang="en-US" altLang="zh-CN" sz="3000">
                <a:latin typeface="Times New Roman" panose="02020603050405020304" pitchFamily="18" charset="0"/>
              </a:rPr>
              <a:t>     While the snake was lying on the table, Henry quickly picked up his mobile phone and took a photo with it .  Then the snake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hid behind the fridge.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938679" y="365523"/>
            <a:ext cx="1935288" cy="377428"/>
          </a:xfrm>
          <a:prstGeom prst="wedgeRoundRectCallout">
            <a:avLst>
              <a:gd name="adj1" fmla="val -78491"/>
              <a:gd name="adj2" fmla="val 162301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algn="ctr"/>
            <a:r>
              <a:rPr lang="zh-CN" altLang="en-US" sz="2100"/>
              <a:t>代词在副词前</a:t>
            </a:r>
          </a:p>
        </p:txBody>
      </p:sp>
      <p:pic>
        <p:nvPicPr>
          <p:cNvPr id="35844" name="图片 1" descr="QQ截图2013082813425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7955" y="3745707"/>
            <a:ext cx="2789092" cy="138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58937" y="1359694"/>
            <a:ext cx="7570392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When Henry was trying to find the snake, his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hand began to hurt badly. He hurried to hospital.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As the doctors were checking him, the pain got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worse. But they could not help him because they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did not know what kind of snake bit him, </a:t>
            </a:r>
          </a:p>
        </p:txBody>
      </p:sp>
      <p:pic>
        <p:nvPicPr>
          <p:cNvPr id="12291" name="图片 47112" descr="GIA626]W}%4UZ(T0TU4ASCN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D4E7F5"/>
              </a:clrFrom>
              <a:clrTo>
                <a:srgbClr val="D4E7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9415" y="3739753"/>
            <a:ext cx="1988651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471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4E7F5"/>
              </a:clrFrom>
              <a:clrTo>
                <a:srgbClr val="D4E7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4466" y="1"/>
            <a:ext cx="1991022" cy="136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58937" y="1371601"/>
            <a:ext cx="7570392" cy="283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  As he was lying there in great pain, Henry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suddenly remembered the photo. The doctors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sent the photo to a zoo. As soon as they learnt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what kind of snake bit him, they gave Henry the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right medicine, and he left hospital the next day. </a:t>
            </a:r>
          </a:p>
        </p:txBody>
      </p:sp>
      <p:pic>
        <p:nvPicPr>
          <p:cNvPr id="13315" name="图片 47113" descr="QXD_)O47QWQY~XVIZUX7AII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>
            <a:off x="872777" y="0"/>
            <a:ext cx="200051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47114" descr="TZU4YXC(U9FUWHK~{_}3V{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>
            <a:off x="6117741" y="3626644"/>
            <a:ext cx="2097748" cy="151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72777" y="1759744"/>
            <a:ext cx="7399631" cy="189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   “So if a snake bites you, take out your mobile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phone or camera. Take its photo, and show the 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photo to the doctors,” suggests Henry. “But as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you know, the snake won’t smile!”</a:t>
            </a:r>
          </a:p>
        </p:txBody>
      </p:sp>
      <p:pic>
        <p:nvPicPr>
          <p:cNvPr id="37891" name="图片 47117" descr="[LH9)_}]PVN`CKXDED%XTXX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D1DFE0"/>
              </a:clrFrom>
              <a:clrTo>
                <a:srgbClr val="D1D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0524" y="367903"/>
            <a:ext cx="2070474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13977" y="2538412"/>
            <a:ext cx="128071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700">
              <a:latin typeface="Times New Roman" panose="02020603050405020304" pitchFamily="18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214299" y="1933575"/>
            <a:ext cx="6638323" cy="2031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1. Where did the snake bite him? 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2. When did </a:t>
            </a:r>
            <a:r>
              <a:rPr lang="en-US" altLang="zh-CN" sz="3000" dirty="0">
                <a:latin typeface="Times New Roman" panose="02020603050405020304" pitchFamily="18" charset="0"/>
              </a:rPr>
              <a:t>Henry</a:t>
            </a:r>
            <a:r>
              <a:rPr lang="zh-CN" altLang="en-US" sz="3000" dirty="0">
                <a:latin typeface="Times New Roman" panose="02020603050405020304" pitchFamily="18" charset="0"/>
              </a:rPr>
              <a:t> pick up his mobile  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    phone?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endParaRPr lang="zh-CN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48132" name="WordArt 4"/>
          <p:cNvSpPr>
            <a:spLocks noChangeArrowheads="1" noChangeShapeType="1"/>
          </p:cNvSpPr>
          <p:nvPr/>
        </p:nvSpPr>
        <p:spPr bwMode="auto">
          <a:xfrm>
            <a:off x="1441979" y="742950"/>
            <a:ext cx="6314590" cy="514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dirty="0">
                <a:ln w="9525">
                  <a:solidFill>
                    <a:schemeClr val="tx1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Read the passage and answer the questions.</a:t>
            </a:r>
            <a:endParaRPr lang="zh-CN" altLang="en-US" sz="2700" dirty="0">
              <a:ln w="9525">
                <a:solidFill>
                  <a:schemeClr val="tx1"/>
                </a:solidFill>
                <a:round/>
              </a:ln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629342" y="2274094"/>
            <a:ext cx="383263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The snake bit his hand.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72422" y="3669507"/>
            <a:ext cx="6280200" cy="8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While the snake was lying on the table, 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he quickly picked up his mobile phone.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utoUpdateAnimBg="0"/>
      <p:bldP spid="481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463325" y="1247775"/>
            <a:ext cx="5955280" cy="28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3. Why couldn’t the doctor help him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    at first?</a:t>
            </a: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4. Where did the accident happened?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5. When did he leave hospital?</a:t>
            </a:r>
            <a:endParaRPr lang="zh-CN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897341" y="2069307"/>
            <a:ext cx="5179742" cy="8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Because they didn’t know what 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kind of snake bit him.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79554" y="3086100"/>
            <a:ext cx="257919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In a restaurant.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897342" y="3886200"/>
            <a:ext cx="220328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The next day.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utoUpdateAnimBg="0"/>
      <p:bldP spid="49160" grpId="0" autoUpdateAnimBg="0"/>
      <p:bldP spid="4916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011182" y="1771650"/>
            <a:ext cx="2141624" cy="246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脸色苍白</a:t>
            </a:r>
          </a:p>
          <a:p>
            <a:pPr algn="r">
              <a:lnSpc>
                <a:spcPct val="130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你还好吗</a:t>
            </a:r>
            <a:r>
              <a:rPr lang="en-US" altLang="zh-CN" sz="3000">
                <a:latin typeface="Times New Roman" panose="02020603050405020304" pitchFamily="18" charset="0"/>
                <a:ea typeface="隶书" panose="02010509060101010101" pitchFamily="49" charset="-122"/>
              </a:rPr>
              <a:t>?</a:t>
            </a:r>
          </a:p>
          <a:p>
            <a:pPr algn="r">
              <a:lnSpc>
                <a:spcPct val="130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听音乐</a:t>
            </a:r>
          </a:p>
          <a:p>
            <a:pPr algn="r">
              <a:lnSpc>
                <a:spcPct val="130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过马路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401832" y="1771650"/>
            <a:ext cx="3130613" cy="246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look pale</a:t>
            </a:r>
          </a:p>
          <a:p>
            <a:pPr>
              <a:lnSpc>
                <a:spcPct val="13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Are you all right?</a:t>
            </a:r>
          </a:p>
          <a:p>
            <a:pPr>
              <a:lnSpc>
                <a:spcPct val="13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listen to music</a:t>
            </a:r>
          </a:p>
          <a:p>
            <a:pPr>
              <a:lnSpc>
                <a:spcPct val="13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cross the road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661869" y="628650"/>
            <a:ext cx="1935288" cy="457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zh-CN" altLang="en-US" sz="3000" b="1">
                <a:solidFill>
                  <a:schemeClr val="bg1"/>
                </a:solidFill>
                <a:ea typeface="楷体" panose="02010609060101010101" pitchFamily="49" charset="-122"/>
              </a:rPr>
              <a:t>短语背诵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98900" y="1257301"/>
            <a:ext cx="2198544" cy="292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在拐角处</a:t>
            </a:r>
          </a:p>
          <a:p>
            <a:pPr algn="r">
              <a:lnSpc>
                <a:spcPct val="125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在电话聊天</a:t>
            </a:r>
          </a:p>
          <a:p>
            <a:pPr algn="r">
              <a:lnSpc>
                <a:spcPct val="125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及时</a:t>
            </a:r>
          </a:p>
          <a:p>
            <a:pPr algn="r">
              <a:lnSpc>
                <a:spcPct val="125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注意</a:t>
            </a:r>
          </a:p>
          <a:p>
            <a:pPr algn="r">
              <a:lnSpc>
                <a:spcPct val="125000"/>
              </a:lnSpc>
            </a:pPr>
            <a:r>
              <a:rPr lang="zh-CN" altLang="en-US" sz="3000">
                <a:latin typeface="Times New Roman" panose="02020603050405020304" pitchFamily="18" charset="0"/>
                <a:ea typeface="隶书" panose="02010509060101010101" pitchFamily="49" charset="-122"/>
              </a:rPr>
              <a:t>肩并肩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775709" y="1257301"/>
            <a:ext cx="4041337" cy="292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round the corner</a:t>
            </a:r>
          </a:p>
          <a:p>
            <a:pPr>
              <a:lnSpc>
                <a:spcPct val="12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talk on the mobile phone</a:t>
            </a:r>
          </a:p>
          <a:p>
            <a:pPr>
              <a:lnSpc>
                <a:spcPct val="12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in time</a:t>
            </a:r>
          </a:p>
          <a:p>
            <a:pPr>
              <a:lnSpc>
                <a:spcPct val="12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pay attention</a:t>
            </a:r>
          </a:p>
          <a:p>
            <a:pPr>
              <a:lnSpc>
                <a:spcPct val="12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side by side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41979" y="1828800"/>
            <a:ext cx="6427244" cy="226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climb out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000" dirty="0">
                <a:latin typeface="Times New Roman" panose="02020603050405020304" pitchFamily="18" charset="0"/>
              </a:rPr>
              <a:t>爬出来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climb out of … </a:t>
            </a:r>
            <a:r>
              <a:rPr lang="zh-CN" altLang="en-US" sz="3000" dirty="0">
                <a:latin typeface="Times New Roman" panose="02020603050405020304" pitchFamily="18" charset="0"/>
              </a:rPr>
              <a:t>从</a:t>
            </a:r>
            <a:r>
              <a:rPr lang="en-US" altLang="zh-CN" sz="3000" dirty="0">
                <a:latin typeface="Times New Roman" panose="02020603050405020304" pitchFamily="18" charset="0"/>
              </a:rPr>
              <a:t>…</a:t>
            </a:r>
            <a:r>
              <a:rPr lang="zh-CN" altLang="en-US" sz="3000" dirty="0">
                <a:latin typeface="Times New Roman" panose="02020603050405020304" pitchFamily="18" charset="0"/>
              </a:rPr>
              <a:t>爬出来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那只猫没法从洞里 爬出来。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The cat couldn’t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climb out of</a:t>
            </a:r>
            <a:r>
              <a:rPr lang="en-US" altLang="zh-CN" sz="3000" dirty="0">
                <a:latin typeface="Times New Roman" panose="02020603050405020304" pitchFamily="18" charset="0"/>
              </a:rPr>
              <a:t> the hole.        </a:t>
            </a:r>
          </a:p>
        </p:txBody>
      </p:sp>
      <p:sp>
        <p:nvSpPr>
          <p:cNvPr id="21507" name="WordArt 3"/>
          <p:cNvSpPr>
            <a:spLocks noChangeArrowheads="1" noChangeShapeType="1"/>
          </p:cNvSpPr>
          <p:nvPr/>
        </p:nvSpPr>
        <p:spPr bwMode="auto">
          <a:xfrm>
            <a:off x="2864986" y="342900"/>
            <a:ext cx="3414029" cy="45720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dirty="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2700" dirty="0">
              <a:ln w="9525">
                <a:solidFill>
                  <a:schemeClr val="tx1"/>
                </a:solidFill>
                <a:round/>
              </a:ln>
              <a:solidFill>
                <a:schemeClr val="tx2"/>
              </a:soli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allAtOnce" autoUpdateAnimBg="0"/>
      <p:bldP spid="21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90%"/>
          <p:cNvSpPr>
            <a:spLocks noChangeArrowheads="1"/>
          </p:cNvSpPr>
          <p:nvPr/>
        </p:nvSpPr>
        <p:spPr bwMode="auto">
          <a:xfrm>
            <a:off x="2181943" y="74295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Teaching objectives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24599" y="2114551"/>
            <a:ext cx="6021687" cy="171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1. To learn the vocabulary in unit 2.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2. To learn the past continuous tense.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3. To listen and understand the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text on page 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82671" y="1314451"/>
            <a:ext cx="7018977" cy="281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60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779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005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225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797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369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941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513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be doing …when </a:t>
            </a:r>
            <a:r>
              <a:rPr lang="zh-CN" altLang="en-US" sz="3000" dirty="0">
                <a:latin typeface="Times New Roman" panose="02020603050405020304" pitchFamily="18" charset="0"/>
              </a:rPr>
              <a:t>…表示一个动作正在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000" dirty="0">
                <a:latin typeface="Times New Roman" panose="02020603050405020304" pitchFamily="18" charset="0"/>
              </a:rPr>
              <a:t>进行的时候另个动作突然发生了。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000" dirty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他们正在田里干活儿，突然下起雨了。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    They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were working</a:t>
            </a:r>
            <a:r>
              <a:rPr lang="zh-CN" altLang="en-US" sz="3000" dirty="0">
                <a:latin typeface="Times New Roman" panose="02020603050405020304" pitchFamily="18" charset="0"/>
              </a:rPr>
              <a:t> in the fields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000" dirty="0">
                <a:latin typeface="Times New Roman" panose="02020603050405020304" pitchFamily="18" charset="0"/>
              </a:rPr>
              <a:t> it </a:t>
            </a:r>
            <a:r>
              <a:rPr lang="en-US" altLang="zh-CN" sz="30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 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began</a:t>
            </a:r>
            <a:r>
              <a:rPr lang="en-US" altLang="zh-CN" sz="3000" dirty="0">
                <a:latin typeface="Times New Roman" panose="02020603050405020304" pitchFamily="18" charset="0"/>
              </a:rPr>
              <a:t> </a:t>
            </a:r>
            <a:r>
              <a:rPr lang="zh-CN" altLang="en-US" sz="3000" dirty="0">
                <a:latin typeface="Times New Roman" panose="02020603050405020304" pitchFamily="18" charset="0"/>
              </a:rPr>
              <a:t>to rain.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17857" y="857251"/>
            <a:ext cx="6883791" cy="98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77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09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323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542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11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68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25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83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pick </a:t>
            </a:r>
            <a:r>
              <a:rPr lang="en-US" altLang="zh-CN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. up 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捡起某物，代词要放在中间。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pick sb. up  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接某人  </a:t>
            </a:r>
            <a:r>
              <a:rPr lang="zh-CN" altLang="en-US" sz="3000" dirty="0"/>
              <a:t> 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17857" y="2159794"/>
            <a:ext cx="6782995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他捡起了刀叉</a:t>
            </a:r>
            <a:r>
              <a:rPr lang="zh-CN" altLang="en-US" sz="3000" dirty="0">
                <a:solidFill>
                  <a:srgbClr val="006600"/>
                </a:solidFill>
                <a:ea typeface="楷体" panose="02010609060101010101" pitchFamily="49" charset="-122"/>
              </a:rPr>
              <a:t>。</a:t>
            </a:r>
            <a:r>
              <a:rPr lang="zh-CN" altLang="en-US" sz="3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He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picked up</a:t>
            </a:r>
            <a:r>
              <a:rPr lang="en-US" altLang="zh-CN" sz="3000" dirty="0">
                <a:latin typeface="Times New Roman" panose="02020603050405020304" pitchFamily="18" charset="0"/>
              </a:rPr>
              <a:t> his knife and fork.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第二天早上</a:t>
            </a:r>
            <a:r>
              <a:rPr lang="en-US" altLang="zh-CN" sz="30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30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妈妈来接我。</a:t>
            </a:r>
            <a:r>
              <a:rPr lang="zh-CN" altLang="en-US" sz="3000" dirty="0">
                <a:latin typeface="Times New Roman" panose="02020603050405020304" pitchFamily="18" charset="0"/>
              </a:rPr>
              <a:t> </a:t>
            </a:r>
            <a:endParaRPr lang="zh-CN" altLang="en-US" sz="3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The next morning, my mum came to </a:t>
            </a: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pick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me up</a:t>
            </a:r>
            <a:r>
              <a:rPr lang="en-US" altLang="zh-CN" sz="3000" dirty="0">
                <a:latin typeface="Times New Roman" panose="02020603050405020304" pitchFamily="18" charset="0"/>
              </a:rPr>
              <a:t>.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allAtOnce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385059" y="1143000"/>
            <a:ext cx="6318147" cy="3111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77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09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323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542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11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68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25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83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across  </a:t>
            </a:r>
            <a:r>
              <a:rPr lang="en-US" altLang="zh-CN" sz="3000">
                <a:latin typeface="Times New Roman" panose="02020603050405020304" pitchFamily="18" charset="0"/>
              </a:rPr>
              <a:t>prep. </a:t>
            </a:r>
            <a:r>
              <a:rPr lang="zh-CN" altLang="en-US" sz="3000">
                <a:latin typeface="Times New Roman" panose="02020603050405020304" pitchFamily="18" charset="0"/>
              </a:rPr>
              <a:t>从</a:t>
            </a:r>
            <a:r>
              <a:rPr lang="en-US" altLang="zh-CN" sz="3000">
                <a:latin typeface="Times New Roman" panose="02020603050405020304" pitchFamily="18" charset="0"/>
              </a:rPr>
              <a:t>……</a:t>
            </a:r>
            <a:r>
              <a:rPr lang="zh-CN" altLang="en-US" sz="3000">
                <a:latin typeface="Times New Roman" panose="02020603050405020304" pitchFamily="18" charset="0"/>
              </a:rPr>
              <a:t>的一边到另一边 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zh-CN" altLang="en-US" sz="3000">
                <a:latin typeface="Times New Roman" panose="02020603050405020304" pitchFamily="18" charset="0"/>
              </a:rPr>
              <a:t>对面，穿过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00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他们在我们的汽车前横冲过马路。</a:t>
            </a:r>
            <a:r>
              <a:rPr lang="zh-CN" altLang="en-US" sz="30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They ran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across</a:t>
            </a:r>
            <a:r>
              <a:rPr lang="en-US" altLang="zh-CN" sz="3000">
                <a:latin typeface="Times New Roman" panose="02020603050405020304" pitchFamily="18" charset="0"/>
              </a:rPr>
              <a:t> the street in front of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our car. 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我最好的朋友住在马路对面。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My best friend lives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across</a:t>
            </a:r>
            <a:r>
              <a:rPr lang="en-US" altLang="zh-CN" sz="3000">
                <a:latin typeface="Times New Roman" panose="02020603050405020304" pitchFamily="18" charset="0"/>
              </a:rPr>
              <a:t> the road.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allAtOnce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82671" y="678656"/>
            <a:ext cx="6962057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623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843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069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000">
                <a:latin typeface="Times New Roman" panose="02020603050405020304" pitchFamily="18" charset="0"/>
              </a:rPr>
              <a:t>引导的时间状语从句用进行时。</a:t>
            </a:r>
            <a:endParaRPr lang="zh-CN" altLang="en-US" sz="3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latin typeface="Times New Roman" panose="02020603050405020304" pitchFamily="18" charset="0"/>
              </a:rPr>
              <a:t>当主句的时态是现在时，</a:t>
            </a:r>
            <a:r>
              <a:rPr lang="en-US" altLang="zh-CN" sz="3000">
                <a:latin typeface="Times New Roman" panose="02020603050405020304" pitchFamily="18" charset="0"/>
              </a:rPr>
              <a:t>while</a:t>
            </a:r>
            <a:r>
              <a:rPr lang="zh-CN" altLang="en-US" sz="3000">
                <a:latin typeface="Times New Roman" panose="02020603050405020304" pitchFamily="18" charset="0"/>
              </a:rPr>
              <a:t>引导的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从句用现在进行时</a:t>
            </a:r>
            <a:r>
              <a:rPr lang="en-US" altLang="zh-CN" sz="3000">
                <a:latin typeface="Times New Roman" panose="02020603050405020304" pitchFamily="18" charset="0"/>
              </a:rPr>
              <a:t>; </a:t>
            </a:r>
            <a:r>
              <a:rPr lang="zh-CN" altLang="en-US" sz="3000">
                <a:latin typeface="Times New Roman" panose="02020603050405020304" pitchFamily="18" charset="0"/>
              </a:rPr>
              <a:t>当主句的时态是过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去时</a:t>
            </a:r>
            <a:r>
              <a:rPr lang="en-US" altLang="zh-CN" sz="3000">
                <a:latin typeface="Times New Roman" panose="02020603050405020304" pitchFamily="18" charset="0"/>
              </a:rPr>
              <a:t>, while</a:t>
            </a:r>
            <a:r>
              <a:rPr lang="zh-CN" altLang="en-US" sz="3000">
                <a:latin typeface="Times New Roman" panose="02020603050405020304" pitchFamily="18" charset="0"/>
              </a:rPr>
              <a:t>引导的从句用过去进行时。  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男孩读书的时侯，他发现了一个秘密。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3000">
                <a:latin typeface="Times New Roman" panose="02020603050405020304" pitchFamily="18" charset="0"/>
              </a:rPr>
              <a:t> the boy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was reading</a:t>
            </a:r>
            <a:r>
              <a:rPr lang="en-US" altLang="zh-CN" sz="3000">
                <a:latin typeface="Times New Roman" panose="02020603050405020304" pitchFamily="18" charset="0"/>
              </a:rPr>
              <a:t> the book he   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found</a:t>
            </a:r>
            <a:r>
              <a:rPr lang="en-US" altLang="zh-CN" sz="3000">
                <a:latin typeface="Times New Roman" panose="02020603050405020304" pitchFamily="18" charset="0"/>
              </a:rPr>
              <a:t> a secret.   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29697" y="857250"/>
            <a:ext cx="7228871" cy="362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5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085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304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87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444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02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3592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000">
                <a:latin typeface="Times New Roman" panose="02020603050405020304" pitchFamily="18" charset="0"/>
              </a:rPr>
              <a:t>当</a:t>
            </a:r>
            <a:r>
              <a:rPr lang="en-US" altLang="zh-CN" sz="3000">
                <a:latin typeface="Times New Roman" panose="02020603050405020304" pitchFamily="18" charset="0"/>
              </a:rPr>
              <a:t>……</a:t>
            </a:r>
            <a:r>
              <a:rPr lang="zh-CN" altLang="en-US" sz="3000">
                <a:latin typeface="Times New Roman" panose="02020603050405020304" pitchFamily="18" charset="0"/>
              </a:rPr>
              <a:t>的时候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000">
                <a:latin typeface="Times New Roman" panose="02020603050405020304" pitchFamily="18" charset="0"/>
              </a:rPr>
              <a:t>变得更糟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0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</a:rPr>
              <a:t>bad, worse, worst</a:t>
            </a:r>
            <a:r>
              <a:rPr lang="en-US" altLang="zh-CN" sz="3000">
                <a:solidFill>
                  <a:srgbClr val="D6009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000">
                <a:latin typeface="Times New Roman" panose="02020603050405020304" pitchFamily="18" charset="0"/>
              </a:rPr>
              <a:t> </a:t>
            </a:r>
            <a:endParaRPr lang="en-US" altLang="zh-CN" sz="3000">
              <a:solidFill>
                <a:srgbClr val="D6009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随着时间的流逝，我的记忆力似乎越来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越差。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</a:rPr>
              <a:t>As time goes by, my memory seems to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get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    worse</a:t>
            </a:r>
            <a:r>
              <a:rPr lang="en-US" altLang="zh-CN" sz="3000">
                <a:latin typeface="Times New Roman" panose="02020603050405020304" pitchFamily="18" charset="0"/>
              </a:rPr>
              <a:t>.   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in pain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000">
                <a:latin typeface="Times New Roman" panose="02020603050405020304" pitchFamily="18" charset="0"/>
              </a:rPr>
              <a:t>疼痛 </a:t>
            </a:r>
            <a:r>
              <a:rPr lang="en-US" altLang="zh-CN" sz="3000">
                <a:latin typeface="Times New Roman" panose="02020603050405020304" pitchFamily="18" charset="0"/>
              </a:rPr>
              <a:t>in great pain </a:t>
            </a:r>
            <a:r>
              <a:rPr lang="zh-CN" altLang="en-US" sz="3000">
                <a:latin typeface="Times New Roman" panose="02020603050405020304" pitchFamily="18" charset="0"/>
              </a:rPr>
              <a:t>极其疼痛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45096" y="1140619"/>
            <a:ext cx="7741153" cy="354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A snake 1 _______ out of a box of bananas and 2 _____somewhere. When Henry was working, the snake bit him. He 3 _______ the snake on a table </a:t>
            </a:r>
          </a:p>
          <a:p>
            <a:pPr algn="dist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and took its photo. When he was trying to find the snake, his hand began to 4 ____ badly. At the hospital the 5 ___ got worse. The doctors sent the photo to a zoo. After they found out what kind of snake bit him, they gave him the right 6 _______.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301713" y="1085850"/>
            <a:ext cx="1380458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climbed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48654" y="1496616"/>
            <a:ext cx="630252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hid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969002" y="1943100"/>
            <a:ext cx="1014973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threw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473830" y="2811066"/>
            <a:ext cx="758493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57074" y="3257550"/>
            <a:ext cx="801773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743864" y="4068366"/>
            <a:ext cx="1551978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medicine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043538" y="400050"/>
            <a:ext cx="398442" cy="400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2400"/>
              <a:t>5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1441980" y="342900"/>
            <a:ext cx="6431987" cy="5143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lnSpc>
                <a:spcPct val="120000"/>
              </a:lnSpc>
            </a:pPr>
            <a:r>
              <a:rPr lang="en-US" altLang="zh-CN" sz="2400">
                <a:solidFill>
                  <a:schemeClr val="bg1"/>
                </a:solidFill>
              </a:rPr>
              <a:t>climb   hide   hurt   medicine   pain   throw</a:t>
            </a:r>
            <a:endParaRPr lang="en-US" altLang="zh-CN" sz="240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  <p:bldP spid="27654" grpId="0" autoUpdateAnimBg="0"/>
      <p:bldP spid="27655" grpId="0" autoUpdateAnimBg="0"/>
      <p:bldP spid="27656" grpId="0" autoUpdateAnimBg="0"/>
      <p:bldP spid="2765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003390" y="2102644"/>
            <a:ext cx="4212098" cy="10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found a man robbing (</a:t>
            </a:r>
            <a:r>
              <a:rPr lang="zh-CN" altLang="en-US" sz="3000">
                <a:solidFill>
                  <a:srgbClr val="9900CC"/>
                </a:solidFill>
                <a:latin typeface="Times New Roman" panose="02020603050405020304" pitchFamily="18" charset="0"/>
              </a:rPr>
              <a:t>抢劫</a:t>
            </a: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) Tom, called the police, </a:t>
            </a:r>
          </a:p>
          <a:p>
            <a:pPr>
              <a:lnSpc>
                <a:spcPct val="7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saved his life</a:t>
            </a:r>
          </a:p>
        </p:txBody>
      </p:sp>
      <p:pic>
        <p:nvPicPr>
          <p:cNvPr id="28675" name="Picture 3" descr="06022710291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7F2"/>
              </a:clrFrom>
              <a:clrTo>
                <a:srgbClr val="F6F7F2">
                  <a:alpha val="0"/>
                </a:srgbClr>
              </a:clrTo>
            </a:clrChange>
            <a:lum bright="48000"/>
          </a:blip>
          <a:srcRect/>
          <a:stretch>
            <a:fillRect/>
          </a:stretch>
        </p:blipFill>
        <p:spPr bwMode="auto">
          <a:xfrm>
            <a:off x="4060311" y="0"/>
            <a:ext cx="4098257" cy="203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AutoShape 6" descr="栎木"/>
          <p:cNvSpPr>
            <a:spLocks noChangeArrowheads="1"/>
          </p:cNvSpPr>
          <p:nvPr/>
        </p:nvSpPr>
        <p:spPr bwMode="auto">
          <a:xfrm>
            <a:off x="1043538" y="3086100"/>
            <a:ext cx="7115030" cy="1714500"/>
          </a:xfrm>
          <a:prstGeom prst="horizont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One day I was walking alone in the city,</a:t>
            </a:r>
          </a:p>
          <a:p>
            <a:pPr>
              <a:lnSpc>
                <a:spcPct val="75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late at night, hold on my mobile phone. </a:t>
            </a:r>
          </a:p>
          <a:p>
            <a:pPr>
              <a:lnSpc>
                <a:spcPct val="75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Suddenly…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1157378" y="1143000"/>
            <a:ext cx="1935288" cy="571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a typeface="楷体" panose="02010609060101010101" pitchFamily="49" charset="-122"/>
              </a:rPr>
              <a:t>讲故事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15_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9550" y="0"/>
            <a:ext cx="4212098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775710" y="2114551"/>
            <a:ext cx="4356770" cy="145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lnSpc>
                <a:spcPct val="7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found a boy bitten by a dog, called for help, saw the doctor, took some medicine</a:t>
            </a:r>
            <a:endParaRPr kumimoji="1"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1157378" y="1143000"/>
            <a:ext cx="1935288" cy="571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a typeface="楷体" panose="02010609060101010101" pitchFamily="49" charset="-122"/>
              </a:rPr>
              <a:t>讲故事</a:t>
            </a:r>
          </a:p>
        </p:txBody>
      </p:sp>
      <p:sp>
        <p:nvSpPr>
          <p:cNvPr id="51208" name="AutoShape 8" descr="栎木"/>
          <p:cNvSpPr>
            <a:spLocks noChangeArrowheads="1"/>
          </p:cNvSpPr>
          <p:nvPr/>
        </p:nvSpPr>
        <p:spPr bwMode="auto">
          <a:xfrm>
            <a:off x="1043538" y="3200400"/>
            <a:ext cx="7115030" cy="1714500"/>
          </a:xfrm>
          <a:prstGeom prst="horizontalScroll">
            <a:avLst>
              <a:gd name="adj" fmla="val 125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One day I was walking alone in the city,</a:t>
            </a:r>
          </a:p>
          <a:p>
            <a:pPr>
              <a:lnSpc>
                <a:spcPct val="75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late at night, hold on my mobile phone. </a:t>
            </a:r>
          </a:p>
          <a:p>
            <a:pPr>
              <a:lnSpc>
                <a:spcPct val="75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Suddenly…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图片 109569" descr="123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0437" y="1931194"/>
            <a:ext cx="3365409" cy="188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Line 23"/>
          <p:cNvSpPr>
            <a:spLocks noChangeShapeType="1"/>
          </p:cNvSpPr>
          <p:nvPr/>
        </p:nvSpPr>
        <p:spPr bwMode="auto">
          <a:xfrm flipH="1">
            <a:off x="5341016" y="2289573"/>
            <a:ext cx="757751" cy="2821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09573" name="Oval 13"/>
          <p:cNvSpPr>
            <a:spLocks noChangeArrowheads="1"/>
          </p:cNvSpPr>
          <p:nvPr/>
        </p:nvSpPr>
        <p:spPr bwMode="auto">
          <a:xfrm>
            <a:off x="834831" y="3938587"/>
            <a:ext cx="1890226" cy="51911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3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9574" name="Line 14"/>
          <p:cNvSpPr>
            <a:spLocks noChangeShapeType="1"/>
          </p:cNvSpPr>
          <p:nvPr/>
        </p:nvSpPr>
        <p:spPr bwMode="auto">
          <a:xfrm flipH="1">
            <a:off x="2785535" y="3681412"/>
            <a:ext cx="108860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09577" name="Line 11"/>
          <p:cNvSpPr>
            <a:spLocks noChangeShapeType="1"/>
          </p:cNvSpPr>
          <p:nvPr/>
        </p:nvSpPr>
        <p:spPr bwMode="auto">
          <a:xfrm>
            <a:off x="2893446" y="2356248"/>
            <a:ext cx="808742" cy="3298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09578" name="Oval 16"/>
          <p:cNvSpPr>
            <a:spLocks noChangeArrowheads="1"/>
          </p:cNvSpPr>
          <p:nvPr/>
        </p:nvSpPr>
        <p:spPr bwMode="auto">
          <a:xfrm>
            <a:off x="6231582" y="3814762"/>
            <a:ext cx="1890226" cy="4714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3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9579" name="Line 17"/>
          <p:cNvSpPr>
            <a:spLocks noChangeShapeType="1"/>
          </p:cNvSpPr>
          <p:nvPr/>
        </p:nvSpPr>
        <p:spPr bwMode="auto">
          <a:xfrm>
            <a:off x="5065902" y="3718323"/>
            <a:ext cx="1088600" cy="2821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09584" name="Line 17"/>
          <p:cNvSpPr>
            <a:spLocks noChangeShapeType="1"/>
          </p:cNvSpPr>
          <p:nvPr/>
        </p:nvSpPr>
        <p:spPr bwMode="auto">
          <a:xfrm flipH="1">
            <a:off x="4515673" y="3842148"/>
            <a:ext cx="1186" cy="3298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09585" name="Oval 16"/>
          <p:cNvSpPr>
            <a:spLocks noChangeArrowheads="1"/>
          </p:cNvSpPr>
          <p:nvPr/>
        </p:nvSpPr>
        <p:spPr bwMode="auto">
          <a:xfrm>
            <a:off x="3696259" y="4319587"/>
            <a:ext cx="1670846" cy="4238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52235" name="文本框 109585"/>
          <p:cNvSpPr txBox="1">
            <a:spLocks noChangeArrowheads="1"/>
          </p:cNvSpPr>
          <p:nvPr/>
        </p:nvSpPr>
        <p:spPr bwMode="auto">
          <a:xfrm>
            <a:off x="2808065" y="342900"/>
            <a:ext cx="392749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99"/>
                </a:solidFill>
                <a:latin typeface="Times New Roman" panose="02020603050405020304" pitchFamily="18" charset="0"/>
              </a:rPr>
              <a:t>…can use a … to</a:t>
            </a:r>
          </a:p>
        </p:txBody>
      </p:sp>
      <p:pic>
        <p:nvPicPr>
          <p:cNvPr id="3094" name="Picture 22" descr="gouwu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9741" y="1551385"/>
            <a:ext cx="2365747" cy="153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3" descr="wang 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6618" y="1407319"/>
            <a:ext cx="2581570" cy="190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872777" y="457200"/>
            <a:ext cx="1935288" cy="571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a typeface="楷体" panose="02010609060101010101" pitchFamily="49" charset="-122"/>
              </a:rPr>
              <a:t>造句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74" grpId="0" animBg="1"/>
      <p:bldP spid="109577" grpId="0" animBg="1"/>
      <p:bldP spid="109578" grpId="0" animBg="1"/>
      <p:bldP spid="109579" grpId="0" animBg="1"/>
      <p:bldP spid="109584" grpId="0" animBg="1"/>
      <p:bldP spid="1095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100458" y="1466850"/>
            <a:ext cx="3527870" cy="3276600"/>
          </a:xfrm>
          <a:prstGeom prst="rect">
            <a:avLst/>
          </a:prstGeom>
          <a:noFill/>
          <a:ln w="9525">
            <a:solidFill>
              <a:srgbClr val="D6009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make a phone call call people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play music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listen to music 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send messages 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send emails   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go online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328139" y="445294"/>
            <a:ext cx="6375067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lnSpc>
                <a:spcPct val="75000"/>
              </a:lnSpc>
              <a:buFont typeface="Arial" panose="020B0604020202020204" pitchFamily="34" charset="0"/>
              <a:buNone/>
            </a:pPr>
            <a:r>
              <a:rPr lang="en-US" altLang="zh-CN" sz="3000"/>
              <a:t>If I have a mobile phone, </a:t>
            </a:r>
          </a:p>
          <a:p>
            <a:pPr algn="ctr">
              <a:lnSpc>
                <a:spcPct val="75000"/>
              </a:lnSpc>
              <a:buFont typeface="Arial" panose="020B0604020202020204" pitchFamily="34" charset="0"/>
              <a:buNone/>
            </a:pPr>
            <a:r>
              <a:rPr lang="en-US" altLang="zh-CN" sz="3000"/>
              <a:t>I can use a mobile phone to …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28328" y="1469231"/>
            <a:ext cx="3304061" cy="3300720"/>
          </a:xfrm>
          <a:prstGeom prst="rect">
            <a:avLst/>
          </a:prstGeom>
          <a:noFill/>
          <a:ln w="9525">
            <a:solidFill>
              <a:srgbClr val="D6009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play games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read novels</a:t>
            </a:r>
            <a:endParaRPr lang="en-US" altLang="zh-CN" sz="300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watch films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video-chat</a:t>
            </a:r>
            <a:r>
              <a:rPr kumimoji="1" lang="zh-CN" altLang="en-US" sz="3000">
                <a:latin typeface="Times New Roman" panose="02020603050405020304" pitchFamily="18" charset="0"/>
              </a:rPr>
              <a:t>视频聊天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take photos</a:t>
            </a:r>
            <a:endParaRPr kumimoji="1" lang="en-US" altLang="zh-CN" sz="300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take videos </a:t>
            </a:r>
          </a:p>
          <a:p>
            <a:pPr>
              <a:buFont typeface="Arial" panose="020B0604020202020204" pitchFamily="34" charset="0"/>
              <a:buNone/>
            </a:pPr>
            <a:r>
              <a:rPr kumimoji="1" lang="en-US" altLang="zh-CN" sz="3000">
                <a:latin typeface="Times New Roman" panose="02020603050405020304" pitchFamily="18" charset="0"/>
              </a:rPr>
              <a:t>pay money… 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593" y="2000250"/>
            <a:ext cx="3339321" cy="226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vt.(bit[bit]) </a:t>
            </a:r>
            <a:r>
              <a:rPr lang="zh-CN" altLang="en-US" sz="3000">
                <a:latin typeface="Times New Roman" panose="02020603050405020304" pitchFamily="18" charset="0"/>
              </a:rPr>
              <a:t>咬；叮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vi. </a:t>
            </a:r>
            <a:r>
              <a:rPr lang="zh-CN" altLang="en-US" sz="3000">
                <a:latin typeface="Times New Roman" panose="02020603050405020304" pitchFamily="18" charset="0"/>
              </a:rPr>
              <a:t>爬；攀爬  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v.(hid[hid]) </a:t>
            </a:r>
            <a:r>
              <a:rPr lang="zh-CN" altLang="en-US" sz="3000">
                <a:latin typeface="Times New Roman" panose="02020603050405020304" pitchFamily="18" charset="0"/>
              </a:rPr>
              <a:t>躲藏</a:t>
            </a:r>
            <a:r>
              <a:rPr lang="en-US" altLang="zh-CN" sz="3000"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latin typeface="Times New Roman" panose="02020603050405020304" pitchFamily="18" charset="0"/>
              </a:rPr>
              <a:t>躲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vt. </a:t>
            </a:r>
            <a:r>
              <a:rPr lang="zh-CN" altLang="en-US" sz="3000">
                <a:latin typeface="Times New Roman" panose="02020603050405020304" pitchFamily="18" charset="0"/>
              </a:rPr>
              <a:t>投；掷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06507" y="2000250"/>
            <a:ext cx="1414706" cy="226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bite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climb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hide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throw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85059" y="2000250"/>
            <a:ext cx="1536847" cy="226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baɪt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klaɪm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haɪd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θrəu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9221" name="AutoShape 5" descr="90%"/>
          <p:cNvSpPr>
            <a:spLocks noChangeArrowheads="1"/>
          </p:cNvSpPr>
          <p:nvPr/>
        </p:nvSpPr>
        <p:spPr bwMode="auto">
          <a:xfrm>
            <a:off x="2125022" y="6858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Words and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9273" y="1714500"/>
            <a:ext cx="6945455" cy="2743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</a:rPr>
              <a:t>While, when, as</a:t>
            </a:r>
            <a:r>
              <a:rPr lang="zh-CN" altLang="en-US" sz="3300" dirty="0">
                <a:latin typeface="Times New Roman" panose="02020603050405020304" pitchFamily="18" charset="0"/>
              </a:rPr>
              <a:t>引导的时间状语从句。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300" dirty="0">
                <a:latin typeface="Times New Roman" panose="02020603050405020304" pitchFamily="18" charset="0"/>
              </a:rPr>
              <a:t>重点短语</a:t>
            </a:r>
            <a:r>
              <a:rPr lang="en-US" altLang="zh-CN" sz="3300" dirty="0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</a:rPr>
              <a:t>bite one’s hand                 pick up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</a:rPr>
              <a:t>get worse                          in great pain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</a:rPr>
              <a:t>give sb. the right medicine  </a:t>
            </a:r>
          </a:p>
        </p:txBody>
      </p:sp>
      <p:sp>
        <p:nvSpPr>
          <p:cNvPr id="30723" name="WordArt 3"/>
          <p:cNvSpPr>
            <a:spLocks noChangeArrowheads="1" noChangeShapeType="1"/>
          </p:cNvSpPr>
          <p:nvPr/>
        </p:nvSpPr>
        <p:spPr bwMode="auto">
          <a:xfrm>
            <a:off x="3491108" y="742950"/>
            <a:ext cx="1650687" cy="51435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700" b="1" kern="10" dirty="0">
                <a:ln w="19050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85059" y="1371600"/>
            <a:ext cx="6431987" cy="14859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1. Recite the text on page 66.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2. Write a passage to tell about your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 experience when you were in danger.</a:t>
            </a:r>
          </a:p>
        </p:txBody>
      </p:sp>
      <p:sp>
        <p:nvSpPr>
          <p:cNvPr id="31747" name="WordArt 3"/>
          <p:cNvSpPr>
            <a:spLocks noChangeArrowheads="1" noChangeShapeType="1"/>
          </p:cNvSpPr>
          <p:nvPr/>
        </p:nvSpPr>
        <p:spPr bwMode="auto">
          <a:xfrm>
            <a:off x="2921906" y="571500"/>
            <a:ext cx="3327462" cy="45720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12700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2700" b="1" kern="10" dirty="0">
              <a:ln w="12700">
                <a:solidFill>
                  <a:schemeClr val="tx1"/>
                </a:solidFill>
                <a:rou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900052" y="1762125"/>
            <a:ext cx="6480606" cy="43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/>
          <a:lstStyle/>
          <a:p>
            <a:pPr algn="ctr"/>
            <a:endParaRPr lang="zh-CN" altLang="zh-CN" sz="2700" b="1"/>
          </a:p>
        </p:txBody>
      </p:sp>
      <p:pic>
        <p:nvPicPr>
          <p:cNvPr id="36868" name="矩形 4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1130" y="2514600"/>
            <a:ext cx="5694396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800274" y="1301353"/>
            <a:ext cx="3111640" cy="281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n. </a:t>
            </a:r>
            <a:r>
              <a:rPr lang="zh-CN" altLang="en-US" sz="3000" dirty="0">
                <a:latin typeface="Times New Roman" panose="02020603050405020304" pitchFamily="18" charset="0"/>
              </a:rPr>
              <a:t>冰箱   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n. </a:t>
            </a:r>
            <a:r>
              <a:rPr lang="zh-CN" altLang="en-US" sz="3000" dirty="0">
                <a:latin typeface="Times New Roman" panose="02020603050405020304" pitchFamily="18" charset="0"/>
              </a:rPr>
              <a:t>疼痛；痛 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a. </a:t>
            </a:r>
            <a:r>
              <a:rPr lang="zh-CN" altLang="en-US" sz="3000" dirty="0">
                <a:latin typeface="Times New Roman" panose="02020603050405020304" pitchFamily="18" charset="0"/>
              </a:rPr>
              <a:t>更坏的</a:t>
            </a:r>
            <a:r>
              <a:rPr lang="en-US" altLang="zh-CN" sz="3000" dirty="0">
                <a:latin typeface="Times New Roman" panose="02020603050405020304" pitchFamily="18" charset="0"/>
              </a:rPr>
              <a:t>;</a:t>
            </a:r>
            <a:r>
              <a:rPr lang="zh-CN" altLang="en-US" sz="3000" dirty="0">
                <a:latin typeface="Times New Roman" panose="02020603050405020304" pitchFamily="18" charset="0"/>
              </a:rPr>
              <a:t>更坏的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dirty="0"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latin typeface="Times New Roman" panose="02020603050405020304" pitchFamily="18" charset="0"/>
              </a:rPr>
              <a:t>ad.</a:t>
            </a:r>
            <a:r>
              <a:rPr lang="zh-CN" altLang="en-US" sz="3000" dirty="0">
                <a:latin typeface="Times New Roman" panose="02020603050405020304" pitchFamily="18" charset="0"/>
              </a:rPr>
              <a:t>更糟</a:t>
            </a:r>
            <a:r>
              <a:rPr lang="en-US" altLang="zh-CN" sz="3000" dirty="0">
                <a:latin typeface="Times New Roman" panose="02020603050405020304" pitchFamily="18" charset="0"/>
              </a:rPr>
              <a:t>;</a:t>
            </a:r>
            <a:r>
              <a:rPr lang="zh-CN" altLang="en-US" sz="3000" dirty="0">
                <a:latin typeface="Times New Roman" panose="02020603050405020304" pitchFamily="18" charset="0"/>
              </a:rPr>
              <a:t>更坏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n. </a:t>
            </a:r>
            <a:r>
              <a:rPr lang="zh-CN" altLang="en-US" sz="3000" dirty="0">
                <a:latin typeface="Times New Roman" panose="02020603050405020304" pitchFamily="18" charset="0"/>
              </a:rPr>
              <a:t>药；药物  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63427" y="1301353"/>
            <a:ext cx="1551978" cy="283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9900CC"/>
                </a:solidFill>
                <a:latin typeface="Times New Roman" panose="02020603050405020304" pitchFamily="18" charset="0"/>
              </a:rPr>
              <a:t>fridge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9900CC"/>
                </a:solidFill>
                <a:latin typeface="Times New Roman" panose="02020603050405020304" pitchFamily="18" charset="0"/>
              </a:rPr>
              <a:t>pain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9900CC"/>
                </a:solidFill>
                <a:latin typeface="Times New Roman" panose="02020603050405020304" pitchFamily="18" charset="0"/>
              </a:rPr>
              <a:t>worse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000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9900CC"/>
                </a:solidFill>
                <a:latin typeface="Times New Roman" panose="02020603050405020304" pitchFamily="18" charset="0"/>
              </a:rPr>
              <a:t>medicine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328139" y="1302544"/>
            <a:ext cx="1878368" cy="281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fr</a:t>
            </a:r>
            <a:r>
              <a:rPr lang="en-US" altLang="zh-CN" sz="3000" dirty="0" err="1"/>
              <a:t>ɪ</a:t>
            </a:r>
            <a:r>
              <a:rPr lang="en-US" altLang="zh-CN" sz="3000" dirty="0" err="1">
                <a:latin typeface="Times New Roman" panose="02020603050405020304" pitchFamily="18" charset="0"/>
              </a:rPr>
              <a:t>dʒ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pe</a:t>
            </a:r>
            <a:r>
              <a:rPr lang="en-US" altLang="zh-CN" sz="3000" dirty="0" err="1"/>
              <a:t>ɪ</a:t>
            </a:r>
            <a:r>
              <a:rPr lang="en-US" altLang="zh-CN" sz="3000" dirty="0" err="1">
                <a:latin typeface="Times New Roman" panose="02020603050405020304" pitchFamily="18" charset="0"/>
              </a:rPr>
              <a:t>n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</a:t>
            </a:r>
            <a:r>
              <a:rPr lang="en-US" altLang="zh-CN" sz="3000" dirty="0" err="1">
                <a:latin typeface="Times New Roman" panose="02020603050405020304" pitchFamily="18" charset="0"/>
              </a:rPr>
              <a:t>wə:s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  <a:p>
            <a:pPr algn="r">
              <a:lnSpc>
                <a:spcPct val="120000"/>
              </a:lnSpc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['</a:t>
            </a:r>
            <a:r>
              <a:rPr lang="en-US" altLang="zh-CN" sz="3000" dirty="0" err="1">
                <a:latin typeface="Times New Roman" panose="02020603050405020304" pitchFamily="18" charset="0"/>
              </a:rPr>
              <a:t>med</a:t>
            </a:r>
            <a:r>
              <a:rPr lang="en-US" altLang="zh-CN" sz="3000" dirty="0" err="1"/>
              <a:t>ɪ</a:t>
            </a:r>
            <a:r>
              <a:rPr lang="en-US" altLang="zh-CN" sz="3000" dirty="0" err="1">
                <a:latin typeface="Times New Roman" panose="02020603050405020304" pitchFamily="18" charset="0"/>
              </a:rPr>
              <a:t>s</a:t>
            </a:r>
            <a:r>
              <a:rPr lang="en-US" altLang="zh-CN" sz="3000" dirty="0" err="1"/>
              <a:t>ɪ</a:t>
            </a:r>
            <a:r>
              <a:rPr lang="en-US" altLang="zh-CN" sz="3000" dirty="0" err="1">
                <a:latin typeface="Times New Roman" panose="02020603050405020304" pitchFamily="18" charset="0"/>
              </a:rPr>
              <a:t>n</a:t>
            </a:r>
            <a:r>
              <a:rPr lang="en-US" altLang="zh-CN" sz="3000" dirty="0">
                <a:latin typeface="Times New Roman" panose="02020603050405020304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030022491-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335"/>
            <a:ext cx="9144000" cy="5135165"/>
          </a:xfrm>
          <a:prstGeom prst="rect">
            <a:avLst/>
          </a:prstGeom>
          <a:solidFill>
            <a:srgbClr val="DD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29698" y="3143250"/>
            <a:ext cx="3961292" cy="67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What was she doing?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86618" y="4000500"/>
            <a:ext cx="2994681" cy="67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She was calling.</a:t>
            </a:r>
          </a:p>
        </p:txBody>
      </p:sp>
      <p:pic>
        <p:nvPicPr>
          <p:cNvPr id="43013" name="Picture 5" descr="757102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9133" y="0"/>
            <a:ext cx="918313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1256" y="914400"/>
            <a:ext cx="2055321" cy="128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What was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she doing?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74335" y="2800350"/>
            <a:ext cx="3288031" cy="15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She was using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a mobile phone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to listen to music.</a:t>
            </a:r>
          </a:p>
        </p:txBody>
      </p:sp>
      <p:pic>
        <p:nvPicPr>
          <p:cNvPr id="43016" name="Picture 8" descr="u=738267343,2782289553&amp;fm=11&amp;gp=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133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607634" y="1943100"/>
            <a:ext cx="2044101" cy="128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What was </a:t>
            </a: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300" b="1">
                <a:latin typeface="Times New Roman" panose="02020603050405020304" pitchFamily="18" charset="0"/>
              </a:rPr>
              <a:t>he doing?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13875" y="3519487"/>
            <a:ext cx="3889157" cy="117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He was using a mobile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phone to take photos.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7" grpId="0"/>
      <p:bldP spid="430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95650" y="2400301"/>
            <a:ext cx="75849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bite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37219" y="4445794"/>
            <a:ext cx="1058254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climb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135019" y="4445794"/>
            <a:ext cx="84345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hide</a:t>
            </a:r>
          </a:p>
        </p:txBody>
      </p:sp>
      <p:sp>
        <p:nvSpPr>
          <p:cNvPr id="44037" name="WordArt 5"/>
          <p:cNvSpPr>
            <a:spLocks noChangeArrowheads="1" noChangeShapeType="1"/>
          </p:cNvSpPr>
          <p:nvPr/>
        </p:nvSpPr>
        <p:spPr bwMode="auto">
          <a:xfrm>
            <a:off x="2240049" y="171450"/>
            <a:ext cx="500779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700" b="1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快速说出下面的单词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791297" y="4502944"/>
            <a:ext cx="110757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throw</a:t>
            </a:r>
          </a:p>
        </p:txBody>
      </p:sp>
      <p:pic>
        <p:nvPicPr>
          <p:cNvPr id="44039" name="Picture 7" descr="u=2309328622,189081214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690" y="2914650"/>
            <a:ext cx="2591056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9e95e1eb90530d6a6f9dfbe435b2ce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4756" y="2914650"/>
            <a:ext cx="2895817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u=595680153,253152325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81759" y="2928938"/>
            <a:ext cx="2824667" cy="160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156193" y="2376488"/>
            <a:ext cx="86429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774524" y="2400301"/>
            <a:ext cx="1614496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medicine</a:t>
            </a:r>
          </a:p>
        </p:txBody>
      </p:sp>
      <p:pic>
        <p:nvPicPr>
          <p:cNvPr id="44044" name="Picture 12" descr="u=3226248004,3975600744&amp;fm=23&amp;gp=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49" y="742950"/>
            <a:ext cx="2286296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13" descr="u=1611418662,3481877016&amp;fm=23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38542" y="742950"/>
            <a:ext cx="183093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4" descr="X0V9Q4~(X6_G%EW0WAN(OO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75033" y="742950"/>
            <a:ext cx="289581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autoUpdateAnimBg="0"/>
      <p:bldP spid="44036" grpId="0" autoUpdateAnimBg="0"/>
      <p:bldP spid="44037" grpId="0" animBg="1"/>
      <p:bldP spid="44038" grpId="0" autoUpdateAnimBg="0"/>
      <p:bldP spid="44042" grpId="0" autoUpdateAnimBg="0"/>
      <p:bldP spid="440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图片 101380" descr="gou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362" y="628650"/>
            <a:ext cx="440183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文本框 101383"/>
          <p:cNvSpPr txBox="1">
            <a:spLocks noChangeArrowheads="1"/>
          </p:cNvSpPr>
          <p:nvPr/>
        </p:nvSpPr>
        <p:spPr bwMode="auto">
          <a:xfrm>
            <a:off x="5141795" y="2286000"/>
            <a:ext cx="271319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bit by a dog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8" name="图片 95247" descr="打蛇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48966"/>
            <a:ext cx="5540237" cy="3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523464" y="616744"/>
            <a:ext cx="4589670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9900CC"/>
                </a:solidFill>
              </a:rPr>
              <a:t>beat it with a stick (</a:t>
            </a:r>
            <a:r>
              <a:rPr lang="zh-CN" altLang="en-US" sz="3000" b="1">
                <a:solidFill>
                  <a:srgbClr val="9900CC"/>
                </a:solidFill>
              </a:rPr>
              <a:t>木棒</a:t>
            </a:r>
            <a:r>
              <a:rPr lang="en-US" altLang="zh-CN" sz="3000" b="1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1930000130480013117512671025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0716"/>
            <a:ext cx="7987807" cy="515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5" descr="纸莎草纸"/>
          <p:cNvSpPr>
            <a:spLocks noChangeArrowheads="1"/>
          </p:cNvSpPr>
          <p:nvPr/>
        </p:nvSpPr>
        <p:spPr bwMode="auto">
          <a:xfrm>
            <a:off x="4231071" y="171450"/>
            <a:ext cx="2789092" cy="61793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600"/>
              <a:t>be in danger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全屏显示(16:9)</PresentationFormat>
  <Paragraphs>217</Paragraphs>
  <Slides>32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楷体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2018-08-06T00:01:00Z</dcterms:created>
  <dcterms:modified xsi:type="dcterms:W3CDTF">2023-01-16T18:06:59Z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CA88ECC5B0364AE49C3B93B0DC7B0951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