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08" r:id="rId2"/>
    <p:sldId id="707" r:id="rId3"/>
    <p:sldId id="423" r:id="rId4"/>
    <p:sldId id="710" r:id="rId5"/>
    <p:sldId id="581" r:id="rId6"/>
    <p:sldId id="582" r:id="rId7"/>
    <p:sldId id="583" r:id="rId8"/>
    <p:sldId id="584" r:id="rId9"/>
    <p:sldId id="713" r:id="rId10"/>
    <p:sldId id="714" r:id="rId11"/>
    <p:sldId id="585" r:id="rId12"/>
    <p:sldId id="586" r:id="rId13"/>
    <p:sldId id="587" r:id="rId14"/>
    <p:sldId id="588" r:id="rId15"/>
    <p:sldId id="771" r:id="rId16"/>
    <p:sldId id="787" r:id="rId17"/>
    <p:sldId id="708" r:id="rId18"/>
    <p:sldId id="350" r:id="rId19"/>
    <p:sldId id="378" r:id="rId20"/>
    <p:sldId id="779" r:id="rId21"/>
    <p:sldId id="380" r:id="rId22"/>
    <p:sldId id="499" r:id="rId23"/>
    <p:sldId id="382" r:id="rId24"/>
    <p:sldId id="642" r:id="rId25"/>
    <p:sldId id="781" r:id="rId26"/>
    <p:sldId id="782" r:id="rId27"/>
    <p:sldId id="783" r:id="rId28"/>
    <p:sldId id="784" r:id="rId29"/>
    <p:sldId id="785" r:id="rId30"/>
    <p:sldId id="786" r:id="rId31"/>
    <p:sldId id="501" r:id="rId32"/>
    <p:sldId id="432" r:id="rId33"/>
    <p:sldId id="748" r:id="rId34"/>
    <p:sldId id="780" r:id="rId35"/>
    <p:sldId id="749" r:id="rId36"/>
    <p:sldId id="750" r:id="rId37"/>
    <p:sldId id="751" r:id="rId38"/>
    <p:sldId id="612" r:id="rId39"/>
    <p:sldId id="613" r:id="rId40"/>
    <p:sldId id="778" r:id="rId41"/>
    <p:sldId id="738" r:id="rId42"/>
    <p:sldId id="739" r:id="rId43"/>
    <p:sldId id="740" r:id="rId44"/>
    <p:sldId id="413" r:id="rId45"/>
    <p:sldId id="341" r:id="rId4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43BBE1"/>
    <a:srgbClr val="AE2A28"/>
    <a:srgbClr val="FFCC00"/>
    <a:srgbClr val="FF0000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15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5C7BDAF2-B766-476D-A746-B9BA20F717F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BDAF2-B766-476D-A746-B9BA20F717F0}" type="slidenum">
              <a:rPr lang="en-US" altLang="zh-CN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29300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 userDrawn="1"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30" name="矩形 6"/>
          <p:cNvSpPr>
            <a:spLocks noChangeArrowheads="1"/>
          </p:cNvSpPr>
          <p:nvPr userDrawn="1"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716F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16F7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16F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16F7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16F7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16F7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16F7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&#38142;&#25509;&#36164;&#28304;/Module%201%20Unit%201_2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38142;&#25509;&#36164;&#28304;/Module%201%20Unit%201_3.swf" TargetMode="External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38142;&#25509;&#36164;&#28304;/Module%201%20Unit%201_3.mp3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38142;&#25509;&#36164;&#28304;/Module%201%20Unit%201_6.mp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&#38142;&#25509;&#36164;&#28304;/Module%201%20Unit%201_6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344128" y="1082242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4490" y="1153680"/>
            <a:ext cx="136842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600" b="1"/>
              <a:t>1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701000" y="1082242"/>
            <a:ext cx="3311624" cy="8651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b="1" kern="10" dirty="0">
                <a:solidFill>
                  <a:srgbClr val="AE2A28"/>
                </a:solidFill>
                <a:latin typeface="Arial" panose="020B0604020202020204"/>
                <a:cs typeface="Arial" panose="020B0604020202020204"/>
              </a:rPr>
              <a:t>Travel</a:t>
            </a:r>
            <a:endParaRPr lang="zh-CN" altLang="en-US" sz="5200" b="1" kern="10" dirty="0">
              <a:solidFill>
                <a:srgbClr val="AE2A28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272690" y="926667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85404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Module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9552" y="2636912"/>
            <a:ext cx="8136904" cy="160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61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Unit 1  </a:t>
            </a:r>
            <a:r>
              <a:rPr lang="zh-CN" alt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We </a:t>
            </a:r>
            <a:r>
              <a:rPr lang="zh-CN" altLang="en-US" sz="4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toured the city by bus and by taxi</a:t>
            </a:r>
            <a:r>
              <a:rPr lang="zh-CN" altLang="en-US" sz="48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.</a:t>
            </a:r>
            <a:endParaRPr lang="zh-CN" altLang="en-US" sz="48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60758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33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014ee94ba5219a1a7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4495800"/>
            <a:ext cx="3200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85800" y="1371600"/>
            <a:ext cx="3810000" cy="2438400"/>
          </a:xfrm>
          <a:prstGeom prst="wedgeRoundRectCallout">
            <a:avLst>
              <a:gd name="adj1" fmla="val 32083"/>
              <a:gd name="adj2" fmla="val 78384"/>
              <a:gd name="adj3" fmla="val 16667"/>
            </a:avLst>
          </a:prstGeom>
          <a:solidFill>
            <a:srgbClr val="66CCFF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724400" y="1333500"/>
            <a:ext cx="3733800" cy="2476500"/>
          </a:xfrm>
          <a:prstGeom prst="wedgeRoundRectCallout">
            <a:avLst>
              <a:gd name="adj1" fmla="val -38264"/>
              <a:gd name="adj2" fmla="val 81921"/>
              <a:gd name="adj3" fmla="val 16667"/>
            </a:avLst>
          </a:prstGeom>
          <a:solidFill>
            <a:srgbClr val="66CCFF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1614488"/>
            <a:ext cx="34290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I most like to travel by</a:t>
            </a:r>
            <a:r>
              <a:rPr lang="en-US" altLang="zh-CN" sz="3600" b="1" i="1">
                <a:solidFill>
                  <a:schemeClr val="tx2"/>
                </a:solidFill>
                <a:latin typeface="Times New Roman" panose="02020603050405020304" pitchFamily="18" charset="0"/>
              </a:rPr>
              <a:t> plane, because it’s fast.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900113" y="1484313"/>
            <a:ext cx="33845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I travel most often by</a:t>
            </a:r>
            <a:r>
              <a:rPr lang="en-US" altLang="zh-CN" sz="3600" b="1" i="1">
                <a:latin typeface="Times New Roman" panose="02020603050405020304" pitchFamily="18" charset="0"/>
              </a:rPr>
              <a:t> bus, because it’s cheap.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65688" y="1368425"/>
            <a:ext cx="34401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I travel least often by</a:t>
            </a:r>
            <a:r>
              <a:rPr lang="en-US" altLang="zh-CN" sz="3600" b="1" i="1">
                <a:latin typeface="Times New Roman" panose="02020603050405020304" pitchFamily="18" charset="0"/>
              </a:rPr>
              <a:t> taxi, because it’s expensive.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029200" y="1400175"/>
            <a:ext cx="3321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FF3300"/>
                </a:solidFill>
                <a:latin typeface="Times New Roman" panose="02020603050405020304" pitchFamily="18" charset="0"/>
              </a:rPr>
              <a:t>I least like to travel by</a:t>
            </a:r>
            <a:r>
              <a:rPr lang="en-US" altLang="zh-CN" sz="3600" b="1" i="1">
                <a:latin typeface="Times New Roman" panose="02020603050405020304" pitchFamily="18" charset="0"/>
              </a:rPr>
              <a:t> train, because it’s crowded.</a:t>
            </a:r>
          </a:p>
        </p:txBody>
      </p:sp>
      <p:sp>
        <p:nvSpPr>
          <p:cNvPr id="12297" name="WordArt 9" descr="窄竖线"/>
          <p:cNvSpPr>
            <a:spLocks noChangeArrowheads="1" noChangeShapeType="1"/>
          </p:cNvSpPr>
          <p:nvPr/>
        </p:nvSpPr>
        <p:spPr bwMode="auto">
          <a:xfrm>
            <a:off x="2895600" y="381000"/>
            <a:ext cx="2590800" cy="8397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000000"/>
                  </a:solidFill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8000"/>
                    </a:srgbClr>
                  </a:outerShdw>
                </a:effectLst>
                <a:latin typeface="Comic Sans MS" panose="030F0702030302020204"/>
              </a:rPr>
              <a:t>For example</a:t>
            </a:r>
            <a:endParaRPr lang="zh-CN" altLang="en-US" sz="3600" b="1" kern="10" dirty="0">
              <a:ln w="12700">
                <a:solidFill>
                  <a:srgbClr val="000000"/>
                </a:solidFill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8000"/>
                  </a:srgbClr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 autoUpdateAnimBg="0"/>
      <p:bldP spid="16389" grpId="0" autoUpdateAnimBg="0"/>
      <p:bldP spid="16389" grpId="1" autoUpdateAnimBg="0"/>
      <p:bldP spid="16390" grpId="0" autoUpdateAnimBg="0"/>
      <p:bldP spid="16391" grpId="0" autoUpdateAnimBg="0"/>
      <p:bldP spid="16392" grpId="0" autoUpdateAnimBg="0"/>
      <p:bldP spid="16392" grpId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4425" y="5086350"/>
            <a:ext cx="2828925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 descr="15771042945278447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549275"/>
            <a:ext cx="2879725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6075" y="765175"/>
            <a:ext cx="14684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airplane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6075" y="1196975"/>
            <a:ext cx="54546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Have you ever taken an  airplane?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6075" y="1631950"/>
            <a:ext cx="9477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train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46075" y="2063750"/>
            <a:ext cx="60086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Do you like traveling by train? Why?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967038" y="333375"/>
            <a:ext cx="2389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Discussion</a:t>
            </a:r>
            <a:r>
              <a:rPr lang="en-US" altLang="zh-CN" sz="36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46075" y="2495550"/>
            <a:ext cx="828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ship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46075" y="2927350"/>
            <a:ext cx="7421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Can you describe your feeling of taking a ship?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46075" y="5086350"/>
            <a:ext cx="766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taxi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46075" y="5518150"/>
            <a:ext cx="56086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When do you choose to take a taxi?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46075" y="3355975"/>
            <a:ext cx="7286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46075" y="3787775"/>
            <a:ext cx="53308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Do you often go to school by bus?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346075" y="4724400"/>
            <a:ext cx="70453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06780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What’re the advantages of taking a subway?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346075" y="4222750"/>
            <a:ext cx="1439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0678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subway</a:t>
            </a:r>
            <a:r>
              <a:rPr lang="en-US" altLang="zh-CN" sz="2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  <p:bldP spid="17422" grpId="0" autoUpdateAnimBg="0"/>
      <p:bldP spid="17423" grpId="0" autoUpdateAnimBg="0"/>
      <p:bldP spid="174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4510088"/>
            <a:ext cx="3255963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3775" y="760413"/>
            <a:ext cx="7535863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Which of these forms of transport do you 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like most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like least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use most often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use least often</a:t>
            </a:r>
            <a:r>
              <a:rPr lang="en-US" altLang="zh-CN" sz="3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6" name="AutoShape 4"/>
          <p:cNvSpPr/>
          <p:nvPr/>
        </p:nvSpPr>
        <p:spPr bwMode="auto">
          <a:xfrm>
            <a:off x="774700" y="1630363"/>
            <a:ext cx="219075" cy="1919287"/>
          </a:xfrm>
          <a:prstGeom prst="leftBrace">
            <a:avLst>
              <a:gd name="adj1" fmla="val 73007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74700" y="4003675"/>
            <a:ext cx="7042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Times New Roman" panose="02020603050405020304" pitchFamily="18" charset="0"/>
              </a:rPr>
              <a:t>Why do you like travelling by ...?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74700" y="4795838"/>
            <a:ext cx="69818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I like travelling by ... because ...</a:t>
            </a:r>
            <a:endParaRPr lang="zh-CN" altLang="en-US" sz="32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628775"/>
            <a:ext cx="32654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utoUpdateAnimBg="0"/>
      <p:bldP spid="1843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133600"/>
            <a:ext cx="4381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61975" y="838200"/>
            <a:ext cx="6940550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Talk about these questions and describe your last trip:</a:t>
            </a:r>
          </a:p>
          <a:p>
            <a:pPr>
              <a:lnSpc>
                <a:spcPct val="120000"/>
              </a:lnSpc>
            </a:pPr>
            <a:endParaRPr lang="en-US" altLang="zh-CN" sz="32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Where did you go?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How did you go there?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What did you do there?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How was your trip?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Did you have a good time?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12725" y="1239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pic>
        <p:nvPicPr>
          <p:cNvPr id="15365" name="Picture 5" descr="0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5734050"/>
            <a:ext cx="4524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349500"/>
            <a:ext cx="28479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650" y="333375"/>
            <a:ext cx="76962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Work in pairs. You may talk like this: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4213" y="1268413"/>
            <a:ext cx="7848600" cy="493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dirty="0">
                <a:latin typeface="Times New Roman" panose="02020603050405020304" pitchFamily="18" charset="0"/>
              </a:rPr>
              <a:t>: Do you like travelling?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600" b="1" dirty="0">
                <a:latin typeface="Times New Roman" panose="02020603050405020304" pitchFamily="18" charset="0"/>
              </a:rPr>
              <a:t>: Yes, I like it a lot.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dirty="0">
                <a:latin typeface="Times New Roman" panose="02020603050405020304" pitchFamily="18" charset="0"/>
              </a:rPr>
              <a:t>: How do you often travel?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3600" b="1" dirty="0">
                <a:latin typeface="Times New Roman" panose="02020603050405020304" pitchFamily="18" charset="0"/>
              </a:rPr>
              <a:t>: I often travel by plane.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dirty="0">
                <a:latin typeface="Times New Roman" panose="02020603050405020304" pitchFamily="18" charset="0"/>
              </a:rPr>
              <a:t>: What about you?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3600" b="1" dirty="0">
                <a:latin typeface="Times New Roman" panose="02020603050405020304" pitchFamily="18" charset="0"/>
              </a:rPr>
              <a:t>: I often travel by train.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3600" b="1" dirty="0">
                <a:latin typeface="Times New Roman" panose="02020603050405020304" pitchFamily="18" charset="0"/>
              </a:rPr>
              <a:t>: We all like travelling. It’s very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 exciting and interesting. 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850" y="2616200"/>
            <a:ext cx="85693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5200" b="1">
                <a:solidFill>
                  <a:srgbClr val="6600FF"/>
                </a:solidFill>
                <a:latin typeface="Times New Roman" panose="02020603050405020304" pitchFamily="18" charset="0"/>
              </a:rPr>
              <a:t>Read the words and expressions loudly.</a:t>
            </a:r>
          </a:p>
        </p:txBody>
      </p:sp>
      <p:pic>
        <p:nvPicPr>
          <p:cNvPr id="17411" name="Picture 3" descr="Nonam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</a:blip>
          <a:srcRect/>
          <a:stretch>
            <a:fillRect/>
          </a:stretch>
        </p:blipFill>
        <p:spPr bwMode="auto">
          <a:xfrm>
            <a:off x="468313" y="549275"/>
            <a:ext cx="205105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th?id=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294188"/>
            <a:ext cx="226695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0" y="142875"/>
            <a:ext cx="51054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209800" y="1524000"/>
            <a:ext cx="4105275" cy="50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6078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航班；飞行  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因为；由于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adv. </a:t>
            </a:r>
            <a:r>
              <a:rPr lang="zh-CN" altLang="en-US" sz="3200" b="1" dirty="0">
                <a:latin typeface="Times New Roman" panose="02020603050405020304" pitchFamily="18" charset="0"/>
              </a:rPr>
              <a:t>径直地；直接地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飞行员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200" b="1" dirty="0">
                <a:latin typeface="Times New Roman" panose="02020603050405020304" pitchFamily="18" charset="0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</a:rPr>
              <a:t>成功；做成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只要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2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latin typeface="Times New Roman" panose="02020603050405020304" pitchFamily="18" charset="0"/>
              </a:rPr>
              <a:t>毕业生</a:t>
            </a:r>
          </a:p>
          <a:p>
            <a:pPr>
              <a:lnSpc>
                <a:spcPct val="110000"/>
              </a:lnSpc>
              <a:spcBef>
                <a:spcPct val="5000"/>
              </a:spcBef>
            </a:pPr>
            <a:r>
              <a:rPr lang="en-US" altLang="zh-CN" sz="32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adv.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确切地；完全；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(</a:t>
            </a:r>
            <a:r>
              <a:rPr lang="zh-CN" altLang="en-US" sz="3200" b="1" dirty="0">
                <a:latin typeface="Times New Roman" panose="02020603050405020304" pitchFamily="18" charset="0"/>
              </a:rPr>
              <a:t>表示赞同</a:t>
            </a:r>
            <a:r>
              <a:rPr lang="en-US" altLang="zh-CN" sz="3200" b="1" dirty="0">
                <a:latin typeface="Times New Roman" panose="02020603050405020304" pitchFamily="18" charset="0"/>
              </a:rPr>
              <a:t>)</a:t>
            </a:r>
            <a:r>
              <a:rPr lang="zh-CN" altLang="en-US" sz="3200" b="1" dirty="0">
                <a:latin typeface="Times New Roman" panose="02020603050405020304" pitchFamily="18" charset="0"/>
              </a:rPr>
              <a:t>确实如此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248400" y="1417638"/>
            <a:ext cx="28956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49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flight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because of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direct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pilot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succeed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as long as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school-leaver exactly</a:t>
            </a:r>
            <a:endParaRPr lang="zh-CN" altLang="en-US" sz="3600" b="1" i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14600" y="57785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Words review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762000" y="1447800"/>
            <a:ext cx="1108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flait</a:t>
            </a: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28600" y="2590800"/>
            <a:ext cx="1785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dai'rekt</a:t>
            </a: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1000" y="3200400"/>
            <a:ext cx="1492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/'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pailət</a:t>
            </a: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3810000"/>
            <a:ext cx="158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sək'sid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28600" y="5562600"/>
            <a:ext cx="19002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iɡ'zæktli</a:t>
            </a:r>
            <a:r>
              <a:rPr lang="en-US" altLang="zh-CN" sz="3200" b="1" dirty="0">
                <a:latin typeface="Times New Roman" panose="02020603050405020304" pitchFamily="18" charset="0"/>
              </a:rPr>
              <a:t>/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76962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Words: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flight     direct     pilot     succeed    school-leaver     exactly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85800" y="2241550"/>
            <a:ext cx="80772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Phrases: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be full of      because of     as long as</a:t>
            </a:r>
          </a:p>
          <a:p>
            <a:pPr>
              <a:lnSpc>
                <a:spcPct val="8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succeed in doing…    look forward to…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5800" y="3733800"/>
            <a:ext cx="7848600" cy="2892425"/>
          </a:xfrm>
          <a:prstGeom prst="rect">
            <a:avLst/>
          </a:prstGeom>
          <a:solidFill>
            <a:schemeClr val="bg1">
              <a:alpha val="5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Patterns: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We toured the city by bus and by taxi.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— What did you do during the winter   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holiday?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— I went to see my grandparents in </a:t>
            </a:r>
          </a:p>
          <a:p>
            <a:pPr>
              <a:lnSpc>
                <a:spcPct val="8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Xi’an.</a:t>
            </a:r>
          </a:p>
        </p:txBody>
      </p:sp>
      <p:pic>
        <p:nvPicPr>
          <p:cNvPr id="19461" name="Picture 5" descr="word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67450"/>
            <a:ext cx="990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2" name="WordArt 6"/>
          <p:cNvSpPr>
            <a:spLocks noChangeArrowheads="1" noChangeShapeType="1"/>
          </p:cNvSpPr>
          <p:nvPr/>
        </p:nvSpPr>
        <p:spPr bwMode="auto">
          <a:xfrm>
            <a:off x="2895600" y="228600"/>
            <a:ext cx="3200400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Comic Sans MS" panose="030F0702030302020204"/>
              </a:rPr>
              <a:t>Focus on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Comic Sans MS" panose="030F070203030202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19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79388" y="765175"/>
            <a:ext cx="85677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1. Complete the sentences so they are true</a:t>
            </a:r>
          </a:p>
          <a:p>
            <a:pPr eaLnBrk="1" hangingPunct="1"/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for you.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39750" y="1917700"/>
            <a:ext cx="7881938" cy="4613275"/>
          </a:xfrm>
          <a:prstGeom prst="rect">
            <a:avLst/>
          </a:prstGeom>
          <a:solidFill>
            <a:srgbClr val="43B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34" tIns="59267" rIns="118534" bIns="59267">
            <a:spAutoFit/>
          </a:bodyPr>
          <a:lstStyle>
            <a:lvl1pPr marL="514350" indent="-5143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 I most like to travel by ____________.</a:t>
            </a:r>
          </a:p>
          <a:p>
            <a:pPr eaLnBrk="1" hangingPunct="1">
              <a:lnSpc>
                <a:spcPct val="125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 I least like to travel by ____________.</a:t>
            </a:r>
          </a:p>
          <a:p>
            <a:pPr eaLnBrk="1" hangingPunct="1">
              <a:lnSpc>
                <a:spcPct val="125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 I travel most often by _____________.</a:t>
            </a:r>
          </a:p>
          <a:p>
            <a:pPr eaLnBrk="1" hangingPunct="1">
              <a:lnSpc>
                <a:spcPct val="125000"/>
              </a:lnSpc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5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 I travel least often by _____________.</a:t>
            </a:r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6513" y="349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0485" name="WordArt 11"/>
          <p:cNvSpPr>
            <a:spLocks noChangeArrowheads="1" noChangeShapeType="1" noTextEdit="1"/>
          </p:cNvSpPr>
          <p:nvPr/>
        </p:nvSpPr>
        <p:spPr bwMode="auto">
          <a:xfrm>
            <a:off x="4067175" y="333375"/>
            <a:ext cx="4826000" cy="574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2800" b="1" kern="10" spc="-28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Arial" panose="020B0604020202020204"/>
                <a:cs typeface="Arial" panose="020B0604020202020204"/>
              </a:rPr>
              <a:t>Listening and vocabulary</a:t>
            </a:r>
            <a:endParaRPr lang="zh-CN" altLang="en-US" sz="2800" b="1" kern="10" spc="-28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03800" y="2060575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taxi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932363" y="3357563"/>
            <a:ext cx="793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bus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859338" y="4652963"/>
            <a:ext cx="1381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bicycle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59338" y="5949950"/>
            <a:ext cx="906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ship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6" grpId="0"/>
      <p:bldP spid="22537" grpId="0"/>
      <p:bldP spid="225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3850" y="333375"/>
            <a:ext cx="82089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0" tIns="59255" rIns="118510" bIns="59255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Listen and complete the notes. </a:t>
            </a:r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466725" y="1628775"/>
            <a:ext cx="731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 The flight takes about  ________ hours.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 Time difference:  ________ hours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 Flight number:  ________</a:t>
            </a:r>
          </a:p>
          <a:p>
            <a:pPr eaLnBrk="1" hangingPunct="1">
              <a:lnSpc>
                <a:spcPct val="14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21508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76250"/>
            <a:ext cx="11430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6725" y="3719513"/>
            <a:ext cx="8220075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 From  ________ to  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5 Leave at (new time):  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 Arrive at (new time):  ___________________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292725" y="1844675"/>
            <a:ext cx="725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ten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211638" y="2492375"/>
            <a:ext cx="104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eight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924300" y="3213100"/>
            <a:ext cx="1381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CA938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195513" y="3860800"/>
            <a:ext cx="1639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London 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284663" y="3860800"/>
            <a:ext cx="1425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Beijing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716463" y="4508500"/>
            <a:ext cx="1131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11:30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59338" y="5157788"/>
            <a:ext cx="3805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5:30 in the afternoon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  <p:bldP spid="23562" grpId="0"/>
      <p:bldP spid="23563" grpId="0"/>
      <p:bldP spid="235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ir%20readi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28600"/>
            <a:ext cx="1827213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515350" cy="520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1. To understand the conversation with </a:t>
            </a:r>
            <a:r>
              <a:rPr lang="en-US" altLang="zh-CN" sz="3400" b="1" dirty="0">
                <a:latin typeface="Times New Roman" panose="02020603050405020304" pitchFamily="18" charset="0"/>
              </a:rPr>
              <a:t> </a:t>
            </a:r>
            <a:r>
              <a:rPr lang="zh-CN" altLang="en-US" sz="3400" b="1" dirty="0">
                <a:latin typeface="Times New Roman" panose="02020603050405020304" pitchFamily="18" charset="0"/>
              </a:rPr>
              <a:t>regard to “travel”.</a:t>
            </a:r>
          </a:p>
          <a:p>
            <a:pPr>
              <a:lnSpc>
                <a:spcPct val="9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2. To learn some key words and useful expressions </a:t>
            </a:r>
          </a:p>
          <a:p>
            <a:pPr>
              <a:lnSpc>
                <a:spcPct val="9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3. To talk about one’s holiday using the structures below:</a:t>
            </a:r>
          </a:p>
          <a:p>
            <a:pPr>
              <a:lnSpc>
                <a:spcPct val="90000"/>
              </a:lnSpc>
            </a:pPr>
            <a:r>
              <a:rPr lang="zh-CN" altLang="en-US" sz="3400" b="1" dirty="0">
                <a:latin typeface="Times New Roman" panose="02020603050405020304" pitchFamily="18" charset="0"/>
              </a:rPr>
              <a:t>   </a:t>
            </a:r>
            <a:r>
              <a:rPr lang="zh-CN" altLang="en-US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I most/least like to travel by…</a:t>
            </a:r>
          </a:p>
          <a:p>
            <a:pPr>
              <a:lnSpc>
                <a:spcPct val="90000"/>
              </a:lnSpc>
            </a:pPr>
            <a:r>
              <a:rPr lang="zh-CN" altLang="en-US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  I travel most often/ least often by…</a:t>
            </a:r>
          </a:p>
          <a:p>
            <a:pPr>
              <a:lnSpc>
                <a:spcPct val="90000"/>
              </a:lnSpc>
            </a:pPr>
            <a:r>
              <a:rPr lang="zh-CN" altLang="en-US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 — What did you do during the winter</a:t>
            </a:r>
            <a:r>
              <a:rPr lang="en-US" altLang="zh-CN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en-US" altLang="zh-CN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holiday?</a:t>
            </a:r>
          </a:p>
          <a:p>
            <a:pPr>
              <a:lnSpc>
                <a:spcPct val="90000"/>
              </a:lnSpc>
            </a:pPr>
            <a:r>
              <a:rPr lang="zh-CN" altLang="en-US" sz="3400" b="1" i="1" dirty="0">
                <a:solidFill>
                  <a:srgbClr val="3333FF"/>
                </a:solidFill>
                <a:latin typeface="Times New Roman" panose="02020603050405020304" pitchFamily="18" charset="0"/>
              </a:rPr>
              <a:t>  — I went to see my grandparents in Xi’an.</a:t>
            </a:r>
          </a:p>
        </p:txBody>
      </p:sp>
      <p:grpSp>
        <p:nvGrpSpPr>
          <p:cNvPr id="4100" name="Group 4"/>
          <p:cNvGrpSpPr/>
          <p:nvPr/>
        </p:nvGrpSpPr>
        <p:grpSpPr bwMode="auto">
          <a:xfrm>
            <a:off x="714375" y="500063"/>
            <a:ext cx="3251200" cy="719137"/>
            <a:chOff x="0" y="0"/>
            <a:chExt cx="2449" cy="499"/>
          </a:xfrm>
        </p:grpSpPr>
        <p:sp>
          <p:nvSpPr>
            <p:cNvPr id="4102" name="AutoShape 5"/>
            <p:cNvSpPr/>
            <p:nvPr/>
          </p:nvSpPr>
          <p:spPr bwMode="auto">
            <a:xfrm>
              <a:off x="0" y="0"/>
              <a:ext cx="2449" cy="499"/>
            </a:xfrm>
            <a:prstGeom prst="roundRect">
              <a:avLst>
                <a:gd name="adj" fmla="val 16662"/>
              </a:avLst>
            </a:prstGeom>
            <a:solidFill>
              <a:srgbClr val="CCFFFF"/>
            </a:solidFill>
            <a:ln w="38100">
              <a:solidFill>
                <a:srgbClr val="99CC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3600" b="1" dirty="0">
                  <a:latin typeface="Times New Roman" panose="02020603050405020304" pitchFamily="18" charset="0"/>
                </a:rPr>
                <a:t>Objectives</a:t>
              </a:r>
            </a:p>
          </p:txBody>
        </p:sp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4" y="24"/>
              <a:ext cx="2400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</p:grpSp>
      <p:pic>
        <p:nvPicPr>
          <p:cNvPr id="4101" name="Picture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457200"/>
            <a:ext cx="7826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j0292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5162550"/>
            <a:ext cx="1403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 descr="123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4652963"/>
            <a:ext cx="25209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WordArt 2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5976937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miter lim="800000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 Watch and read</a:t>
            </a:r>
            <a:endParaRPr lang="zh-CN" altLang="en-US" sz="3600" b="1" kern="10">
              <a:ln w="12700">
                <a:solidFill>
                  <a:srgbClr val="EAEAEA"/>
                </a:solidFill>
                <a:miter lim="800000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3132138" y="1916113"/>
            <a:ext cx="5257800" cy="3032125"/>
          </a:xfrm>
          <a:prstGeom prst="rect">
            <a:avLst/>
          </a:prstGeom>
          <a:solidFill>
            <a:srgbClr val="CCFFCC"/>
          </a:solidFill>
          <a:ln w="15875" cap="rnd">
            <a:solidFill>
              <a:srgbClr val="808000"/>
            </a:solidFill>
            <a:prstDash val="sysDot"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66FF"/>
                </a:solidFill>
                <a:latin typeface="Comic Sans MS" panose="030F0702030302020204" pitchFamily="66" charset="0"/>
              </a:rPr>
              <a:t>Learning to learn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When you listen to the recording, try to note down the key information. Your notes will then help you retell the main information.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403225" y="476250"/>
            <a:ext cx="382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3. </a:t>
            </a:r>
            <a:r>
              <a:rPr lang="zh-CN" altLang="en-US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3600" b="1" dirty="0" err="1">
                <a:solidFill>
                  <a:srgbClr val="003399"/>
                </a:solidFill>
                <a:latin typeface="Times New Roman" panose="02020603050405020304" pitchFamily="18" charset="0"/>
              </a:rPr>
              <a:t>isten</a:t>
            </a:r>
            <a:r>
              <a:rPr lang="en-US" altLang="zh-CN" sz="36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 and read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0" y="1557338"/>
            <a:ext cx="8893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 Welcome back, everyone!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      Hi, Lingling! How was your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holiday?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 Not bad! I went to see my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grandparents in 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Henan Province.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train </a:t>
            </a:r>
            <a:r>
              <a:rPr lang="en-US" altLang="zh-C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full of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people, 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 I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had to stand for over three hours!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Betty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     Bad luck. Why is travel so difficult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winter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Lingling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Well, it’s the busiest season in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China because of 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the Spring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Festival. Where’s Tony?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 He went to stay with his family in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 He’s 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flying back today. But</a:t>
            </a:r>
            <a:r>
              <a:rPr lang="zh-CN" altLang="en-US" sz="2800" b="1"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flight is late.</a:t>
            </a:r>
          </a:p>
        </p:txBody>
      </p:sp>
      <p:pic>
        <p:nvPicPr>
          <p:cNvPr id="23556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404813"/>
            <a:ext cx="9366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"/>
          <p:cNvSpPr>
            <a:spLocks noChangeArrowheads="1"/>
          </p:cNvSpPr>
          <p:nvPr/>
        </p:nvSpPr>
        <p:spPr bwMode="auto">
          <a:xfrm>
            <a:off x="250825" y="620713"/>
            <a:ext cx="856932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3200" b="1">
                <a:latin typeface="Times New Roman" panose="02020603050405020304" pitchFamily="18" charset="0"/>
              </a:rPr>
              <a:t>:     Where did you go, Daming?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3200" b="1">
                <a:latin typeface="Times New Roman" panose="02020603050405020304" pitchFamily="18" charset="0"/>
              </a:rPr>
              <a:t>: We flew direct to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Hong Kong</a:t>
            </a:r>
            <a:r>
              <a:rPr lang="zh-CN" altLang="en-US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and the </a:t>
            </a:r>
            <a:r>
              <a:rPr lang="zh-CN" altLang="en-US" sz="3200" b="1">
                <a:latin typeface="Times New Roman" panose="02020603050405020304" pitchFamily="18" charset="0"/>
              </a:rPr>
              <a:t> 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            </a:t>
            </a:r>
            <a:r>
              <a:rPr lang="en-US" altLang="zh-CN" sz="3200" b="1">
                <a:latin typeface="Times New Roman" panose="02020603050405020304" pitchFamily="18" charset="0"/>
              </a:rPr>
              <a:t>plane left a bit late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too! But the pilot </a:t>
            </a:r>
            <a:r>
              <a:rPr lang="zh-CN" altLang="en-US" sz="3200" b="1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            </a:t>
            </a:r>
            <a:r>
              <a:rPr lang="en-US" altLang="zh-CN" sz="3200" b="1">
                <a:latin typeface="Times New Roman" panose="02020603050405020304" pitchFamily="18" charset="0"/>
              </a:rPr>
              <a:t>succeeded in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landing on time. Then we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took a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boat to Lantau Island and went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to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Disneyland</a:t>
            </a:r>
            <a:r>
              <a:rPr lang="en-US" altLang="zh-CN" sz="3200" b="1">
                <a:latin typeface="Times New Roman" panose="02020603050405020304" pitchFamily="18" charset="0"/>
              </a:rPr>
              <a:t>. It was great fun!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3200" b="1">
                <a:latin typeface="Times New Roman" panose="02020603050405020304" pitchFamily="18" charset="0"/>
              </a:rPr>
              <a:t>: How about you, Betty?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Betty</a:t>
            </a:r>
            <a:r>
              <a:rPr lang="en-US" altLang="zh-CN" sz="3200" b="1">
                <a:latin typeface="Times New Roman" panose="02020603050405020304" pitchFamily="18" charset="0"/>
              </a:rPr>
              <a:t>: We had quite a good time in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Beijing.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We toured the city by bus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and by taxi. 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Last weekend, we took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a tour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by coach</a:t>
            </a:r>
            <a:r>
              <a:rPr lang="en-US" altLang="zh-CN" sz="3200" b="1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to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the Summer</a:t>
            </a:r>
            <a:r>
              <a:rPr lang="zh-CN" altLang="en-US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Palace </a:t>
            </a:r>
            <a:r>
              <a:rPr lang="en-US" altLang="zh-CN" sz="3200" b="1">
                <a:latin typeface="Times New Roman" panose="02020603050405020304" pitchFamily="18" charset="0"/>
              </a:rPr>
              <a:t>and went for a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long walk around the lake.</a:t>
            </a:r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250825" y="836613"/>
            <a:ext cx="856932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Lingling</a:t>
            </a:r>
            <a:r>
              <a:rPr lang="en-US" altLang="zh-CN" sz="3200" b="1">
                <a:latin typeface="Times New Roman" panose="02020603050405020304" pitchFamily="18" charset="0"/>
              </a:rPr>
              <a:t>: That sounds great! But now, we’d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</a:rPr>
              <a:t>                 </a:t>
            </a:r>
            <a:r>
              <a:rPr lang="en-US" altLang="zh-CN" sz="3200" b="1">
                <a:latin typeface="Times New Roman" panose="02020603050405020304" pitchFamily="18" charset="0"/>
              </a:rPr>
              <a:t>better get back to work. We’re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going  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to have a big exam at the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end of the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 term.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  Betty</a:t>
            </a:r>
            <a:r>
              <a:rPr lang="en-US" altLang="zh-CN" sz="3200" b="1">
                <a:latin typeface="Times New Roman" panose="02020603050405020304" pitchFamily="18" charset="0"/>
              </a:rPr>
              <a:t>: There’s nothing to worry about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as</a:t>
            </a:r>
            <a:r>
              <a:rPr lang="zh-CN" altLang="en-US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                long as </a:t>
            </a:r>
            <a:r>
              <a:rPr lang="en-US" altLang="zh-CN" sz="3200" b="1">
                <a:latin typeface="Times New Roman" panose="02020603050405020304" pitchFamily="18" charset="0"/>
              </a:rPr>
              <a:t>you work hard.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66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3200" b="1">
                <a:latin typeface="Times New Roman" panose="02020603050405020304" pitchFamily="18" charset="0"/>
              </a:rPr>
              <a:t>: And after the exam, there’s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en-US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school-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D60093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altLang="zh-CN" sz="3200" b="1">
                <a:solidFill>
                  <a:srgbClr val="D60093"/>
                </a:solidFill>
                <a:latin typeface="Times New Roman" panose="02020603050405020304" pitchFamily="18" charset="0"/>
              </a:rPr>
              <a:t>leavers’ party</a:t>
            </a:r>
            <a:r>
              <a:rPr lang="en-US" altLang="zh-CN" sz="3200" b="1">
                <a:latin typeface="Times New Roman" panose="02020603050405020304" pitchFamily="18" charset="0"/>
              </a:rPr>
              <a:t>. We’re all</a:t>
            </a:r>
            <a:r>
              <a:rPr lang="zh-CN" altLang="en-US" sz="3200" b="1"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latin typeface="Times New Roman" panose="02020603050405020304" pitchFamily="18" charset="0"/>
              </a:rPr>
              <a:t>looking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forward to it!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Betty</a:t>
            </a:r>
            <a:r>
              <a:rPr lang="en-US" altLang="zh-CN" sz="3200" b="1">
                <a:latin typeface="Times New Roman" panose="02020603050405020304" pitchFamily="18" charset="0"/>
              </a:rPr>
              <a:t>:     Exactly! We’ll 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have a great</a:t>
            </a:r>
          </a:p>
          <a:p>
            <a:pPr eaLnBrk="1" hangingPunct="1">
              <a:lnSpc>
                <a:spcPts val="35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              time!</a:t>
            </a:r>
          </a:p>
        </p:txBody>
      </p:sp>
      <p:graphicFrame>
        <p:nvGraphicFramePr>
          <p:cNvPr id="27680" name="Group 32"/>
          <p:cNvGraphicFramePr>
            <a:graphicFrameLocks noGrp="1"/>
          </p:cNvGraphicFramePr>
          <p:nvPr/>
        </p:nvGraphicFramePr>
        <p:xfrm>
          <a:off x="4932363" y="4508500"/>
          <a:ext cx="3671887" cy="2211387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50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     Everyday English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Not bad!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 was great fun!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about you?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We’d better get back to work.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3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We’ll have a great time!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81057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Now complete the table.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859" name="Group 115"/>
          <p:cNvGraphicFramePr>
            <a:graphicFrameLocks noGrp="1"/>
          </p:cNvGraphicFramePr>
          <p:nvPr/>
        </p:nvGraphicFramePr>
        <p:xfrm>
          <a:off x="250825" y="1412875"/>
          <a:ext cx="8569325" cy="4392675"/>
        </p:xfrm>
        <a:graphic>
          <a:graphicData uri="http://schemas.openxmlformats.org/drawingml/2006/table">
            <a:tbl>
              <a:tblPr/>
              <a:tblGrid>
                <a:gridCol w="151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6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6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Holiday activities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Lingling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went to see her grandparents in Henan Province by train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Tony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9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Daming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Betty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716F70"/>
                          </a:solidFill>
                          <a:latin typeface="Franklin Gothic Medium" panose="020B0603020102020204" pitchFamily="34" charset="0"/>
                          <a:ea typeface="微软雅黑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839" name="Rectangle 95"/>
          <p:cNvSpPr>
            <a:spLocks noChangeArrowheads="1"/>
          </p:cNvSpPr>
          <p:nvPr/>
        </p:nvSpPr>
        <p:spPr bwMode="auto">
          <a:xfrm>
            <a:off x="1835150" y="2997200"/>
            <a:ext cx="7308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went to stay with his family in the UK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by plane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841" name="Rectangle 97"/>
          <p:cNvSpPr>
            <a:spLocks noChangeArrowheads="1"/>
          </p:cNvSpPr>
          <p:nvPr/>
        </p:nvSpPr>
        <p:spPr bwMode="auto">
          <a:xfrm>
            <a:off x="1763713" y="4005263"/>
            <a:ext cx="66246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Flew to Hong Kong and visit Lantau Island and Disneyland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1845" name="Rectangle 101"/>
          <p:cNvSpPr>
            <a:spLocks noChangeArrowheads="1"/>
          </p:cNvSpPr>
          <p:nvPr/>
        </p:nvSpPr>
        <p:spPr bwMode="auto">
          <a:xfrm>
            <a:off x="1763713" y="4941888"/>
            <a:ext cx="67691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Toured Beijing by bus and by taxi and took a tour by coach to the Summer Palace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83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84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84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39" grpId="0"/>
      <p:bldP spid="31841" grpId="0"/>
      <p:bldP spid="318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/>
          </p:cNvSpPr>
          <p:nvPr/>
        </p:nvSpPr>
        <p:spPr bwMode="auto">
          <a:xfrm>
            <a:off x="2362200" y="381000"/>
            <a:ext cx="3938588" cy="85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anose="030F0702030302020204"/>
              </a:rPr>
              <a:t>Language points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anose="030F0702030302020204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76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The train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was full of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people, and I had to stand for over three hours!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火车上全是人，我不得不站了三个多小时</a:t>
            </a:r>
            <a:r>
              <a:rPr lang="en-US" altLang="zh-CN" sz="3600" b="1" dirty="0"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33400" y="3051175"/>
            <a:ext cx="8229600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full of </a:t>
            </a:r>
            <a:r>
              <a:rPr lang="zh-CN" altLang="en-US" sz="3600" b="1" dirty="0">
                <a:latin typeface="Times New Roman" panose="02020603050405020304" pitchFamily="18" charset="0"/>
              </a:rPr>
              <a:t>意为“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充满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；装满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zh-CN" sz="3600" b="1" dirty="0"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，其后可接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可数名词复数</a:t>
            </a:r>
            <a:r>
              <a:rPr lang="zh-CN" altLang="en-US" sz="3600" b="1" dirty="0">
                <a:latin typeface="Times New Roman" panose="02020603050405020304" pitchFamily="18" charset="0"/>
              </a:rPr>
              <a:t>或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不可数名词</a:t>
            </a:r>
            <a:r>
              <a:rPr lang="zh-CN" altLang="en-US" sz="3600" b="1" dirty="0">
                <a:latin typeface="Times New Roman" panose="02020603050405020304" pitchFamily="18" charset="0"/>
              </a:rPr>
              <a:t>。同义短语为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filled with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55626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latin typeface="Times New Roman" panose="02020603050405020304" pitchFamily="18" charset="0"/>
              </a:rPr>
              <a:t>箱子里装满了书。</a:t>
            </a:r>
          </a:p>
          <a:p>
            <a:r>
              <a:rPr lang="en-US" altLang="zh-CN" sz="3600" b="1" dirty="0">
                <a:latin typeface="Times New Roman" panose="02020603050405020304" pitchFamily="18" charset="0"/>
              </a:rPr>
              <a:t>The box is </a:t>
            </a:r>
            <a:r>
              <a:rPr lang="zh-CN" altLang="en-US" sz="3600" b="1" u="sng" dirty="0">
                <a:latin typeface="Times New Roman" panose="02020603050405020304" pitchFamily="18" charset="0"/>
              </a:rPr>
              <a:t>　　　　　　　　</a:t>
            </a:r>
            <a:r>
              <a:rPr lang="zh-CN" altLang="en-US" sz="3600" b="1" dirty="0">
                <a:latin typeface="Times New Roman" panose="02020603050405020304" pitchFamily="18" charset="0"/>
              </a:rPr>
              <a:t> </a:t>
            </a:r>
            <a:r>
              <a:rPr lang="en-US" altLang="zh-CN" sz="3600" b="1" dirty="0">
                <a:latin typeface="Times New Roman" panose="02020603050405020304" pitchFamily="18" charset="0"/>
              </a:rPr>
              <a:t>books.</a:t>
            </a:r>
          </a:p>
        </p:txBody>
      </p:sp>
      <p:pic>
        <p:nvPicPr>
          <p:cNvPr id="57350" name="Picture 6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4870450"/>
            <a:ext cx="328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667000" y="6096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full of/ filled with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48" grpId="0" animBg="1" autoUpdateAnimBg="0"/>
      <p:bldP spid="57349" grpId="0" autoUpdateAnimBg="0"/>
      <p:bldP spid="573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485775"/>
            <a:ext cx="82296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Well, it’s the busiest season in China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because of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the Spring Festival.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由于春节，冬季成了中国交通最繁忙  </a:t>
            </a:r>
          </a:p>
          <a:p>
            <a:pPr>
              <a:lnSpc>
                <a:spcPct val="9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的季节。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09600" y="2895600"/>
            <a:ext cx="8001000" cy="114617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because of</a:t>
            </a:r>
            <a:r>
              <a:rPr lang="zh-CN" altLang="en-US" sz="3600" b="1" dirty="0">
                <a:latin typeface="Times New Roman" panose="02020603050405020304" pitchFamily="18" charset="0"/>
              </a:rPr>
              <a:t>意为“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因为；由于</a:t>
            </a:r>
            <a:r>
              <a:rPr lang="zh-CN" altLang="en-US" sz="3600" b="1" dirty="0">
                <a:latin typeface="Times New Roman" panose="02020603050405020304" pitchFamily="18" charset="0"/>
              </a:rPr>
              <a:t>”，后可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接名词、代词或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V-</a:t>
            </a:r>
            <a:r>
              <a:rPr lang="en-US" altLang="zh-CN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形式</a:t>
            </a:r>
            <a:r>
              <a:rPr lang="zh-CN" altLang="en-US" sz="3600" b="1" dirty="0">
                <a:latin typeface="Times New Roman" panose="02020603050405020304" pitchFamily="18" charset="0"/>
              </a:rPr>
              <a:t>。例如：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33400" y="4267200"/>
            <a:ext cx="8229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We can’t go out for a walk 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because of</a:t>
            </a:r>
            <a:r>
              <a:rPr lang="en-US" altLang="zh-CN" sz="3600" b="1" dirty="0">
                <a:latin typeface="Times New Roman" panose="02020603050405020304" pitchFamily="18" charset="0"/>
              </a:rPr>
              <a:t> the rain. </a:t>
            </a:r>
          </a:p>
          <a:p>
            <a:r>
              <a:rPr lang="zh-CN" altLang="en-US" sz="3600" b="1" dirty="0">
                <a:latin typeface="Times New Roman" panose="02020603050405020304" pitchFamily="18" charset="0"/>
              </a:rPr>
              <a:t>因为下雨，我们不能出去散步。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animBg="1" autoUpdateAnimBg="0"/>
      <p:bldP spid="5837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2713038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because</a:t>
            </a:r>
            <a:r>
              <a:rPr lang="zh-CN" altLang="en-US" sz="3600" b="1" dirty="0">
                <a:latin typeface="Times New Roman" panose="02020603050405020304" pitchFamily="18" charset="0"/>
              </a:rPr>
              <a:t>意为“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因为；由于</a:t>
            </a:r>
            <a:r>
              <a:rPr lang="zh-CN" altLang="en-US" sz="3600" b="1" dirty="0">
                <a:latin typeface="Times New Roman" panose="02020603050405020304" pitchFamily="18" charset="0"/>
              </a:rPr>
              <a:t>”，是连词，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后接句子</a:t>
            </a:r>
            <a:r>
              <a:rPr lang="zh-CN" altLang="en-US" sz="3600" b="1" dirty="0">
                <a:latin typeface="Times New Roman" panose="02020603050405020304" pitchFamily="18" charset="0"/>
              </a:rPr>
              <a:t>，常用来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回答由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why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引导的特殊疑问句。</a:t>
            </a:r>
            <a:r>
              <a:rPr lang="zh-CN" altLang="en-US" sz="3600" b="1" dirty="0">
                <a:latin typeface="Times New Roman" panose="02020603050405020304" pitchFamily="18" charset="0"/>
              </a:rPr>
              <a:t>如：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— Why do you get up so early? 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— 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Because</a:t>
            </a:r>
            <a:r>
              <a:rPr lang="en-US" altLang="zh-CN" sz="3600" b="1" dirty="0">
                <a:latin typeface="Times New Roman" panose="02020603050405020304" pitchFamily="18" charset="0"/>
              </a:rPr>
              <a:t> I want to catch the early bus. 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33400" y="3962400"/>
            <a:ext cx="77724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选用</a:t>
            </a: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because of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because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填空。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 She broke the glass __________ her 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carelessness.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 She broke the glass __________ she      was careless.</a:t>
            </a:r>
          </a:p>
        </p:txBody>
      </p:sp>
      <p:pic>
        <p:nvPicPr>
          <p:cNvPr id="59396" name="Picture 4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200400"/>
            <a:ext cx="32893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4800600" y="4419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because of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105400" y="5486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because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 autoUpdateAnimBg="0"/>
      <p:bldP spid="59397" grpId="0" autoUpdateAnimBg="0"/>
      <p:bldP spid="5939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50825" y="317500"/>
            <a:ext cx="858837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But the pilot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succeeded in landing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on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time.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不过飞行员成功地按时着陆了。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7772400" cy="114617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succeed in doing…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表示“</a:t>
            </a: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成功地做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en-US" altLang="zh-CN" sz="3600" b="1" dirty="0">
                <a:latin typeface="Times New Roman" panose="02020603050405020304" pitchFamily="18" charset="0"/>
              </a:rPr>
              <a:t>”</a:t>
            </a:r>
            <a:r>
              <a:rPr lang="zh-CN" altLang="en-US" sz="3600" b="1" dirty="0">
                <a:latin typeface="Times New Roman" panose="02020603050405020304" pitchFamily="18" charset="0"/>
              </a:rPr>
              <a:t>。例如：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001000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He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succeeded in working out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maths</a:t>
            </a:r>
            <a:r>
              <a:rPr lang="en-US" altLang="zh-CN" sz="3600" b="1" dirty="0">
                <a:latin typeface="Times New Roman" panose="02020603050405020304" pitchFamily="18" charset="0"/>
              </a:rPr>
              <a:t> problem.</a:t>
            </a:r>
          </a:p>
          <a:p>
            <a:pPr>
              <a:lnSpc>
                <a:spcPct val="9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他成功地解出了这道数学题。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We finally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succeeded in getting</a:t>
            </a:r>
            <a:r>
              <a:rPr lang="en-US" altLang="zh-CN" sz="3600" b="1" dirty="0">
                <a:latin typeface="Times New Roman" panose="02020603050405020304" pitchFamily="18" charset="0"/>
              </a:rPr>
              <a:t> little Johnny up the stairs.</a:t>
            </a:r>
          </a:p>
          <a:p>
            <a:pPr>
              <a:lnSpc>
                <a:spcPct val="9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我们最后成功地让小约翰尼上了楼梯。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animBg="1" autoUpdateAnimBg="0"/>
      <p:bldP spid="604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534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4. </a:t>
            </a: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There’s nothing to worry about 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as long </a:t>
            </a:r>
          </a:p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   as</a:t>
            </a:r>
            <a:r>
              <a:rPr lang="en-US" altLang="zh-CN" sz="3600" b="1">
                <a:solidFill>
                  <a:srgbClr val="6600FF"/>
                </a:solidFill>
                <a:latin typeface="Times New Roman" panose="02020603050405020304" pitchFamily="18" charset="0"/>
              </a:rPr>
              <a:t> you work hard.</a:t>
            </a:r>
          </a:p>
          <a:p>
            <a:r>
              <a:rPr lang="en-US" altLang="zh-CN" sz="3600" b="1">
                <a:latin typeface="Times New Roman" panose="02020603050405020304" pitchFamily="18" charset="0"/>
              </a:rPr>
              <a:t>   </a:t>
            </a:r>
            <a:r>
              <a:rPr lang="zh-CN" altLang="en-US" sz="3600" b="1">
                <a:latin typeface="Times New Roman" panose="02020603050405020304" pitchFamily="18" charset="0"/>
              </a:rPr>
              <a:t>只要你努力，没什么好担心的。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57200" y="2289175"/>
            <a:ext cx="8382000" cy="1749425"/>
          </a:xfrm>
          <a:prstGeom prst="rect">
            <a:avLst/>
          </a:prstGeom>
          <a:noFill/>
          <a:ln w="9525">
            <a:solidFill>
              <a:srgbClr val="339966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as long as</a:t>
            </a:r>
            <a:r>
              <a:rPr lang="zh-CN" altLang="en-US" sz="3600" b="1">
                <a:latin typeface="Times New Roman" panose="02020603050405020304" pitchFamily="18" charset="0"/>
              </a:rPr>
              <a:t>在这里</a:t>
            </a:r>
            <a:r>
              <a:rPr lang="zh-CN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引导条件状语从句</a:t>
            </a:r>
            <a:r>
              <a:rPr lang="zh-CN" altLang="en-US" sz="3600" b="1">
                <a:latin typeface="Times New Roman" panose="02020603050405020304" pitchFamily="18" charset="0"/>
              </a:rPr>
              <a:t>，表示“</a:t>
            </a:r>
            <a:r>
              <a:rPr lang="zh-CN" altLang="en-US" sz="3600" b="1">
                <a:solidFill>
                  <a:srgbClr val="3333FF"/>
                </a:solidFill>
                <a:latin typeface="Times New Roman" panose="02020603050405020304" pitchFamily="18" charset="0"/>
              </a:rPr>
              <a:t>只要</a:t>
            </a:r>
            <a:r>
              <a:rPr lang="zh-CN" altLang="en-US" sz="3600" b="1">
                <a:latin typeface="Times New Roman" panose="02020603050405020304" pitchFamily="18" charset="0"/>
              </a:rPr>
              <a:t>”，也可以用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so long as</a:t>
            </a:r>
            <a:r>
              <a:rPr lang="zh-CN" altLang="en-US" sz="3600" b="1">
                <a:latin typeface="Times New Roman" panose="02020603050405020304" pitchFamily="18" charset="0"/>
              </a:rPr>
              <a:t>表达同样的意思。例如：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57200" y="4111625"/>
            <a:ext cx="830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You can invite your friends 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as/so long as</a:t>
            </a:r>
            <a:r>
              <a:rPr lang="en-US" altLang="zh-CN" sz="3600" b="1">
                <a:latin typeface="Times New Roman" panose="02020603050405020304" pitchFamily="18" charset="0"/>
              </a:rPr>
              <a:t> you tell me two days before the party.</a:t>
            </a:r>
          </a:p>
          <a:p>
            <a:r>
              <a:rPr lang="zh-CN" altLang="en-US" sz="3600" b="1">
                <a:latin typeface="Times New Roman" panose="02020603050405020304" pitchFamily="18" charset="0"/>
              </a:rPr>
              <a:t>你可以邀请朋友来，只要在聚会前两天告诉我就行。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nimBg="1" autoUpdateAnimBg="0"/>
      <p:bldP spid="61444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图片1dhhhhhh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981075"/>
            <a:ext cx="22320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763713" y="4292600"/>
            <a:ext cx="6191250" cy="215900"/>
          </a:xfrm>
          <a:prstGeom prst="ellipse">
            <a:avLst/>
          </a:prstGeom>
          <a:solidFill>
            <a:srgbClr val="6600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9220" name="WordArt 4"/>
          <p:cNvSpPr>
            <a:spLocks noChangeArrowheads="1" noChangeShapeType="1"/>
          </p:cNvSpPr>
          <p:nvPr/>
        </p:nvSpPr>
        <p:spPr bwMode="auto">
          <a:xfrm>
            <a:off x="1403350" y="3286125"/>
            <a:ext cx="5762625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latin typeface="Comic Sans MS" panose="030F0702030302020204"/>
              </a:rPr>
              <a:t>How do you often travel by?</a:t>
            </a:r>
            <a:endParaRPr lang="zh-CN" altLang="en-US" sz="4000" b="1" kern="10" dirty="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latin typeface="Comic Sans MS" panose="030F0702030302020204"/>
            </a:endParaRPr>
          </a:p>
        </p:txBody>
      </p:sp>
      <p:pic>
        <p:nvPicPr>
          <p:cNvPr id="5125" name="Picture 5" descr="nwkh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5084763"/>
            <a:ext cx="1651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>
                <a:latin typeface="Times New Roman" panose="02020603050405020304" pitchFamily="18" charset="0"/>
              </a:rPr>
              <a:t>My parents don’t care what job I do 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as/ so long as</a:t>
            </a:r>
            <a:r>
              <a:rPr lang="en-US" altLang="zh-CN" sz="3600" b="1">
                <a:latin typeface="Times New Roman" panose="02020603050405020304" pitchFamily="18" charset="0"/>
              </a:rPr>
              <a:t> I’m happy.</a:t>
            </a:r>
          </a:p>
          <a:p>
            <a:r>
              <a:rPr lang="zh-CN" altLang="en-US" sz="3600" b="1">
                <a:latin typeface="Times New Roman" panose="02020603050405020304" pitchFamily="18" charset="0"/>
              </a:rPr>
              <a:t>我父母对我从事什么工作无所谓，只要我开心就好了。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57188" y="3975100"/>
            <a:ext cx="8413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latin typeface="Times New Roman" panose="02020603050405020304" pitchFamily="18" charset="0"/>
              </a:rPr>
              <a:t>只要你承诺</a:t>
            </a:r>
            <a:r>
              <a:rPr lang="en-US" altLang="zh-CN" sz="3600" b="1">
                <a:latin typeface="Times New Roman" panose="02020603050405020304" pitchFamily="18" charset="0"/>
              </a:rPr>
              <a:t>11</a:t>
            </a:r>
            <a:r>
              <a:rPr lang="zh-CN" altLang="en-US" sz="3600" b="1">
                <a:latin typeface="Times New Roman" panose="02020603050405020304" pitchFamily="18" charset="0"/>
              </a:rPr>
              <a:t>点以前回来就可以出去。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____________________________________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_____________________________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1000" y="4495800"/>
            <a:ext cx="8077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You can go out as/so long as you promise to be back before 11 o’clock.  </a:t>
            </a:r>
          </a:p>
        </p:txBody>
      </p:sp>
      <p:pic>
        <p:nvPicPr>
          <p:cNvPr id="62469" name="Picture 5" descr="ly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2895600"/>
            <a:ext cx="3289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 autoUpdateAnimBg="0"/>
      <p:bldP spid="62467" grpId="0" autoUpdateAnimBg="0"/>
      <p:bldP spid="6246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0363" y="404813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4. Answer the questions.</a:t>
            </a: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0" y="1198563"/>
            <a:ext cx="8928100" cy="4967287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1. When do you think the conversation takes place?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2. According to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Lingling</a:t>
            </a:r>
            <a:r>
              <a:rPr lang="en-US" altLang="zh-CN" sz="3200" b="1" dirty="0">
                <a:latin typeface="Times New Roman" panose="02020603050405020304" pitchFamily="18" charset="0"/>
              </a:rPr>
              <a:t>, why is travel so difficult in winter?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3. What are </a:t>
            </a:r>
            <a:r>
              <a:rPr lang="en-US" altLang="zh-CN" sz="3200" b="1" dirty="0" err="1">
                <a:latin typeface="Times New Roman" panose="02020603050405020304" pitchFamily="18" charset="0"/>
              </a:rPr>
              <a:t>Daming</a:t>
            </a:r>
            <a:r>
              <a:rPr lang="en-US" altLang="zh-CN" sz="3200" b="1" dirty="0">
                <a:latin typeface="Times New Roman" panose="02020603050405020304" pitchFamily="18" charset="0"/>
              </a:rPr>
              <a:t> and Betty looking forward to at the end of the term?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4786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It takes place in winter.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17488" y="3789363"/>
            <a:ext cx="8926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Travel is difficult  because of the Spring Festival.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17488" y="5580063"/>
            <a:ext cx="8496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looking forward to the school-leavers’ party.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图片1得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09638"/>
            <a:ext cx="68421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476250"/>
            <a:ext cx="6772275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5. Choose the correct answer.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80975" y="1557338"/>
            <a:ext cx="88550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Times New Roman" panose="02020603050405020304" pitchFamily="18" charset="0"/>
              </a:rPr>
              <a:t>1.</a:t>
            </a:r>
            <a:r>
              <a:rPr lang="en-US" altLang="zh-CN" sz="3200" b="1" dirty="0">
                <a:latin typeface="Times New Roman" panose="02020603050405020304" pitchFamily="18" charset="0"/>
              </a:rPr>
              <a:t>When you fly 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direct</a:t>
            </a:r>
            <a:r>
              <a:rPr lang="en-US" altLang="zh-CN" sz="3200" b="1" dirty="0">
                <a:latin typeface="Times New Roman" panose="02020603050405020304" pitchFamily="18" charset="0"/>
              </a:rPr>
              <a:t>, you __________.</a:t>
            </a:r>
          </a:p>
          <a:p>
            <a:pPr eaLnBrk="1" hangingPunct="1"/>
            <a:r>
              <a:rPr lang="zh-CN" altLang="en-US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zh-CN" sz="3200" b="1" dirty="0">
                <a:latin typeface="Times New Roman" panose="02020603050405020304" pitchFamily="18" charset="0"/>
              </a:rPr>
              <a:t> arrive without stopping at another place</a:t>
            </a:r>
          </a:p>
          <a:p>
            <a:pPr eaLnBrk="1" hangingPunct="1"/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b)</a:t>
            </a:r>
            <a:r>
              <a:rPr lang="en-US" altLang="zh-CN" sz="3200" b="1" dirty="0">
                <a:latin typeface="Times New Roman" panose="02020603050405020304" pitchFamily="18" charset="0"/>
              </a:rPr>
              <a:t> stop at another place before you arrive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2 When you say “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Exactly</a:t>
            </a:r>
            <a:r>
              <a:rPr lang="en-US" altLang="zh-CN" sz="3200" b="1" dirty="0">
                <a:latin typeface="Times New Roman" panose="02020603050405020304" pitchFamily="18" charset="0"/>
              </a:rPr>
              <a:t>”, it means __________.</a:t>
            </a:r>
          </a:p>
          <a:p>
            <a:pPr eaLnBrk="1" hangingPunct="1"/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zh-CN" sz="3200" b="1" dirty="0">
                <a:latin typeface="Times New Roman" panose="02020603050405020304" pitchFamily="18" charset="0"/>
              </a:rPr>
              <a:t> you do not agree 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zh-CN" sz="3200" b="1" dirty="0">
                <a:latin typeface="Times New Roman" panose="02020603050405020304" pitchFamily="18" charset="0"/>
              </a:rPr>
              <a:t> you completely agree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3 The 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pilot</a:t>
            </a:r>
            <a:r>
              <a:rPr lang="en-US" altLang="zh-CN" sz="3200" b="1" dirty="0">
                <a:latin typeface="Times New Roman" panose="02020603050405020304" pitchFamily="18" charset="0"/>
              </a:rPr>
              <a:t> of a plane __________.</a:t>
            </a:r>
          </a:p>
          <a:p>
            <a:pPr eaLnBrk="1" hangingPunct="1"/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zh-CN" sz="3200" b="1" dirty="0">
                <a:latin typeface="Times New Roman" panose="02020603050405020304" pitchFamily="18" charset="0"/>
              </a:rPr>
              <a:t> flies it  </a:t>
            </a:r>
          </a:p>
          <a:p>
            <a:pPr eaLnBrk="1" hangingPunct="1"/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zh-CN" sz="3200" b="1" dirty="0">
                <a:latin typeface="Times New Roman" panose="02020603050405020304" pitchFamily="18" charset="0"/>
              </a:rPr>
              <a:t> gives you food and drink during the flight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</a:rPr>
              <a:t>4 If you </a:t>
            </a:r>
            <a:r>
              <a:rPr lang="en-US" altLang="zh-CN" sz="3200" b="1" i="1" dirty="0">
                <a:latin typeface="Times New Roman" panose="02020603050405020304" pitchFamily="18" charset="0"/>
              </a:rPr>
              <a:t>succeed </a:t>
            </a:r>
            <a:r>
              <a:rPr lang="en-US" altLang="zh-CN" sz="3200" b="1" dirty="0">
                <a:latin typeface="Times New Roman" panose="02020603050405020304" pitchFamily="18" charset="0"/>
              </a:rPr>
              <a:t>in doing something, you _______.</a:t>
            </a:r>
          </a:p>
          <a:p>
            <a:pPr eaLnBrk="1" hangingPunct="1"/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a)</a:t>
            </a:r>
            <a:r>
              <a:rPr lang="en-US" altLang="zh-CN" sz="3200" b="1" dirty="0">
                <a:latin typeface="Times New Roman" panose="02020603050405020304" pitchFamily="18" charset="0"/>
              </a:rPr>
              <a:t> manage to do it  </a:t>
            </a:r>
            <a:r>
              <a:rPr lang="en-US" altLang="zh-CN" sz="32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b)</a:t>
            </a:r>
            <a:r>
              <a:rPr lang="en-US" altLang="zh-CN" sz="3200" b="1" dirty="0">
                <a:latin typeface="Times New Roman" panose="02020603050405020304" pitchFamily="18" charset="0"/>
              </a:rPr>
              <a:t> nearly do it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971550" y="1054100"/>
            <a:ext cx="6064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direct； exactly； pilot； succeed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9388" y="1916113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725863" y="3395663"/>
            <a:ext cx="461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  <a:endParaRPr lang="zh-CN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93675" y="4362450"/>
            <a:ext cx="461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  <a:endParaRPr lang="zh-CN" alt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47638" y="5938838"/>
            <a:ext cx="461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>
                <a:solidFill>
                  <a:srgbClr val="FF0000"/>
                </a:solidFill>
                <a:sym typeface="Arial" panose="020B0604020202020204" pitchFamily="34" charset="0"/>
              </a:rPr>
              <a:t>√</a:t>
            </a:r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800" grpId="0" bldLvl="0" autoUpdateAnimBg="0"/>
      <p:bldP spid="33801" grpId="0" bldLvl="0" autoUpdateAnimBg="0"/>
      <p:bldP spid="33802" grpId="0" bldLvl="0" autoUpdateAnimBg="0"/>
      <p:bldP spid="33803" grpId="0" bldLvl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7561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6. Listen and mark the pauses.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74638" y="1951038"/>
            <a:ext cx="8458200" cy="4545012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solidFill>
              <a:srgbClr val="00CC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3366FF"/>
                </a:solidFill>
                <a:latin typeface="Times New Roman" panose="02020603050405020304" pitchFamily="18" charset="0"/>
              </a:rPr>
              <a:t>Lingling:</a:t>
            </a:r>
            <a:r>
              <a:rPr lang="en-US" altLang="zh-CN" sz="3600" b="1">
                <a:latin typeface="Times New Roman" panose="02020603050405020304" pitchFamily="18" charset="0"/>
              </a:rPr>
              <a:t> How about you, Betty?</a:t>
            </a: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</a:t>
            </a:r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Betty:</a:t>
            </a:r>
            <a:r>
              <a:rPr lang="en-US" altLang="zh-CN" sz="3600" b="1">
                <a:latin typeface="Times New Roman" panose="02020603050405020304" pitchFamily="18" charset="0"/>
              </a:rPr>
              <a:t> We had quite a good time in Beijing. We toured the city by bus and by taxi. Last weekend, we took a tour by coach to the Summer Palace and went for a long walk around the lake.</a:t>
            </a:r>
          </a:p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3366FF"/>
                </a:solidFill>
                <a:latin typeface="Times New Roman" panose="02020603050405020304" pitchFamily="18" charset="0"/>
              </a:rPr>
              <a:t>Lingling:</a:t>
            </a:r>
            <a:r>
              <a:rPr lang="en-US" altLang="zh-CN" sz="3600" b="1">
                <a:latin typeface="Times New Roman" panose="02020603050405020304" pitchFamily="18" charset="0"/>
              </a:rPr>
              <a:t> That sounds great! But now, we’d better get back to work. We’re going to have a big exam at the end of the term.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980238" y="24923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646238" y="28289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346700" y="2873375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60438" y="33623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3856038" y="33940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1189038" y="39274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608638" y="39274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2332038" y="43973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5684838" y="485457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7666038" y="48863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5803900" y="5343525"/>
            <a:ext cx="642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779838" y="5876925"/>
            <a:ext cx="642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∕</a:t>
            </a:r>
          </a:p>
        </p:txBody>
      </p:sp>
      <p:pic>
        <p:nvPicPr>
          <p:cNvPr id="35856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02513" y="1090613"/>
            <a:ext cx="9366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WordArt 21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6407150" cy="741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Pronunciation and speaking</a:t>
            </a:r>
            <a:endParaRPr lang="zh-CN" altLang="en-US" sz="3600" b="1" kern="10" spc="-36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5365750" y="2060575"/>
            <a:ext cx="1444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7019925" y="3068638"/>
            <a:ext cx="144463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34824" grpId="0"/>
      <p:bldP spid="34825" grpId="0"/>
      <p:bldP spid="34826" grpId="0"/>
      <p:bldP spid="34827" grpId="0"/>
      <p:bldP spid="34828" grpId="0"/>
      <p:bldP spid="34829" grpId="0"/>
      <p:bldP spid="34830" grpId="0"/>
      <p:bldP spid="34831" grpId="0"/>
      <p:bldP spid="34832" grpId="0"/>
      <p:bldP spid="34833" grpId="0"/>
      <p:bldP spid="34838" grpId="0" animBg="1"/>
      <p:bldP spid="348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6911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chemeClr val="accent2"/>
                </a:solidFill>
                <a:latin typeface="Arial Narrow" panose="020B0606020202030204" pitchFamily="34" charset="0"/>
              </a:rPr>
              <a:t>Now listen again and repeat.</a:t>
            </a:r>
          </a:p>
        </p:txBody>
      </p:sp>
      <p:pic>
        <p:nvPicPr>
          <p:cNvPr id="36867" name="Picture 1" descr="0013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1916113"/>
            <a:ext cx="9366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7" descr="200762321756537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4149725"/>
            <a:ext cx="237648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533900"/>
            <a:ext cx="26289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95288" y="1628775"/>
            <a:ext cx="79216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7. Work in groups. Talk about your        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  <a:latin typeface="Times New Roman" panose="02020603050405020304" pitchFamily="18" charset="0"/>
              </a:rPr>
              <a:t>     winter holiday.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850" y="2997200"/>
            <a:ext cx="8351838" cy="3513138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Ask and answer about what you </a:t>
            </a:r>
          </a:p>
          <a:p>
            <a:pPr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</a:rPr>
              <a:t>  did during the winter holiday.</a:t>
            </a:r>
          </a:p>
          <a:p>
            <a:pPr>
              <a:buFontTx/>
              <a:buNone/>
            </a:pPr>
            <a:r>
              <a:rPr lang="en-US" altLang="zh-CN" sz="3200" b="1" i="1">
                <a:solidFill>
                  <a:srgbClr val="0066FF"/>
                </a:solidFill>
                <a:latin typeface="Times New Roman" panose="02020603050405020304" pitchFamily="18" charset="0"/>
              </a:rPr>
              <a:t>-- What did you do during the winter holiday?</a:t>
            </a:r>
          </a:p>
          <a:p>
            <a:pPr>
              <a:buFontTx/>
              <a:buNone/>
            </a:pPr>
            <a:r>
              <a:rPr lang="en-US" altLang="zh-CN" sz="3200" b="1" i="1">
                <a:solidFill>
                  <a:srgbClr val="0066FF"/>
                </a:solidFill>
                <a:latin typeface="Times New Roman" panose="02020603050405020304" pitchFamily="18" charset="0"/>
              </a:rPr>
              <a:t>-- I went to see my grandparents in Xi’an.</a:t>
            </a:r>
          </a:p>
          <a:p>
            <a:pPr>
              <a:buFontTx/>
              <a:buChar char="•"/>
            </a:pPr>
            <a:r>
              <a:rPr lang="en-US" altLang="zh-CN" sz="3200" b="1">
                <a:latin typeface="Times New Roman" panose="02020603050405020304" pitchFamily="18" charset="0"/>
              </a:rPr>
              <a:t>Talk about what happened during the trip.</a:t>
            </a:r>
          </a:p>
          <a:p>
            <a:pPr>
              <a:buFontTx/>
              <a:buNone/>
            </a:pPr>
            <a:r>
              <a:rPr lang="en-US" altLang="zh-CN" sz="3200" b="1" i="1">
                <a:solidFill>
                  <a:srgbClr val="0066FF"/>
                </a:solidFill>
                <a:latin typeface="Times New Roman" panose="02020603050405020304" pitchFamily="18" charset="0"/>
              </a:rPr>
              <a:t>The train was full  of people and I had to stand for three hours.</a:t>
            </a:r>
          </a:p>
        </p:txBody>
      </p:sp>
      <p:grpSp>
        <p:nvGrpSpPr>
          <p:cNvPr id="37892" name="Group 6"/>
          <p:cNvGrpSpPr/>
          <p:nvPr/>
        </p:nvGrpSpPr>
        <p:grpSpPr bwMode="auto">
          <a:xfrm>
            <a:off x="2438400" y="304800"/>
            <a:ext cx="3443288" cy="1341438"/>
            <a:chOff x="0" y="0"/>
            <a:chExt cx="2169" cy="845"/>
          </a:xfrm>
        </p:grpSpPr>
        <p:pic>
          <p:nvPicPr>
            <p:cNvPr id="37893" name="Picture 12" descr="BAN_10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2169" cy="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4" name="Text Box 8"/>
            <p:cNvSpPr txBox="1">
              <a:spLocks noChangeArrowheads="1"/>
            </p:cNvSpPr>
            <p:nvPr/>
          </p:nvSpPr>
          <p:spPr bwMode="auto">
            <a:xfrm>
              <a:off x="432" y="192"/>
              <a:ext cx="129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4200" b="1">
                  <a:solidFill>
                    <a:srgbClr val="A50021"/>
                  </a:solidFill>
                  <a:latin typeface="Times New Roman" panose="02020603050405020304" pitchFamily="18" charset="0"/>
                </a:rPr>
                <a:t>Talk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utoUpdateAnimBg="0"/>
      <p:bldP spid="35845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 (7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1000" y="4419600"/>
            <a:ext cx="19097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7" name="Picture 3" descr="th (1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4343400"/>
            <a:ext cx="142557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762000" y="1371600"/>
            <a:ext cx="3810000" cy="2438400"/>
          </a:xfrm>
          <a:prstGeom prst="wedgeRoundRectCallout">
            <a:avLst>
              <a:gd name="adj1" fmla="val 18833"/>
              <a:gd name="adj2" fmla="val 66667"/>
              <a:gd name="adj3" fmla="val 16667"/>
            </a:avLst>
          </a:prstGeom>
          <a:solidFill>
            <a:srgbClr val="66CCFF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4724400" y="1376363"/>
            <a:ext cx="3810000" cy="2476500"/>
          </a:xfrm>
          <a:prstGeom prst="wedgeRoundRectCallout">
            <a:avLst>
              <a:gd name="adj1" fmla="val -37500"/>
              <a:gd name="adj2" fmla="val 66347"/>
              <a:gd name="adj3" fmla="val 16667"/>
            </a:avLst>
          </a:prstGeom>
          <a:solidFill>
            <a:srgbClr val="66CCFF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800600" y="1444625"/>
            <a:ext cx="3733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The train was full of people and I had to stand for three hours!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4953000" y="1689100"/>
            <a:ext cx="3352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I went to see my grandparents in Xi’an.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33400" y="5334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6600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5800" y="1676400"/>
            <a:ext cx="37528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What did you do during the winter holiday?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838200" y="1981200"/>
            <a:ext cx="350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i="1">
                <a:latin typeface="Times New Roman" panose="02020603050405020304" pitchFamily="18" charset="0"/>
              </a:rPr>
              <a:t>How was your travel?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838200" y="1857375"/>
            <a:ext cx="3505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How did you get there?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05400" y="1905000"/>
            <a:ext cx="3067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 b="1" i="1">
                <a:latin typeface="Times New Roman" panose="02020603050405020304" pitchFamily="18" charset="0"/>
              </a:rPr>
              <a:t>I went there by train.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 autoUpdateAnimBg="0"/>
      <p:bldP spid="36869" grpId="0" animBg="1" autoUpdateAnimBg="0"/>
      <p:bldP spid="36870" grpId="0" autoUpdateAnimBg="0"/>
      <p:bldP spid="36871" grpId="0" autoUpdateAnimBg="0"/>
      <p:bldP spid="36871" grpId="1" autoUpdateAnimBg="0"/>
      <p:bldP spid="36873" grpId="0" autoUpdateAnimBg="0"/>
      <p:bldP spid="36873" grpId="1" autoUpdateAnimBg="0"/>
      <p:bldP spid="36874" grpId="0" autoUpdateAnimBg="0"/>
      <p:bldP spid="36875" grpId="0" autoUpdateAnimBg="0"/>
      <p:bldP spid="36875" grpId="1" autoUpdateAnimBg="0"/>
      <p:bldP spid="36876" grpId="0" autoUpdateAnimBg="0"/>
      <p:bldP spid="36876" grpId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76400" y="1066800"/>
            <a:ext cx="5486400" cy="6413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本课时主要短语和句型</a:t>
            </a:r>
          </a:p>
        </p:txBody>
      </p:sp>
      <p:grpSp>
        <p:nvGrpSpPr>
          <p:cNvPr id="39939" name="Group 3"/>
          <p:cNvGrpSpPr/>
          <p:nvPr/>
        </p:nvGrpSpPr>
        <p:grpSpPr bwMode="auto">
          <a:xfrm>
            <a:off x="125413" y="228600"/>
            <a:ext cx="3455987" cy="720725"/>
            <a:chOff x="0" y="0"/>
            <a:chExt cx="1859" cy="454"/>
          </a:xfrm>
        </p:grpSpPr>
        <p:pic>
          <p:nvPicPr>
            <p:cNvPr id="39941" name="Picture 4" descr="未标题-2副本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45"/>
              <a:ext cx="1859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2" name="Rectangle 5"/>
            <p:cNvSpPr>
              <a:spLocks noChangeArrowheads="1"/>
            </p:cNvSpPr>
            <p:nvPr/>
          </p:nvSpPr>
          <p:spPr bwMode="auto">
            <a:xfrm>
              <a:off x="323" y="0"/>
              <a:ext cx="1400" cy="442"/>
            </a:xfrm>
            <a:prstGeom prst="rect">
              <a:avLst/>
            </a:prstGeom>
            <a:noFill/>
            <a:ln>
              <a:noFill/>
            </a:ln>
            <a:effectLst>
              <a:outerShdw dist="12700" dir="5400000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4000" b="1">
                  <a:solidFill>
                    <a:srgbClr val="6600FF"/>
                  </a:solidFill>
                </a:rPr>
                <a:t>总结回顾</a:t>
              </a:r>
            </a:p>
          </p:txBody>
        </p:sp>
      </p:grp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9750" y="1828800"/>
            <a:ext cx="8064500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be full of…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because of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succeed in doing…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— What did you do during the winter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holiday?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— I went to see my grandparents in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     Henan Province by train.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We took a boat to 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Lantau</a:t>
            </a:r>
            <a:r>
              <a:rPr lang="en-US" altLang="zh-CN" sz="3600" b="1" dirty="0">
                <a:latin typeface="Times New Roman" panose="02020603050405020304" pitchFamily="18" charset="0"/>
              </a:rPr>
              <a:t> Island and  went to Disneyland.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0088" y="1270000"/>
            <a:ext cx="3446462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1. </a:t>
            </a:r>
            <a:r>
              <a:rPr lang="zh-CN" altLang="en-US" sz="3200" b="1" dirty="0">
                <a:latin typeface="Times New Roman" panose="02020603050405020304" pitchFamily="18" charset="0"/>
              </a:rPr>
              <a:t>欢迎回来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2. </a:t>
            </a:r>
            <a:r>
              <a:rPr lang="zh-CN" altLang="en-US" sz="3200" b="1" dirty="0">
                <a:latin typeface="Times New Roman" panose="02020603050405020304" pitchFamily="18" charset="0"/>
              </a:rPr>
              <a:t>充满</a:t>
            </a:r>
            <a:r>
              <a:rPr lang="en-US" altLang="zh-CN" sz="3200" b="1" dirty="0"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</a:rPr>
              <a:t>的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3. </a:t>
            </a:r>
            <a:r>
              <a:rPr lang="zh-CN" altLang="en-US" sz="3200" b="1" dirty="0">
                <a:latin typeface="Times New Roman" panose="02020603050405020304" pitchFamily="18" charset="0"/>
              </a:rPr>
              <a:t>不得不做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4. </a:t>
            </a:r>
            <a:r>
              <a:rPr lang="zh-CN" altLang="en-US" sz="3200" b="1" dirty="0">
                <a:latin typeface="Times New Roman" panose="02020603050405020304" pitchFamily="18" charset="0"/>
              </a:rPr>
              <a:t>和</a:t>
            </a:r>
            <a:r>
              <a:rPr lang="en-US" altLang="zh-CN" sz="3200" b="1" dirty="0">
                <a:latin typeface="宋体" panose="02010600030101010101" pitchFamily="2" charset="-122"/>
              </a:rPr>
              <a:t>……</a:t>
            </a:r>
            <a:r>
              <a:rPr lang="zh-CN" altLang="en-US" sz="3200" b="1" dirty="0">
                <a:latin typeface="Times New Roman" panose="02020603050405020304" pitchFamily="18" charset="0"/>
              </a:rPr>
              <a:t>呆在一起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5. </a:t>
            </a:r>
            <a:r>
              <a:rPr lang="zh-CN" altLang="en-US" sz="3200" b="1" dirty="0">
                <a:latin typeface="Times New Roman" panose="02020603050405020304" pitchFamily="18" charset="0"/>
              </a:rPr>
              <a:t>乘飞机飞回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6. </a:t>
            </a:r>
            <a:r>
              <a:rPr lang="zh-CN" altLang="en-US" sz="3200" b="1" dirty="0">
                <a:latin typeface="Times New Roman" panose="02020603050405020304" pitchFamily="18" charset="0"/>
              </a:rPr>
              <a:t>最繁忙的季节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7. </a:t>
            </a:r>
            <a:r>
              <a:rPr lang="zh-CN" altLang="en-US" sz="3200" b="1" dirty="0">
                <a:latin typeface="Times New Roman" panose="02020603050405020304" pitchFamily="18" charset="0"/>
              </a:rPr>
              <a:t>乘飞机去香港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8. </a:t>
            </a:r>
            <a:r>
              <a:rPr lang="zh-CN" altLang="en-US" sz="3200" b="1" dirty="0">
                <a:latin typeface="Times New Roman" panose="02020603050405020304" pitchFamily="18" charset="0"/>
              </a:rPr>
              <a:t>乘船去</a:t>
            </a:r>
            <a:r>
              <a:rPr lang="en-US" altLang="zh-CN" sz="3200" b="1" dirty="0">
                <a:latin typeface="宋体" panose="02010600030101010101" pitchFamily="2" charset="-122"/>
              </a:rPr>
              <a:t>……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9. </a:t>
            </a:r>
            <a:r>
              <a:rPr lang="zh-CN" altLang="en-US" sz="3200" b="1" dirty="0">
                <a:latin typeface="Times New Roman" panose="02020603050405020304" pitchFamily="18" charset="0"/>
              </a:rPr>
              <a:t>玩的非常高兴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284663" y="1196975"/>
            <a:ext cx="4087812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welcome back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 full of 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to do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stay with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fly back to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busiest season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fly to Hong Kong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a boat to</a:t>
            </a:r>
          </a:p>
          <a:p>
            <a:pPr>
              <a:lnSpc>
                <a:spcPct val="11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have quite a good time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087563" y="477838"/>
            <a:ext cx="4683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06780"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99"/>
                </a:solidFill>
              </a:rPr>
              <a:t>Important phrases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74700" y="1022350"/>
            <a:ext cx="3241675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13. </a:t>
            </a:r>
            <a:r>
              <a:rPr lang="zh-CN" altLang="en-US" sz="3200" b="1">
                <a:latin typeface="Times New Roman" panose="02020603050405020304" pitchFamily="18" charset="0"/>
              </a:rPr>
              <a:t>最好做某事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14. </a:t>
            </a:r>
            <a:r>
              <a:rPr lang="zh-CN" altLang="en-US" sz="3200" b="1">
                <a:latin typeface="Times New Roman" panose="02020603050405020304" pitchFamily="18" charset="0"/>
              </a:rPr>
              <a:t>最好不做某事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15. </a:t>
            </a:r>
            <a:r>
              <a:rPr lang="zh-CN" altLang="en-US" sz="3200" b="1">
                <a:latin typeface="Times New Roman" panose="02020603050405020304" pitchFamily="18" charset="0"/>
              </a:rPr>
              <a:t>在学期末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17. </a:t>
            </a:r>
            <a:r>
              <a:rPr lang="zh-CN" altLang="en-US" sz="3200" b="1">
                <a:latin typeface="Times New Roman" panose="02020603050405020304" pitchFamily="18" charset="0"/>
              </a:rPr>
              <a:t>学校毕业晚会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18. </a:t>
            </a:r>
            <a:r>
              <a:rPr lang="zh-CN" altLang="en-US" sz="3200" b="1">
                <a:latin typeface="Times New Roman" panose="02020603050405020304" pitchFamily="18" charset="0"/>
              </a:rPr>
              <a:t>去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  <a:r>
              <a:rPr lang="zh-CN" altLang="en-US" sz="3200" b="1">
                <a:latin typeface="Times New Roman" panose="02020603050405020304" pitchFamily="18" charset="0"/>
              </a:rPr>
              <a:t>的参观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140200" y="981075"/>
            <a:ext cx="4418013" cy="289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had better do sth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had better not do sth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at the end of the term 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school leavers’ party</a:t>
            </a:r>
          </a:p>
          <a:p>
            <a:pPr>
              <a:lnSpc>
                <a:spcPct val="115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visit to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Q截图201308251717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572000"/>
            <a:ext cx="1895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 descr="QQ截图201308251718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9727">
            <a:off x="6781800" y="1295400"/>
            <a:ext cx="176212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QQ截图201308251719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90800" y="4572000"/>
            <a:ext cx="1981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 descr="QQ截图201308251719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76924">
            <a:off x="4876800" y="381000"/>
            <a:ext cx="19177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QQ截图2013082517213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600" y="4114800"/>
            <a:ext cx="1905000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7" name="Picture 7" descr="QQ截图201308251722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33600" y="304800"/>
            <a:ext cx="213360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248" name="Group 8"/>
          <p:cNvGrpSpPr/>
          <p:nvPr/>
        </p:nvGrpSpPr>
        <p:grpSpPr bwMode="auto">
          <a:xfrm>
            <a:off x="228600" y="2133600"/>
            <a:ext cx="1892300" cy="1600200"/>
            <a:chOff x="0" y="0"/>
            <a:chExt cx="1192" cy="1008"/>
          </a:xfrm>
        </p:grpSpPr>
        <p:pic>
          <p:nvPicPr>
            <p:cNvPr id="6162" name="Picture 9" descr="QQ截图20130825171826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0"/>
              <a:ext cx="1192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3" name="Text Box 10"/>
            <p:cNvSpPr txBox="1">
              <a:spLocks noChangeArrowheads="1"/>
            </p:cNvSpPr>
            <p:nvPr/>
          </p:nvSpPr>
          <p:spPr bwMode="auto">
            <a:xfrm>
              <a:off x="432" y="768"/>
              <a:ext cx="38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b="1">
                  <a:latin typeface="Times New Roman" panose="02020603050405020304" pitchFamily="18" charset="0"/>
                </a:rPr>
                <a:t>bike</a:t>
              </a:r>
            </a:p>
          </p:txBody>
        </p:sp>
      </p:grp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410200" y="19050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bus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162800" y="2667000"/>
            <a:ext cx="685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ship</a:t>
            </a:r>
          </a:p>
        </p:txBody>
      </p:sp>
      <p:pic>
        <p:nvPicPr>
          <p:cNvPr id="10253" name="Picture 13" descr="U_3757~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62800" y="3352800"/>
            <a:ext cx="1474788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4" name="Picture 14" descr="U_2267~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362200" y="2743200"/>
            <a:ext cx="3657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315200" y="4937125"/>
            <a:ext cx="1219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 </a:t>
            </a:r>
            <a:r>
              <a:rPr lang="en-US" altLang="zh-CN" sz="2000" b="1">
                <a:latin typeface="Times New Roman" panose="02020603050405020304" pitchFamily="18" charset="0"/>
              </a:rPr>
              <a:t>walking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324600" y="6096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/plane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343400" y="2743200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Times New Roman" panose="02020603050405020304" pitchFamily="18" charset="0"/>
              </a:rPr>
              <a:t>underground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76200" y="1447800"/>
            <a:ext cx="9036050" cy="2667000"/>
          </a:xfrm>
          <a:prstGeom prst="cloudCallout">
            <a:avLst>
              <a:gd name="adj1" fmla="val -42111"/>
              <a:gd name="adj2" fmla="val 81190"/>
            </a:avLst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57200" y="1765300"/>
            <a:ext cx="7772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We have talked about the ways of transportation in Grade 8. Can you list some of them now? Let’s review them.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 autoUpdateAnimBg="0"/>
      <p:bldP spid="10252" grpId="0" animBg="1" autoUpdateAnimBg="0"/>
      <p:bldP spid="10255" grpId="0" animBg="1" autoUpdateAnimBg="0"/>
      <p:bldP spid="10256" grpId="0" autoUpdateAnimBg="0"/>
      <p:bldP spid="10257" grpId="0" animBg="1" autoUpdateAnimBg="0"/>
      <p:bldP spid="10258" grpId="0" animBg="1" autoUpdateAnimBg="0"/>
      <p:bldP spid="10259" grpId="0" autoUpdateAnimBg="0"/>
      <p:bldP spid="10259" grpId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qu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25538"/>
            <a:ext cx="37433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0" y="155575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Ⅰ. 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用方框内所给单词的恰当形式填空。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640763" cy="641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latin typeface="Times New Roman" panose="02020603050405020304" pitchFamily="18" charset="0"/>
              </a:rPr>
              <a:t>coach   flight   succeed  plane  school-leaver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52400" y="1831975"/>
            <a:ext cx="8993188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5000"/>
              </a:lnSpc>
              <a:buFont typeface="Arial" panose="020B0604020202020204" pitchFamily="34" charset="0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The first _________ was flown by the  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Wright brothers over 100 years ago.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2. A _______ is a large comfortable bus used for sightseeing or long-distance travel.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Will the head teacher attend the ______________ party next Friday? 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4. It’s only about forty minutes’ ________ from Taiyuan to Beijing by air.</a:t>
            </a:r>
          </a:p>
          <a:p>
            <a:pPr>
              <a:lnSpc>
                <a:spcPct val="95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5. I’m sure you will ______ if you work hard.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124200" y="1800225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plane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258888" y="2852738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coach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755650" y="4437063"/>
            <a:ext cx="374491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800" b="1" i="1">
                <a:solidFill>
                  <a:srgbClr val="FF0066"/>
                </a:solidFill>
                <a:latin typeface="Times New Roman" panose="02020603050405020304" pitchFamily="18" charset="0"/>
              </a:rPr>
              <a:t>school-leavers’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6858000" y="4879975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flight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62400" y="5991225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succeed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  <p:bldP spid="51207" grpId="0" autoUpdateAnimBg="0"/>
      <p:bldP spid="51208" grpId="0" autoUpdateAnimBg="0"/>
      <p:bldP spid="51209" grpId="0" autoUpdateAnimBg="0"/>
      <p:bldP spid="51210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458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Ⅱ. 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根据上句完成下句，使上下句意思相同或相近。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1. What was your trip to London like?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 ______ your trip to London?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2. The Blacks enjoyed themselves very  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much in Hangzhou last week. 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The Blacks ______ _____ ______ _____ 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    in Hangzhou last week.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66800" y="255905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How     was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419475" y="45085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had      a       great     time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utoUpdateAnimBg="0"/>
      <p:bldP spid="5222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0010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15000"/>
              </a:spcBef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Ⅲ.	</a:t>
            </a:r>
            <a:r>
              <a:rPr lang="zh-CN" altLang="en-US"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根据汉语意思完成下列句子。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你最好早点回来。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You  _____ _____ _____ ______ early.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zh-CN" altLang="en-US" sz="3600" b="1" dirty="0">
                <a:latin typeface="Times New Roman" panose="02020603050405020304" pitchFamily="18" charset="0"/>
              </a:rPr>
              <a:t>欢迎回来，孩子们！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 _______, children!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zh-CN" altLang="en-US" sz="3600" b="1" dirty="0">
                <a:latin typeface="Times New Roman" panose="02020603050405020304" pitchFamily="18" charset="0"/>
              </a:rPr>
              <a:t>下课时把作业交上来。</a:t>
            </a:r>
          </a:p>
          <a:p>
            <a:pPr>
              <a:spcBef>
                <a:spcPct val="15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Give in your homework ______ ______ ______ _______ the class. 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692275" y="1773238"/>
            <a:ext cx="685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had    better come    back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29972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Welcome    back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508625" y="42926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at        the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827088" y="4797425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 i="1">
                <a:solidFill>
                  <a:srgbClr val="FF0066"/>
                </a:solidFill>
                <a:latin typeface="Times New Roman" panose="02020603050405020304" pitchFamily="18" charset="0"/>
              </a:rPr>
              <a:t>end        of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utoUpdateAnimBg="0"/>
      <p:bldP spid="53252" grpId="0" autoUpdateAnimBg="0"/>
      <p:bldP spid="53253" grpId="0" autoUpdateAnimBg="0"/>
      <p:bldP spid="5325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771775" y="620713"/>
            <a:ext cx="35591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/>
          <a:p>
            <a:pPr defTabSz="913130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5200" b="1" dirty="0">
                <a:solidFill>
                  <a:srgbClr val="003399"/>
                </a:solidFill>
              </a:rPr>
              <a:t>Homework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12775" y="1773238"/>
            <a:ext cx="78359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515" tIns="59258" rIns="118515" bIns="59258">
            <a:spAutoFit/>
          </a:bodyPr>
          <a:lstStyle/>
          <a:p>
            <a:pPr marL="342900" indent="-342900" defTabSz="91313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Have a talk with your parents and get </a:t>
            </a:r>
          </a:p>
          <a:p>
            <a:pPr marL="342900" indent="-342900" defTabSz="91313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more information about their holiday. </a:t>
            </a:r>
          </a:p>
          <a:p>
            <a:pPr marL="342900" indent="-342900" defTabSz="91313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Then make a short dialogue with your </a:t>
            </a:r>
          </a:p>
          <a:p>
            <a:pPr marL="342900" indent="-342900" defTabSz="91313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partner.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C:\Users\AppleBar\Desktop\剪头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36838"/>
            <a:ext cx="23034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矩形 6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70113" y="2786063"/>
            <a:ext cx="6383337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301" name="Group 5"/>
          <p:cNvGrpSpPr/>
          <p:nvPr/>
        </p:nvGrpSpPr>
        <p:grpSpPr bwMode="auto">
          <a:xfrm>
            <a:off x="7235825" y="981075"/>
            <a:ext cx="1368425" cy="3454400"/>
            <a:chOff x="0" y="0"/>
            <a:chExt cx="1655762" cy="3311525"/>
          </a:xfrm>
        </p:grpSpPr>
        <p:sp>
          <p:nvSpPr>
            <p:cNvPr id="48134" name="Freeform 2"/>
            <p:cNvSpPr/>
            <p:nvPr/>
          </p:nvSpPr>
          <p:spPr bwMode="auto">
            <a:xfrm>
              <a:off x="212725" y="0"/>
              <a:ext cx="219075" cy="863600"/>
            </a:xfrm>
            <a:custGeom>
              <a:avLst/>
              <a:gdLst>
                <a:gd name="T0" fmla="*/ 2147483646 w 138"/>
                <a:gd name="T1" fmla="*/ 0 h 544"/>
                <a:gd name="T2" fmla="*/ 2147483646 w 138"/>
                <a:gd name="T3" fmla="*/ 2147483646 h 544"/>
                <a:gd name="T4" fmla="*/ 2147483646 w 138"/>
                <a:gd name="T5" fmla="*/ 2147483646 h 544"/>
                <a:gd name="T6" fmla="*/ 2147483646 w 138"/>
                <a:gd name="T7" fmla="*/ 2147483646 h 544"/>
                <a:gd name="T8" fmla="*/ 2147483646 w 138"/>
                <a:gd name="T9" fmla="*/ 2147483646 h 544"/>
                <a:gd name="T10" fmla="*/ 2147483646 w 138"/>
                <a:gd name="T11" fmla="*/ 2147483646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544"/>
                <a:gd name="T20" fmla="*/ 138 w 138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5" name="Oval 3"/>
            <p:cNvSpPr>
              <a:spLocks noChangeArrowheads="1"/>
            </p:cNvSpPr>
            <p:nvPr/>
          </p:nvSpPr>
          <p:spPr bwMode="auto"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/>
            </a:p>
          </p:txBody>
        </p:sp>
        <p:sp>
          <p:nvSpPr>
            <p:cNvPr id="48136" name="Freeform 4"/>
            <p:cNvSpPr/>
            <p:nvPr/>
          </p:nvSpPr>
          <p:spPr bwMode="auto">
            <a:xfrm>
              <a:off x="554037" y="574675"/>
              <a:ext cx="165100" cy="288925"/>
            </a:xfrm>
            <a:custGeom>
              <a:avLst/>
              <a:gdLst>
                <a:gd name="T0" fmla="*/ 2147483646 w 104"/>
                <a:gd name="T1" fmla="*/ 0 h 182"/>
                <a:gd name="T2" fmla="*/ 2147483646 w 104"/>
                <a:gd name="T3" fmla="*/ 2147483646 h 182"/>
                <a:gd name="T4" fmla="*/ 2147483646 w 104"/>
                <a:gd name="T5" fmla="*/ 2147483646 h 182"/>
                <a:gd name="T6" fmla="*/ 0 60000 65536"/>
                <a:gd name="T7" fmla="*/ 0 60000 65536"/>
                <a:gd name="T8" fmla="*/ 0 60000 65536"/>
                <a:gd name="T9" fmla="*/ 0 w 104"/>
                <a:gd name="T10" fmla="*/ 0 h 182"/>
                <a:gd name="T11" fmla="*/ 104 w 104"/>
                <a:gd name="T12" fmla="*/ 182 h 1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7" name="Freeform 5"/>
            <p:cNvSpPr/>
            <p:nvPr/>
          </p:nvSpPr>
          <p:spPr bwMode="auto">
            <a:xfrm>
              <a:off x="792162" y="719137"/>
              <a:ext cx="142875" cy="144463"/>
            </a:xfrm>
            <a:custGeom>
              <a:avLst/>
              <a:gdLst>
                <a:gd name="T0" fmla="*/ 0 w 90"/>
                <a:gd name="T1" fmla="*/ 0 h 91"/>
                <a:gd name="T2" fmla="*/ 2147483646 w 90"/>
                <a:gd name="T3" fmla="*/ 2147483646 h 91"/>
                <a:gd name="T4" fmla="*/ 2147483646 w 90"/>
                <a:gd name="T5" fmla="*/ 2147483646 h 91"/>
                <a:gd name="T6" fmla="*/ 0 60000 65536"/>
                <a:gd name="T7" fmla="*/ 0 60000 65536"/>
                <a:gd name="T8" fmla="*/ 0 60000 65536"/>
                <a:gd name="T9" fmla="*/ 0 w 90"/>
                <a:gd name="T10" fmla="*/ 0 h 91"/>
                <a:gd name="T11" fmla="*/ 90 w 90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8" name="Freeform 6"/>
            <p:cNvSpPr/>
            <p:nvPr/>
          </p:nvSpPr>
          <p:spPr bwMode="auto">
            <a:xfrm>
              <a:off x="647700" y="792162"/>
              <a:ext cx="792162" cy="273050"/>
            </a:xfrm>
            <a:custGeom>
              <a:avLst/>
              <a:gdLst>
                <a:gd name="T0" fmla="*/ 0 w 499"/>
                <a:gd name="T1" fmla="*/ 2147483646 h 172"/>
                <a:gd name="T2" fmla="*/ 2147483646 w 499"/>
                <a:gd name="T3" fmla="*/ 2147483646 h 172"/>
                <a:gd name="T4" fmla="*/ 2147483646 w 499"/>
                <a:gd name="T5" fmla="*/ 2147483646 h 172"/>
                <a:gd name="T6" fmla="*/ 2147483646 w 499"/>
                <a:gd name="T7" fmla="*/ 2147483646 h 172"/>
                <a:gd name="T8" fmla="*/ 2147483646 w 499"/>
                <a:gd name="T9" fmla="*/ 2147483646 h 172"/>
                <a:gd name="T10" fmla="*/ 2147483646 w 499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9"/>
                <a:gd name="T19" fmla="*/ 0 h 172"/>
                <a:gd name="T20" fmla="*/ 499 w 499"/>
                <a:gd name="T21" fmla="*/ 172 h 1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Freeform 7"/>
            <p:cNvSpPr/>
            <p:nvPr/>
          </p:nvSpPr>
          <p:spPr bwMode="auto">
            <a:xfrm>
              <a:off x="382587" y="962025"/>
              <a:ext cx="93663" cy="536575"/>
            </a:xfrm>
            <a:custGeom>
              <a:avLst/>
              <a:gdLst>
                <a:gd name="T0" fmla="*/ 2147483646 w 59"/>
                <a:gd name="T1" fmla="*/ 0 h 338"/>
                <a:gd name="T2" fmla="*/ 2147483646 w 59"/>
                <a:gd name="T3" fmla="*/ 2147483646 h 338"/>
                <a:gd name="T4" fmla="*/ 0 w 59"/>
                <a:gd name="T5" fmla="*/ 2147483646 h 338"/>
                <a:gd name="T6" fmla="*/ 2147483646 w 59"/>
                <a:gd name="T7" fmla="*/ 2147483646 h 338"/>
                <a:gd name="T8" fmla="*/ 2147483646 w 59"/>
                <a:gd name="T9" fmla="*/ 2147483646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38"/>
                <a:gd name="T17" fmla="*/ 59 w 59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Freeform 8"/>
            <p:cNvSpPr/>
            <p:nvPr/>
          </p:nvSpPr>
          <p:spPr bwMode="auto">
            <a:xfrm>
              <a:off x="1587" y="1511300"/>
              <a:ext cx="503238" cy="360362"/>
            </a:xfrm>
            <a:custGeom>
              <a:avLst/>
              <a:gdLst>
                <a:gd name="T0" fmla="*/ 2147483646 w 317"/>
                <a:gd name="T1" fmla="*/ 0 h 227"/>
                <a:gd name="T2" fmla="*/ 2147483646 w 317"/>
                <a:gd name="T3" fmla="*/ 2147483646 h 227"/>
                <a:gd name="T4" fmla="*/ 0 w 317"/>
                <a:gd name="T5" fmla="*/ 2147483646 h 227"/>
                <a:gd name="T6" fmla="*/ 0 60000 65536"/>
                <a:gd name="T7" fmla="*/ 0 60000 65536"/>
                <a:gd name="T8" fmla="*/ 0 60000 65536"/>
                <a:gd name="T9" fmla="*/ 0 w 317"/>
                <a:gd name="T10" fmla="*/ 0 h 227"/>
                <a:gd name="T11" fmla="*/ 317 w 317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1" name="Freeform 9"/>
            <p:cNvSpPr/>
            <p:nvPr/>
          </p:nvSpPr>
          <p:spPr bwMode="auto">
            <a:xfrm>
              <a:off x="0" y="1366837"/>
              <a:ext cx="1008062" cy="661988"/>
            </a:xfrm>
            <a:custGeom>
              <a:avLst/>
              <a:gdLst>
                <a:gd name="T0" fmla="*/ 0 w 635"/>
                <a:gd name="T1" fmla="*/ 2147483646 h 417"/>
                <a:gd name="T2" fmla="*/ 2147483646 w 635"/>
                <a:gd name="T3" fmla="*/ 2147483646 h 417"/>
                <a:gd name="T4" fmla="*/ 2147483646 w 635"/>
                <a:gd name="T5" fmla="*/ 2147483646 h 417"/>
                <a:gd name="T6" fmla="*/ 2147483646 w 635"/>
                <a:gd name="T7" fmla="*/ 2147483646 h 417"/>
                <a:gd name="T8" fmla="*/ 2147483646 w 635"/>
                <a:gd name="T9" fmla="*/ 2147483646 h 417"/>
                <a:gd name="T10" fmla="*/ 2147483646 w 635"/>
                <a:gd name="T11" fmla="*/ 2147483646 h 417"/>
                <a:gd name="T12" fmla="*/ 2147483646 w 635"/>
                <a:gd name="T13" fmla="*/ 2147483646 h 417"/>
                <a:gd name="T14" fmla="*/ 2147483646 w 635"/>
                <a:gd name="T15" fmla="*/ 2147483646 h 417"/>
                <a:gd name="T16" fmla="*/ 2147483646 w 635"/>
                <a:gd name="T17" fmla="*/ 2147483646 h 417"/>
                <a:gd name="T18" fmla="*/ 2147483646 w 635"/>
                <a:gd name="T19" fmla="*/ 2147483646 h 417"/>
                <a:gd name="T20" fmla="*/ 2147483646 w 635"/>
                <a:gd name="T21" fmla="*/ 2147483646 h 417"/>
                <a:gd name="T22" fmla="*/ 2147483646 w 635"/>
                <a:gd name="T23" fmla="*/ 2147483646 h 417"/>
                <a:gd name="T24" fmla="*/ 2147483646 w 635"/>
                <a:gd name="T25" fmla="*/ 2147483646 h 417"/>
                <a:gd name="T26" fmla="*/ 2147483646 w 635"/>
                <a:gd name="T27" fmla="*/ 2147483646 h 417"/>
                <a:gd name="T28" fmla="*/ 2147483646 w 635"/>
                <a:gd name="T29" fmla="*/ 0 h 417"/>
                <a:gd name="T30" fmla="*/ 2147483646 w 635"/>
                <a:gd name="T31" fmla="*/ 2147483646 h 417"/>
                <a:gd name="T32" fmla="*/ 2147483646 w 635"/>
                <a:gd name="T33" fmla="*/ 2147483646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5"/>
                <a:gd name="T52" fmla="*/ 0 h 417"/>
                <a:gd name="T53" fmla="*/ 635 w 635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2" name="Freeform 10"/>
            <p:cNvSpPr/>
            <p:nvPr/>
          </p:nvSpPr>
          <p:spPr bwMode="auto">
            <a:xfrm>
              <a:off x="403225" y="2087562"/>
              <a:ext cx="173037" cy="1079500"/>
            </a:xfrm>
            <a:custGeom>
              <a:avLst/>
              <a:gdLst>
                <a:gd name="T0" fmla="*/ 2147483646 w 109"/>
                <a:gd name="T1" fmla="*/ 0 h 680"/>
                <a:gd name="T2" fmla="*/ 0 w 109"/>
                <a:gd name="T3" fmla="*/ 2147483646 h 680"/>
                <a:gd name="T4" fmla="*/ 2147483646 w 109"/>
                <a:gd name="T5" fmla="*/ 2147483646 h 680"/>
                <a:gd name="T6" fmla="*/ 0 60000 65536"/>
                <a:gd name="T7" fmla="*/ 0 60000 65536"/>
                <a:gd name="T8" fmla="*/ 0 60000 65536"/>
                <a:gd name="T9" fmla="*/ 0 w 109"/>
                <a:gd name="T10" fmla="*/ 0 h 680"/>
                <a:gd name="T11" fmla="*/ 109 w 109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Freeform 11"/>
            <p:cNvSpPr/>
            <p:nvPr/>
          </p:nvSpPr>
          <p:spPr bwMode="auto">
            <a:xfrm>
              <a:off x="935037" y="1295400"/>
              <a:ext cx="576263" cy="484187"/>
            </a:xfrm>
            <a:custGeom>
              <a:avLst/>
              <a:gdLst>
                <a:gd name="T0" fmla="*/ 0 w 363"/>
                <a:gd name="T1" fmla="*/ 2147483646 h 305"/>
                <a:gd name="T2" fmla="*/ 2147483646 w 363"/>
                <a:gd name="T3" fmla="*/ 2147483646 h 305"/>
                <a:gd name="T4" fmla="*/ 2147483646 w 363"/>
                <a:gd name="T5" fmla="*/ 2147483646 h 305"/>
                <a:gd name="T6" fmla="*/ 2147483646 w 363"/>
                <a:gd name="T7" fmla="*/ 2147483646 h 305"/>
                <a:gd name="T8" fmla="*/ 2147483646 w 363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05"/>
                <a:gd name="T17" fmla="*/ 363 w 363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Freeform 12"/>
            <p:cNvSpPr/>
            <p:nvPr/>
          </p:nvSpPr>
          <p:spPr bwMode="auto">
            <a:xfrm>
              <a:off x="1511300" y="1152525"/>
              <a:ext cx="144462" cy="144462"/>
            </a:xfrm>
            <a:custGeom>
              <a:avLst/>
              <a:gdLst>
                <a:gd name="T0" fmla="*/ 0 w 91"/>
                <a:gd name="T1" fmla="*/ 2147483646 h 91"/>
                <a:gd name="T2" fmla="*/ 2147483646 w 91"/>
                <a:gd name="T3" fmla="*/ 2147483646 h 91"/>
                <a:gd name="T4" fmla="*/ 2147483646 w 91"/>
                <a:gd name="T5" fmla="*/ 0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Freeform 13"/>
            <p:cNvSpPr/>
            <p:nvPr/>
          </p:nvSpPr>
          <p:spPr bwMode="auto">
            <a:xfrm>
              <a:off x="433387" y="3167062"/>
              <a:ext cx="144463" cy="144463"/>
            </a:xfrm>
            <a:custGeom>
              <a:avLst/>
              <a:gdLst>
                <a:gd name="T0" fmla="*/ 2147483646 w 91"/>
                <a:gd name="T1" fmla="*/ 0 h 91"/>
                <a:gd name="T2" fmla="*/ 2147483646 w 91"/>
                <a:gd name="T3" fmla="*/ 2147483646 h 91"/>
                <a:gd name="T4" fmla="*/ 0 w 91"/>
                <a:gd name="T5" fmla="*/ 2147483646 h 91"/>
                <a:gd name="T6" fmla="*/ 0 60000 65536"/>
                <a:gd name="T7" fmla="*/ 0 60000 65536"/>
                <a:gd name="T8" fmla="*/ 0 60000 65536"/>
                <a:gd name="T9" fmla="*/ 0 w 91"/>
                <a:gd name="T10" fmla="*/ 0 h 91"/>
                <a:gd name="T11" fmla="*/ 91 w 91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Freeform 14"/>
            <p:cNvSpPr/>
            <p:nvPr/>
          </p:nvSpPr>
          <p:spPr bwMode="auto">
            <a:xfrm>
              <a:off x="576262" y="3167062"/>
              <a:ext cx="114300" cy="119063"/>
            </a:xfrm>
            <a:custGeom>
              <a:avLst/>
              <a:gdLst>
                <a:gd name="T0" fmla="*/ 0 w 72"/>
                <a:gd name="T1" fmla="*/ 0 h 75"/>
                <a:gd name="T2" fmla="*/ 2147483646 w 72"/>
                <a:gd name="T3" fmla="*/ 2147483646 h 75"/>
                <a:gd name="T4" fmla="*/ 2147483646 w 72"/>
                <a:gd name="T5" fmla="*/ 2147483646 h 75"/>
                <a:gd name="T6" fmla="*/ 0 60000 65536"/>
                <a:gd name="T7" fmla="*/ 0 60000 65536"/>
                <a:gd name="T8" fmla="*/ 0 60000 65536"/>
                <a:gd name="T9" fmla="*/ 0 w 72"/>
                <a:gd name="T10" fmla="*/ 0 h 75"/>
                <a:gd name="T11" fmla="*/ 72 w 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306638" y="1701800"/>
            <a:ext cx="4397375" cy="701675"/>
          </a:xfrm>
          <a:prstGeom prst="rect">
            <a:avLst/>
          </a:prstGeom>
          <a:solidFill>
            <a:srgbClr val="43BBE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Forms of transport</a:t>
            </a:r>
          </a:p>
        </p:txBody>
      </p:sp>
      <p:pic>
        <p:nvPicPr>
          <p:cNvPr id="11267" name="Picture 3" descr="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" y="2493963"/>
            <a:ext cx="37687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8975" y="2493963"/>
            <a:ext cx="39147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7450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3399"/>
                </a:solidFill>
                <a:latin typeface="Times New Roman" panose="02020603050405020304" pitchFamily="18" charset="0"/>
              </a:rPr>
              <a:t>Look at the following pictures and talk about them.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503363" y="5661025"/>
            <a:ext cx="1754187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plane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75275" y="5661025"/>
            <a:ext cx="197167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train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 autoUpdateAnimBg="0"/>
      <p:bldP spid="1127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us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7725" y="3644900"/>
            <a:ext cx="36512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1 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725" y="620713"/>
            <a:ext cx="3651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864100" y="1630363"/>
            <a:ext cx="20447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subway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37125" y="4579938"/>
            <a:ext cx="20447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bus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 autoUpdateAnimBg="0"/>
      <p:bldP spid="1229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X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0750" y="693738"/>
            <a:ext cx="36528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644900"/>
            <a:ext cx="3652837" cy="2619375"/>
          </a:xfrm>
          <a:prstGeom prst="rect">
            <a:avLst/>
          </a:prstGeom>
          <a:noFill/>
          <a:ln w="12700" cap="rnd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937125" y="1630363"/>
            <a:ext cx="20447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taxi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37125" y="4579938"/>
            <a:ext cx="2044700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bike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hip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700" y="549275"/>
            <a:ext cx="36512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oach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549275"/>
            <a:ext cx="36528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088" y="3932238"/>
            <a:ext cx="37258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51000" y="3213100"/>
            <a:ext cx="20447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ship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595938" y="3213100"/>
            <a:ext cx="2044700" cy="6492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coach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083175" y="4940300"/>
            <a:ext cx="15335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0678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067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car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14342" grpId="0" animBg="1" autoUpdateAnimBg="0"/>
      <p:bldP spid="1434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徒步旅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76250"/>
            <a:ext cx="3302000" cy="32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 descr="徒步旅行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284538"/>
            <a:ext cx="4824413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 descr="徒步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4211638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徒步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1052513"/>
            <a:ext cx="49688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00563" y="404813"/>
            <a:ext cx="3455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 b="1"/>
              <a:t>travel on foot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611188" y="188913"/>
            <a:ext cx="8137525" cy="5543550"/>
          </a:xfrm>
          <a:prstGeom prst="cloudCallout">
            <a:avLst>
              <a:gd name="adj1" fmla="val -54231"/>
              <a:gd name="adj2" fmla="val 60565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3600" b="1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55700" y="2060575"/>
            <a:ext cx="676910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What’s your favourite type of transportation? Why?</a:t>
            </a:r>
          </a:p>
        </p:txBody>
      </p:sp>
      <p:pic>
        <p:nvPicPr>
          <p:cNvPr id="15369" name="Picture 9" descr="图片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0"/>
            <a:ext cx="1804988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nimBg="1" autoUpdateAnimBg="0"/>
      <p:bldP spid="15368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演示文稿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演示文稿1">
      <a:majorFont>
        <a:latin typeface="微软雅黑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2287</Words>
  <Application>Microsoft Office PowerPoint</Application>
  <PresentationFormat>全屏显示(4:3)</PresentationFormat>
  <Paragraphs>374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4" baseType="lpstr">
      <vt:lpstr>宋体</vt:lpstr>
      <vt:lpstr>微软雅黑</vt:lpstr>
      <vt:lpstr>Arial</vt:lpstr>
      <vt:lpstr>Arial Black</vt:lpstr>
      <vt:lpstr>Arial Narrow</vt:lpstr>
      <vt:lpstr>Comic Sans MS</vt:lpstr>
      <vt:lpstr>Franklin Gothic Medium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2013-08-13T09:07:00Z</dcterms:created>
  <dcterms:modified xsi:type="dcterms:W3CDTF">2023-01-16T18:07:06Z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2405389650D5461D858CBEA6691D0115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