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ctiveX/activeX1.xml" ContentType="application/vnd.ms-office.activeX+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22"/>
  </p:handoutMasterIdLst>
  <p:sldIdLst>
    <p:sldId id="323" r:id="rId2"/>
    <p:sldId id="347" r:id="rId3"/>
    <p:sldId id="342" r:id="rId4"/>
    <p:sldId id="348" r:id="rId5"/>
    <p:sldId id="350" r:id="rId6"/>
    <p:sldId id="356" r:id="rId7"/>
    <p:sldId id="343" r:id="rId8"/>
    <p:sldId id="363" r:id="rId9"/>
    <p:sldId id="351" r:id="rId10"/>
    <p:sldId id="346" r:id="rId11"/>
    <p:sldId id="352" r:id="rId12"/>
    <p:sldId id="345" r:id="rId13"/>
    <p:sldId id="341" r:id="rId14"/>
    <p:sldId id="361" r:id="rId15"/>
    <p:sldId id="360" r:id="rId16"/>
    <p:sldId id="296" r:id="rId17"/>
    <p:sldId id="322" r:id="rId18"/>
    <p:sldId id="357" r:id="rId19"/>
    <p:sldId id="358" r:id="rId20"/>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A3FFA3"/>
    <a:srgbClr val="FFC1E0"/>
    <a:srgbClr val="FFD7AF"/>
    <a:srgbClr val="0000CC"/>
    <a:srgbClr val="FFDCB9"/>
    <a:srgbClr val="FFDEBD"/>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10" autoAdjust="0"/>
    <p:restoredTop sz="94660"/>
  </p:normalViewPr>
  <p:slideViewPr>
    <p:cSldViewPr snapToObjects="1">
      <p:cViewPr>
        <p:scale>
          <a:sx n="100" d="100"/>
          <a:sy n="100" d="100"/>
        </p:scale>
        <p:origin x="-198" y="-264"/>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24" d="100"/>
        <a:sy n="124"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activeX/activeX1.xml><?xml version="1.0" encoding="utf-8"?>
<ax:ocx xmlns:ax="http://schemas.microsoft.com/office/2006/activeX" xmlns:r="http://schemas.openxmlformats.org/officeDocument/2006/relationships" ax:classid="{6BF52A52-394A-11D3-B153-00C04F79FAA6}" ax:persistence="persistPropertyBag">
  <ax:ocxPr ax:name="URL" ax:value="p21-1a.mp3"/>
  <ax:ocxPr ax:name="rate" ax:value="1"/>
  <ax:ocxPr ax:name="balance" ax:value="0"/>
  <ax:ocxPr ax:name="currentPosition" ax:value="0"/>
  <ax:ocxPr ax:name="defaultFrame" ax:value=""/>
  <ax:ocxPr ax:name="playCount" ax:value="1"/>
  <ax:ocxPr ax:name="autoStart" ax:value="0"/>
  <ax:ocxPr ax:name="currentMarker" ax:value="0"/>
  <ax:ocxPr ax:name="invokeURLs" ax:value="-1"/>
  <ax:ocxPr ax:name="baseURL" ax:value=""/>
  <ax:ocxPr ax:name="volume" ax:value="50"/>
  <ax:ocxPr ax:name="mute" ax:value="0"/>
  <ax:ocxPr ax:name="uiMode" ax:value="full"/>
  <ax:ocxPr ax:name="stretchToFit" ax:value="0"/>
  <ax:ocxPr ax:name="windowlessVideo" ax:value="0"/>
  <ax:ocxPr ax:name="enabled" ax:value="-1"/>
  <ax:ocxPr ax:name="enableContextMenu" ax:value="-1"/>
  <ax:ocxPr ax:name="fullScreen" ax:value="0"/>
  <ax:ocxPr ax:name="SAMIStyle" ax:value=""/>
  <ax:ocxPr ax:name="SAMILang" ax:value=""/>
  <ax:ocxPr ax:name="SAMIFilename" ax:value=""/>
  <ax:ocxPr ax:name="captioningID" ax:value=""/>
  <ax:ocxPr ax:name="enableErrorDialogs" ax:value="0"/>
  <ax:ocxPr ax:name="_cx" ax:value="7197"/>
  <ax:ocxPr ax:name="_cy" ax:value="1614"/>
</ax:ocx>
</file>

<file path=ppt/drawings/_rels/vmlDrawing1.vml.rels><?xml version="1.0" encoding="UTF-8" standalone="yes"?>
<Relationships xmlns="http://schemas.openxmlformats.org/package/2006/relationships"><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defRPr sz="1200">
                <a:ea typeface="宋体" panose="02010600030101010101" pitchFamily="2" charset="-122"/>
              </a:defRPr>
            </a:lvl1pPr>
          </a:lstStyle>
          <a:p>
            <a:pPr>
              <a:defRPr/>
            </a:pPr>
            <a:endParaRPr lang="en-US" altLang="zh-CN"/>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a:defRPr sz="1200">
                <a:ea typeface="宋体" panose="02010600030101010101" pitchFamily="2" charset="-122"/>
              </a:defRPr>
            </a:lvl1pPr>
          </a:lstStyle>
          <a:p>
            <a:pPr>
              <a:defRPr/>
            </a:pPr>
            <a:endParaRPr lang="en-US" altLang="zh-CN"/>
          </a:p>
        </p:txBody>
      </p:sp>
      <p:sp>
        <p:nvSpPr>
          <p:cNvPr id="31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a:defRPr sz="1200">
                <a:ea typeface="宋体" panose="02010600030101010101" pitchFamily="2" charset="-122"/>
              </a:defRPr>
            </a:lvl1pPr>
          </a:lstStyle>
          <a:p>
            <a:pPr>
              <a:defRPr/>
            </a:pPr>
            <a:endParaRPr lang="en-US" altLang="zh-CN"/>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lstStyle>
            <a:lvl1pPr algn="r">
              <a:defRPr sz="1200">
                <a:ea typeface="宋体" panose="02010600030101010101" pitchFamily="2" charset="-122"/>
              </a:defRPr>
            </a:lvl1pPr>
          </a:lstStyle>
          <a:p>
            <a:pPr>
              <a:defRPr/>
            </a:pPr>
            <a:fld id="{A66A842A-CCD8-405F-9C60-A8CDF2DE66A2}" type="slidenum">
              <a:rPr lang="en-US" altLang="zh-CN"/>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A66A842A-CCD8-405F-9C60-A8CDF2DE66A2}" type="slidenum">
              <a:rPr lang="en-US" altLang="zh-CN" smtClean="0"/>
              <a:t>4</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5"/>
          <p:cNvSpPr>
            <a:spLocks noGrp="1" noChangeArrowheads="1"/>
          </p:cNvSpPr>
          <p:nvPr>
            <p:ph type="sldNum" sz="quarter" idx="10"/>
          </p:nvPr>
        </p:nvSpPr>
        <p:spPr/>
        <p:txBody>
          <a:bodyPr/>
          <a:lstStyle>
            <a:lvl1pPr>
              <a:defRPr/>
            </a:lvl1pPr>
          </a:lstStyle>
          <a:p>
            <a:pPr>
              <a:defRPr/>
            </a:pPr>
            <a:fld id="{6F121E04-E085-4E82-B358-F1E044748B61}" type="slidenum">
              <a:rPr lang="en-US" altLang="zh-CN"/>
              <a:t>‹#›</a:t>
            </a:fld>
            <a:endParaRPr lang="en-US"/>
          </a:p>
        </p:txBody>
      </p:sp>
      <p:sp>
        <p:nvSpPr>
          <p:cNvPr id="5" name="Rectangle 7"/>
          <p:cNvSpPr>
            <a:spLocks noGrp="1" noChangeArrowheads="1"/>
          </p:cNvSpPr>
          <p:nvPr>
            <p:ph type="dt" sz="half" idx="11"/>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sldNum" sz="quarter" idx="10"/>
          </p:nvPr>
        </p:nvSpPr>
        <p:spPr/>
        <p:txBody>
          <a:bodyPr/>
          <a:lstStyle>
            <a:lvl1pPr>
              <a:defRPr/>
            </a:lvl1pPr>
          </a:lstStyle>
          <a:p>
            <a:pPr>
              <a:defRPr/>
            </a:pPr>
            <a:fld id="{0E514189-0A31-4D6C-8078-3A4DE1AF09A9}" type="slidenum">
              <a:rPr lang="en-US" altLang="zh-CN"/>
              <a:t>‹#›</a:t>
            </a:fld>
            <a:endParaRPr lang="en-US"/>
          </a:p>
        </p:txBody>
      </p:sp>
      <p:sp>
        <p:nvSpPr>
          <p:cNvPr id="5" name="Rectangle 7"/>
          <p:cNvSpPr>
            <a:spLocks noGrp="1" noChangeArrowheads="1"/>
          </p:cNvSpPr>
          <p:nvPr>
            <p:ph type="dt" sz="half" idx="11"/>
          </p:nvPr>
        </p:nvSpPr>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77025" y="447675"/>
            <a:ext cx="2047875" cy="59531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533400" y="447675"/>
            <a:ext cx="5991225" cy="59531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sldNum" sz="quarter" idx="10"/>
          </p:nvPr>
        </p:nvSpPr>
        <p:spPr/>
        <p:txBody>
          <a:bodyPr/>
          <a:lstStyle>
            <a:lvl1pPr>
              <a:defRPr/>
            </a:lvl1pPr>
          </a:lstStyle>
          <a:p>
            <a:pPr>
              <a:defRPr/>
            </a:pPr>
            <a:fld id="{75436590-965B-408A-A072-B854A21BA863}" type="slidenum">
              <a:rPr lang="en-US" altLang="zh-CN"/>
              <a:t>‹#›</a:t>
            </a:fld>
            <a:endParaRPr lang="en-US"/>
          </a:p>
        </p:txBody>
      </p:sp>
      <p:sp>
        <p:nvSpPr>
          <p:cNvPr id="5" name="Rectangle 7"/>
          <p:cNvSpPr>
            <a:spLocks noGrp="1" noChangeArrowheads="1"/>
          </p:cNvSpPr>
          <p:nvPr>
            <p:ph type="dt" sz="half" idx="11"/>
          </p:nvPr>
        </p:nvSpPr>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990600" y="447675"/>
            <a:ext cx="7086600" cy="487363"/>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533400" y="1295400"/>
            <a:ext cx="4019550" cy="51054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705350" y="1295400"/>
            <a:ext cx="4019550" cy="51054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5"/>
          <p:cNvSpPr>
            <a:spLocks noGrp="1" noChangeArrowheads="1"/>
          </p:cNvSpPr>
          <p:nvPr>
            <p:ph type="sldNum" sz="quarter" idx="10"/>
          </p:nvPr>
        </p:nvSpPr>
        <p:spPr/>
        <p:txBody>
          <a:bodyPr/>
          <a:lstStyle>
            <a:lvl1pPr>
              <a:defRPr/>
            </a:lvl1pPr>
          </a:lstStyle>
          <a:p>
            <a:pPr>
              <a:defRPr/>
            </a:pPr>
            <a:fld id="{33F6D636-3376-4E78-8689-544178EB5AF2}" type="slidenum">
              <a:rPr lang="en-US" altLang="zh-CN"/>
              <a:t>‹#›</a:t>
            </a:fld>
            <a:endParaRPr lang="en-US"/>
          </a:p>
        </p:txBody>
      </p:sp>
      <p:sp>
        <p:nvSpPr>
          <p:cNvPr id="6" name="Rectangle 7"/>
          <p:cNvSpPr>
            <a:spLocks noGrp="1" noChangeArrowheads="1"/>
          </p:cNvSpPr>
          <p:nvPr>
            <p:ph type="dt" sz="half" idx="11"/>
          </p:nvPr>
        </p:nvSpPr>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sldNum" sz="quarter" idx="10"/>
          </p:nvPr>
        </p:nvSpPr>
        <p:spPr/>
        <p:txBody>
          <a:bodyPr/>
          <a:lstStyle>
            <a:lvl1pPr>
              <a:defRPr/>
            </a:lvl1pPr>
          </a:lstStyle>
          <a:p>
            <a:pPr>
              <a:defRPr/>
            </a:pPr>
            <a:fld id="{74C2AA05-0821-48C2-B3F2-843F904729E2}" type="slidenum">
              <a:rPr lang="en-US" altLang="zh-CN"/>
              <a:t>‹#›</a:t>
            </a:fld>
            <a:endParaRPr lang="en-US"/>
          </a:p>
        </p:txBody>
      </p:sp>
      <p:sp>
        <p:nvSpPr>
          <p:cNvPr id="5" name="Rectangle 7"/>
          <p:cNvSpPr>
            <a:spLocks noGrp="1" noChangeArrowheads="1"/>
          </p:cNvSpPr>
          <p:nvPr>
            <p:ph type="dt" sz="half" idx="11"/>
          </p:nvPr>
        </p:nvSpPr>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4" name="Rectangle 5"/>
          <p:cNvSpPr>
            <a:spLocks noGrp="1" noChangeArrowheads="1"/>
          </p:cNvSpPr>
          <p:nvPr>
            <p:ph type="sldNum" sz="quarter" idx="10"/>
          </p:nvPr>
        </p:nvSpPr>
        <p:spPr/>
        <p:txBody>
          <a:bodyPr/>
          <a:lstStyle>
            <a:lvl1pPr>
              <a:defRPr/>
            </a:lvl1pPr>
          </a:lstStyle>
          <a:p>
            <a:pPr>
              <a:defRPr/>
            </a:pPr>
            <a:fld id="{11F9BFAC-3EA9-4FCE-B657-BD8E9C07E0BA}" type="slidenum">
              <a:rPr lang="en-US" altLang="zh-CN"/>
              <a:t>‹#›</a:t>
            </a:fld>
            <a:endParaRPr lang="en-US"/>
          </a:p>
        </p:txBody>
      </p:sp>
      <p:sp>
        <p:nvSpPr>
          <p:cNvPr id="5" name="Rectangle 7"/>
          <p:cNvSpPr>
            <a:spLocks noGrp="1" noChangeArrowheads="1"/>
          </p:cNvSpPr>
          <p:nvPr>
            <p:ph type="dt" sz="half" idx="11"/>
          </p:nvPr>
        </p:nvSpPr>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33400" y="1295400"/>
            <a:ext cx="401955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705350" y="1295400"/>
            <a:ext cx="401955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5"/>
          <p:cNvSpPr>
            <a:spLocks noGrp="1" noChangeArrowheads="1"/>
          </p:cNvSpPr>
          <p:nvPr>
            <p:ph type="sldNum" sz="quarter" idx="10"/>
          </p:nvPr>
        </p:nvSpPr>
        <p:spPr/>
        <p:txBody>
          <a:bodyPr/>
          <a:lstStyle>
            <a:lvl1pPr>
              <a:defRPr/>
            </a:lvl1pPr>
          </a:lstStyle>
          <a:p>
            <a:pPr>
              <a:defRPr/>
            </a:pPr>
            <a:fld id="{F3A8A66F-B5BD-494A-A8AD-DAABB478F74F}" type="slidenum">
              <a:rPr lang="en-US" altLang="zh-CN"/>
              <a:t>‹#›</a:t>
            </a:fld>
            <a:endParaRPr lang="en-US"/>
          </a:p>
        </p:txBody>
      </p:sp>
      <p:sp>
        <p:nvSpPr>
          <p:cNvPr id="6" name="Rectangle 7"/>
          <p:cNvSpPr>
            <a:spLocks noGrp="1" noChangeArrowheads="1"/>
          </p:cNvSpPr>
          <p:nvPr>
            <p:ph type="dt" sz="half" idx="11"/>
          </p:nvPr>
        </p:nvSpPr>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5"/>
          <p:cNvSpPr>
            <a:spLocks noGrp="1" noChangeArrowheads="1"/>
          </p:cNvSpPr>
          <p:nvPr>
            <p:ph type="sldNum" sz="quarter" idx="10"/>
          </p:nvPr>
        </p:nvSpPr>
        <p:spPr/>
        <p:txBody>
          <a:bodyPr/>
          <a:lstStyle>
            <a:lvl1pPr>
              <a:defRPr/>
            </a:lvl1pPr>
          </a:lstStyle>
          <a:p>
            <a:pPr>
              <a:defRPr/>
            </a:pPr>
            <a:fld id="{F1FD86E9-9BB4-43AC-B4F6-9198A85FDFAB}" type="slidenum">
              <a:rPr lang="en-US" altLang="zh-CN"/>
              <a:t>‹#›</a:t>
            </a:fld>
            <a:endParaRPr lang="en-US"/>
          </a:p>
        </p:txBody>
      </p:sp>
      <p:sp>
        <p:nvSpPr>
          <p:cNvPr id="8" name="Rectangle 7"/>
          <p:cNvSpPr>
            <a:spLocks noGrp="1" noChangeArrowheads="1"/>
          </p:cNvSpPr>
          <p:nvPr>
            <p:ph type="dt" sz="half" idx="11"/>
          </p:nvPr>
        </p:nvSpPr>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5"/>
          <p:cNvSpPr>
            <a:spLocks noGrp="1" noChangeArrowheads="1"/>
          </p:cNvSpPr>
          <p:nvPr>
            <p:ph type="sldNum" sz="quarter" idx="10"/>
          </p:nvPr>
        </p:nvSpPr>
        <p:spPr/>
        <p:txBody>
          <a:bodyPr/>
          <a:lstStyle>
            <a:lvl1pPr>
              <a:defRPr/>
            </a:lvl1pPr>
          </a:lstStyle>
          <a:p>
            <a:pPr>
              <a:defRPr/>
            </a:pPr>
            <a:fld id="{EE92B140-E9A9-4146-967A-183F968E30D2}" type="slidenum">
              <a:rPr lang="en-US" altLang="zh-CN"/>
              <a:t>‹#›</a:t>
            </a:fld>
            <a:endParaRPr lang="en-US"/>
          </a:p>
        </p:txBody>
      </p:sp>
      <p:sp>
        <p:nvSpPr>
          <p:cNvPr id="4" name="Rectangle 7"/>
          <p:cNvSpPr>
            <a:spLocks noGrp="1" noChangeArrowheads="1"/>
          </p:cNvSpPr>
          <p:nvPr>
            <p:ph type="dt" sz="half" idx="11"/>
          </p:nvPr>
        </p:nvSpPr>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p:txBody>
          <a:bodyPr/>
          <a:lstStyle>
            <a:lvl1pPr>
              <a:defRPr/>
            </a:lvl1pPr>
          </a:lstStyle>
          <a:p>
            <a:pPr>
              <a:defRPr/>
            </a:pPr>
            <a:fld id="{283AD335-4948-4953-815B-D321A41CE788}" type="slidenum">
              <a:rPr lang="en-US" altLang="zh-CN"/>
              <a:t>‹#›</a:t>
            </a:fld>
            <a:endParaRPr lang="en-US"/>
          </a:p>
        </p:txBody>
      </p:sp>
      <p:sp>
        <p:nvSpPr>
          <p:cNvPr id="3" name="Rectangle 7"/>
          <p:cNvSpPr>
            <a:spLocks noGrp="1" noChangeArrowheads="1"/>
          </p:cNvSpPr>
          <p:nvPr>
            <p:ph type="dt" sz="half" idx="11"/>
          </p:nvPr>
        </p:nvSpPr>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5"/>
          <p:cNvSpPr>
            <a:spLocks noGrp="1" noChangeArrowheads="1"/>
          </p:cNvSpPr>
          <p:nvPr>
            <p:ph type="sldNum" sz="quarter" idx="10"/>
          </p:nvPr>
        </p:nvSpPr>
        <p:spPr/>
        <p:txBody>
          <a:bodyPr/>
          <a:lstStyle>
            <a:lvl1pPr>
              <a:defRPr/>
            </a:lvl1pPr>
          </a:lstStyle>
          <a:p>
            <a:pPr>
              <a:defRPr/>
            </a:pPr>
            <a:fld id="{16943FE3-85DB-408F-8C86-C66AA9BEF504}" type="slidenum">
              <a:rPr lang="en-US" altLang="zh-CN"/>
              <a:t>‹#›</a:t>
            </a:fld>
            <a:endParaRPr lang="en-US"/>
          </a:p>
        </p:txBody>
      </p:sp>
      <p:sp>
        <p:nvSpPr>
          <p:cNvPr id="6" name="Rectangle 7"/>
          <p:cNvSpPr>
            <a:spLocks noGrp="1" noChangeArrowheads="1"/>
          </p:cNvSpPr>
          <p:nvPr>
            <p:ph type="dt" sz="half" idx="11"/>
          </p:nvPr>
        </p:nvSpPr>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5"/>
          <p:cNvSpPr>
            <a:spLocks noGrp="1" noChangeArrowheads="1"/>
          </p:cNvSpPr>
          <p:nvPr>
            <p:ph type="sldNum" sz="quarter" idx="10"/>
          </p:nvPr>
        </p:nvSpPr>
        <p:spPr/>
        <p:txBody>
          <a:bodyPr/>
          <a:lstStyle>
            <a:lvl1pPr>
              <a:defRPr/>
            </a:lvl1pPr>
          </a:lstStyle>
          <a:p>
            <a:pPr>
              <a:defRPr/>
            </a:pPr>
            <a:fld id="{31FB6995-92D6-49BD-827F-F9AB30443F5D}" type="slidenum">
              <a:rPr lang="en-US" altLang="zh-CN"/>
              <a:t>‹#›</a:t>
            </a:fld>
            <a:endParaRPr lang="en-US"/>
          </a:p>
        </p:txBody>
      </p:sp>
      <p:sp>
        <p:nvSpPr>
          <p:cNvPr id="6" name="Rectangle 7"/>
          <p:cNvSpPr>
            <a:spLocks noGrp="1" noChangeArrowheads="1"/>
          </p:cNvSpPr>
          <p:nvPr>
            <p:ph type="dt" sz="half" idx="11"/>
          </p:nvPr>
        </p:nvSpPr>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4" cstate="email">
            <a:lum/>
          </a:blip>
          <a:srcRect/>
          <a:stretch>
            <a:fillRect/>
          </a:stretch>
        </a:blipFill>
        <a:effectLst/>
      </p:bgPr>
    </p:bg>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bwMode="auto">
          <a:xfrm>
            <a:off x="533400" y="1295400"/>
            <a:ext cx="81915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24931" name="Rectangle 5"/>
          <p:cNvSpPr>
            <a:spLocks noGrp="1" noChangeArrowheads="1"/>
          </p:cNvSpPr>
          <p:nvPr>
            <p:ph type="sldNum" sz="quarter" idx="4"/>
          </p:nvPr>
        </p:nvSpPr>
        <p:spPr bwMode="auto">
          <a:xfrm>
            <a:off x="4191000" y="6505575"/>
            <a:ext cx="838200" cy="261938"/>
          </a:xfrm>
          <a:prstGeom prst="rect">
            <a:avLst/>
          </a:prstGeom>
          <a:noFill/>
          <a:ln w="9525">
            <a:noFill/>
            <a:miter lim="800000"/>
          </a:ln>
        </p:spPr>
        <p:txBody>
          <a:bodyPr vert="horz" wrap="square" lIns="91440" tIns="45720" rIns="91440" bIns="45720" numCol="1" anchor="t" anchorCtr="0" compatLnSpc="1"/>
          <a:lstStyle>
            <a:lvl1pPr algn="ctr">
              <a:defRPr sz="1000">
                <a:ea typeface="宋体" panose="02010600030101010101" pitchFamily="2" charset="-122"/>
              </a:defRPr>
            </a:lvl1pPr>
          </a:lstStyle>
          <a:p>
            <a:pPr>
              <a:defRPr/>
            </a:pPr>
            <a:fld id="{BBA9269A-891A-4F01-AB7F-E9866BD462E7}" type="slidenum">
              <a:rPr lang="en-US" altLang="zh-CN"/>
              <a:t>‹#›</a:t>
            </a:fld>
            <a:endParaRPr lang="en-US"/>
          </a:p>
        </p:txBody>
      </p:sp>
      <p:sp>
        <p:nvSpPr>
          <p:cNvPr id="5124" name="Rectangle 6"/>
          <p:cNvSpPr>
            <a:spLocks noGrp="1" noChangeArrowheads="1"/>
          </p:cNvSpPr>
          <p:nvPr>
            <p:ph type="title"/>
          </p:nvPr>
        </p:nvSpPr>
        <p:spPr bwMode="auto">
          <a:xfrm>
            <a:off x="990600" y="447675"/>
            <a:ext cx="7086600"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24933" name="Rectangle 7"/>
          <p:cNvSpPr>
            <a:spLocks noGrp="1" noChangeArrowheads="1"/>
          </p:cNvSpPr>
          <p:nvPr>
            <p:ph type="dt" sz="half" idx="2"/>
          </p:nvPr>
        </p:nvSpPr>
        <p:spPr bwMode="auto">
          <a:xfrm>
            <a:off x="381000" y="6505575"/>
            <a:ext cx="1905000" cy="261938"/>
          </a:xfrm>
          <a:prstGeom prst="rect">
            <a:avLst/>
          </a:prstGeom>
          <a:noFill/>
          <a:ln w="9525">
            <a:noFill/>
            <a:miter lim="800000"/>
          </a:ln>
        </p:spPr>
        <p:txBody>
          <a:bodyPr vert="horz" wrap="square" lIns="91440" tIns="45720" rIns="91440" bIns="45720" numCol="1" anchor="t" anchorCtr="0" compatLnSpc="1"/>
          <a:lstStyle>
            <a:lvl1pPr>
              <a:defRPr sz="1000">
                <a:ea typeface="宋体" panose="02010600030101010101" pitchFamily="2" charset="-122"/>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3200" b="1">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3200" b="1">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3200" b="1">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3200" b="1">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3200" b="1">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3200" b="1">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3200" b="1">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tx2"/>
        </a:buClr>
        <a:buFont typeface="Wingdings" panose="05000000000000000000" pitchFamily="2" charset="2"/>
        <a:buChar char="v"/>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600">
          <a:solidFill>
            <a:schemeClr val="tx1"/>
          </a:solidFill>
          <a:latin typeface="+mn-lt"/>
          <a:ea typeface="+mn-ea"/>
        </a:defRPr>
      </a:lvl2pPr>
      <a:lvl3pPr marL="1143000" indent="-228600" algn="l" rtl="0" eaLnBrk="0" fontAlgn="base" hangingPunct="0">
        <a:spcBef>
          <a:spcPct val="20000"/>
        </a:spcBef>
        <a:spcAft>
          <a:spcPct val="0"/>
        </a:spcAft>
        <a:buClr>
          <a:schemeClr val="accent2"/>
        </a:buClr>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14.png"/><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ontrol" Target="../activeX/activeX1.xml"/><Relationship Id="rId1" Type="http://schemas.openxmlformats.org/officeDocument/2006/relationships/vmlDrawing" Target="../drawings/vmlDrawing1.vml"/><Relationship Id="rId4" Type="http://schemas.openxmlformats.org/officeDocument/2006/relationships/image" Target="../media/image15.wmf"/></Relationships>
</file>

<file path=ppt/slides/_rels/slide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17.jpeg"/><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WordArt 6"/>
          <p:cNvSpPr>
            <a:spLocks noChangeArrowheads="1" noChangeShapeType="1" noTextEdit="1"/>
          </p:cNvSpPr>
          <p:nvPr/>
        </p:nvSpPr>
        <p:spPr bwMode="auto">
          <a:xfrm>
            <a:off x="3175000" y="3886200"/>
            <a:ext cx="2743200" cy="457200"/>
          </a:xfrm>
          <a:prstGeom prst="rect">
            <a:avLst/>
          </a:prstGeom>
        </p:spPr>
        <p:txBody>
          <a:bodyPr spcFirstLastPara="1" wrap="none" fromWordArt="1">
            <a:prstTxWarp prst="textArchUp">
              <a:avLst>
                <a:gd name="adj" fmla="val 10800004"/>
              </a:avLst>
            </a:prstTxWarp>
          </a:bodyPr>
          <a:lstStyle/>
          <a:p>
            <a:pPr algn="ctr"/>
            <a:r>
              <a:rPr lang="en-US" altLang="zh-CN" sz="3600" kern="10" dirty="0">
                <a:ln w="9525">
                  <a:solidFill>
                    <a:srgbClr val="0066FF"/>
                  </a:solidFill>
                  <a:round/>
                </a:ln>
                <a:solidFill>
                  <a:srgbClr val="0066FF"/>
                </a:solidFill>
                <a:latin typeface="Times New Roman" panose="02020603050405020304"/>
                <a:cs typeface="Times New Roman" panose="02020603050405020304"/>
              </a:rPr>
              <a:t>Section C</a:t>
            </a:r>
            <a:endParaRPr lang="zh-CN" altLang="en-US" sz="3600" kern="10" dirty="0">
              <a:ln w="9525">
                <a:solidFill>
                  <a:srgbClr val="0066FF"/>
                </a:solidFill>
                <a:round/>
              </a:ln>
              <a:solidFill>
                <a:srgbClr val="0066FF"/>
              </a:solidFill>
              <a:latin typeface="Times New Roman" panose="02020603050405020304"/>
              <a:cs typeface="Times New Roman" panose="02020603050405020304"/>
            </a:endParaRPr>
          </a:p>
        </p:txBody>
      </p:sp>
      <p:sp>
        <p:nvSpPr>
          <p:cNvPr id="4" name="矩形 3"/>
          <p:cNvSpPr/>
          <p:nvPr/>
        </p:nvSpPr>
        <p:spPr>
          <a:xfrm>
            <a:off x="-25400" y="1186259"/>
            <a:ext cx="9144000" cy="1846659"/>
          </a:xfrm>
          <a:prstGeom prst="rect">
            <a:avLst/>
          </a:prstGeom>
        </p:spPr>
        <p:txBody>
          <a:bodyPr wrap="square">
            <a:spAutoFit/>
          </a:bodyPr>
          <a:lstStyle/>
          <a:p>
            <a:pPr algn="ctr">
              <a:lnSpc>
                <a:spcPct val="150000"/>
              </a:lnSpc>
            </a:pPr>
            <a:r>
              <a:rPr lang="en-US" altLang="zh-CN" sz="3600" b="1" kern="10" dirty="0" smtClean="0">
                <a:ln w="9525">
                  <a:solidFill>
                    <a:srgbClr val="0066FF"/>
                  </a:solidFill>
                  <a:round/>
                </a:ln>
                <a:solidFill>
                  <a:srgbClr val="0066FF"/>
                </a:solidFill>
                <a:latin typeface="Times New Roman" panose="02020603050405020304" pitchFamily="18" charset="0"/>
                <a:cs typeface="Times New Roman" panose="02020603050405020304" pitchFamily="18" charset="0"/>
              </a:rPr>
              <a:t>Unit 5 Topic 3</a:t>
            </a:r>
          </a:p>
          <a:p>
            <a:pPr algn="ctr">
              <a:lnSpc>
                <a:spcPct val="150000"/>
              </a:lnSpc>
            </a:pPr>
            <a:r>
              <a:rPr lang="en-US" altLang="zh-CN" sz="4000" b="1" kern="10" dirty="0" smtClean="0">
                <a:ln w="9525">
                  <a:solidFill>
                    <a:srgbClr val="0066FF"/>
                  </a:solidFill>
                  <a:round/>
                </a:ln>
                <a:solidFill>
                  <a:srgbClr val="0066FF"/>
                </a:solidFill>
                <a:latin typeface="Times New Roman" panose="02020603050405020304" pitchFamily="18" charset="0"/>
                <a:cs typeface="Times New Roman" panose="02020603050405020304" pitchFamily="18" charset="0"/>
              </a:rPr>
              <a:t>Many things can affect our feelings</a:t>
            </a:r>
            <a:endParaRPr lang="zh-CN" altLang="en-US" sz="4000" b="1" dirty="0">
              <a:latin typeface="Times New Roman" panose="02020603050405020304" pitchFamily="18" charset="0"/>
              <a:cs typeface="Times New Roman" panose="02020603050405020304" pitchFamily="18" charset="0"/>
            </a:endParaRPr>
          </a:p>
        </p:txBody>
      </p:sp>
      <p:sp>
        <p:nvSpPr>
          <p:cNvPr id="5" name="矩形 4"/>
          <p:cNvSpPr/>
          <p:nvPr/>
        </p:nvSpPr>
        <p:spPr>
          <a:xfrm>
            <a:off x="3003172" y="5594171"/>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random/>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7" descr="8x-5-3-2c"/>
          <p:cNvPicPr>
            <a:picLocks noChangeAspect="1" noChangeArrowheads="1"/>
          </p:cNvPicPr>
          <p:nvPr/>
        </p:nvPicPr>
        <p:blipFill>
          <a:blip r:embed="rId2" cstate="email"/>
          <a:srcRect/>
          <a:stretch>
            <a:fillRect/>
          </a:stretch>
        </p:blipFill>
        <p:spPr bwMode="auto">
          <a:xfrm>
            <a:off x="457200" y="457200"/>
            <a:ext cx="2373313" cy="2057400"/>
          </a:xfrm>
          <a:prstGeom prst="rect">
            <a:avLst/>
          </a:prstGeom>
          <a:noFill/>
          <a:ln w="9525" algn="ctr">
            <a:solidFill>
              <a:srgbClr val="0000FF"/>
            </a:solidFill>
            <a:miter lim="800000"/>
            <a:headEnd/>
            <a:tailEnd/>
          </a:ln>
          <a:extLst>
            <a:ext uri="{909E8E84-426E-40DD-AFC4-6F175D3DCCD1}">
              <a14:hiddenFill xmlns:a14="http://schemas.microsoft.com/office/drawing/2010/main">
                <a:solidFill>
                  <a:srgbClr val="FFFFFF"/>
                </a:solidFill>
              </a14:hiddenFill>
            </a:ext>
          </a:extLst>
        </p:spPr>
      </p:pic>
      <p:pic>
        <p:nvPicPr>
          <p:cNvPr id="20483" name="Picture 8" descr="图片3"/>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6324600" y="3276600"/>
            <a:ext cx="2590800" cy="245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484" name="Group 25"/>
          <p:cNvGrpSpPr/>
          <p:nvPr/>
        </p:nvGrpSpPr>
        <p:grpSpPr bwMode="auto">
          <a:xfrm>
            <a:off x="3657600" y="609600"/>
            <a:ext cx="4648200" cy="2209800"/>
            <a:chOff x="2304" y="384"/>
            <a:chExt cx="2880" cy="1200"/>
          </a:xfrm>
        </p:grpSpPr>
        <p:sp>
          <p:nvSpPr>
            <p:cNvPr id="20488" name="AutoShape 22"/>
            <p:cNvSpPr>
              <a:spLocks noChangeArrowheads="1"/>
            </p:cNvSpPr>
            <p:nvPr/>
          </p:nvSpPr>
          <p:spPr bwMode="auto">
            <a:xfrm>
              <a:off x="2304" y="384"/>
              <a:ext cx="2880" cy="1200"/>
            </a:xfrm>
            <a:prstGeom prst="wedgeRoundRectCallout">
              <a:avLst>
                <a:gd name="adj1" fmla="val -62639"/>
                <a:gd name="adj2" fmla="val 17333"/>
                <a:gd name="adj3" fmla="val 16667"/>
              </a:avLst>
            </a:prstGeom>
            <a:solidFill>
              <a:srgbClr val="FFD7AF">
                <a:alpha val="70979"/>
              </a:srgbClr>
            </a:solidFill>
            <a:ln w="9525">
              <a:solidFill>
                <a:schemeClr val="tx1"/>
              </a:solidFill>
              <a:miter lim="800000"/>
            </a:ln>
          </p:spPr>
          <p:txBody>
            <a:bodyPr/>
            <a:lstStyle/>
            <a:p>
              <a:pPr algn="ctr"/>
              <a:endParaRPr lang="zh-CN" altLang="zh-CN"/>
            </a:p>
          </p:txBody>
        </p:sp>
        <p:sp>
          <p:nvSpPr>
            <p:cNvPr id="20489" name="Rectangle 21"/>
            <p:cNvSpPr>
              <a:spLocks noChangeArrowheads="1"/>
            </p:cNvSpPr>
            <p:nvPr/>
          </p:nvSpPr>
          <p:spPr bwMode="auto">
            <a:xfrm>
              <a:off x="2304" y="528"/>
              <a:ext cx="2784" cy="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just">
                <a:spcBef>
                  <a:spcPct val="50000"/>
                </a:spcBef>
              </a:pPr>
              <a:r>
                <a:rPr lang="en-US" altLang="zh-CN" sz="2400" dirty="0">
                  <a:latin typeface="Arial Narrow" panose="020B0606020202030204" pitchFamily="34" charset="0"/>
                </a:rPr>
                <a:t>		</a:t>
              </a:r>
              <a:r>
                <a:rPr lang="en-US" altLang="zh-CN" sz="2400" dirty="0">
                  <a:solidFill>
                    <a:srgbClr val="000066"/>
                  </a:solidFill>
                  <a:latin typeface="Arial Narrow" panose="020B0606020202030204" pitchFamily="34" charset="0"/>
                </a:rPr>
                <a:t>I think the </a:t>
              </a:r>
              <a:r>
                <a:rPr lang="en-US" altLang="zh-CN" sz="2800" i="1" dirty="0">
                  <a:solidFill>
                    <a:srgbClr val="000066"/>
                  </a:solidFill>
                  <a:latin typeface="Arial Narrow" panose="020B0606020202030204" pitchFamily="34" charset="0"/>
                </a:rPr>
                <a:t>weather</a:t>
              </a:r>
              <a:r>
                <a:rPr lang="en-US" altLang="zh-CN" sz="2400" dirty="0">
                  <a:solidFill>
                    <a:srgbClr val="000066"/>
                  </a:solidFill>
                  <a:latin typeface="Arial Narrow" panose="020B0606020202030204" pitchFamily="34" charset="0"/>
                </a:rPr>
                <a:t> can affect my moods. When it rains, I always feel sad. When the sun shines brightly, it makes me happy again. </a:t>
              </a:r>
            </a:p>
            <a:p>
              <a:pPr marL="342900" indent="-342900">
                <a:spcBef>
                  <a:spcPct val="20000"/>
                </a:spcBef>
                <a:buClr>
                  <a:schemeClr val="tx2"/>
                </a:buClr>
                <a:buFont typeface="Wingdings" panose="05000000000000000000" pitchFamily="2" charset="2"/>
                <a:buChar char="v"/>
              </a:pPr>
              <a:endParaRPr lang="en-US" altLang="zh-CN" sz="2400" dirty="0">
                <a:solidFill>
                  <a:srgbClr val="000066"/>
                </a:solidFill>
                <a:latin typeface="Arial Narrow" panose="020B0606020202030204" pitchFamily="34" charset="0"/>
              </a:endParaRPr>
            </a:p>
          </p:txBody>
        </p:sp>
      </p:grpSp>
      <p:grpSp>
        <p:nvGrpSpPr>
          <p:cNvPr id="20485" name="Group 26"/>
          <p:cNvGrpSpPr/>
          <p:nvPr/>
        </p:nvGrpSpPr>
        <p:grpSpPr bwMode="auto">
          <a:xfrm>
            <a:off x="152400" y="3048000"/>
            <a:ext cx="5791200" cy="2895600"/>
            <a:chOff x="96" y="1920"/>
            <a:chExt cx="3648" cy="1824"/>
          </a:xfrm>
        </p:grpSpPr>
        <p:sp>
          <p:nvSpPr>
            <p:cNvPr id="20486" name="AutoShape 24"/>
            <p:cNvSpPr>
              <a:spLocks noChangeArrowheads="1"/>
            </p:cNvSpPr>
            <p:nvPr/>
          </p:nvSpPr>
          <p:spPr bwMode="auto">
            <a:xfrm>
              <a:off x="192" y="1920"/>
              <a:ext cx="3552" cy="1824"/>
            </a:xfrm>
            <a:prstGeom prst="wedgeRoundRectCallout">
              <a:avLst>
                <a:gd name="adj1" fmla="val 56870"/>
                <a:gd name="adj2" fmla="val -10528"/>
                <a:gd name="adj3" fmla="val 16667"/>
              </a:avLst>
            </a:prstGeom>
            <a:solidFill>
              <a:srgbClr val="FFD7AF">
                <a:alpha val="70979"/>
              </a:srgbClr>
            </a:solidFill>
            <a:ln w="9525">
              <a:solidFill>
                <a:schemeClr val="tx1"/>
              </a:solidFill>
              <a:miter lim="800000"/>
            </a:ln>
          </p:spPr>
          <p:txBody>
            <a:bodyPr/>
            <a:lstStyle/>
            <a:p>
              <a:pPr algn="ctr"/>
              <a:endParaRPr lang="zh-CN" altLang="zh-CN"/>
            </a:p>
          </p:txBody>
        </p:sp>
        <p:sp>
          <p:nvSpPr>
            <p:cNvPr id="20487" name="Rectangle 23"/>
            <p:cNvSpPr>
              <a:spLocks noChangeArrowheads="1"/>
            </p:cNvSpPr>
            <p:nvPr/>
          </p:nvSpPr>
          <p:spPr bwMode="auto">
            <a:xfrm>
              <a:off x="96" y="1968"/>
              <a:ext cx="3600" cy="1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just">
                <a:spcBef>
                  <a:spcPct val="50000"/>
                </a:spcBef>
              </a:pPr>
              <a:r>
                <a:rPr lang="en-US" altLang="zh-CN" sz="2400">
                  <a:solidFill>
                    <a:srgbClr val="FF0000"/>
                  </a:solidFill>
                  <a:latin typeface="Arial Narrow" panose="020B0606020202030204" pitchFamily="34" charset="0"/>
                </a:rPr>
                <a:t>		</a:t>
              </a:r>
              <a:r>
                <a:rPr lang="en-US" altLang="zh-CN" sz="2800" i="1">
                  <a:solidFill>
                    <a:srgbClr val="000066"/>
                  </a:solidFill>
                  <a:latin typeface="Arial Narrow" panose="020B0606020202030204" pitchFamily="34" charset="0"/>
                </a:rPr>
                <a:t>Colors</a:t>
              </a:r>
              <a:r>
                <a:rPr lang="en-US" altLang="zh-CN" sz="2400">
                  <a:solidFill>
                    <a:srgbClr val="000066"/>
                  </a:solidFill>
                  <a:latin typeface="Arial Narrow" panose="020B0606020202030204" pitchFamily="34" charset="0"/>
                </a:rPr>
                <a:t> can affect my feelings and moods. Orange and yellow can make me feel confident. when I am feeling sad, these colors cheer me up. Blue and white can make me feel calm. Green is the color of nature. It can give me more energy. Wearing red often makes me feel active.</a:t>
              </a: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6" descr="21-1a"/>
          <p:cNvPicPr>
            <a:picLocks noChangeAspect="1" noChangeArrowheads="1"/>
          </p:cNvPicPr>
          <p:nvPr/>
        </p:nvPicPr>
        <p:blipFill>
          <a:blip r:embed="rId2" cstate="email"/>
          <a:srcRect/>
          <a:stretch>
            <a:fillRect/>
          </a:stretch>
        </p:blipFill>
        <p:spPr bwMode="auto">
          <a:xfrm>
            <a:off x="381000" y="914400"/>
            <a:ext cx="3429000" cy="2698750"/>
          </a:xfrm>
          <a:prstGeom prst="rect">
            <a:avLst/>
          </a:prstGeom>
          <a:noFill/>
          <a:ln w="9525" algn="ctr">
            <a:solidFill>
              <a:srgbClr val="0000FF"/>
            </a:solidFill>
            <a:miter lim="800000"/>
            <a:headEnd/>
            <a:tailEnd/>
          </a:ln>
          <a:extLst>
            <a:ext uri="{909E8E84-426E-40DD-AFC4-6F175D3DCCD1}">
              <a14:hiddenFill xmlns:a14="http://schemas.microsoft.com/office/drawing/2010/main">
                <a:solidFill>
                  <a:srgbClr val="FFFFFF"/>
                </a:solidFill>
              </a14:hiddenFill>
            </a:ext>
          </a:extLst>
        </p:spPr>
      </p:pic>
      <p:grpSp>
        <p:nvGrpSpPr>
          <p:cNvPr id="21507" name="Group 11"/>
          <p:cNvGrpSpPr/>
          <p:nvPr/>
        </p:nvGrpSpPr>
        <p:grpSpPr bwMode="auto">
          <a:xfrm>
            <a:off x="2819400" y="3733800"/>
            <a:ext cx="6019800" cy="2819400"/>
            <a:chOff x="1728" y="2352"/>
            <a:chExt cx="3840" cy="1536"/>
          </a:xfrm>
        </p:grpSpPr>
        <p:sp>
          <p:nvSpPr>
            <p:cNvPr id="21508" name="AutoShape 9"/>
            <p:cNvSpPr>
              <a:spLocks noChangeArrowheads="1"/>
            </p:cNvSpPr>
            <p:nvPr/>
          </p:nvSpPr>
          <p:spPr bwMode="auto">
            <a:xfrm>
              <a:off x="1728" y="2352"/>
              <a:ext cx="3840" cy="1536"/>
            </a:xfrm>
            <a:prstGeom prst="wedgeRoundRectCallout">
              <a:avLst>
                <a:gd name="adj1" fmla="val -61250"/>
                <a:gd name="adj2" fmla="val -45116"/>
                <a:gd name="adj3" fmla="val 16667"/>
              </a:avLst>
            </a:prstGeom>
            <a:solidFill>
              <a:srgbClr val="A3FFA3">
                <a:alpha val="70195"/>
              </a:srgbClr>
            </a:solidFill>
            <a:ln w="9525">
              <a:solidFill>
                <a:schemeClr val="tx1"/>
              </a:solidFill>
              <a:miter lim="800000"/>
            </a:ln>
          </p:spPr>
          <p:txBody>
            <a:bodyPr/>
            <a:lstStyle/>
            <a:p>
              <a:pPr algn="ctr"/>
              <a:endParaRPr lang="zh-CN" altLang="zh-CN"/>
            </a:p>
          </p:txBody>
        </p:sp>
        <p:sp>
          <p:nvSpPr>
            <p:cNvPr id="21509" name="Rectangle 8"/>
            <p:cNvSpPr>
              <a:spLocks noChangeArrowheads="1"/>
            </p:cNvSpPr>
            <p:nvPr/>
          </p:nvSpPr>
          <p:spPr bwMode="auto">
            <a:xfrm>
              <a:off x="1872" y="2496"/>
              <a:ext cx="3600" cy="1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90000"/>
                </a:lnSpc>
                <a:spcBef>
                  <a:spcPct val="50000"/>
                </a:spcBef>
              </a:pPr>
              <a:r>
                <a:rPr lang="en-US" altLang="zh-CN" sz="2800" dirty="0">
                  <a:solidFill>
                    <a:srgbClr val="000066"/>
                  </a:solidFill>
                  <a:latin typeface="Arial Narrow" panose="020B0606020202030204" pitchFamily="34" charset="0"/>
                </a:rPr>
                <a:t>	</a:t>
              </a:r>
              <a:r>
                <a:rPr lang="en-US" altLang="zh-CN" sz="2800" i="1" dirty="0">
                  <a:solidFill>
                    <a:srgbClr val="000066"/>
                  </a:solidFill>
                  <a:latin typeface="Arial Narrow" panose="020B0606020202030204" pitchFamily="34" charset="0"/>
                </a:rPr>
                <a:t>Big events</a:t>
              </a:r>
              <a:r>
                <a:rPr lang="en-US" altLang="zh-CN" sz="2800" dirty="0">
                  <a:solidFill>
                    <a:srgbClr val="000066"/>
                  </a:solidFill>
                  <a:latin typeface="Arial Narrow" panose="020B0606020202030204" pitchFamily="34" charset="0"/>
                </a:rPr>
                <a:t> can affect me a lot. When I talk about the </a:t>
              </a:r>
              <a:r>
                <a:rPr lang="en-US" altLang="zh-CN" sz="2800" dirty="0" err="1">
                  <a:solidFill>
                    <a:srgbClr val="000066"/>
                  </a:solidFill>
                  <a:latin typeface="Arial Narrow" panose="020B0606020202030204" pitchFamily="34" charset="0"/>
                </a:rPr>
                <a:t>Wenchuan</a:t>
              </a:r>
              <a:r>
                <a:rPr lang="en-US" altLang="zh-CN" sz="2800" dirty="0">
                  <a:solidFill>
                    <a:srgbClr val="000066"/>
                  </a:solidFill>
                  <a:latin typeface="Arial Narrow" panose="020B0606020202030204" pitchFamily="34" charset="0"/>
                </a:rPr>
                <a:t> earthquake with friends, sadness and worries always come to me. But when we talk about Beijing 2008 Olympics, I always feel excited.</a:t>
              </a: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idx="4294967295"/>
          </p:nvPr>
        </p:nvSpPr>
        <p:spPr>
          <a:xfrm>
            <a:off x="609600" y="427038"/>
            <a:ext cx="8534400" cy="487362"/>
          </a:xfrm>
        </p:spPr>
        <p:txBody>
          <a:bodyPr/>
          <a:lstStyle/>
          <a:p>
            <a:pPr eaLnBrk="1" hangingPunct="1"/>
            <a:r>
              <a:rPr lang="en-US" altLang="zh-CN" sz="2400" smtClean="0">
                <a:latin typeface="Arial Narrow" panose="020B0606020202030204" pitchFamily="34" charset="0"/>
              </a:rPr>
              <a:t>	Discuss in groups to find more information and give your own opinions. </a:t>
            </a:r>
          </a:p>
        </p:txBody>
      </p:sp>
      <p:grpSp>
        <p:nvGrpSpPr>
          <p:cNvPr id="2" name="Group 6"/>
          <p:cNvGrpSpPr/>
          <p:nvPr/>
        </p:nvGrpSpPr>
        <p:grpSpPr bwMode="auto">
          <a:xfrm>
            <a:off x="609600" y="457200"/>
            <a:ext cx="600075" cy="457200"/>
            <a:chOff x="54" y="2448"/>
            <a:chExt cx="378" cy="288"/>
          </a:xfrm>
        </p:grpSpPr>
        <p:sp>
          <p:nvSpPr>
            <p:cNvPr id="22553" name="Oval 4"/>
            <p:cNvSpPr>
              <a:spLocks noChangeArrowheads="1"/>
            </p:cNvSpPr>
            <p:nvPr/>
          </p:nvSpPr>
          <p:spPr bwMode="auto">
            <a:xfrm>
              <a:off x="96" y="2448"/>
              <a:ext cx="336" cy="288"/>
            </a:xfrm>
            <a:prstGeom prst="ellipse">
              <a:avLst/>
            </a:prstGeom>
            <a:solidFill>
              <a:schemeClr val="accent1"/>
            </a:solidFill>
            <a:ln w="9525">
              <a:solidFill>
                <a:schemeClr val="tx1"/>
              </a:solidFill>
              <a:round/>
            </a:ln>
          </p:spPr>
          <p:txBody>
            <a:bodyPr wrap="none" anchor="ctr"/>
            <a:lstStyle/>
            <a:p>
              <a:endParaRPr lang="zh-CN" altLang="en-US"/>
            </a:p>
          </p:txBody>
        </p:sp>
        <p:sp>
          <p:nvSpPr>
            <p:cNvPr id="22554" name="Rectangle 5"/>
            <p:cNvSpPr>
              <a:spLocks noChangeArrowheads="1"/>
            </p:cNvSpPr>
            <p:nvPr/>
          </p:nvSpPr>
          <p:spPr bwMode="auto">
            <a:xfrm>
              <a:off x="54" y="2448"/>
              <a:ext cx="33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chemeClr val="tx2"/>
                  </a:solidFill>
                </a:rPr>
                <a:t>1c</a:t>
              </a:r>
            </a:p>
          </p:txBody>
        </p:sp>
      </p:grpSp>
      <p:graphicFrame>
        <p:nvGraphicFramePr>
          <p:cNvPr id="161823" name="Group 31"/>
          <p:cNvGraphicFramePr>
            <a:graphicFrameLocks noGrp="1"/>
          </p:cNvGraphicFramePr>
          <p:nvPr/>
        </p:nvGraphicFramePr>
        <p:xfrm>
          <a:off x="685800" y="1371600"/>
          <a:ext cx="7924800" cy="4648271"/>
        </p:xfrm>
        <a:graphic>
          <a:graphicData uri="http://schemas.openxmlformats.org/drawingml/2006/table">
            <a:tbl>
              <a:tblPr/>
              <a:tblGrid>
                <a:gridCol w="1752600">
                  <a:extLst>
                    <a:ext uri="{9D8B030D-6E8A-4147-A177-3AD203B41FA5}">
                      <a16:colId xmlns:a16="http://schemas.microsoft.com/office/drawing/2014/main" val="20000"/>
                    </a:ext>
                  </a:extLst>
                </a:gridCol>
                <a:gridCol w="6172200">
                  <a:extLst>
                    <a:ext uri="{9D8B030D-6E8A-4147-A177-3AD203B41FA5}">
                      <a16:colId xmlns:a16="http://schemas.microsoft.com/office/drawing/2014/main" val="20001"/>
                    </a:ext>
                  </a:extLst>
                </a:gridCol>
              </a:tblGrid>
              <a:tr h="934999">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800" b="0" i="0" u="none" strike="noStrike" cap="none" normalizeH="0" baseline="0" smtClean="0">
                          <a:ln>
                            <a:noFill/>
                          </a:ln>
                          <a:solidFill>
                            <a:schemeClr val="tx1"/>
                          </a:solidFill>
                          <a:effectLst/>
                          <a:latin typeface="Arial Narrow" panose="020B0606020202030204" pitchFamily="34" charset="0"/>
                          <a:ea typeface="宋体" panose="02010600030101010101" pitchFamily="2" charset="-122"/>
                        </a:rPr>
                        <a:t>Thing</a:t>
                      </a:r>
                    </a:p>
                  </a:txBody>
                  <a:tcPr marL="90000" marR="90000" marT="46798" marB="4679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800" b="0" i="0" u="none" strike="noStrike" cap="none" normalizeH="0" baseline="0" smtClean="0">
                          <a:ln>
                            <a:noFill/>
                          </a:ln>
                          <a:solidFill>
                            <a:schemeClr val="tx1"/>
                          </a:solidFill>
                          <a:effectLst/>
                          <a:latin typeface="Arial Narrow" panose="020B0606020202030204" pitchFamily="34" charset="0"/>
                          <a:ea typeface="宋体" panose="02010600030101010101" pitchFamily="2" charset="-122"/>
                        </a:rPr>
                        <a:t>Feeling</a:t>
                      </a:r>
                    </a:p>
                  </a:txBody>
                  <a:tcPr marL="90000" marR="90000" marT="46798" marB="4679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47000">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800" b="0" i="0" u="none" strike="noStrike" cap="none" normalizeH="0" baseline="0" smtClean="0">
                          <a:ln>
                            <a:noFill/>
                          </a:ln>
                          <a:solidFill>
                            <a:schemeClr val="tx1"/>
                          </a:solidFill>
                          <a:effectLst/>
                          <a:latin typeface="Arial Narrow" panose="020B0606020202030204" pitchFamily="34" charset="0"/>
                          <a:ea typeface="宋体" panose="02010600030101010101" pitchFamily="2" charset="-122"/>
                        </a:rPr>
                        <a:t>noise</a:t>
                      </a:r>
                    </a:p>
                  </a:txBody>
                  <a:tcPr marL="90000" marR="90000" marT="46798" marB="4679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800" b="0" i="0" u="none" strike="noStrike" cap="none" normalizeH="0" baseline="0" smtClean="0">
                          <a:ln>
                            <a:noFill/>
                          </a:ln>
                          <a:solidFill>
                            <a:schemeClr val="tx1"/>
                          </a:solidFill>
                          <a:effectLst/>
                          <a:latin typeface="Arial Narrow" panose="020B0606020202030204" pitchFamily="34" charset="0"/>
                          <a:ea typeface="宋体" panose="02010600030101010101" pitchFamily="2" charset="-122"/>
                        </a:rPr>
                        <a:t>When I’m doing my homework, I hate loud noise.</a:t>
                      </a:r>
                    </a:p>
                  </a:txBody>
                  <a:tcPr marL="90000" marR="90000" marT="46798" marB="4679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47000">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800" b="0" i="0" u="none" strike="noStrike" cap="none" normalizeH="0" baseline="0" smtClean="0">
                          <a:ln>
                            <a:noFill/>
                          </a:ln>
                          <a:solidFill>
                            <a:schemeClr val="tx1"/>
                          </a:solidFill>
                          <a:effectLst/>
                          <a:latin typeface="Arial Narrow" panose="020B0606020202030204" pitchFamily="34" charset="0"/>
                          <a:ea typeface="宋体" panose="02010600030101010101" pitchFamily="2" charset="-122"/>
                        </a:rPr>
                        <a:t>music</a:t>
                      </a:r>
                    </a:p>
                  </a:txBody>
                  <a:tcPr marL="90000" marR="90000" marT="46798" marB="4679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800" b="0" i="0" u="none" strike="noStrike" cap="none" normalizeH="0" baseline="0" smtClean="0">
                          <a:ln>
                            <a:noFill/>
                          </a:ln>
                          <a:solidFill>
                            <a:schemeClr val="tx1"/>
                          </a:solidFill>
                          <a:effectLst/>
                          <a:latin typeface="Arial Narrow" panose="020B0606020202030204" pitchFamily="34" charset="0"/>
                          <a:ea typeface="宋体" panose="02010600030101010101" pitchFamily="2" charset="-122"/>
                        </a:rPr>
                        <a:t>When I am excited, I like rock music. when I’m sad, I don’t like it. </a:t>
                      </a:r>
                    </a:p>
                  </a:txBody>
                  <a:tcPr marL="90000" marR="90000" marT="46798" marB="4679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09600">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800" b="0" i="0" u="none" strike="noStrike" cap="none" normalizeH="0" baseline="0" smtClean="0">
                          <a:ln>
                            <a:noFill/>
                          </a:ln>
                          <a:solidFill>
                            <a:schemeClr val="tx1"/>
                          </a:solidFill>
                          <a:effectLst/>
                          <a:latin typeface="Arial Narrow" panose="020B0606020202030204" pitchFamily="34" charset="0"/>
                          <a:ea typeface="宋体" panose="02010600030101010101" pitchFamily="2" charset="-122"/>
                        </a:rPr>
                        <a:t>movie</a:t>
                      </a:r>
                    </a:p>
                  </a:txBody>
                  <a:tcPr marL="90000" marR="90000" marT="46798" marB="4679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800" b="0" i="0" u="none" strike="noStrike" cap="none" normalizeH="0" baseline="0" smtClean="0">
                          <a:ln>
                            <a:noFill/>
                          </a:ln>
                          <a:solidFill>
                            <a:schemeClr val="tx1"/>
                          </a:solidFill>
                          <a:effectLst/>
                          <a:latin typeface="Arial Narrow" panose="020B0606020202030204" pitchFamily="34" charset="0"/>
                          <a:ea typeface="宋体" panose="02010600030101010101" pitchFamily="2" charset="-122"/>
                        </a:rPr>
                        <a:t>Sad movies often make me unhappy. </a:t>
                      </a:r>
                    </a:p>
                  </a:txBody>
                  <a:tcPr marL="90000" marR="90000" marT="46798" marB="4679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09600">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800" b="0" i="0" u="none" strike="noStrike" cap="none" normalizeH="0" baseline="0" smtClean="0">
                          <a:ln>
                            <a:noFill/>
                          </a:ln>
                          <a:solidFill>
                            <a:schemeClr val="tx1"/>
                          </a:solidFill>
                          <a:effectLst/>
                          <a:latin typeface="Arial Narrow" panose="020B0606020202030204" pitchFamily="34" charset="0"/>
                          <a:ea typeface="宋体" panose="02010600030101010101" pitchFamily="2" charset="-122"/>
                        </a:rPr>
                        <a:t>… </a:t>
                      </a:r>
                    </a:p>
                  </a:txBody>
                  <a:tcPr marL="90000" marR="90000" marT="46798" marB="4679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800" b="0" i="0" u="none" strike="noStrike" cap="none" normalizeH="0" baseline="0" smtClean="0">
                          <a:ln>
                            <a:noFill/>
                          </a:ln>
                          <a:solidFill>
                            <a:schemeClr val="tx1"/>
                          </a:solidFill>
                          <a:effectLst/>
                          <a:latin typeface="Arial Narrow" panose="020B0606020202030204" pitchFamily="34" charset="0"/>
                          <a:ea typeface="宋体" panose="02010600030101010101" pitchFamily="2" charset="-122"/>
                        </a:rPr>
                        <a:t>…</a:t>
                      </a:r>
                    </a:p>
                  </a:txBody>
                  <a:tcPr marL="90000" marR="90000" marT="46798" marB="4679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61822" name="WordArt 30"/>
          <p:cNvSpPr>
            <a:spLocks noChangeArrowheads="1" noChangeShapeType="1" noTextEdit="1"/>
          </p:cNvSpPr>
          <p:nvPr/>
        </p:nvSpPr>
        <p:spPr bwMode="auto">
          <a:xfrm rot="340499">
            <a:off x="762000" y="685800"/>
            <a:ext cx="7391400" cy="3048000"/>
          </a:xfrm>
          <a:prstGeom prst="rect">
            <a:avLst/>
          </a:prstGeom>
        </p:spPr>
        <p:txBody>
          <a:bodyPr wrap="none" fromWordArt="1">
            <a:prstTxWarp prst="textSlantUp">
              <a:avLst>
                <a:gd name="adj" fmla="val 55556"/>
              </a:avLst>
            </a:prstTxWarp>
          </a:bodyPr>
          <a:lstStyle/>
          <a:p>
            <a:pPr algn="ctr"/>
            <a:r>
              <a:rPr lang="en-US" altLang="zh-CN" sz="3600" kern="10">
                <a:ln w="9525">
                  <a:solidFill>
                    <a:srgbClr val="FF6600"/>
                  </a:solidFill>
                  <a:round/>
                </a:ln>
                <a:solidFill>
                  <a:srgbClr val="FF6600"/>
                </a:solidFill>
                <a:latin typeface="Arial Narrow" panose="020B0606020202030204"/>
              </a:rPr>
              <a:t>What else can affect your feelings?</a:t>
            </a:r>
            <a:endParaRPr lang="zh-CN" altLang="en-US" sz="3600" kern="10">
              <a:ln w="9525">
                <a:solidFill>
                  <a:srgbClr val="FF6600"/>
                </a:solidFill>
                <a:round/>
              </a:ln>
              <a:solidFill>
                <a:srgbClr val="FF6600"/>
              </a:solidFill>
              <a:latin typeface="Arial Narrow" panose="020B0606020202030204"/>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161822"/>
                                        </p:tgtEl>
                                        <p:attrNameLst>
                                          <p:attrName>style.visibility</p:attrName>
                                        </p:attrNameLst>
                                      </p:cBhvr>
                                      <p:to>
                                        <p:strVal val="visible"/>
                                      </p:to>
                                    </p:set>
                                    <p:anim calcmode="lin" valueType="num">
                                      <p:cBhvr>
                                        <p:cTn id="7" dur="500" fill="hold"/>
                                        <p:tgtEl>
                                          <p:spTgt spid="161822"/>
                                        </p:tgtEl>
                                        <p:attrNameLst>
                                          <p:attrName>ppt_w</p:attrName>
                                        </p:attrNameLst>
                                      </p:cBhvr>
                                      <p:tavLst>
                                        <p:tav tm="0">
                                          <p:val>
                                            <p:strVal val="#ppt_w*0.05"/>
                                          </p:val>
                                        </p:tav>
                                        <p:tav tm="100000">
                                          <p:val>
                                            <p:strVal val="#ppt_w"/>
                                          </p:val>
                                        </p:tav>
                                      </p:tavLst>
                                    </p:anim>
                                    <p:anim calcmode="lin" valueType="num">
                                      <p:cBhvr>
                                        <p:cTn id="8" dur="500" fill="hold"/>
                                        <p:tgtEl>
                                          <p:spTgt spid="161822"/>
                                        </p:tgtEl>
                                        <p:attrNameLst>
                                          <p:attrName>ppt_h</p:attrName>
                                        </p:attrNameLst>
                                      </p:cBhvr>
                                      <p:tavLst>
                                        <p:tav tm="0">
                                          <p:val>
                                            <p:strVal val="#ppt_h"/>
                                          </p:val>
                                        </p:tav>
                                        <p:tav tm="100000">
                                          <p:val>
                                            <p:strVal val="#ppt_h"/>
                                          </p:val>
                                        </p:tav>
                                      </p:tavLst>
                                    </p:anim>
                                    <p:anim calcmode="lin" valueType="num">
                                      <p:cBhvr>
                                        <p:cTn id="9" dur="500" fill="hold"/>
                                        <p:tgtEl>
                                          <p:spTgt spid="161822"/>
                                        </p:tgtEl>
                                        <p:attrNameLst>
                                          <p:attrName>ppt_x</p:attrName>
                                        </p:attrNameLst>
                                      </p:cBhvr>
                                      <p:tavLst>
                                        <p:tav tm="0">
                                          <p:val>
                                            <p:strVal val="#ppt_x-.2"/>
                                          </p:val>
                                        </p:tav>
                                        <p:tav tm="100000">
                                          <p:val>
                                            <p:strVal val="#ppt_x"/>
                                          </p:val>
                                        </p:tav>
                                      </p:tavLst>
                                    </p:anim>
                                    <p:anim calcmode="lin" valueType="num">
                                      <p:cBhvr>
                                        <p:cTn id="10" dur="500" fill="hold"/>
                                        <p:tgtEl>
                                          <p:spTgt spid="161822"/>
                                        </p:tgtEl>
                                        <p:attrNameLst>
                                          <p:attrName>ppt_y</p:attrName>
                                        </p:attrNameLst>
                                      </p:cBhvr>
                                      <p:tavLst>
                                        <p:tav tm="0">
                                          <p:val>
                                            <p:strVal val="#ppt_y"/>
                                          </p:val>
                                        </p:tav>
                                        <p:tav tm="100000">
                                          <p:val>
                                            <p:strVal val="#ppt_y"/>
                                          </p:val>
                                        </p:tav>
                                      </p:tavLst>
                                    </p:anim>
                                    <p:animEffect transition="in" filter="fade">
                                      <p:cBhvr>
                                        <p:cTn id="11" dur="500"/>
                                        <p:tgtEl>
                                          <p:spTgt spid="161822"/>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ppt_w</p:attrName>
                                        </p:attrNameLst>
                                      </p:cBhvr>
                                      <p:tavLst>
                                        <p:tav tm="0">
                                          <p:val>
                                            <p:strVal val="#ppt_w*0.05"/>
                                          </p:val>
                                        </p:tav>
                                        <p:tav tm="100000">
                                          <p:val>
                                            <p:strVal val="#ppt_w"/>
                                          </p:val>
                                        </p:tav>
                                      </p:tavLst>
                                    </p:anim>
                                    <p:anim calcmode="lin" valueType="num">
                                      <p:cBhvr>
                                        <p:cTn id="17" dur="500" fill="hold"/>
                                        <p:tgtEl>
                                          <p:spTgt spid="2"/>
                                        </p:tgtEl>
                                        <p:attrNameLst>
                                          <p:attrName>ppt_h</p:attrName>
                                        </p:attrNameLst>
                                      </p:cBhvr>
                                      <p:tavLst>
                                        <p:tav tm="0">
                                          <p:val>
                                            <p:strVal val="#ppt_h"/>
                                          </p:val>
                                        </p:tav>
                                        <p:tav tm="100000">
                                          <p:val>
                                            <p:strVal val="#ppt_h"/>
                                          </p:val>
                                        </p:tav>
                                      </p:tavLst>
                                    </p:anim>
                                    <p:anim calcmode="lin" valueType="num">
                                      <p:cBhvr>
                                        <p:cTn id="18" dur="500" fill="hold"/>
                                        <p:tgtEl>
                                          <p:spTgt spid="2"/>
                                        </p:tgtEl>
                                        <p:attrNameLst>
                                          <p:attrName>ppt_x</p:attrName>
                                        </p:attrNameLst>
                                      </p:cBhvr>
                                      <p:tavLst>
                                        <p:tav tm="0">
                                          <p:val>
                                            <p:strVal val="#ppt_x-.2"/>
                                          </p:val>
                                        </p:tav>
                                        <p:tav tm="100000">
                                          <p:val>
                                            <p:strVal val="#ppt_x"/>
                                          </p:val>
                                        </p:tav>
                                      </p:tavLst>
                                    </p:anim>
                                    <p:anim calcmode="lin" valueType="num">
                                      <p:cBhvr>
                                        <p:cTn id="19" dur="500" fill="hold"/>
                                        <p:tgtEl>
                                          <p:spTgt spid="2"/>
                                        </p:tgtEl>
                                        <p:attrNameLst>
                                          <p:attrName>ppt_y</p:attrName>
                                        </p:attrNameLst>
                                      </p:cBhvr>
                                      <p:tavLst>
                                        <p:tav tm="0">
                                          <p:val>
                                            <p:strVal val="#ppt_y"/>
                                          </p:val>
                                        </p:tav>
                                        <p:tav tm="100000">
                                          <p:val>
                                            <p:strVal val="#ppt_y"/>
                                          </p:val>
                                        </p:tav>
                                      </p:tavLst>
                                    </p:anim>
                                    <p:animEffect transition="in" filter="fade">
                                      <p:cBhvr>
                                        <p:cTn id="20" dur="500"/>
                                        <p:tgtEl>
                                          <p:spTgt spid="2"/>
                                        </p:tgtEl>
                                      </p:cBhvr>
                                    </p:animEffect>
                                  </p:childTnLst>
                                </p:cTn>
                              </p:par>
                              <p:par>
                                <p:cTn id="21" presetID="54" presetClass="entr" presetSubtype="0" accel="100000" fill="hold" grpId="0" nodeType="withEffect">
                                  <p:stCondLst>
                                    <p:cond delay="0"/>
                                  </p:stCondLst>
                                  <p:childTnLst>
                                    <p:set>
                                      <p:cBhvr>
                                        <p:cTn id="22" dur="1" fill="hold">
                                          <p:stCondLst>
                                            <p:cond delay="0"/>
                                          </p:stCondLst>
                                        </p:cTn>
                                        <p:tgtEl>
                                          <p:spTgt spid="161794"/>
                                        </p:tgtEl>
                                        <p:attrNameLst>
                                          <p:attrName>style.visibility</p:attrName>
                                        </p:attrNameLst>
                                      </p:cBhvr>
                                      <p:to>
                                        <p:strVal val="visible"/>
                                      </p:to>
                                    </p:set>
                                    <p:anim calcmode="lin" valueType="num">
                                      <p:cBhvr>
                                        <p:cTn id="23" dur="500" fill="hold"/>
                                        <p:tgtEl>
                                          <p:spTgt spid="161794"/>
                                        </p:tgtEl>
                                        <p:attrNameLst>
                                          <p:attrName>ppt_w</p:attrName>
                                        </p:attrNameLst>
                                      </p:cBhvr>
                                      <p:tavLst>
                                        <p:tav tm="0">
                                          <p:val>
                                            <p:strVal val="#ppt_w*0.05"/>
                                          </p:val>
                                        </p:tav>
                                        <p:tav tm="100000">
                                          <p:val>
                                            <p:strVal val="#ppt_w"/>
                                          </p:val>
                                        </p:tav>
                                      </p:tavLst>
                                    </p:anim>
                                    <p:anim calcmode="lin" valueType="num">
                                      <p:cBhvr>
                                        <p:cTn id="24" dur="500" fill="hold"/>
                                        <p:tgtEl>
                                          <p:spTgt spid="161794"/>
                                        </p:tgtEl>
                                        <p:attrNameLst>
                                          <p:attrName>ppt_h</p:attrName>
                                        </p:attrNameLst>
                                      </p:cBhvr>
                                      <p:tavLst>
                                        <p:tav tm="0">
                                          <p:val>
                                            <p:strVal val="#ppt_h"/>
                                          </p:val>
                                        </p:tav>
                                        <p:tav tm="100000">
                                          <p:val>
                                            <p:strVal val="#ppt_h"/>
                                          </p:val>
                                        </p:tav>
                                      </p:tavLst>
                                    </p:anim>
                                    <p:anim calcmode="lin" valueType="num">
                                      <p:cBhvr>
                                        <p:cTn id="25" dur="500" fill="hold"/>
                                        <p:tgtEl>
                                          <p:spTgt spid="161794"/>
                                        </p:tgtEl>
                                        <p:attrNameLst>
                                          <p:attrName>ppt_x</p:attrName>
                                        </p:attrNameLst>
                                      </p:cBhvr>
                                      <p:tavLst>
                                        <p:tav tm="0">
                                          <p:val>
                                            <p:strVal val="#ppt_x-.2"/>
                                          </p:val>
                                        </p:tav>
                                        <p:tav tm="100000">
                                          <p:val>
                                            <p:strVal val="#ppt_x"/>
                                          </p:val>
                                        </p:tav>
                                      </p:tavLst>
                                    </p:anim>
                                    <p:anim calcmode="lin" valueType="num">
                                      <p:cBhvr>
                                        <p:cTn id="26" dur="500" fill="hold"/>
                                        <p:tgtEl>
                                          <p:spTgt spid="161794"/>
                                        </p:tgtEl>
                                        <p:attrNameLst>
                                          <p:attrName>ppt_y</p:attrName>
                                        </p:attrNameLst>
                                      </p:cBhvr>
                                      <p:tavLst>
                                        <p:tav tm="0">
                                          <p:val>
                                            <p:strVal val="#ppt_y"/>
                                          </p:val>
                                        </p:tav>
                                        <p:tav tm="100000">
                                          <p:val>
                                            <p:strVal val="#ppt_y"/>
                                          </p:val>
                                        </p:tav>
                                      </p:tavLst>
                                    </p:anim>
                                    <p:animEffect transition="in" filter="fade">
                                      <p:cBhvr>
                                        <p:cTn id="27" dur="500"/>
                                        <p:tgtEl>
                                          <p:spTgt spid="161794"/>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xit" presetSubtype="16" fill="hold" grpId="1" nodeType="clickEffect">
                                  <p:stCondLst>
                                    <p:cond delay="0"/>
                                  </p:stCondLst>
                                  <p:childTnLst>
                                    <p:animEffect transition="out" filter="diamond(in)">
                                      <p:cBhvr>
                                        <p:cTn id="31" dur="1000"/>
                                        <p:tgtEl>
                                          <p:spTgt spid="161822"/>
                                        </p:tgtEl>
                                      </p:cBhvr>
                                    </p:animEffect>
                                    <p:set>
                                      <p:cBhvr>
                                        <p:cTn id="32" dur="1" fill="hold">
                                          <p:stCondLst>
                                            <p:cond delay="999"/>
                                          </p:stCondLst>
                                        </p:cTn>
                                        <p:tgtEl>
                                          <p:spTgt spid="161822"/>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nodeType="clickEffect">
                                  <p:stCondLst>
                                    <p:cond delay="0"/>
                                  </p:stCondLst>
                                  <p:childTnLst>
                                    <p:set>
                                      <p:cBhvr>
                                        <p:cTn id="36" dur="1" fill="hold">
                                          <p:stCondLst>
                                            <p:cond delay="0"/>
                                          </p:stCondLst>
                                        </p:cTn>
                                        <p:tgtEl>
                                          <p:spTgt spid="161823"/>
                                        </p:tgtEl>
                                        <p:attrNameLst>
                                          <p:attrName>style.visibility</p:attrName>
                                        </p:attrNameLst>
                                      </p:cBhvr>
                                      <p:to>
                                        <p:strVal val="visible"/>
                                      </p:to>
                                    </p:set>
                                    <p:animEffect transition="in" filter="barn(inHorizontal)">
                                      <p:cBhvr>
                                        <p:cTn id="37" dur="500"/>
                                        <p:tgtEl>
                                          <p:spTgt spid="1618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4" grpId="0"/>
      <p:bldP spid="161822" grpId="0" animBg="1"/>
      <p:bldP spid="161822"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a:xfrm>
            <a:off x="228600" y="1524000"/>
            <a:ext cx="8382000" cy="3657600"/>
          </a:xfrm>
        </p:spPr>
        <p:txBody>
          <a:bodyPr/>
          <a:lstStyle/>
          <a:p>
            <a:pPr eaLnBrk="1" hangingPunct="1">
              <a:lnSpc>
                <a:spcPct val="150000"/>
              </a:lnSpc>
              <a:buFont typeface="Wingdings" panose="05000000000000000000" pitchFamily="2" charset="2"/>
              <a:buNone/>
            </a:pPr>
            <a:r>
              <a:rPr lang="en-US" altLang="zh-CN" smtClean="0"/>
              <a:t>	You can begin like this:</a:t>
            </a:r>
          </a:p>
          <a:p>
            <a:pPr eaLnBrk="1" hangingPunct="1">
              <a:lnSpc>
                <a:spcPct val="150000"/>
              </a:lnSpc>
              <a:buFont typeface="Wingdings" panose="05000000000000000000" pitchFamily="2" charset="2"/>
              <a:buNone/>
            </a:pPr>
            <a:r>
              <a:rPr lang="en-US" altLang="zh-CN" smtClean="0"/>
              <a:t>		Colors can affect my feelings. _______________________________________</a:t>
            </a:r>
          </a:p>
          <a:p>
            <a:pPr eaLnBrk="1" hangingPunct="1">
              <a:lnSpc>
                <a:spcPct val="150000"/>
              </a:lnSpc>
              <a:buFont typeface="Wingdings" panose="05000000000000000000" pitchFamily="2" charset="2"/>
              <a:buNone/>
            </a:pPr>
            <a:r>
              <a:rPr lang="en-US" altLang="zh-CN" smtClean="0"/>
              <a:t>	______________________________________________________________________________</a:t>
            </a:r>
          </a:p>
        </p:txBody>
      </p:sp>
      <p:sp>
        <p:nvSpPr>
          <p:cNvPr id="23555" name="Rectangle 4"/>
          <p:cNvSpPr>
            <a:spLocks noChangeArrowheads="1"/>
          </p:cNvSpPr>
          <p:nvPr/>
        </p:nvSpPr>
        <p:spPr bwMode="auto">
          <a:xfrm>
            <a:off x="609600" y="457200"/>
            <a:ext cx="8534400"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altLang="zh-CN" sz="2400" b="1">
                <a:solidFill>
                  <a:schemeClr val="tx2"/>
                </a:solidFill>
                <a:latin typeface="Arial Narrow" panose="020B0606020202030204" pitchFamily="34" charset="0"/>
              </a:rPr>
              <a:t>Write a passage about how things affect your feelings. </a:t>
            </a:r>
          </a:p>
        </p:txBody>
      </p:sp>
      <p:grpSp>
        <p:nvGrpSpPr>
          <p:cNvPr id="23556" name="Group 5"/>
          <p:cNvGrpSpPr/>
          <p:nvPr/>
        </p:nvGrpSpPr>
        <p:grpSpPr bwMode="auto">
          <a:xfrm>
            <a:off x="457200" y="457200"/>
            <a:ext cx="723900" cy="457200"/>
            <a:chOff x="-24" y="2448"/>
            <a:chExt cx="456" cy="288"/>
          </a:xfrm>
        </p:grpSpPr>
        <p:sp>
          <p:nvSpPr>
            <p:cNvPr id="23557" name="Oval 6"/>
            <p:cNvSpPr>
              <a:spLocks noChangeArrowheads="1"/>
            </p:cNvSpPr>
            <p:nvPr/>
          </p:nvSpPr>
          <p:spPr bwMode="auto">
            <a:xfrm>
              <a:off x="96" y="2448"/>
              <a:ext cx="336" cy="288"/>
            </a:xfrm>
            <a:prstGeom prst="ellipse">
              <a:avLst/>
            </a:prstGeom>
            <a:solidFill>
              <a:schemeClr val="accent1"/>
            </a:solidFill>
            <a:ln w="9525">
              <a:solidFill>
                <a:schemeClr val="tx1"/>
              </a:solidFill>
              <a:round/>
            </a:ln>
          </p:spPr>
          <p:txBody>
            <a:bodyPr wrap="none" anchor="ctr"/>
            <a:lstStyle/>
            <a:p>
              <a:endParaRPr lang="zh-CN" altLang="en-US"/>
            </a:p>
          </p:txBody>
        </p:sp>
        <p:sp>
          <p:nvSpPr>
            <p:cNvPr id="23558" name="Rectangle 7"/>
            <p:cNvSpPr>
              <a:spLocks noChangeArrowheads="1"/>
            </p:cNvSpPr>
            <p:nvPr/>
          </p:nvSpPr>
          <p:spPr bwMode="auto">
            <a:xfrm>
              <a:off x="-24" y="2448"/>
              <a:ext cx="38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2400" b="1">
                  <a:solidFill>
                    <a:schemeClr val="tx2"/>
                  </a:solidFill>
                </a:rPr>
                <a:t>   2</a:t>
              </a: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idx="1"/>
          </p:nvPr>
        </p:nvSpPr>
        <p:spPr>
          <a:xfrm>
            <a:off x="-304800" y="685800"/>
            <a:ext cx="9448800" cy="5257800"/>
          </a:xfrm>
        </p:spPr>
        <p:txBody>
          <a:bodyPr/>
          <a:lstStyle/>
          <a:p>
            <a:pPr eaLnBrk="1" hangingPunct="1">
              <a:lnSpc>
                <a:spcPct val="150000"/>
              </a:lnSpc>
              <a:buFont typeface="Wingdings" panose="05000000000000000000" pitchFamily="2" charset="2"/>
              <a:buNone/>
            </a:pPr>
            <a:r>
              <a:rPr lang="en-US" altLang="zh-CN" dirty="0" smtClean="0">
                <a:latin typeface="Times New Roman" panose="02020603050405020304" pitchFamily="18" charset="0"/>
              </a:rPr>
              <a:t>	An example :</a:t>
            </a:r>
          </a:p>
          <a:p>
            <a:pPr eaLnBrk="1" hangingPunct="1">
              <a:lnSpc>
                <a:spcPct val="150000"/>
              </a:lnSpc>
              <a:buFont typeface="Wingdings" panose="05000000000000000000" pitchFamily="2" charset="2"/>
              <a:buNone/>
            </a:pPr>
            <a:r>
              <a:rPr lang="en-US" altLang="zh-CN" dirty="0" smtClean="0">
                <a:latin typeface="Times New Roman" panose="02020603050405020304" pitchFamily="18" charset="0"/>
              </a:rPr>
              <a:t>		Colors can affect my feelings. Different colors can change my feelings. When I feel sad, I usually put on bright-colored clothes, such as light green, red, yellow or orange. They will make me feel happy quickly. But when I want to calm down, I always look at blue things or put on blue clothes, because blue makes me feel quiet and calm. What’s more, brown makes me feel better at learning, and white makes me more helpful. And I remember not to wear dark-colored clothes when I feel sad. </a:t>
            </a:r>
          </a:p>
        </p:txBody>
      </p:sp>
      <p:sp>
        <p:nvSpPr>
          <p:cNvPr id="24579" name="Rectangle 3"/>
          <p:cNvSpPr>
            <a:spLocks noChangeArrowheads="1"/>
          </p:cNvSpPr>
          <p:nvPr/>
        </p:nvSpPr>
        <p:spPr bwMode="auto">
          <a:xfrm>
            <a:off x="1063625" y="381000"/>
            <a:ext cx="7086600"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altLang="zh-CN" sz="2400" b="1">
                <a:solidFill>
                  <a:schemeClr val="tx2"/>
                </a:solidFill>
                <a:latin typeface="Arial Narrow" panose="020B0606020202030204" pitchFamily="34" charset="0"/>
              </a:rPr>
              <a:t>Write a passage about how things affect your feelings. </a:t>
            </a:r>
          </a:p>
        </p:txBody>
      </p:sp>
      <p:grpSp>
        <p:nvGrpSpPr>
          <p:cNvPr id="24580" name="Group 4"/>
          <p:cNvGrpSpPr/>
          <p:nvPr/>
        </p:nvGrpSpPr>
        <p:grpSpPr bwMode="auto">
          <a:xfrm>
            <a:off x="457200" y="457200"/>
            <a:ext cx="723900" cy="457200"/>
            <a:chOff x="-24" y="2448"/>
            <a:chExt cx="456" cy="288"/>
          </a:xfrm>
        </p:grpSpPr>
        <p:sp>
          <p:nvSpPr>
            <p:cNvPr id="24581" name="Oval 5"/>
            <p:cNvSpPr>
              <a:spLocks noChangeArrowheads="1"/>
            </p:cNvSpPr>
            <p:nvPr/>
          </p:nvSpPr>
          <p:spPr bwMode="auto">
            <a:xfrm>
              <a:off x="96" y="2448"/>
              <a:ext cx="336" cy="288"/>
            </a:xfrm>
            <a:prstGeom prst="ellipse">
              <a:avLst/>
            </a:prstGeom>
            <a:solidFill>
              <a:schemeClr val="accent1"/>
            </a:solidFill>
            <a:ln w="9525">
              <a:solidFill>
                <a:schemeClr val="tx1"/>
              </a:solidFill>
              <a:round/>
            </a:ln>
          </p:spPr>
          <p:txBody>
            <a:bodyPr wrap="none" anchor="ctr"/>
            <a:lstStyle/>
            <a:p>
              <a:endParaRPr lang="zh-CN" altLang="en-US"/>
            </a:p>
          </p:txBody>
        </p:sp>
        <p:sp>
          <p:nvSpPr>
            <p:cNvPr id="24582" name="Rectangle 6"/>
            <p:cNvSpPr>
              <a:spLocks noChangeArrowheads="1"/>
            </p:cNvSpPr>
            <p:nvPr/>
          </p:nvSpPr>
          <p:spPr bwMode="auto">
            <a:xfrm>
              <a:off x="-24" y="2448"/>
              <a:ext cx="38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2400" b="1">
                  <a:solidFill>
                    <a:schemeClr val="tx2"/>
                  </a:solidFill>
                </a:rPr>
                <a:t>   2</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95586">
                                            <p:txEl>
                                              <p:pRg st="0" end="0"/>
                                            </p:txEl>
                                          </p:spTgt>
                                        </p:tgtEl>
                                        <p:attrNameLst>
                                          <p:attrName>style.visibility</p:attrName>
                                        </p:attrNameLst>
                                      </p:cBhvr>
                                      <p:to>
                                        <p:strVal val="visible"/>
                                      </p:to>
                                    </p:set>
                                    <p:anim calcmode="discrete" valueType="clr">
                                      <p:cBhvr override="childStyle">
                                        <p:cTn id="7" dur="80"/>
                                        <p:tgtEl>
                                          <p:spTgt spid="19558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95586">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95586">
                                            <p:txEl>
                                              <p:pRg st="0" end="0"/>
                                            </p:txEl>
                                          </p:spTgt>
                                        </p:tgtEl>
                                        <p:attrNameLst>
                                          <p:attrName>fill.type</p:attrName>
                                        </p:attrNameLst>
                                      </p:cBhvr>
                                      <p:to>
                                        <p:strVal val="solid"/>
                                      </p:to>
                                    </p:set>
                                  </p:childTnLst>
                                </p:cTn>
                              </p:par>
                            </p:childTnLst>
                          </p:cTn>
                        </p:par>
                        <p:par>
                          <p:cTn id="10" fill="hold">
                            <p:stCondLst>
                              <p:cond delay="560"/>
                            </p:stCondLst>
                            <p:childTnLst>
                              <p:par>
                                <p:cTn id="11" presetID="27" presetClass="entr" presetSubtype="0" fill="hold" grpId="0" nodeType="afterEffect">
                                  <p:stCondLst>
                                    <p:cond delay="0"/>
                                  </p:stCondLst>
                                  <p:iterate type="lt">
                                    <p:tmPct val="50000"/>
                                  </p:iterate>
                                  <p:childTnLst>
                                    <p:set>
                                      <p:cBhvr>
                                        <p:cTn id="12" dur="1" fill="hold">
                                          <p:stCondLst>
                                            <p:cond delay="0"/>
                                          </p:stCondLst>
                                        </p:cTn>
                                        <p:tgtEl>
                                          <p:spTgt spid="195586">
                                            <p:txEl>
                                              <p:pRg st="1" end="1"/>
                                            </p:txEl>
                                          </p:spTgt>
                                        </p:tgtEl>
                                        <p:attrNameLst>
                                          <p:attrName>style.visibility</p:attrName>
                                        </p:attrNameLst>
                                      </p:cBhvr>
                                      <p:to>
                                        <p:strVal val="visible"/>
                                      </p:to>
                                    </p:set>
                                    <p:anim calcmode="discrete" valueType="clr">
                                      <p:cBhvr override="childStyle">
                                        <p:cTn id="13" dur="80"/>
                                        <p:tgtEl>
                                          <p:spTgt spid="195586">
                                            <p:txEl>
                                              <p:pRg st="1" end="1"/>
                                            </p:txEl>
                                          </p:spTgt>
                                        </p:tgtEl>
                                        <p:attrNameLst>
                                          <p:attrName>style.color</p:attrName>
                                        </p:attrNameLst>
                                      </p:cBhvr>
                                      <p:tavLst>
                                        <p:tav tm="0">
                                          <p:val>
                                            <p:clrVal>
                                              <a:schemeClr val="tx1"/>
                                            </p:clrVal>
                                          </p:val>
                                        </p:tav>
                                        <p:tav tm="50000">
                                          <p:val>
                                            <p:clrVal>
                                              <a:schemeClr val="hlink"/>
                                            </p:clrVal>
                                          </p:val>
                                        </p:tav>
                                      </p:tavLst>
                                    </p:anim>
                                    <p:anim calcmode="discrete" valueType="clr">
                                      <p:cBhvr>
                                        <p:cTn id="14" dur="80"/>
                                        <p:tgtEl>
                                          <p:spTgt spid="195586">
                                            <p:txEl>
                                              <p:pRg st="1" end="1"/>
                                            </p:txEl>
                                          </p:spTgt>
                                        </p:tgtEl>
                                        <p:attrNameLst>
                                          <p:attrName>fillcolor</p:attrName>
                                        </p:attrNameLst>
                                      </p:cBhvr>
                                      <p:tavLst>
                                        <p:tav tm="0">
                                          <p:val>
                                            <p:clrVal>
                                              <a:schemeClr val="accent2"/>
                                            </p:clrVal>
                                          </p:val>
                                        </p:tav>
                                        <p:tav tm="50000">
                                          <p:val>
                                            <p:clrVal>
                                              <a:schemeClr val="hlink"/>
                                            </p:clrVal>
                                          </p:val>
                                        </p:tav>
                                      </p:tavLst>
                                    </p:anim>
                                    <p:set>
                                      <p:cBhvr>
                                        <p:cTn id="15" dur="80"/>
                                        <p:tgtEl>
                                          <p:spTgt spid="195586">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Group 2"/>
          <p:cNvGrpSpPr/>
          <p:nvPr/>
        </p:nvGrpSpPr>
        <p:grpSpPr bwMode="auto">
          <a:xfrm>
            <a:off x="457200" y="228600"/>
            <a:ext cx="2057400" cy="762000"/>
            <a:chOff x="2308" y="3385"/>
            <a:chExt cx="1408" cy="1410"/>
          </a:xfrm>
        </p:grpSpPr>
        <p:sp>
          <p:nvSpPr>
            <p:cNvPr id="25613" name="Oval 3"/>
            <p:cNvSpPr>
              <a:spLocks noChangeArrowheads="1"/>
            </p:cNvSpPr>
            <p:nvPr/>
          </p:nvSpPr>
          <p:spPr bwMode="gray">
            <a:xfrm>
              <a:off x="2308" y="3385"/>
              <a:ext cx="1408" cy="1410"/>
            </a:xfrm>
            <a:prstGeom prst="ellipse">
              <a:avLst/>
            </a:prstGeom>
            <a:gradFill rotWithShape="1">
              <a:gsLst>
                <a:gs pos="0">
                  <a:srgbClr val="767600"/>
                </a:gs>
                <a:gs pos="100000">
                  <a:srgbClr val="FFFF00"/>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endParaRPr lang="zh-CN" altLang="en-US"/>
            </a:p>
          </p:txBody>
        </p:sp>
        <p:sp>
          <p:nvSpPr>
            <p:cNvPr id="25614" name="Oval 4"/>
            <p:cNvSpPr>
              <a:spLocks noChangeArrowheads="1"/>
            </p:cNvSpPr>
            <p:nvPr/>
          </p:nvSpPr>
          <p:spPr bwMode="gray">
            <a:xfrm>
              <a:off x="2325" y="3393"/>
              <a:ext cx="1375" cy="1374"/>
            </a:xfrm>
            <a:prstGeom prst="ellipse">
              <a:avLst/>
            </a:prstGeom>
            <a:gradFill rotWithShape="1">
              <a:gsLst>
                <a:gs pos="0">
                  <a:srgbClr val="FFFF00">
                    <a:alpha val="0"/>
                  </a:srgbClr>
                </a:gs>
                <a:gs pos="100000">
                  <a:srgbClr val="FFFFA6"/>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endParaRPr lang="zh-CN" altLang="en-US"/>
            </a:p>
          </p:txBody>
        </p:sp>
        <p:sp>
          <p:nvSpPr>
            <p:cNvPr id="25615" name="Oval 5"/>
            <p:cNvSpPr>
              <a:spLocks noChangeArrowheads="1"/>
            </p:cNvSpPr>
            <p:nvPr/>
          </p:nvSpPr>
          <p:spPr bwMode="gray">
            <a:xfrm>
              <a:off x="2359" y="3406"/>
              <a:ext cx="1308" cy="1285"/>
            </a:xfrm>
            <a:prstGeom prst="ellipse">
              <a:avLst/>
            </a:prstGeom>
            <a:gradFill rotWithShape="1">
              <a:gsLst>
                <a:gs pos="0">
                  <a:srgbClr val="CACA00"/>
                </a:gs>
                <a:gs pos="100000">
                  <a:srgbClr val="FFFF00">
                    <a:alpha val="48000"/>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endParaRPr lang="zh-CN" altLang="en-US"/>
            </a:p>
          </p:txBody>
        </p:sp>
        <p:sp>
          <p:nvSpPr>
            <p:cNvPr id="25616" name="Oval 6"/>
            <p:cNvSpPr>
              <a:spLocks noChangeArrowheads="1"/>
            </p:cNvSpPr>
            <p:nvPr/>
          </p:nvSpPr>
          <p:spPr bwMode="gray">
            <a:xfrm>
              <a:off x="2431" y="3443"/>
              <a:ext cx="1164" cy="1042"/>
            </a:xfrm>
            <a:prstGeom prst="ellipse">
              <a:avLst/>
            </a:prstGeom>
            <a:gradFill rotWithShape="1">
              <a:gsLst>
                <a:gs pos="0">
                  <a:srgbClr val="FFFFFF"/>
                </a:gs>
                <a:gs pos="100000">
                  <a:srgbClr val="FFFF00">
                    <a:alpha val="37999"/>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endParaRPr lang="zh-CN" altLang="en-US"/>
            </a:p>
          </p:txBody>
        </p:sp>
      </p:grpSp>
      <p:sp>
        <p:nvSpPr>
          <p:cNvPr id="25603" name="Rectangle 7"/>
          <p:cNvSpPr>
            <a:spLocks noGrp="1" noChangeArrowheads="1"/>
          </p:cNvSpPr>
          <p:nvPr>
            <p:ph type="title"/>
          </p:nvPr>
        </p:nvSpPr>
        <p:spPr>
          <a:xfrm>
            <a:off x="457200" y="304800"/>
            <a:ext cx="2133600" cy="487363"/>
          </a:xfrm>
          <a:noFill/>
        </p:spPr>
        <p:txBody>
          <a:bodyPr/>
          <a:lstStyle/>
          <a:p>
            <a:pPr eaLnBrk="1" hangingPunct="1"/>
            <a:r>
              <a:rPr lang="en-US" altLang="zh-CN" dirty="0" smtClean="0"/>
              <a:t>Exercise</a:t>
            </a:r>
          </a:p>
        </p:txBody>
      </p:sp>
      <p:sp>
        <p:nvSpPr>
          <p:cNvPr id="25604" name="Text Box 18"/>
          <p:cNvSpPr txBox="1">
            <a:spLocks noChangeArrowheads="1"/>
          </p:cNvSpPr>
          <p:nvPr/>
        </p:nvSpPr>
        <p:spPr bwMode="auto">
          <a:xfrm>
            <a:off x="228600" y="1066800"/>
            <a:ext cx="8610600" cy="5302250"/>
          </a:xfrm>
          <a:prstGeom prst="rect">
            <a:avLst/>
          </a:prstGeom>
          <a:solidFill>
            <a:schemeClr val="bg1">
              <a:alpha val="7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dirty="0">
                <a:latin typeface="Arial Narrow" panose="020B0606020202030204" pitchFamily="34" charset="0"/>
              </a:rPr>
              <a:t>1. 	She was so excited that her eyes _____ _____ (</a:t>
            </a:r>
            <a:r>
              <a:rPr lang="zh-CN" altLang="en-US" sz="2800" dirty="0">
                <a:latin typeface="Arial Narrow" panose="020B0606020202030204" pitchFamily="34" charset="0"/>
              </a:rPr>
              <a:t>充满</a:t>
            </a:r>
            <a:r>
              <a:rPr lang="en-US" altLang="zh-CN" sz="2800" dirty="0">
                <a:latin typeface="Arial Narrow" panose="020B0606020202030204" pitchFamily="34" charset="0"/>
              </a:rPr>
              <a:t>)tears. </a:t>
            </a:r>
          </a:p>
          <a:p>
            <a:pPr eaLnBrk="1" hangingPunct="1"/>
            <a:r>
              <a:rPr lang="en-US" altLang="zh-CN" sz="2800" dirty="0">
                <a:latin typeface="Arial Narrow" panose="020B0606020202030204" pitchFamily="34" charset="0"/>
              </a:rPr>
              <a:t>2. 	The __________(</a:t>
            </a:r>
            <a:r>
              <a:rPr lang="zh-CN" altLang="en-US" sz="2800" dirty="0">
                <a:latin typeface="Arial Narrow" panose="020B0606020202030204" pitchFamily="34" charset="0"/>
              </a:rPr>
              <a:t>环境</a:t>
            </a:r>
            <a:r>
              <a:rPr lang="en-US" altLang="zh-CN" sz="2800" dirty="0">
                <a:latin typeface="Arial Narrow" panose="020B0606020202030204" pitchFamily="34" charset="0"/>
              </a:rPr>
              <a:t>) can affect our feelings and moods. But if we can’t change it, try to change our minds then! </a:t>
            </a:r>
          </a:p>
          <a:p>
            <a:pPr eaLnBrk="1" hangingPunct="1"/>
            <a:r>
              <a:rPr lang="en-US" altLang="zh-CN" sz="2800" dirty="0">
                <a:latin typeface="Arial Narrow" panose="020B0606020202030204" pitchFamily="34" charset="0"/>
              </a:rPr>
              <a:t>3. 	Don’t make any ______ ______ (</a:t>
            </a:r>
            <a:r>
              <a:rPr lang="zh-CN" altLang="en-US" sz="2800" dirty="0">
                <a:latin typeface="Arial Narrow" panose="020B0606020202030204" pitchFamily="34" charset="0"/>
              </a:rPr>
              <a:t>很响的噪声</a:t>
            </a:r>
            <a:r>
              <a:rPr lang="en-US" altLang="zh-CN" sz="2800" dirty="0">
                <a:latin typeface="Arial Narrow" panose="020B0606020202030204" pitchFamily="34" charset="0"/>
              </a:rPr>
              <a:t>) when the boss is sleeping. He can’t sleep well in _______ (</a:t>
            </a:r>
            <a:r>
              <a:rPr lang="zh-CN" altLang="en-US" sz="2800" dirty="0">
                <a:latin typeface="Arial Narrow" panose="020B0606020202030204" pitchFamily="34" charset="0"/>
              </a:rPr>
              <a:t>吵闹的</a:t>
            </a:r>
            <a:r>
              <a:rPr lang="en-US" altLang="zh-CN" sz="2800" dirty="0">
                <a:latin typeface="Arial Narrow" panose="020B0606020202030204" pitchFamily="34" charset="0"/>
              </a:rPr>
              <a:t>)places. </a:t>
            </a:r>
          </a:p>
          <a:p>
            <a:pPr eaLnBrk="1" hangingPunct="1"/>
            <a:r>
              <a:rPr lang="en-US" altLang="zh-CN" sz="2800" dirty="0">
                <a:latin typeface="Arial Narrow" panose="020B0606020202030204" pitchFamily="34" charset="0"/>
              </a:rPr>
              <a:t>4. 	You must be careful on the street. _________(</a:t>
            </a:r>
            <a:r>
              <a:rPr lang="zh-CN" altLang="en-US" sz="2800" dirty="0">
                <a:latin typeface="Arial Narrow" panose="020B0606020202030204" pitchFamily="34" charset="0"/>
              </a:rPr>
              <a:t>尤其</a:t>
            </a:r>
            <a:r>
              <a:rPr lang="en-US" altLang="zh-CN" sz="2800" dirty="0">
                <a:latin typeface="Arial Narrow" panose="020B0606020202030204" pitchFamily="34" charset="0"/>
              </a:rPr>
              <a:t>) when you go across it. </a:t>
            </a:r>
          </a:p>
          <a:p>
            <a:pPr eaLnBrk="1" hangingPunct="1"/>
            <a:r>
              <a:rPr lang="en-US" altLang="zh-CN" sz="2800" dirty="0">
                <a:latin typeface="Arial Narrow" panose="020B0606020202030204" pitchFamily="34" charset="0"/>
              </a:rPr>
              <a:t>5. 	Learn to  _____ ______(</a:t>
            </a:r>
            <a:r>
              <a:rPr lang="zh-CN" altLang="en-US" sz="2800" dirty="0">
                <a:latin typeface="Arial Narrow" panose="020B0606020202030204" pitchFamily="34" charset="0"/>
              </a:rPr>
              <a:t>处理</a:t>
            </a:r>
            <a:r>
              <a:rPr lang="en-US" altLang="zh-CN" sz="2800" dirty="0">
                <a:latin typeface="Arial Narrow" panose="020B0606020202030204" pitchFamily="34" charset="0"/>
              </a:rPr>
              <a:t>) it by yourself if you have any _______ (</a:t>
            </a:r>
            <a:r>
              <a:rPr lang="zh-CN" altLang="en-US" sz="2800" dirty="0">
                <a:latin typeface="Arial Narrow" panose="020B0606020202030204" pitchFamily="34" charset="0"/>
              </a:rPr>
              <a:t>麻烦</a:t>
            </a:r>
            <a:r>
              <a:rPr lang="en-US" altLang="zh-CN" sz="2800" dirty="0">
                <a:latin typeface="Arial Narrow" panose="020B0606020202030204" pitchFamily="34" charset="0"/>
              </a:rPr>
              <a:t>). Of course, you can also ________ (</a:t>
            </a:r>
            <a:r>
              <a:rPr lang="zh-CN" altLang="en-US" sz="2800" dirty="0">
                <a:latin typeface="Arial Narrow" panose="020B0606020202030204" pitchFamily="34" charset="0"/>
              </a:rPr>
              <a:t>选择</a:t>
            </a:r>
            <a:r>
              <a:rPr lang="en-US" altLang="zh-CN" sz="2800" dirty="0">
                <a:latin typeface="Arial Narrow" panose="020B0606020202030204" pitchFamily="34" charset="0"/>
              </a:rPr>
              <a:t>) to call me for help. </a:t>
            </a:r>
          </a:p>
          <a:p>
            <a:pPr eaLnBrk="1" hangingPunct="1">
              <a:spcBef>
                <a:spcPct val="20000"/>
              </a:spcBef>
              <a:buClr>
                <a:schemeClr val="tx2"/>
              </a:buClr>
              <a:buFont typeface="Wingdings" panose="05000000000000000000" pitchFamily="2" charset="2"/>
              <a:buNone/>
            </a:pPr>
            <a:endParaRPr lang="en-US" altLang="zh-CN" sz="2800" dirty="0">
              <a:latin typeface="Arial Narrow" panose="020B0606020202030204" pitchFamily="34" charset="0"/>
            </a:endParaRPr>
          </a:p>
        </p:txBody>
      </p:sp>
      <p:sp>
        <p:nvSpPr>
          <p:cNvPr id="192531" name="Text Box 19"/>
          <p:cNvSpPr txBox="1">
            <a:spLocks noChangeArrowheads="1"/>
          </p:cNvSpPr>
          <p:nvPr/>
        </p:nvSpPr>
        <p:spPr bwMode="auto">
          <a:xfrm>
            <a:off x="5646738" y="1066800"/>
            <a:ext cx="15462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a:solidFill>
                  <a:srgbClr val="0000CC"/>
                </a:solidFill>
                <a:latin typeface="Arial Narrow" panose="020B0606020202030204" pitchFamily="34" charset="0"/>
              </a:rPr>
              <a:t>filled   with</a:t>
            </a:r>
          </a:p>
        </p:txBody>
      </p:sp>
      <p:sp>
        <p:nvSpPr>
          <p:cNvPr id="192532" name="Text Box 20"/>
          <p:cNvSpPr txBox="1">
            <a:spLocks noChangeArrowheads="1"/>
          </p:cNvSpPr>
          <p:nvPr/>
        </p:nvSpPr>
        <p:spPr bwMode="auto">
          <a:xfrm>
            <a:off x="1752600" y="1905000"/>
            <a:ext cx="17875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a:solidFill>
                  <a:srgbClr val="0000CC"/>
                </a:solidFill>
                <a:latin typeface="Arial Narrow" panose="020B0606020202030204" pitchFamily="34" charset="0"/>
              </a:rPr>
              <a:t>environment</a:t>
            </a:r>
          </a:p>
        </p:txBody>
      </p:sp>
      <p:sp>
        <p:nvSpPr>
          <p:cNvPr id="192533" name="Text Box 21"/>
          <p:cNvSpPr txBox="1">
            <a:spLocks noChangeArrowheads="1"/>
          </p:cNvSpPr>
          <p:nvPr/>
        </p:nvSpPr>
        <p:spPr bwMode="auto">
          <a:xfrm>
            <a:off x="3505200" y="2819400"/>
            <a:ext cx="17954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a:solidFill>
                  <a:srgbClr val="0000CC"/>
                </a:solidFill>
                <a:latin typeface="Arial Narrow" panose="020B0606020202030204" pitchFamily="34" charset="0"/>
              </a:rPr>
              <a:t>loud 	noise</a:t>
            </a:r>
          </a:p>
        </p:txBody>
      </p:sp>
      <p:sp>
        <p:nvSpPr>
          <p:cNvPr id="192534" name="Text Box 22"/>
          <p:cNvSpPr txBox="1">
            <a:spLocks noChangeArrowheads="1"/>
          </p:cNvSpPr>
          <p:nvPr/>
        </p:nvSpPr>
        <p:spPr bwMode="auto">
          <a:xfrm>
            <a:off x="5611813" y="3200400"/>
            <a:ext cx="8651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a:solidFill>
                  <a:srgbClr val="0000CC"/>
                </a:solidFill>
                <a:latin typeface="Arial Narrow" panose="020B0606020202030204" pitchFamily="34" charset="0"/>
              </a:rPr>
              <a:t>noisy</a:t>
            </a:r>
          </a:p>
        </p:txBody>
      </p:sp>
      <p:sp>
        <p:nvSpPr>
          <p:cNvPr id="192535" name="Text Box 23"/>
          <p:cNvSpPr txBox="1">
            <a:spLocks noChangeArrowheads="1"/>
          </p:cNvSpPr>
          <p:nvPr/>
        </p:nvSpPr>
        <p:spPr bwMode="auto">
          <a:xfrm>
            <a:off x="5638800" y="3581400"/>
            <a:ext cx="1498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a:solidFill>
                  <a:srgbClr val="0000CC"/>
                </a:solidFill>
                <a:latin typeface="Arial Narrow" panose="020B0606020202030204" pitchFamily="34" charset="0"/>
              </a:rPr>
              <a:t>Especially</a:t>
            </a:r>
          </a:p>
        </p:txBody>
      </p:sp>
      <p:sp>
        <p:nvSpPr>
          <p:cNvPr id="192536" name="Text Box 24"/>
          <p:cNvSpPr txBox="1">
            <a:spLocks noChangeArrowheads="1"/>
          </p:cNvSpPr>
          <p:nvPr/>
        </p:nvSpPr>
        <p:spPr bwMode="auto">
          <a:xfrm>
            <a:off x="2514600" y="4433888"/>
            <a:ext cx="16176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a:solidFill>
                  <a:srgbClr val="0000CC"/>
                </a:solidFill>
                <a:latin typeface="Arial Narrow" panose="020B0606020202030204" pitchFamily="34" charset="0"/>
              </a:rPr>
              <a:t>deal 	with</a:t>
            </a:r>
          </a:p>
        </p:txBody>
      </p:sp>
      <p:sp>
        <p:nvSpPr>
          <p:cNvPr id="192537" name="Text Box 25"/>
          <p:cNvSpPr txBox="1">
            <a:spLocks noChangeArrowheads="1"/>
          </p:cNvSpPr>
          <p:nvPr/>
        </p:nvSpPr>
        <p:spPr bwMode="auto">
          <a:xfrm>
            <a:off x="914400" y="4876800"/>
            <a:ext cx="10747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a:solidFill>
                  <a:srgbClr val="0000CC"/>
                </a:solidFill>
                <a:latin typeface="Arial Narrow" panose="020B0606020202030204" pitchFamily="34" charset="0"/>
              </a:rPr>
              <a:t>trouble</a:t>
            </a:r>
          </a:p>
        </p:txBody>
      </p:sp>
      <p:sp>
        <p:nvSpPr>
          <p:cNvPr id="192538" name="Text Box 26"/>
          <p:cNvSpPr txBox="1">
            <a:spLocks noChangeArrowheads="1"/>
          </p:cNvSpPr>
          <p:nvPr/>
        </p:nvSpPr>
        <p:spPr bwMode="auto">
          <a:xfrm>
            <a:off x="6419850" y="4891088"/>
            <a:ext cx="1123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a:solidFill>
                  <a:srgbClr val="0000CC"/>
                </a:solidFill>
                <a:latin typeface="Arial Narrow" panose="020B0606020202030204" pitchFamily="34" charset="0"/>
              </a:rPr>
              <a:t>choose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92531"/>
                                        </p:tgtEl>
                                        <p:attrNameLst>
                                          <p:attrName>style.visibility</p:attrName>
                                        </p:attrNameLst>
                                      </p:cBhvr>
                                      <p:to>
                                        <p:strVal val="visible"/>
                                      </p:to>
                                    </p:set>
                                    <p:animEffect transition="in" filter="slide(fromBottom)">
                                      <p:cBhvr>
                                        <p:cTn id="7" dur="500"/>
                                        <p:tgtEl>
                                          <p:spTgt spid="19253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92532"/>
                                        </p:tgtEl>
                                        <p:attrNameLst>
                                          <p:attrName>style.visibility</p:attrName>
                                        </p:attrNameLst>
                                      </p:cBhvr>
                                      <p:to>
                                        <p:strVal val="visible"/>
                                      </p:to>
                                    </p:set>
                                    <p:animEffect transition="in" filter="slide(fromBottom)">
                                      <p:cBhvr>
                                        <p:cTn id="12" dur="500"/>
                                        <p:tgtEl>
                                          <p:spTgt spid="192532"/>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92533"/>
                                        </p:tgtEl>
                                        <p:attrNameLst>
                                          <p:attrName>style.visibility</p:attrName>
                                        </p:attrNameLst>
                                      </p:cBhvr>
                                      <p:to>
                                        <p:strVal val="visible"/>
                                      </p:to>
                                    </p:set>
                                    <p:animEffect transition="in" filter="slide(fromBottom)">
                                      <p:cBhvr>
                                        <p:cTn id="17" dur="500"/>
                                        <p:tgtEl>
                                          <p:spTgt spid="192533"/>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92534"/>
                                        </p:tgtEl>
                                        <p:attrNameLst>
                                          <p:attrName>style.visibility</p:attrName>
                                        </p:attrNameLst>
                                      </p:cBhvr>
                                      <p:to>
                                        <p:strVal val="visible"/>
                                      </p:to>
                                    </p:set>
                                    <p:animEffect transition="in" filter="slide(fromBottom)">
                                      <p:cBhvr>
                                        <p:cTn id="22" dur="500"/>
                                        <p:tgtEl>
                                          <p:spTgt spid="192534"/>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92535"/>
                                        </p:tgtEl>
                                        <p:attrNameLst>
                                          <p:attrName>style.visibility</p:attrName>
                                        </p:attrNameLst>
                                      </p:cBhvr>
                                      <p:to>
                                        <p:strVal val="visible"/>
                                      </p:to>
                                    </p:set>
                                    <p:animEffect transition="in" filter="slide(fromBottom)">
                                      <p:cBhvr>
                                        <p:cTn id="27" dur="500"/>
                                        <p:tgtEl>
                                          <p:spTgt spid="192535"/>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92536"/>
                                        </p:tgtEl>
                                        <p:attrNameLst>
                                          <p:attrName>style.visibility</p:attrName>
                                        </p:attrNameLst>
                                      </p:cBhvr>
                                      <p:to>
                                        <p:strVal val="visible"/>
                                      </p:to>
                                    </p:set>
                                    <p:animEffect transition="in" filter="slide(fromBottom)">
                                      <p:cBhvr>
                                        <p:cTn id="32" dur="500"/>
                                        <p:tgtEl>
                                          <p:spTgt spid="192536"/>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192537"/>
                                        </p:tgtEl>
                                        <p:attrNameLst>
                                          <p:attrName>style.visibility</p:attrName>
                                        </p:attrNameLst>
                                      </p:cBhvr>
                                      <p:to>
                                        <p:strVal val="visible"/>
                                      </p:to>
                                    </p:set>
                                    <p:animEffect transition="in" filter="slide(fromBottom)">
                                      <p:cBhvr>
                                        <p:cTn id="37" dur="500"/>
                                        <p:tgtEl>
                                          <p:spTgt spid="192537"/>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192538"/>
                                        </p:tgtEl>
                                        <p:attrNameLst>
                                          <p:attrName>style.visibility</p:attrName>
                                        </p:attrNameLst>
                                      </p:cBhvr>
                                      <p:to>
                                        <p:strVal val="visible"/>
                                      </p:to>
                                    </p:set>
                                    <p:animEffect transition="in" filter="slide(fromBottom)">
                                      <p:cBhvr>
                                        <p:cTn id="42" dur="500"/>
                                        <p:tgtEl>
                                          <p:spTgt spid="1925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31" grpId="0"/>
      <p:bldP spid="192532" grpId="0"/>
      <p:bldP spid="192533" grpId="0"/>
      <p:bldP spid="192534" grpId="0"/>
      <p:bldP spid="192535" grpId="0"/>
      <p:bldP spid="192536" grpId="0"/>
      <p:bldP spid="192537" grpId="0"/>
      <p:bldP spid="19253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页脚占位符 3"/>
          <p:cNvSpPr txBox="1">
            <a:spLocks noGrp="1" noChangeArrowheads="1"/>
          </p:cNvSpPr>
          <p:nvPr/>
        </p:nvSpPr>
        <p:spPr bwMode="auto">
          <a:xfrm>
            <a:off x="7046913" y="6381750"/>
            <a:ext cx="2133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t>   </a:t>
            </a:r>
          </a:p>
          <a:p>
            <a:pPr eaLnBrk="1" hangingPunct="1"/>
            <a:r>
              <a:rPr lang="en-US" altLang="zh-CN"/>
              <a:t>   </a:t>
            </a:r>
          </a:p>
        </p:txBody>
      </p:sp>
      <p:grpSp>
        <p:nvGrpSpPr>
          <p:cNvPr id="26627" name="Group 71"/>
          <p:cNvGrpSpPr/>
          <p:nvPr/>
        </p:nvGrpSpPr>
        <p:grpSpPr bwMode="auto">
          <a:xfrm>
            <a:off x="5715000" y="152400"/>
            <a:ext cx="3048000" cy="914400"/>
            <a:chOff x="3744" y="144"/>
            <a:chExt cx="1728" cy="528"/>
          </a:xfrm>
        </p:grpSpPr>
        <p:grpSp>
          <p:nvGrpSpPr>
            <p:cNvPr id="26634" name="Group 47"/>
            <p:cNvGrpSpPr/>
            <p:nvPr/>
          </p:nvGrpSpPr>
          <p:grpSpPr bwMode="auto">
            <a:xfrm>
              <a:off x="3744" y="144"/>
              <a:ext cx="1728" cy="528"/>
              <a:chOff x="0" y="5"/>
              <a:chExt cx="668" cy="647"/>
            </a:xfrm>
          </p:grpSpPr>
          <p:sp>
            <p:nvSpPr>
              <p:cNvPr id="26636" name="Oval 59"/>
              <p:cNvSpPr>
                <a:spLocks noChangeArrowheads="1"/>
              </p:cNvSpPr>
              <p:nvPr/>
            </p:nvSpPr>
            <p:spPr bwMode="auto">
              <a:xfrm>
                <a:off x="0" y="167"/>
                <a:ext cx="668" cy="340"/>
              </a:xfrm>
              <a:prstGeom prst="ellipse">
                <a:avLst/>
              </a:pr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anchor="ctr">
                <a:spAutoFit/>
              </a:bodyPr>
              <a:lstStyle/>
              <a:p>
                <a:endParaRPr lang="zh-CN" altLang="zh-CN"/>
              </a:p>
            </p:txBody>
          </p:sp>
          <p:sp>
            <p:nvSpPr>
              <p:cNvPr id="26637" name="Oval 60"/>
              <p:cNvSpPr>
                <a:spLocks noChangeArrowheads="1"/>
              </p:cNvSpPr>
              <p:nvPr/>
            </p:nvSpPr>
            <p:spPr bwMode="auto">
              <a:xfrm>
                <a:off x="7" y="5"/>
                <a:ext cx="646" cy="647"/>
              </a:xfrm>
              <a:prstGeom prst="ellipse">
                <a:avLst/>
              </a:prstGeom>
              <a:gradFill rotWithShape="1">
                <a:gsLst>
                  <a:gs pos="0">
                    <a:srgbClr val="636869"/>
                  </a:gs>
                  <a:gs pos="100000">
                    <a:srgbClr val="D6E1E2"/>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endParaRPr lang="zh-CN" altLang="zh-CN"/>
              </a:p>
            </p:txBody>
          </p:sp>
          <p:sp>
            <p:nvSpPr>
              <p:cNvPr id="26638" name="Oval 61"/>
              <p:cNvSpPr>
                <a:spLocks noChangeArrowheads="1"/>
              </p:cNvSpPr>
              <p:nvPr/>
            </p:nvSpPr>
            <p:spPr bwMode="auto">
              <a:xfrm>
                <a:off x="15" y="9"/>
                <a:ext cx="631" cy="631"/>
              </a:xfrm>
              <a:prstGeom prst="ellipse">
                <a:avLst/>
              </a:prstGeom>
              <a:gradFill rotWithShape="1">
                <a:gsLst>
                  <a:gs pos="0">
                    <a:srgbClr val="D6E1E2">
                      <a:alpha val="0"/>
                    </a:srgbClr>
                  </a:gs>
                  <a:gs pos="100000">
                    <a:srgbClr val="F1F5F5"/>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endParaRPr lang="zh-CN" altLang="zh-CN"/>
              </a:p>
            </p:txBody>
          </p:sp>
          <p:sp>
            <p:nvSpPr>
              <p:cNvPr id="26639" name="Oval 62"/>
              <p:cNvSpPr>
                <a:spLocks noChangeArrowheads="1"/>
              </p:cNvSpPr>
              <p:nvPr/>
            </p:nvSpPr>
            <p:spPr bwMode="auto">
              <a:xfrm>
                <a:off x="22" y="15"/>
                <a:ext cx="600" cy="589"/>
              </a:xfrm>
              <a:prstGeom prst="ellipse">
                <a:avLst/>
              </a:prstGeom>
              <a:gradFill rotWithShape="1">
                <a:gsLst>
                  <a:gs pos="0">
                    <a:srgbClr val="AAB2B3"/>
                  </a:gs>
                  <a:gs pos="100000">
                    <a:srgbClr val="D6E1E2">
                      <a:alpha val="48000"/>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endParaRPr lang="zh-CN" altLang="zh-CN"/>
              </a:p>
            </p:txBody>
          </p:sp>
          <p:sp>
            <p:nvSpPr>
              <p:cNvPr id="26640" name="Oval 63"/>
              <p:cNvSpPr>
                <a:spLocks noChangeArrowheads="1"/>
              </p:cNvSpPr>
              <p:nvPr/>
            </p:nvSpPr>
            <p:spPr bwMode="auto">
              <a:xfrm>
                <a:off x="57" y="31"/>
                <a:ext cx="533" cy="479"/>
              </a:xfrm>
              <a:prstGeom prst="ellipse">
                <a:avLst/>
              </a:prstGeom>
              <a:gradFill rotWithShape="1">
                <a:gsLst>
                  <a:gs pos="0">
                    <a:srgbClr val="FFFFFF"/>
                  </a:gs>
                  <a:gs pos="100000">
                    <a:srgbClr val="D6E1E2">
                      <a:alpha val="37999"/>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endParaRPr lang="zh-CN" altLang="zh-CN"/>
              </a:p>
            </p:txBody>
          </p:sp>
        </p:grpSp>
        <p:sp>
          <p:nvSpPr>
            <p:cNvPr id="26635" name="Text Box 64"/>
            <p:cNvSpPr txBox="1">
              <a:spLocks noChangeArrowheads="1"/>
            </p:cNvSpPr>
            <p:nvPr/>
          </p:nvSpPr>
          <p:spPr bwMode="auto">
            <a:xfrm>
              <a:off x="4525" y="261"/>
              <a:ext cx="10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en-US" altLang="zh-CN"/>
            </a:p>
          </p:txBody>
        </p:sp>
      </p:grpSp>
      <p:sp>
        <p:nvSpPr>
          <p:cNvPr id="26628" name="AutoShape 53"/>
          <p:cNvSpPr>
            <a:spLocks noChangeArrowheads="1"/>
          </p:cNvSpPr>
          <p:nvPr/>
        </p:nvSpPr>
        <p:spPr bwMode="auto">
          <a:xfrm>
            <a:off x="381000" y="1371600"/>
            <a:ext cx="8229600" cy="4572000"/>
          </a:xfrm>
          <a:prstGeom prst="roundRect">
            <a:avLst>
              <a:gd name="adj" fmla="val 16667"/>
            </a:avLst>
          </a:prstGeom>
          <a:solidFill>
            <a:srgbClr val="3CA1E6"/>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zh-CN" sz="2800"/>
          </a:p>
        </p:txBody>
      </p:sp>
      <p:grpSp>
        <p:nvGrpSpPr>
          <p:cNvPr id="26629" name="Group 60"/>
          <p:cNvGrpSpPr/>
          <p:nvPr/>
        </p:nvGrpSpPr>
        <p:grpSpPr bwMode="auto">
          <a:xfrm>
            <a:off x="838200" y="914400"/>
            <a:ext cx="1714500" cy="596900"/>
            <a:chOff x="3811" y="3290"/>
            <a:chExt cx="1363" cy="509"/>
          </a:xfrm>
        </p:grpSpPr>
        <p:sp>
          <p:nvSpPr>
            <p:cNvPr id="26632" name="AutoShape 93"/>
            <p:cNvSpPr>
              <a:spLocks noChangeArrowheads="1"/>
            </p:cNvSpPr>
            <p:nvPr/>
          </p:nvSpPr>
          <p:spPr bwMode="auto">
            <a:xfrm>
              <a:off x="3811" y="3290"/>
              <a:ext cx="1363" cy="499"/>
            </a:xfrm>
            <a:prstGeom prst="roundRect">
              <a:avLst>
                <a:gd name="adj" fmla="val 40389"/>
              </a:avLst>
            </a:prstGeom>
            <a:gradFill rotWithShape="1">
              <a:gsLst>
                <a:gs pos="0">
                  <a:srgbClr val="A39446"/>
                </a:gs>
                <a:gs pos="100000">
                  <a:srgbClr val="003295"/>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zh-CN"/>
            </a:p>
          </p:txBody>
        </p:sp>
        <p:sp>
          <p:nvSpPr>
            <p:cNvPr id="26633" name="AutoShape 94"/>
            <p:cNvSpPr>
              <a:spLocks noChangeArrowheads="1"/>
            </p:cNvSpPr>
            <p:nvPr/>
          </p:nvSpPr>
          <p:spPr bwMode="auto">
            <a:xfrm>
              <a:off x="3840" y="3312"/>
              <a:ext cx="1304" cy="487"/>
            </a:xfrm>
            <a:prstGeom prst="roundRect">
              <a:avLst>
                <a:gd name="adj" fmla="val 50000"/>
              </a:avLst>
            </a:prstGeom>
            <a:gradFill rotWithShape="1">
              <a:gsLst>
                <a:gs pos="0">
                  <a:srgbClr val="E9E065"/>
                </a:gs>
                <a:gs pos="100000">
                  <a:srgbClr val="003295"/>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r>
                <a:rPr lang="en-US" altLang="zh-CN" sz="2400" dirty="0">
                  <a:solidFill>
                    <a:schemeClr val="bg1"/>
                  </a:solidFill>
                </a:rPr>
                <a:t>We learn</a:t>
              </a:r>
            </a:p>
          </p:txBody>
        </p:sp>
      </p:grpSp>
      <p:sp>
        <p:nvSpPr>
          <p:cNvPr id="26630" name="Rectangle 2"/>
          <p:cNvSpPr>
            <a:spLocks noGrp="1" noChangeArrowheads="1"/>
          </p:cNvSpPr>
          <p:nvPr>
            <p:ph type="title" idx="4294967295"/>
          </p:nvPr>
        </p:nvSpPr>
        <p:spPr>
          <a:xfrm>
            <a:off x="6172200" y="315772"/>
            <a:ext cx="2667000" cy="563563"/>
          </a:xfrm>
        </p:spPr>
        <p:txBody>
          <a:bodyPr/>
          <a:lstStyle/>
          <a:p>
            <a:pPr eaLnBrk="1" hangingPunct="1"/>
            <a:r>
              <a:rPr lang="en-US" altLang="zh-CN" b="0" dirty="0" smtClean="0">
                <a:solidFill>
                  <a:srgbClr val="FF0066"/>
                </a:solidFill>
              </a:rPr>
              <a:t>Summary ①</a:t>
            </a:r>
          </a:p>
        </p:txBody>
      </p:sp>
      <p:sp>
        <p:nvSpPr>
          <p:cNvPr id="78926" name="Text Box 65"/>
          <p:cNvSpPr txBox="1">
            <a:spLocks noChangeArrowheads="1"/>
          </p:cNvSpPr>
          <p:nvPr/>
        </p:nvSpPr>
        <p:spPr bwMode="auto">
          <a:xfrm>
            <a:off x="533400" y="1828800"/>
            <a:ext cx="7772400" cy="399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dirty="0">
                <a:solidFill>
                  <a:schemeClr val="bg1"/>
                </a:solidFill>
                <a:latin typeface="Arial Narrow" panose="020B0606020202030204" pitchFamily="34" charset="0"/>
              </a:rPr>
              <a:t>1. New words and phrases: </a:t>
            </a:r>
          </a:p>
          <a:p>
            <a:pPr eaLnBrk="1" hangingPunct="1"/>
            <a:r>
              <a:rPr lang="en-US" altLang="zh-CN" sz="3200" dirty="0">
                <a:solidFill>
                  <a:schemeClr val="bg1"/>
                </a:solidFill>
                <a:latin typeface="Arial Narrow" panose="020B0606020202030204" pitchFamily="34" charset="0"/>
              </a:rPr>
              <a:t>		environment, especially, trouble, fill, fill (</a:t>
            </a:r>
            <a:r>
              <a:rPr lang="en-US" altLang="zh-CN" sz="3200" dirty="0" err="1">
                <a:solidFill>
                  <a:schemeClr val="bg1"/>
                </a:solidFill>
                <a:latin typeface="Arial Narrow" panose="020B0606020202030204" pitchFamily="34" charset="0"/>
              </a:rPr>
              <a:t>sth</a:t>
            </a:r>
            <a:r>
              <a:rPr lang="en-US" altLang="zh-CN" sz="3200" dirty="0">
                <a:solidFill>
                  <a:schemeClr val="bg1"/>
                </a:solidFill>
                <a:latin typeface="Arial Narrow" panose="020B0606020202030204" pitchFamily="34" charset="0"/>
              </a:rPr>
              <a:t>. ) with…,  choose (to do </a:t>
            </a:r>
            <a:r>
              <a:rPr lang="en-US" altLang="zh-CN" sz="3200" dirty="0" err="1">
                <a:solidFill>
                  <a:schemeClr val="bg1"/>
                </a:solidFill>
                <a:latin typeface="Arial Narrow" panose="020B0606020202030204" pitchFamily="34" charset="0"/>
              </a:rPr>
              <a:t>sth</a:t>
            </a:r>
            <a:r>
              <a:rPr lang="en-US" altLang="zh-CN" sz="3200" dirty="0">
                <a:solidFill>
                  <a:schemeClr val="bg1"/>
                </a:solidFill>
                <a:latin typeface="Arial Narrow" panose="020B0606020202030204" pitchFamily="34" charset="0"/>
              </a:rPr>
              <a:t>.)</a:t>
            </a:r>
          </a:p>
          <a:p>
            <a:pPr eaLnBrk="1" hangingPunct="1"/>
            <a:r>
              <a:rPr lang="en-US" altLang="zh-CN" sz="3200" dirty="0">
                <a:solidFill>
                  <a:schemeClr val="bg1"/>
                </a:solidFill>
                <a:latin typeface="Arial Narrow" panose="020B0606020202030204" pitchFamily="34" charset="0"/>
              </a:rPr>
              <a:t>2. The structure “make + O + do </a:t>
            </a:r>
            <a:r>
              <a:rPr lang="en-US" altLang="zh-CN" sz="3200" dirty="0" err="1">
                <a:solidFill>
                  <a:schemeClr val="bg1"/>
                </a:solidFill>
                <a:latin typeface="Arial Narrow" panose="020B0606020202030204" pitchFamily="34" charset="0"/>
              </a:rPr>
              <a:t>sth</a:t>
            </a:r>
            <a:r>
              <a:rPr lang="en-US" altLang="zh-CN" sz="3200" dirty="0">
                <a:solidFill>
                  <a:schemeClr val="bg1"/>
                </a:solidFill>
                <a:latin typeface="Arial Narrow" panose="020B0606020202030204" pitchFamily="34" charset="0"/>
              </a:rPr>
              <a:t>.”</a:t>
            </a:r>
          </a:p>
          <a:p>
            <a:pPr eaLnBrk="1" hangingPunct="1"/>
            <a:r>
              <a:rPr lang="en-US" altLang="zh-CN" sz="3200" dirty="0">
                <a:solidFill>
                  <a:schemeClr val="bg1"/>
                </a:solidFill>
                <a:latin typeface="Arial Narrow" panose="020B0606020202030204" pitchFamily="34" charset="0"/>
              </a:rPr>
              <a:t>	… it makes me feel happy again. </a:t>
            </a:r>
          </a:p>
          <a:p>
            <a:pPr eaLnBrk="1" hangingPunct="1"/>
            <a:r>
              <a:rPr lang="en-US" altLang="zh-CN" sz="3200" dirty="0">
                <a:solidFill>
                  <a:schemeClr val="bg1"/>
                </a:solidFill>
                <a:latin typeface="Arial Narrow" panose="020B0606020202030204" pitchFamily="34" charset="0"/>
              </a:rPr>
              <a:t>	Blue and white can make me feel calm. </a:t>
            </a:r>
          </a:p>
          <a:p>
            <a:pPr eaLnBrk="1" hangingPunct="1"/>
            <a:r>
              <a:rPr lang="en-US" altLang="zh-CN" sz="3200" dirty="0">
                <a:solidFill>
                  <a:schemeClr val="bg1"/>
                </a:solidFill>
                <a:latin typeface="Arial Narrow" panose="020B0606020202030204" pitchFamily="34" charset="0"/>
              </a:rPr>
              <a:t>	Wearing red often makes me feel active.</a:t>
            </a:r>
          </a:p>
          <a:p>
            <a:pPr eaLnBrk="1" hangingPunct="1"/>
            <a:r>
              <a:rPr lang="en-US" altLang="zh-CN" sz="3200" dirty="0">
                <a:solidFill>
                  <a:schemeClr val="bg1"/>
                </a:solidFill>
                <a:latin typeface="Arial Narrow" panose="020B060602020203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8926">
                                            <p:txEl>
                                              <p:pRg st="0" end="0"/>
                                            </p:txEl>
                                          </p:spTgt>
                                        </p:tgtEl>
                                        <p:attrNameLst>
                                          <p:attrName>style.visibility</p:attrName>
                                        </p:attrNameLst>
                                      </p:cBhvr>
                                      <p:to>
                                        <p:strVal val="visible"/>
                                      </p:to>
                                    </p:set>
                                    <p:anim calcmode="lin" valueType="num">
                                      <p:cBhvr additive="base">
                                        <p:cTn id="7" dur="500" fill="hold"/>
                                        <p:tgtEl>
                                          <p:spTgt spid="7892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89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8926">
                                            <p:txEl>
                                              <p:pRg st="1" end="1"/>
                                            </p:txEl>
                                          </p:spTgt>
                                        </p:tgtEl>
                                        <p:attrNameLst>
                                          <p:attrName>style.visibility</p:attrName>
                                        </p:attrNameLst>
                                      </p:cBhvr>
                                      <p:to>
                                        <p:strVal val="visible"/>
                                      </p:to>
                                    </p:set>
                                    <p:anim calcmode="lin" valueType="num">
                                      <p:cBhvr additive="base">
                                        <p:cTn id="13" dur="500" fill="hold"/>
                                        <p:tgtEl>
                                          <p:spTgt spid="7892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89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6" fill="hold" nodeType="clickEffect">
                                  <p:stCondLst>
                                    <p:cond delay="0"/>
                                  </p:stCondLst>
                                  <p:childTnLst>
                                    <p:set>
                                      <p:cBhvr>
                                        <p:cTn id="18" dur="1" fill="hold">
                                          <p:stCondLst>
                                            <p:cond delay="0"/>
                                          </p:stCondLst>
                                        </p:cTn>
                                        <p:tgtEl>
                                          <p:spTgt spid="78926">
                                            <p:txEl>
                                              <p:pRg st="2" end="2"/>
                                            </p:txEl>
                                          </p:spTgt>
                                        </p:tgtEl>
                                        <p:attrNameLst>
                                          <p:attrName>style.visibility</p:attrName>
                                        </p:attrNameLst>
                                      </p:cBhvr>
                                      <p:to>
                                        <p:strVal val="visible"/>
                                      </p:to>
                                    </p:set>
                                    <p:animEffect transition="in" filter="barn(inHorizontal)">
                                      <p:cBhvr>
                                        <p:cTn id="19" dur="500"/>
                                        <p:tgtEl>
                                          <p:spTgt spid="78926">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6" fill="hold" nodeType="clickEffect">
                                  <p:stCondLst>
                                    <p:cond delay="0"/>
                                  </p:stCondLst>
                                  <p:childTnLst>
                                    <p:set>
                                      <p:cBhvr>
                                        <p:cTn id="23" dur="1" fill="hold">
                                          <p:stCondLst>
                                            <p:cond delay="0"/>
                                          </p:stCondLst>
                                        </p:cTn>
                                        <p:tgtEl>
                                          <p:spTgt spid="78926">
                                            <p:txEl>
                                              <p:pRg st="3" end="3"/>
                                            </p:txEl>
                                          </p:spTgt>
                                        </p:tgtEl>
                                        <p:attrNameLst>
                                          <p:attrName>style.visibility</p:attrName>
                                        </p:attrNameLst>
                                      </p:cBhvr>
                                      <p:to>
                                        <p:strVal val="visible"/>
                                      </p:to>
                                    </p:set>
                                    <p:animEffect transition="in" filter="barn(inHorizontal)">
                                      <p:cBhvr>
                                        <p:cTn id="24" dur="500"/>
                                        <p:tgtEl>
                                          <p:spTgt spid="78926">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6" fill="hold" nodeType="clickEffect">
                                  <p:stCondLst>
                                    <p:cond delay="0"/>
                                  </p:stCondLst>
                                  <p:childTnLst>
                                    <p:set>
                                      <p:cBhvr>
                                        <p:cTn id="28" dur="1" fill="hold">
                                          <p:stCondLst>
                                            <p:cond delay="0"/>
                                          </p:stCondLst>
                                        </p:cTn>
                                        <p:tgtEl>
                                          <p:spTgt spid="78926">
                                            <p:txEl>
                                              <p:pRg st="4" end="4"/>
                                            </p:txEl>
                                          </p:spTgt>
                                        </p:tgtEl>
                                        <p:attrNameLst>
                                          <p:attrName>style.visibility</p:attrName>
                                        </p:attrNameLst>
                                      </p:cBhvr>
                                      <p:to>
                                        <p:strVal val="visible"/>
                                      </p:to>
                                    </p:set>
                                    <p:animEffect transition="in" filter="barn(inHorizontal)">
                                      <p:cBhvr>
                                        <p:cTn id="29" dur="500"/>
                                        <p:tgtEl>
                                          <p:spTgt spid="78926">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6" fill="hold" nodeType="clickEffect">
                                  <p:stCondLst>
                                    <p:cond delay="0"/>
                                  </p:stCondLst>
                                  <p:childTnLst>
                                    <p:set>
                                      <p:cBhvr>
                                        <p:cTn id="33" dur="1" fill="hold">
                                          <p:stCondLst>
                                            <p:cond delay="0"/>
                                          </p:stCondLst>
                                        </p:cTn>
                                        <p:tgtEl>
                                          <p:spTgt spid="78926">
                                            <p:txEl>
                                              <p:pRg st="5" end="5"/>
                                            </p:txEl>
                                          </p:spTgt>
                                        </p:tgtEl>
                                        <p:attrNameLst>
                                          <p:attrName>style.visibility</p:attrName>
                                        </p:attrNameLst>
                                      </p:cBhvr>
                                      <p:to>
                                        <p:strVal val="visible"/>
                                      </p:to>
                                    </p:set>
                                    <p:animEffect transition="in" filter="barn(inHorizontal)">
                                      <p:cBhvr>
                                        <p:cTn id="34" dur="500"/>
                                        <p:tgtEl>
                                          <p:spTgt spid="78926">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6" fill="hold" nodeType="clickEffect">
                                  <p:stCondLst>
                                    <p:cond delay="0"/>
                                  </p:stCondLst>
                                  <p:childTnLst>
                                    <p:set>
                                      <p:cBhvr>
                                        <p:cTn id="38" dur="1" fill="hold">
                                          <p:stCondLst>
                                            <p:cond delay="0"/>
                                          </p:stCondLst>
                                        </p:cTn>
                                        <p:tgtEl>
                                          <p:spTgt spid="78926">
                                            <p:txEl>
                                              <p:pRg st="6" end="6"/>
                                            </p:txEl>
                                          </p:spTgt>
                                        </p:tgtEl>
                                        <p:attrNameLst>
                                          <p:attrName>style.visibility</p:attrName>
                                        </p:attrNameLst>
                                      </p:cBhvr>
                                      <p:to>
                                        <p:strVal val="visible"/>
                                      </p:to>
                                    </p:set>
                                    <p:animEffect transition="in" filter="barn(inHorizontal)">
                                      <p:cBhvr>
                                        <p:cTn id="39" dur="500"/>
                                        <p:tgtEl>
                                          <p:spTgt spid="7892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页脚占位符 3"/>
          <p:cNvSpPr txBox="1">
            <a:spLocks noGrp="1" noChangeArrowheads="1"/>
          </p:cNvSpPr>
          <p:nvPr/>
        </p:nvSpPr>
        <p:spPr bwMode="auto">
          <a:xfrm>
            <a:off x="7046913" y="6381750"/>
            <a:ext cx="2133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t>   </a:t>
            </a:r>
          </a:p>
          <a:p>
            <a:pPr eaLnBrk="1" hangingPunct="1"/>
            <a:r>
              <a:rPr lang="en-US" altLang="zh-CN"/>
              <a:t>   </a:t>
            </a:r>
          </a:p>
        </p:txBody>
      </p:sp>
      <p:sp>
        <p:nvSpPr>
          <p:cNvPr id="27651" name="Text Box 65"/>
          <p:cNvSpPr txBox="1">
            <a:spLocks noChangeArrowheads="1"/>
          </p:cNvSpPr>
          <p:nvPr/>
        </p:nvSpPr>
        <p:spPr bwMode="auto">
          <a:xfrm>
            <a:off x="685800" y="1905000"/>
            <a:ext cx="7391400"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Tx/>
              <a:buAutoNum type="arabicPeriod"/>
            </a:pPr>
            <a:r>
              <a:rPr lang="en-US" altLang="zh-CN" sz="2800" b="1">
                <a:solidFill>
                  <a:schemeClr val="bg1"/>
                </a:solidFill>
                <a:latin typeface="Arial Narrow" panose="020B0606020202030204" pitchFamily="34" charset="0"/>
              </a:rPr>
              <a:t>Words and phrases:</a:t>
            </a:r>
          </a:p>
          <a:p>
            <a:pPr eaLnBrk="1" hangingPunct="1"/>
            <a:r>
              <a:rPr lang="en-US" altLang="zh-CN" sz="2800" b="1">
                <a:solidFill>
                  <a:schemeClr val="bg1"/>
                </a:solidFill>
                <a:latin typeface="Arial Narrow" panose="020B0606020202030204" pitchFamily="34" charset="0"/>
              </a:rPr>
              <a:t>	sick, proud, be proud of, anyway, ready, passport, boss, grandson, get along with sb.  </a:t>
            </a:r>
          </a:p>
          <a:p>
            <a:pPr eaLnBrk="1" hangingPunct="1">
              <a:buFontTx/>
              <a:buAutoNum type="arabicPeriod" startAt="2"/>
            </a:pPr>
            <a:r>
              <a:rPr lang="en-US" altLang="zh-CN" sz="2800" b="1">
                <a:solidFill>
                  <a:schemeClr val="bg1"/>
                </a:solidFill>
                <a:latin typeface="Arial Narrow" panose="020B0606020202030204" pitchFamily="34" charset="0"/>
              </a:rPr>
              <a:t>To describe personal feelings. </a:t>
            </a:r>
          </a:p>
          <a:p>
            <a:pPr eaLnBrk="1" hangingPunct="1"/>
            <a:r>
              <a:rPr lang="en-US" altLang="zh-CN" sz="2800" b="1">
                <a:solidFill>
                  <a:schemeClr val="bg1"/>
                </a:solidFill>
                <a:latin typeface="Arial Narrow" panose="020B0606020202030204" pitchFamily="34" charset="0"/>
              </a:rPr>
              <a:t>	I’m afraid he is going to be sick. </a:t>
            </a:r>
          </a:p>
          <a:p>
            <a:pPr eaLnBrk="1" hangingPunct="1"/>
            <a:r>
              <a:rPr lang="en-US" altLang="zh-CN" sz="2800" b="1">
                <a:solidFill>
                  <a:schemeClr val="bg1"/>
                </a:solidFill>
                <a:latin typeface="Arial Narrow" panose="020B0606020202030204" pitchFamily="34" charset="0"/>
              </a:rPr>
              <a:t>	If we’re not confident about ourselves, we may feel upset or nervous. </a:t>
            </a:r>
          </a:p>
          <a:p>
            <a:pPr eaLnBrk="1" hangingPunct="1"/>
            <a:r>
              <a:rPr lang="en-US" altLang="zh-CN" sz="2800" b="1">
                <a:solidFill>
                  <a:schemeClr val="bg1"/>
                </a:solidFill>
                <a:latin typeface="Arial Narrow" panose="020B0606020202030204" pitchFamily="34" charset="0"/>
              </a:rPr>
              <a:t>3. Six sentence structures of simple sentences. </a:t>
            </a:r>
          </a:p>
        </p:txBody>
      </p:sp>
      <p:sp>
        <p:nvSpPr>
          <p:cNvPr id="27652" name="AutoShape 67"/>
          <p:cNvSpPr>
            <a:spLocks noChangeArrowheads="1"/>
          </p:cNvSpPr>
          <p:nvPr/>
        </p:nvSpPr>
        <p:spPr bwMode="auto">
          <a:xfrm>
            <a:off x="304800" y="1828800"/>
            <a:ext cx="8534400" cy="4572000"/>
          </a:xfrm>
          <a:prstGeom prst="roundRect">
            <a:avLst>
              <a:gd name="adj" fmla="val 17509"/>
            </a:avLst>
          </a:prstGeom>
          <a:gradFill rotWithShape="1">
            <a:gsLst>
              <a:gs pos="0">
                <a:srgbClr val="34B034"/>
              </a:gs>
              <a:gs pos="100000">
                <a:srgbClr val="3F8B4A"/>
              </a:gs>
            </a:gsLst>
            <a:lin ang="1890000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zh-CN" sz="3600"/>
          </a:p>
        </p:txBody>
      </p:sp>
      <p:sp>
        <p:nvSpPr>
          <p:cNvPr id="125969" name="Text Box 77"/>
          <p:cNvSpPr txBox="1">
            <a:spLocks noChangeArrowheads="1"/>
          </p:cNvSpPr>
          <p:nvPr/>
        </p:nvSpPr>
        <p:spPr bwMode="auto">
          <a:xfrm>
            <a:off x="533400" y="2362200"/>
            <a:ext cx="8077200" cy="375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en-US" altLang="zh-CN" sz="3200" b="1" dirty="0">
                <a:solidFill>
                  <a:schemeClr val="bg1"/>
                </a:solidFill>
                <a:latin typeface="Arial Narrow" panose="020B0606020202030204" pitchFamily="34" charset="0"/>
              </a:rPr>
              <a:t>Talk about the influences of different things on our feelings.</a:t>
            </a:r>
          </a:p>
          <a:p>
            <a:pPr eaLnBrk="1" hangingPunct="1">
              <a:lnSpc>
                <a:spcPct val="150000"/>
              </a:lnSpc>
            </a:pPr>
            <a:r>
              <a:rPr lang="en-US" altLang="zh-CN" sz="3200" b="1" dirty="0">
                <a:solidFill>
                  <a:schemeClr val="bg1"/>
                </a:solidFill>
                <a:latin typeface="Arial Narrow" panose="020B0606020202030204" pitchFamily="34" charset="0"/>
              </a:rPr>
              <a:t>	I think the weather can affect my moods.</a:t>
            </a:r>
          </a:p>
          <a:p>
            <a:pPr eaLnBrk="1" hangingPunct="1">
              <a:lnSpc>
                <a:spcPct val="150000"/>
              </a:lnSpc>
            </a:pPr>
            <a:r>
              <a:rPr lang="en-US" altLang="zh-CN" sz="3200" b="1" dirty="0">
                <a:solidFill>
                  <a:schemeClr val="bg1"/>
                </a:solidFill>
                <a:latin typeface="Arial Narrow" panose="020B0606020202030204" pitchFamily="34" charset="0"/>
              </a:rPr>
              <a:t>	The environment can change my feelings.  </a:t>
            </a:r>
          </a:p>
          <a:p>
            <a:pPr eaLnBrk="1" hangingPunct="1">
              <a:lnSpc>
                <a:spcPct val="150000"/>
              </a:lnSpc>
            </a:pPr>
            <a:r>
              <a:rPr lang="en-US" altLang="zh-CN" sz="3200" b="1" dirty="0">
                <a:solidFill>
                  <a:schemeClr val="bg1"/>
                </a:solidFill>
                <a:latin typeface="Arial Narrow" panose="020B0606020202030204" pitchFamily="34" charset="0"/>
              </a:rPr>
              <a:t>	Colors can affect my feelings and moods. </a:t>
            </a:r>
          </a:p>
        </p:txBody>
      </p:sp>
      <p:grpSp>
        <p:nvGrpSpPr>
          <p:cNvPr id="27654" name="Group 18"/>
          <p:cNvGrpSpPr/>
          <p:nvPr/>
        </p:nvGrpSpPr>
        <p:grpSpPr bwMode="auto">
          <a:xfrm>
            <a:off x="762000" y="1524000"/>
            <a:ext cx="1905000" cy="609600"/>
            <a:chOff x="3811" y="3290"/>
            <a:chExt cx="1363" cy="509"/>
          </a:xfrm>
        </p:grpSpPr>
        <p:sp>
          <p:nvSpPr>
            <p:cNvPr id="27664" name="AutoShape 93"/>
            <p:cNvSpPr>
              <a:spLocks noChangeArrowheads="1"/>
            </p:cNvSpPr>
            <p:nvPr/>
          </p:nvSpPr>
          <p:spPr bwMode="auto">
            <a:xfrm>
              <a:off x="3811" y="3290"/>
              <a:ext cx="1363" cy="499"/>
            </a:xfrm>
            <a:prstGeom prst="roundRect">
              <a:avLst>
                <a:gd name="adj" fmla="val 40389"/>
              </a:avLst>
            </a:prstGeom>
            <a:gradFill rotWithShape="1">
              <a:gsLst>
                <a:gs pos="0">
                  <a:srgbClr val="A39446"/>
                </a:gs>
                <a:gs pos="100000">
                  <a:srgbClr val="003295"/>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zh-CN" sz="2800">
                <a:solidFill>
                  <a:srgbClr val="FF0066"/>
                </a:solidFill>
              </a:endParaRPr>
            </a:p>
          </p:txBody>
        </p:sp>
        <p:sp>
          <p:nvSpPr>
            <p:cNvPr id="27665" name="AutoShape 94"/>
            <p:cNvSpPr>
              <a:spLocks noChangeArrowheads="1"/>
            </p:cNvSpPr>
            <p:nvPr/>
          </p:nvSpPr>
          <p:spPr bwMode="auto">
            <a:xfrm>
              <a:off x="3840" y="3312"/>
              <a:ext cx="1304" cy="487"/>
            </a:xfrm>
            <a:prstGeom prst="roundRect">
              <a:avLst>
                <a:gd name="adj" fmla="val 50000"/>
              </a:avLst>
            </a:prstGeom>
            <a:gradFill rotWithShape="1">
              <a:gsLst>
                <a:gs pos="0">
                  <a:srgbClr val="E9E065"/>
                </a:gs>
                <a:gs pos="100000">
                  <a:srgbClr val="003295"/>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r>
                <a:rPr lang="en-US" altLang="zh-CN" sz="3200" dirty="0">
                  <a:solidFill>
                    <a:schemeClr val="bg1"/>
                  </a:solidFill>
                </a:rPr>
                <a:t>We can</a:t>
              </a:r>
            </a:p>
          </p:txBody>
        </p:sp>
      </p:grpSp>
      <p:grpSp>
        <p:nvGrpSpPr>
          <p:cNvPr id="27655" name="Group 22"/>
          <p:cNvGrpSpPr/>
          <p:nvPr/>
        </p:nvGrpSpPr>
        <p:grpSpPr bwMode="auto">
          <a:xfrm>
            <a:off x="5867400" y="304800"/>
            <a:ext cx="3048000" cy="914400"/>
            <a:chOff x="3744" y="144"/>
            <a:chExt cx="1728" cy="528"/>
          </a:xfrm>
        </p:grpSpPr>
        <p:grpSp>
          <p:nvGrpSpPr>
            <p:cNvPr id="27657" name="Group 23"/>
            <p:cNvGrpSpPr/>
            <p:nvPr/>
          </p:nvGrpSpPr>
          <p:grpSpPr bwMode="auto">
            <a:xfrm>
              <a:off x="3744" y="144"/>
              <a:ext cx="1728" cy="528"/>
              <a:chOff x="0" y="5"/>
              <a:chExt cx="668" cy="647"/>
            </a:xfrm>
          </p:grpSpPr>
          <p:sp>
            <p:nvSpPr>
              <p:cNvPr id="27659" name="Oval 59"/>
              <p:cNvSpPr>
                <a:spLocks noChangeArrowheads="1"/>
              </p:cNvSpPr>
              <p:nvPr/>
            </p:nvSpPr>
            <p:spPr bwMode="auto">
              <a:xfrm>
                <a:off x="0" y="167"/>
                <a:ext cx="668" cy="340"/>
              </a:xfrm>
              <a:prstGeom prst="ellipse">
                <a:avLst/>
              </a:pr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anchor="ctr">
                <a:spAutoFit/>
              </a:bodyPr>
              <a:lstStyle/>
              <a:p>
                <a:endParaRPr lang="zh-CN" altLang="zh-CN"/>
              </a:p>
            </p:txBody>
          </p:sp>
          <p:sp>
            <p:nvSpPr>
              <p:cNvPr id="27660" name="Oval 60"/>
              <p:cNvSpPr>
                <a:spLocks noChangeArrowheads="1"/>
              </p:cNvSpPr>
              <p:nvPr/>
            </p:nvSpPr>
            <p:spPr bwMode="auto">
              <a:xfrm>
                <a:off x="7" y="5"/>
                <a:ext cx="646" cy="647"/>
              </a:xfrm>
              <a:prstGeom prst="ellipse">
                <a:avLst/>
              </a:prstGeom>
              <a:gradFill rotWithShape="1">
                <a:gsLst>
                  <a:gs pos="0">
                    <a:srgbClr val="636869"/>
                  </a:gs>
                  <a:gs pos="100000">
                    <a:srgbClr val="D6E1E2"/>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endParaRPr lang="zh-CN" altLang="zh-CN"/>
              </a:p>
            </p:txBody>
          </p:sp>
          <p:sp>
            <p:nvSpPr>
              <p:cNvPr id="27661" name="Oval 61"/>
              <p:cNvSpPr>
                <a:spLocks noChangeArrowheads="1"/>
              </p:cNvSpPr>
              <p:nvPr/>
            </p:nvSpPr>
            <p:spPr bwMode="auto">
              <a:xfrm>
                <a:off x="15" y="9"/>
                <a:ext cx="631" cy="631"/>
              </a:xfrm>
              <a:prstGeom prst="ellipse">
                <a:avLst/>
              </a:prstGeom>
              <a:gradFill rotWithShape="1">
                <a:gsLst>
                  <a:gs pos="0">
                    <a:srgbClr val="D6E1E2">
                      <a:alpha val="0"/>
                    </a:srgbClr>
                  </a:gs>
                  <a:gs pos="100000">
                    <a:srgbClr val="F1F5F5"/>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endParaRPr lang="zh-CN" altLang="zh-CN"/>
              </a:p>
            </p:txBody>
          </p:sp>
          <p:sp>
            <p:nvSpPr>
              <p:cNvPr id="27662" name="Oval 62"/>
              <p:cNvSpPr>
                <a:spLocks noChangeArrowheads="1"/>
              </p:cNvSpPr>
              <p:nvPr/>
            </p:nvSpPr>
            <p:spPr bwMode="auto">
              <a:xfrm>
                <a:off x="22" y="15"/>
                <a:ext cx="600" cy="589"/>
              </a:xfrm>
              <a:prstGeom prst="ellipse">
                <a:avLst/>
              </a:prstGeom>
              <a:gradFill rotWithShape="1">
                <a:gsLst>
                  <a:gs pos="0">
                    <a:srgbClr val="AAB2B3"/>
                  </a:gs>
                  <a:gs pos="100000">
                    <a:srgbClr val="D6E1E2">
                      <a:alpha val="48000"/>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endParaRPr lang="zh-CN" altLang="zh-CN"/>
              </a:p>
            </p:txBody>
          </p:sp>
          <p:sp>
            <p:nvSpPr>
              <p:cNvPr id="27663" name="Oval 63"/>
              <p:cNvSpPr>
                <a:spLocks noChangeArrowheads="1"/>
              </p:cNvSpPr>
              <p:nvPr/>
            </p:nvSpPr>
            <p:spPr bwMode="auto">
              <a:xfrm>
                <a:off x="57" y="31"/>
                <a:ext cx="533" cy="479"/>
              </a:xfrm>
              <a:prstGeom prst="ellipse">
                <a:avLst/>
              </a:prstGeom>
              <a:gradFill rotWithShape="1">
                <a:gsLst>
                  <a:gs pos="0">
                    <a:srgbClr val="FFFFFF"/>
                  </a:gs>
                  <a:gs pos="100000">
                    <a:srgbClr val="D6E1E2">
                      <a:alpha val="37999"/>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endParaRPr lang="zh-CN" altLang="zh-CN"/>
              </a:p>
            </p:txBody>
          </p:sp>
        </p:grpSp>
        <p:sp>
          <p:nvSpPr>
            <p:cNvPr id="27658" name="Text Box 64"/>
            <p:cNvSpPr txBox="1">
              <a:spLocks noChangeArrowheads="1"/>
            </p:cNvSpPr>
            <p:nvPr/>
          </p:nvSpPr>
          <p:spPr bwMode="auto">
            <a:xfrm>
              <a:off x="4525" y="261"/>
              <a:ext cx="10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en-US" altLang="zh-CN"/>
            </a:p>
          </p:txBody>
        </p:sp>
      </p:grpSp>
      <p:sp>
        <p:nvSpPr>
          <p:cNvPr id="27656" name="Rectangle 2"/>
          <p:cNvSpPr>
            <a:spLocks noChangeArrowheads="1"/>
          </p:cNvSpPr>
          <p:nvPr/>
        </p:nvSpPr>
        <p:spPr bwMode="auto">
          <a:xfrm>
            <a:off x="6019800" y="457200"/>
            <a:ext cx="266700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altLang="zh-CN" sz="3200">
                <a:solidFill>
                  <a:srgbClr val="FF0066"/>
                </a:solidFill>
              </a:rPr>
              <a:t>Summary ②</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125969">
                                            <p:txEl>
                                              <p:pRg st="0" end="0"/>
                                            </p:txEl>
                                          </p:spTgt>
                                        </p:tgtEl>
                                        <p:attrNameLst>
                                          <p:attrName>style.visibility</p:attrName>
                                        </p:attrNameLst>
                                      </p:cBhvr>
                                      <p:to>
                                        <p:strVal val="visible"/>
                                      </p:to>
                                    </p:set>
                                    <p:animEffect transition="in" filter="barn(inHorizontal)">
                                      <p:cBhvr>
                                        <p:cTn id="7" dur="500"/>
                                        <p:tgtEl>
                                          <p:spTgt spid="12596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125969">
                                            <p:txEl>
                                              <p:pRg st="1" end="1"/>
                                            </p:txEl>
                                          </p:spTgt>
                                        </p:tgtEl>
                                        <p:attrNameLst>
                                          <p:attrName>style.visibility</p:attrName>
                                        </p:attrNameLst>
                                      </p:cBhvr>
                                      <p:to>
                                        <p:strVal val="visible"/>
                                      </p:to>
                                    </p:set>
                                    <p:animEffect transition="in" filter="barn(inHorizontal)">
                                      <p:cBhvr>
                                        <p:cTn id="12" dur="500"/>
                                        <p:tgtEl>
                                          <p:spTgt spid="12596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nodeType="clickEffect">
                                  <p:stCondLst>
                                    <p:cond delay="0"/>
                                  </p:stCondLst>
                                  <p:childTnLst>
                                    <p:set>
                                      <p:cBhvr>
                                        <p:cTn id="16" dur="1" fill="hold">
                                          <p:stCondLst>
                                            <p:cond delay="0"/>
                                          </p:stCondLst>
                                        </p:cTn>
                                        <p:tgtEl>
                                          <p:spTgt spid="125969">
                                            <p:txEl>
                                              <p:pRg st="2" end="2"/>
                                            </p:txEl>
                                          </p:spTgt>
                                        </p:tgtEl>
                                        <p:attrNameLst>
                                          <p:attrName>style.visibility</p:attrName>
                                        </p:attrNameLst>
                                      </p:cBhvr>
                                      <p:to>
                                        <p:strVal val="visible"/>
                                      </p:to>
                                    </p:set>
                                    <p:animEffect transition="in" filter="barn(inHorizontal)">
                                      <p:cBhvr>
                                        <p:cTn id="17" dur="500"/>
                                        <p:tgtEl>
                                          <p:spTgt spid="12596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nodeType="clickEffect">
                                  <p:stCondLst>
                                    <p:cond delay="0"/>
                                  </p:stCondLst>
                                  <p:childTnLst>
                                    <p:set>
                                      <p:cBhvr>
                                        <p:cTn id="21" dur="1" fill="hold">
                                          <p:stCondLst>
                                            <p:cond delay="0"/>
                                          </p:stCondLst>
                                        </p:cTn>
                                        <p:tgtEl>
                                          <p:spTgt spid="125969">
                                            <p:txEl>
                                              <p:pRg st="3" end="3"/>
                                            </p:txEl>
                                          </p:spTgt>
                                        </p:tgtEl>
                                        <p:attrNameLst>
                                          <p:attrName>style.visibility</p:attrName>
                                        </p:attrNameLst>
                                      </p:cBhvr>
                                      <p:to>
                                        <p:strVal val="visible"/>
                                      </p:to>
                                    </p:set>
                                    <p:animEffect transition="in" filter="barn(inHorizontal)">
                                      <p:cBhvr>
                                        <p:cTn id="22" dur="500"/>
                                        <p:tgtEl>
                                          <p:spTgt spid="12596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990600" y="690563"/>
            <a:ext cx="7086600" cy="487362"/>
          </a:xfrm>
        </p:spPr>
        <p:txBody>
          <a:bodyPr/>
          <a:lstStyle/>
          <a:p>
            <a:pPr eaLnBrk="1" hangingPunct="1"/>
            <a:r>
              <a:rPr lang="en-US" altLang="zh-CN" sz="2800" smtClean="0"/>
              <a:t>Project</a:t>
            </a:r>
          </a:p>
        </p:txBody>
      </p:sp>
      <p:sp>
        <p:nvSpPr>
          <p:cNvPr id="28675" name="Rectangle 3"/>
          <p:cNvSpPr>
            <a:spLocks noGrp="1" noChangeArrowheads="1"/>
          </p:cNvSpPr>
          <p:nvPr>
            <p:ph type="body" sz="half" idx="1"/>
          </p:nvPr>
        </p:nvSpPr>
        <p:spPr>
          <a:xfrm>
            <a:off x="533400" y="1295400"/>
            <a:ext cx="8077200" cy="5105400"/>
          </a:xfrm>
        </p:spPr>
        <p:txBody>
          <a:bodyPr/>
          <a:lstStyle/>
          <a:p>
            <a:pPr eaLnBrk="1" hangingPunct="1">
              <a:buFont typeface="Wingdings" panose="05000000000000000000" pitchFamily="2" charset="2"/>
              <a:buNone/>
            </a:pPr>
            <a:r>
              <a:rPr lang="en-US" altLang="zh-CN" sz="2400" smtClean="0">
                <a:solidFill>
                  <a:srgbClr val="0000CC"/>
                </a:solidFill>
              </a:rPr>
              <a:t>	Survey your classmates to know about the influence of different things on their feelings. </a:t>
            </a:r>
          </a:p>
        </p:txBody>
      </p:sp>
      <p:graphicFrame>
        <p:nvGraphicFramePr>
          <p:cNvPr id="186415" name="Group 47"/>
          <p:cNvGraphicFramePr>
            <a:graphicFrameLocks noGrp="1"/>
          </p:cNvGraphicFramePr>
          <p:nvPr>
            <p:ph sz="half" idx="2"/>
          </p:nvPr>
        </p:nvGraphicFramePr>
        <p:xfrm>
          <a:off x="838200" y="2378075"/>
          <a:ext cx="7772400" cy="2557463"/>
        </p:xfrm>
        <a:graphic>
          <a:graphicData uri="http://schemas.openxmlformats.org/drawingml/2006/table">
            <a:tbl>
              <a:tblPr/>
              <a:tblGrid>
                <a:gridCol w="1811338">
                  <a:extLst>
                    <a:ext uri="{9D8B030D-6E8A-4147-A177-3AD203B41FA5}">
                      <a16:colId xmlns:a16="http://schemas.microsoft.com/office/drawing/2014/main" val="20000"/>
                    </a:ext>
                  </a:extLst>
                </a:gridCol>
                <a:gridCol w="3076575">
                  <a:extLst>
                    <a:ext uri="{9D8B030D-6E8A-4147-A177-3AD203B41FA5}">
                      <a16:colId xmlns:a16="http://schemas.microsoft.com/office/drawing/2014/main" val="20001"/>
                    </a:ext>
                  </a:extLst>
                </a:gridCol>
                <a:gridCol w="2884487">
                  <a:extLst>
                    <a:ext uri="{9D8B030D-6E8A-4147-A177-3AD203B41FA5}">
                      <a16:colId xmlns:a16="http://schemas.microsoft.com/office/drawing/2014/main" val="20002"/>
                    </a:ext>
                  </a:extLst>
                </a:gridCol>
              </a:tblGrid>
              <a:tr h="1371600">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400" b="0" i="0" u="none" strike="noStrike" cap="none" normalizeH="0" baseline="0" smtClean="0">
                          <a:ln>
                            <a:noFill/>
                          </a:ln>
                          <a:solidFill>
                            <a:srgbClr val="0000CC"/>
                          </a:solidFill>
                          <a:effectLst/>
                          <a:latin typeface="Arial" panose="020B0604020202020204" pitchFamily="34" charset="0"/>
                          <a:ea typeface="宋体" panose="02010600030101010101" pitchFamily="2" charset="-122"/>
                        </a:rPr>
                        <a:t>Name</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400" b="0" i="0" u="none" strike="noStrike" cap="none" normalizeH="0" baseline="0" smtClean="0">
                          <a:ln>
                            <a:noFill/>
                          </a:ln>
                          <a:solidFill>
                            <a:srgbClr val="0000CC"/>
                          </a:solidFill>
                          <a:effectLst/>
                          <a:latin typeface="Arial" panose="020B0604020202020204" pitchFamily="34" charset="0"/>
                          <a:ea typeface="宋体" panose="02010600030101010101" pitchFamily="2" charset="-122"/>
                        </a:rPr>
                        <a:t>What things can affect your feelings?</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400" b="0" i="0" u="none" strike="noStrike" cap="none" normalizeH="0" baseline="0" smtClean="0">
                          <a:ln>
                            <a:noFill/>
                          </a:ln>
                          <a:solidFill>
                            <a:srgbClr val="0000CC"/>
                          </a:solidFill>
                          <a:effectLst/>
                          <a:latin typeface="Arial" panose="020B0604020202020204" pitchFamily="34" charset="0"/>
                          <a:ea typeface="宋体" panose="02010600030101010101" pitchFamily="2" charset="-122"/>
                        </a:rPr>
                        <a:t>What do you do when you feel bad?</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93725">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endParaRPr kumimoji="0" lang="zh-CN" altLang="zh-CN" sz="2400" b="0" i="0" u="none" strike="noStrike" cap="none" normalizeH="0" baseline="0" smtClean="0">
                        <a:ln>
                          <a:noFill/>
                        </a:ln>
                        <a:solidFill>
                          <a:srgbClr val="0000CC"/>
                        </a:solidFill>
                        <a:effectLst/>
                        <a:latin typeface="Arial" panose="020B0604020202020204" pitchFamily="34" charset="0"/>
                        <a:ea typeface="宋体" panose="02010600030101010101" pitchFamily="2" charset="-122"/>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endParaRPr kumimoji="0" lang="zh-CN" altLang="zh-CN" sz="2400" b="0" i="0" u="none" strike="noStrike" cap="none" normalizeH="0" baseline="0" smtClean="0">
                        <a:ln>
                          <a:noFill/>
                        </a:ln>
                        <a:solidFill>
                          <a:srgbClr val="0000CC"/>
                        </a:solidFill>
                        <a:effectLst/>
                        <a:latin typeface="Arial" panose="020B0604020202020204" pitchFamily="34" charset="0"/>
                        <a:ea typeface="宋体" panose="02010600030101010101"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endParaRPr kumimoji="0" lang="zh-CN" altLang="zh-CN" sz="2400" b="0" i="0" u="none" strike="noStrike" cap="none" normalizeH="0" baseline="0" smtClean="0">
                        <a:ln>
                          <a:noFill/>
                        </a:ln>
                        <a:solidFill>
                          <a:srgbClr val="0000CC"/>
                        </a:solidFill>
                        <a:effectLst/>
                        <a:latin typeface="Arial" panose="020B0604020202020204" pitchFamily="34" charset="0"/>
                        <a:ea typeface="宋体" panose="02010600030101010101"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92138">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endParaRPr kumimoji="0" lang="zh-CN" altLang="zh-CN" sz="2400" b="0" i="0" u="none" strike="noStrike" cap="none" normalizeH="0" baseline="0" smtClean="0">
                        <a:ln>
                          <a:noFill/>
                        </a:ln>
                        <a:solidFill>
                          <a:srgbClr val="0000CC"/>
                        </a:solidFill>
                        <a:effectLst/>
                        <a:latin typeface="Arial" panose="020B0604020202020204" pitchFamily="34" charset="0"/>
                        <a:ea typeface="宋体" panose="02010600030101010101" pitchFamily="2" charset="-122"/>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endParaRPr kumimoji="0" lang="zh-CN" altLang="zh-CN" sz="2400" b="0" i="0" u="none" strike="noStrike" cap="none" normalizeH="0" baseline="0" smtClean="0">
                        <a:ln>
                          <a:noFill/>
                        </a:ln>
                        <a:solidFill>
                          <a:srgbClr val="0000CC"/>
                        </a:solidFill>
                        <a:effectLst/>
                        <a:latin typeface="Arial" panose="020B0604020202020204" pitchFamily="34" charset="0"/>
                        <a:ea typeface="宋体" panose="02010600030101010101"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endParaRPr kumimoji="0" lang="zh-CN" altLang="zh-CN" sz="2400" b="0" i="0" u="none" strike="noStrike" cap="none" normalizeH="0" baseline="0" smtClean="0">
                        <a:ln>
                          <a:noFill/>
                        </a:ln>
                        <a:solidFill>
                          <a:srgbClr val="0000CC"/>
                        </a:solidFill>
                        <a:effectLst/>
                        <a:latin typeface="Arial" panose="020B0604020202020204" pitchFamily="34" charset="0"/>
                        <a:ea typeface="宋体" panose="02010600030101010101"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6415"/>
                                        </p:tgtEl>
                                        <p:attrNameLst>
                                          <p:attrName>style.visibility</p:attrName>
                                        </p:attrNameLst>
                                      </p:cBhvr>
                                      <p:to>
                                        <p:strVal val="visible"/>
                                      </p:to>
                                    </p:set>
                                    <p:anim calcmode="lin" valueType="num">
                                      <p:cBhvr additive="base">
                                        <p:cTn id="7" dur="500" fill="hold"/>
                                        <p:tgtEl>
                                          <p:spTgt spid="186415"/>
                                        </p:tgtEl>
                                        <p:attrNameLst>
                                          <p:attrName>ppt_x</p:attrName>
                                        </p:attrNameLst>
                                      </p:cBhvr>
                                      <p:tavLst>
                                        <p:tav tm="0">
                                          <p:val>
                                            <p:strVal val="#ppt_x"/>
                                          </p:val>
                                        </p:tav>
                                        <p:tav tm="100000">
                                          <p:val>
                                            <p:strVal val="#ppt_x"/>
                                          </p:val>
                                        </p:tav>
                                      </p:tavLst>
                                    </p:anim>
                                    <p:anim calcmode="lin" valueType="num">
                                      <p:cBhvr additive="base">
                                        <p:cTn id="8" dur="500" fill="hold"/>
                                        <p:tgtEl>
                                          <p:spTgt spid="1864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990600" y="884238"/>
            <a:ext cx="7086600" cy="487362"/>
          </a:xfrm>
        </p:spPr>
        <p:txBody>
          <a:bodyPr/>
          <a:lstStyle/>
          <a:p>
            <a:pPr eaLnBrk="1" hangingPunct="1"/>
            <a:r>
              <a:rPr lang="en-US" altLang="zh-CN" sz="4800" dirty="0" smtClean="0"/>
              <a:t>Homework</a:t>
            </a:r>
          </a:p>
        </p:txBody>
      </p:sp>
      <p:sp>
        <p:nvSpPr>
          <p:cNvPr id="29699" name="Rectangle 3"/>
          <p:cNvSpPr>
            <a:spLocks noGrp="1" noChangeArrowheads="1"/>
          </p:cNvSpPr>
          <p:nvPr>
            <p:ph type="body" idx="1"/>
          </p:nvPr>
        </p:nvSpPr>
        <p:spPr>
          <a:xfrm>
            <a:off x="762000" y="1752600"/>
            <a:ext cx="7391400" cy="4495800"/>
          </a:xfrm>
        </p:spPr>
        <p:txBody>
          <a:bodyPr/>
          <a:lstStyle/>
          <a:p>
            <a:pPr eaLnBrk="1" hangingPunct="1">
              <a:lnSpc>
                <a:spcPct val="125000"/>
              </a:lnSpc>
            </a:pPr>
            <a:r>
              <a:rPr lang="en-US" altLang="zh-CN" dirty="0" smtClean="0">
                <a:solidFill>
                  <a:srgbClr val="0000CC"/>
                </a:solidFill>
                <a:latin typeface="Arial Narrow" panose="020B0606020202030204" pitchFamily="34" charset="0"/>
              </a:rPr>
              <a:t> Review the new words, phrases and useful    expressions in Section C.</a:t>
            </a:r>
          </a:p>
          <a:p>
            <a:pPr eaLnBrk="1" hangingPunct="1">
              <a:lnSpc>
                <a:spcPct val="125000"/>
              </a:lnSpc>
            </a:pPr>
            <a:r>
              <a:rPr lang="en-US" altLang="zh-CN" dirty="0" smtClean="0">
                <a:solidFill>
                  <a:srgbClr val="0000CC"/>
                </a:solidFill>
                <a:latin typeface="Arial Narrow" panose="020B0606020202030204" pitchFamily="34" charset="0"/>
              </a:rPr>
              <a:t> Write down your passage to talk about how things can affect your feelings and what you do when feeling bad. </a:t>
            </a:r>
          </a:p>
          <a:p>
            <a:pPr eaLnBrk="1" hangingPunct="1">
              <a:lnSpc>
                <a:spcPct val="125000"/>
              </a:lnSpc>
            </a:pPr>
            <a:r>
              <a:rPr lang="en-US" altLang="zh-CN" dirty="0" smtClean="0">
                <a:solidFill>
                  <a:srgbClr val="0000CC"/>
                </a:solidFill>
                <a:latin typeface="Arial Narrow" panose="020B0606020202030204" pitchFamily="34" charset="0"/>
              </a:rPr>
              <a:t> Preview Section D.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917" name="Rectangle 29"/>
          <p:cNvSpPr>
            <a:spLocks noChangeArrowheads="1"/>
          </p:cNvSpPr>
          <p:nvPr/>
        </p:nvSpPr>
        <p:spPr bwMode="auto">
          <a:xfrm>
            <a:off x="152400" y="838200"/>
            <a:ext cx="89392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200" dirty="0">
                <a:latin typeface="Arial Narrow" panose="020B0606020202030204" pitchFamily="34" charset="0"/>
              </a:rPr>
              <a:t>Talk about the story of Michael according to the key words:</a:t>
            </a:r>
          </a:p>
        </p:txBody>
      </p:sp>
      <p:grpSp>
        <p:nvGrpSpPr>
          <p:cNvPr id="12291" name="Group 30"/>
          <p:cNvGrpSpPr/>
          <p:nvPr/>
        </p:nvGrpSpPr>
        <p:grpSpPr bwMode="auto">
          <a:xfrm>
            <a:off x="158750" y="25400"/>
            <a:ext cx="1898650" cy="650875"/>
            <a:chOff x="384" y="336"/>
            <a:chExt cx="1196" cy="410"/>
          </a:xfrm>
        </p:grpSpPr>
        <p:grpSp>
          <p:nvGrpSpPr>
            <p:cNvPr id="12293" name="Group 31"/>
            <p:cNvGrpSpPr/>
            <p:nvPr/>
          </p:nvGrpSpPr>
          <p:grpSpPr bwMode="auto">
            <a:xfrm>
              <a:off x="384" y="336"/>
              <a:ext cx="1196" cy="410"/>
              <a:chOff x="3130" y="2001"/>
              <a:chExt cx="1460" cy="500"/>
            </a:xfrm>
          </p:grpSpPr>
          <p:sp>
            <p:nvSpPr>
              <p:cNvPr id="165920" name="AutoShape 32"/>
              <p:cNvSpPr>
                <a:spLocks noChangeArrowheads="1"/>
              </p:cNvSpPr>
              <p:nvPr/>
            </p:nvSpPr>
            <p:spPr bwMode="auto">
              <a:xfrm>
                <a:off x="3130" y="2001"/>
                <a:ext cx="1460" cy="500"/>
              </a:xfrm>
              <a:prstGeom prst="roundRect">
                <a:avLst>
                  <a:gd name="adj" fmla="val 16667"/>
                </a:avLst>
              </a:prstGeom>
              <a:gradFill rotWithShape="1">
                <a:gsLst>
                  <a:gs pos="0">
                    <a:srgbClr val="33CC33">
                      <a:gamma/>
                      <a:shade val="86275"/>
                      <a:invGamma/>
                    </a:srgbClr>
                  </a:gs>
                  <a:gs pos="100000">
                    <a:srgbClr val="33CC33"/>
                  </a:gs>
                </a:gsLst>
                <a:lin ang="5400000" scaled="1"/>
              </a:gradFill>
              <a:ln w="9525" algn="ctr">
                <a:noFill/>
                <a:round/>
              </a:ln>
              <a:effectLst>
                <a:outerShdw dist="35921" dir="2700000" algn="ctr" rotWithShape="0">
                  <a:schemeClr val="tx1">
                    <a:alpha val="50000"/>
                  </a:schemeClr>
                </a:outerShdw>
              </a:effectLst>
            </p:spPr>
            <p:txBody>
              <a:bodyPr anchor="ctr">
                <a:spAutoFit/>
              </a:bodyPr>
              <a:lstStyle/>
              <a:p>
                <a:pPr>
                  <a:defRPr/>
                </a:pPr>
                <a:endParaRPr lang="zh-CN" altLang="en-US">
                  <a:ea typeface="宋体" panose="02010600030101010101" pitchFamily="2" charset="-122"/>
                </a:endParaRPr>
              </a:p>
            </p:txBody>
          </p:sp>
          <p:sp>
            <p:nvSpPr>
              <p:cNvPr id="165921" name="AutoShape 33"/>
              <p:cNvSpPr>
                <a:spLocks noChangeArrowheads="1"/>
              </p:cNvSpPr>
              <p:nvPr/>
            </p:nvSpPr>
            <p:spPr bwMode="auto">
              <a:xfrm>
                <a:off x="3165" y="2023"/>
                <a:ext cx="1389" cy="455"/>
              </a:xfrm>
              <a:prstGeom prst="roundRect">
                <a:avLst>
                  <a:gd name="adj" fmla="val 16667"/>
                </a:avLst>
              </a:prstGeom>
              <a:gradFill rotWithShape="1">
                <a:gsLst>
                  <a:gs pos="0">
                    <a:schemeClr val="bg1"/>
                  </a:gs>
                  <a:gs pos="100000">
                    <a:schemeClr val="bg1">
                      <a:gamma/>
                      <a:shade val="46275"/>
                      <a:invGamma/>
                      <a:alpha val="0"/>
                    </a:schemeClr>
                  </a:gs>
                </a:gsLst>
                <a:lin ang="2700000" scaled="1"/>
              </a:gradFill>
              <a:ln w="9525" algn="ctr">
                <a:noFill/>
                <a:round/>
              </a:ln>
              <a:effectLst/>
            </p:spPr>
            <p:txBody>
              <a:bodyPr anchor="ctr">
                <a:spAutoFit/>
              </a:bodyPr>
              <a:lstStyle/>
              <a:p>
                <a:pPr>
                  <a:defRPr/>
                </a:pPr>
                <a:endParaRPr lang="zh-CN" altLang="en-US">
                  <a:ea typeface="宋体" panose="02010600030101010101" pitchFamily="2" charset="-122"/>
                </a:endParaRPr>
              </a:p>
            </p:txBody>
          </p:sp>
          <p:sp>
            <p:nvSpPr>
              <p:cNvPr id="12297" name="AutoShape 34"/>
              <p:cNvSpPr>
                <a:spLocks noChangeArrowheads="1"/>
              </p:cNvSpPr>
              <p:nvPr/>
            </p:nvSpPr>
            <p:spPr bwMode="auto">
              <a:xfrm>
                <a:off x="3164" y="2024"/>
                <a:ext cx="1391" cy="455"/>
              </a:xfrm>
              <a:prstGeom prst="roundRect">
                <a:avLst>
                  <a:gd name="adj" fmla="val 16667"/>
                </a:avLst>
              </a:prstGeom>
              <a:gradFill rotWithShape="1">
                <a:gsLst>
                  <a:gs pos="0">
                    <a:srgbClr val="76762F">
                      <a:alpha val="0"/>
                    </a:srgbClr>
                  </a:gs>
                  <a:gs pos="100000">
                    <a:srgbClr val="FFFF66">
                      <a:alpha val="60001"/>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nchor="ctr">
                <a:spAutoFit/>
              </a:bodyPr>
              <a:lstStyle/>
              <a:p>
                <a:endParaRPr lang="zh-CN" altLang="en-US"/>
              </a:p>
            </p:txBody>
          </p:sp>
        </p:grpSp>
        <p:sp>
          <p:nvSpPr>
            <p:cNvPr id="12294" name="Rectangle 35"/>
            <p:cNvSpPr>
              <a:spLocks noChangeArrowheads="1"/>
            </p:cNvSpPr>
            <p:nvPr/>
          </p:nvSpPr>
          <p:spPr bwMode="auto">
            <a:xfrm>
              <a:off x="528" y="384"/>
              <a:ext cx="100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dirty="0">
                  <a:solidFill>
                    <a:srgbClr val="FF00FF"/>
                  </a:solidFill>
                </a:rPr>
                <a:t>Review</a:t>
              </a:r>
            </a:p>
          </p:txBody>
        </p:sp>
      </p:grpSp>
      <p:sp>
        <p:nvSpPr>
          <p:cNvPr id="165927" name="Rectangle 39"/>
          <p:cNvSpPr>
            <a:spLocks noChangeArrowheads="1"/>
          </p:cNvSpPr>
          <p:nvPr/>
        </p:nvSpPr>
        <p:spPr bwMode="auto">
          <a:xfrm>
            <a:off x="330200" y="1676400"/>
            <a:ext cx="8483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50000"/>
              </a:lnSpc>
              <a:spcBef>
                <a:spcPct val="20000"/>
              </a:spcBef>
              <a:buClr>
                <a:srgbClr val="FF0066"/>
              </a:buClr>
              <a:buSzPct val="80000"/>
              <a:buFont typeface="Arial" panose="020B0604020202020204" pitchFamily="34" charset="0"/>
              <a:buChar char="☼"/>
            </a:pPr>
            <a:r>
              <a:rPr lang="en-US" altLang="zh-CN" sz="3200" dirty="0">
                <a:solidFill>
                  <a:srgbClr val="000066"/>
                </a:solidFill>
              </a:rPr>
              <a:t> speech, upset, sick, not confident, in a bad mood, affect</a:t>
            </a:r>
          </a:p>
          <a:p>
            <a:pPr marL="342900" indent="-342900">
              <a:lnSpc>
                <a:spcPct val="150000"/>
              </a:lnSpc>
              <a:spcBef>
                <a:spcPct val="20000"/>
              </a:spcBef>
              <a:buClr>
                <a:srgbClr val="FF0066"/>
              </a:buClr>
              <a:buSzPct val="80000"/>
              <a:buFont typeface="Arial" panose="020B0604020202020204" pitchFamily="34" charset="0"/>
              <a:buChar char="☼"/>
            </a:pPr>
            <a:r>
              <a:rPr lang="en-US" altLang="zh-CN" sz="3200" dirty="0">
                <a:solidFill>
                  <a:srgbClr val="000066"/>
                </a:solidFill>
              </a:rPr>
              <a:t> be proud of, each other, surprise, put on, get ready for</a:t>
            </a:r>
          </a:p>
          <a:p>
            <a:pPr marL="342900" indent="-342900">
              <a:lnSpc>
                <a:spcPct val="150000"/>
              </a:lnSpc>
              <a:spcBef>
                <a:spcPct val="20000"/>
              </a:spcBef>
              <a:buClr>
                <a:srgbClr val="FF0066"/>
              </a:buClr>
              <a:buSzPct val="80000"/>
              <a:buFont typeface="Arial" panose="020B0604020202020204" pitchFamily="34" charset="0"/>
              <a:buChar char="☼"/>
            </a:pPr>
            <a:endParaRPr lang="en-US" altLang="zh-CN" sz="3200" dirty="0">
              <a:solidFill>
                <a:srgbClr val="000066"/>
              </a:solidFill>
            </a:endParaRPr>
          </a:p>
          <a:p>
            <a:pPr marL="342900" indent="-342900">
              <a:lnSpc>
                <a:spcPct val="150000"/>
              </a:lnSpc>
              <a:spcBef>
                <a:spcPct val="20000"/>
              </a:spcBef>
              <a:buClr>
                <a:srgbClr val="FF0066"/>
              </a:buClr>
              <a:buSzPct val="80000"/>
              <a:buFont typeface="Arial" panose="020B0604020202020204" pitchFamily="34" charset="0"/>
              <a:buChar char="☼"/>
            </a:pPr>
            <a:endParaRPr lang="en-US" altLang="zh-CN" sz="3200" dirty="0">
              <a:solidFill>
                <a:srgbClr val="0000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5917"/>
                                        </p:tgtEl>
                                        <p:attrNameLst>
                                          <p:attrName>style.visibility</p:attrName>
                                        </p:attrNameLst>
                                      </p:cBhvr>
                                      <p:to>
                                        <p:strVal val="visible"/>
                                      </p:to>
                                    </p:set>
                                    <p:anim calcmode="lin" valueType="num">
                                      <p:cBhvr additive="base">
                                        <p:cTn id="7" dur="500" fill="hold"/>
                                        <p:tgtEl>
                                          <p:spTgt spid="165917"/>
                                        </p:tgtEl>
                                        <p:attrNameLst>
                                          <p:attrName>ppt_x</p:attrName>
                                        </p:attrNameLst>
                                      </p:cBhvr>
                                      <p:tavLst>
                                        <p:tav tm="0">
                                          <p:val>
                                            <p:strVal val="#ppt_x"/>
                                          </p:val>
                                        </p:tav>
                                        <p:tav tm="100000">
                                          <p:val>
                                            <p:strVal val="#ppt_x"/>
                                          </p:val>
                                        </p:tav>
                                      </p:tavLst>
                                    </p:anim>
                                    <p:anim calcmode="lin" valueType="num">
                                      <p:cBhvr additive="base">
                                        <p:cTn id="8" dur="500" fill="hold"/>
                                        <p:tgtEl>
                                          <p:spTgt spid="1659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165927">
                                            <p:txEl>
                                              <p:pRg st="0" end="0"/>
                                            </p:txEl>
                                          </p:spTgt>
                                        </p:tgtEl>
                                        <p:attrNameLst>
                                          <p:attrName>style.visibility</p:attrName>
                                        </p:attrNameLst>
                                      </p:cBhvr>
                                      <p:to>
                                        <p:strVal val="visible"/>
                                      </p:to>
                                    </p:set>
                                    <p:animEffect transition="in" filter="wipe(left)">
                                      <p:cBhvr>
                                        <p:cTn id="13" dur="500"/>
                                        <p:tgtEl>
                                          <p:spTgt spid="165927">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165927">
                                            <p:txEl>
                                              <p:pRg st="1" end="1"/>
                                            </p:txEl>
                                          </p:spTgt>
                                        </p:tgtEl>
                                        <p:attrNameLst>
                                          <p:attrName>style.visibility</p:attrName>
                                        </p:attrNameLst>
                                      </p:cBhvr>
                                      <p:to>
                                        <p:strVal val="visible"/>
                                      </p:to>
                                    </p:set>
                                    <p:animEffect transition="in" filter="wipe(left)">
                                      <p:cBhvr>
                                        <p:cTn id="18" dur="500"/>
                                        <p:tgtEl>
                                          <p:spTgt spid="1659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9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8843" name="Group 123"/>
          <p:cNvGraphicFramePr>
            <a:graphicFrameLocks noGrp="1"/>
          </p:cNvGraphicFramePr>
          <p:nvPr/>
        </p:nvGraphicFramePr>
        <p:xfrm>
          <a:off x="390525" y="2133600"/>
          <a:ext cx="8296275" cy="2263776"/>
        </p:xfrm>
        <a:graphic>
          <a:graphicData uri="http://schemas.openxmlformats.org/drawingml/2006/table">
            <a:tbl>
              <a:tblPr/>
              <a:tblGrid>
                <a:gridCol w="1771650">
                  <a:extLst>
                    <a:ext uri="{9D8B030D-6E8A-4147-A177-3AD203B41FA5}">
                      <a16:colId xmlns:a16="http://schemas.microsoft.com/office/drawing/2014/main" val="20000"/>
                    </a:ext>
                  </a:extLst>
                </a:gridCol>
                <a:gridCol w="2252663">
                  <a:extLst>
                    <a:ext uri="{9D8B030D-6E8A-4147-A177-3AD203B41FA5}">
                      <a16:colId xmlns:a16="http://schemas.microsoft.com/office/drawing/2014/main" val="20001"/>
                    </a:ext>
                  </a:extLst>
                </a:gridCol>
                <a:gridCol w="1855787">
                  <a:extLst>
                    <a:ext uri="{9D8B030D-6E8A-4147-A177-3AD203B41FA5}">
                      <a16:colId xmlns:a16="http://schemas.microsoft.com/office/drawing/2014/main" val="20002"/>
                    </a:ext>
                  </a:extLst>
                </a:gridCol>
                <a:gridCol w="2416175">
                  <a:extLst>
                    <a:ext uri="{9D8B030D-6E8A-4147-A177-3AD203B41FA5}">
                      <a16:colId xmlns:a16="http://schemas.microsoft.com/office/drawing/2014/main" val="20003"/>
                    </a:ext>
                  </a:extLst>
                </a:gridCol>
              </a:tblGrid>
              <a:tr h="566738">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dirty="0" smtClean="0">
                          <a:ln>
                            <a:noFill/>
                          </a:ln>
                          <a:solidFill>
                            <a:schemeClr val="accent2"/>
                          </a:solidFill>
                          <a:effectLst/>
                          <a:latin typeface="Arial Narrow" panose="020B0606020202030204" pitchFamily="34" charset="0"/>
                          <a:ea typeface="宋体" panose="02010600030101010101" pitchFamily="2" charset="-122"/>
                        </a:rPr>
                        <a:t>Things</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chemeClr val="accent2"/>
                          </a:solidFill>
                          <a:effectLst/>
                          <a:latin typeface="Arial Narrow" panose="020B0606020202030204" pitchFamily="34" charset="0"/>
                          <a:ea typeface="宋体" panose="02010600030101010101" pitchFamily="2" charset="-122"/>
                        </a:rPr>
                        <a:t>Feeling</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chemeClr val="accent2"/>
                          </a:solidFill>
                          <a:effectLst/>
                          <a:latin typeface="Arial Narrow" panose="020B0606020202030204" pitchFamily="34" charset="0"/>
                          <a:ea typeface="宋体" panose="02010600030101010101" pitchFamily="2" charset="-122"/>
                        </a:rPr>
                        <a:t>Things</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chemeClr val="accent2"/>
                          </a:solidFill>
                          <a:effectLst/>
                          <a:latin typeface="Arial Narrow" panose="020B0606020202030204" pitchFamily="34" charset="0"/>
                          <a:ea typeface="宋体" panose="02010600030101010101" pitchFamily="2" charset="-122"/>
                        </a:rPr>
                        <a:t>Feeling</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extLst>
                  <a:ext uri="{0D108BD9-81ED-4DB2-BD59-A6C34878D82A}">
                    <a16:rowId xmlns:a16="http://schemas.microsoft.com/office/drawing/2014/main" val="10000"/>
                  </a:ext>
                </a:extLst>
              </a:tr>
              <a:tr h="565150">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accent2"/>
                        </a:solidFill>
                        <a:effectLst/>
                        <a:latin typeface="Arial Narrow" panose="020B0606020202030204" pitchFamily="34" charset="0"/>
                        <a:ea typeface="宋体" panose="02010600030101010101" pitchFamily="2" charset="-122"/>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dirty="0" smtClean="0">
                          <a:ln>
                            <a:noFill/>
                          </a:ln>
                          <a:solidFill>
                            <a:schemeClr val="accent2"/>
                          </a:solidFill>
                          <a:effectLst/>
                          <a:latin typeface="Arial Narrow" panose="020B0606020202030204" pitchFamily="34" charset="0"/>
                          <a:ea typeface="宋体" panose="02010600030101010101" pitchFamily="2" charset="-122"/>
                        </a:rPr>
                        <a:t>nervous</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accent2"/>
                        </a:solidFill>
                        <a:effectLst/>
                        <a:latin typeface="Arial Narrow" panose="020B0606020202030204" pitchFamily="34" charset="0"/>
                        <a:ea typeface="宋体" panose="02010600030101010101"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dirty="0" smtClean="0">
                          <a:ln>
                            <a:noFill/>
                          </a:ln>
                          <a:solidFill>
                            <a:schemeClr val="accent2"/>
                          </a:solidFill>
                          <a:effectLst/>
                          <a:latin typeface="Arial Narrow" panose="020B0606020202030204" pitchFamily="34" charset="0"/>
                          <a:ea typeface="宋体" panose="02010600030101010101" pitchFamily="2" charset="-122"/>
                        </a:rPr>
                        <a:t>happy</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extLst>
                  <a:ext uri="{0D108BD9-81ED-4DB2-BD59-A6C34878D82A}">
                    <a16:rowId xmlns:a16="http://schemas.microsoft.com/office/drawing/2014/main" val="10001"/>
                  </a:ext>
                </a:extLst>
              </a:tr>
              <a:tr h="566738">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accent2"/>
                        </a:solidFill>
                        <a:effectLst/>
                        <a:latin typeface="Arial Narrow" panose="020B0606020202030204" pitchFamily="34" charset="0"/>
                        <a:ea typeface="宋体" panose="02010600030101010101" pitchFamily="2" charset="-122"/>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dirty="0" smtClean="0">
                          <a:ln>
                            <a:noFill/>
                          </a:ln>
                          <a:solidFill>
                            <a:schemeClr val="accent2"/>
                          </a:solidFill>
                          <a:effectLst/>
                          <a:latin typeface="Arial Narrow" panose="020B0606020202030204" pitchFamily="34" charset="0"/>
                          <a:ea typeface="宋体" panose="02010600030101010101" pitchFamily="2" charset="-122"/>
                        </a:rPr>
                        <a:t>frightened</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accent2"/>
                        </a:solidFill>
                        <a:effectLst/>
                        <a:latin typeface="Arial Narrow" panose="020B0606020202030204" pitchFamily="34" charset="0"/>
                        <a:ea typeface="宋体" panose="02010600030101010101"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dirty="0" smtClean="0">
                          <a:ln>
                            <a:noFill/>
                          </a:ln>
                          <a:solidFill>
                            <a:schemeClr val="accent2"/>
                          </a:solidFill>
                          <a:effectLst/>
                          <a:latin typeface="Arial Narrow" panose="020B0606020202030204" pitchFamily="34" charset="0"/>
                          <a:ea typeface="宋体" panose="02010600030101010101" pitchFamily="2" charset="-122"/>
                        </a:rPr>
                        <a:t>sad</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extLst>
                  <a:ext uri="{0D108BD9-81ED-4DB2-BD59-A6C34878D82A}">
                    <a16:rowId xmlns:a16="http://schemas.microsoft.com/office/drawing/2014/main" val="10002"/>
                  </a:ext>
                </a:extLst>
              </a:tr>
              <a:tr h="565150">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accent2"/>
                        </a:solidFill>
                        <a:effectLst/>
                        <a:latin typeface="Arial Narrow" panose="020B0606020202030204" pitchFamily="34" charset="0"/>
                        <a:ea typeface="宋体" panose="02010600030101010101" pitchFamily="2" charset="-122"/>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dirty="0" smtClean="0">
                          <a:ln>
                            <a:noFill/>
                          </a:ln>
                          <a:solidFill>
                            <a:schemeClr val="accent2"/>
                          </a:solidFill>
                          <a:effectLst/>
                          <a:latin typeface="Arial Narrow" panose="020B0606020202030204" pitchFamily="34" charset="0"/>
                          <a:ea typeface="宋体" panose="02010600030101010101" pitchFamily="2" charset="-122"/>
                        </a:rPr>
                        <a:t>angry</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accent2"/>
                        </a:solidFill>
                        <a:effectLst/>
                        <a:latin typeface="Arial Narrow" panose="020B0606020202030204" pitchFamily="34" charset="0"/>
                        <a:ea typeface="宋体" panose="02010600030101010101"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dirty="0" smtClean="0">
                          <a:ln>
                            <a:noFill/>
                          </a:ln>
                          <a:solidFill>
                            <a:schemeClr val="accent2"/>
                          </a:solidFill>
                          <a:effectLst/>
                          <a:latin typeface="Arial Narrow" panose="020B0606020202030204" pitchFamily="34" charset="0"/>
                          <a:ea typeface="宋体" panose="02010600030101010101" pitchFamily="2" charset="-122"/>
                        </a:rPr>
                        <a:t>worried</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extLst>
                  <a:ext uri="{0D108BD9-81ED-4DB2-BD59-A6C34878D82A}">
                    <a16:rowId xmlns:a16="http://schemas.microsoft.com/office/drawing/2014/main" val="10003"/>
                  </a:ext>
                </a:extLst>
              </a:tr>
            </a:tbl>
          </a:graphicData>
        </a:graphic>
      </p:graphicFrame>
      <p:sp>
        <p:nvSpPr>
          <p:cNvPr id="158756" name="Rectangle 36"/>
          <p:cNvSpPr>
            <a:spLocks noChangeArrowheads="1"/>
          </p:cNvSpPr>
          <p:nvPr/>
        </p:nvSpPr>
        <p:spPr bwMode="auto">
          <a:xfrm>
            <a:off x="85725" y="838200"/>
            <a:ext cx="905827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2800" b="1" dirty="0">
                <a:latin typeface="Arial Narrow" panose="020B0606020202030204" pitchFamily="34" charset="0"/>
              </a:rPr>
              <a:t>Chain work:  Talk about what makes you have the feelings one by one. The following structure may help you. </a:t>
            </a:r>
          </a:p>
        </p:txBody>
      </p:sp>
      <p:grpSp>
        <p:nvGrpSpPr>
          <p:cNvPr id="13342" name="Group 87"/>
          <p:cNvGrpSpPr/>
          <p:nvPr/>
        </p:nvGrpSpPr>
        <p:grpSpPr bwMode="auto">
          <a:xfrm>
            <a:off x="85725" y="55563"/>
            <a:ext cx="1898650" cy="650875"/>
            <a:chOff x="384" y="336"/>
            <a:chExt cx="1196" cy="410"/>
          </a:xfrm>
        </p:grpSpPr>
        <p:grpSp>
          <p:nvGrpSpPr>
            <p:cNvPr id="13345" name="Group 80"/>
            <p:cNvGrpSpPr/>
            <p:nvPr/>
          </p:nvGrpSpPr>
          <p:grpSpPr bwMode="auto">
            <a:xfrm>
              <a:off x="384" y="336"/>
              <a:ext cx="1196" cy="410"/>
              <a:chOff x="3130" y="2001"/>
              <a:chExt cx="1460" cy="500"/>
            </a:xfrm>
          </p:grpSpPr>
          <p:sp>
            <p:nvSpPr>
              <p:cNvPr id="158801" name="AutoShape 81"/>
              <p:cNvSpPr>
                <a:spLocks noChangeArrowheads="1"/>
              </p:cNvSpPr>
              <p:nvPr/>
            </p:nvSpPr>
            <p:spPr bwMode="auto">
              <a:xfrm>
                <a:off x="3130" y="2001"/>
                <a:ext cx="1460" cy="500"/>
              </a:xfrm>
              <a:prstGeom prst="roundRect">
                <a:avLst>
                  <a:gd name="adj" fmla="val 16667"/>
                </a:avLst>
              </a:prstGeom>
              <a:gradFill rotWithShape="1">
                <a:gsLst>
                  <a:gs pos="0">
                    <a:srgbClr val="33CC33">
                      <a:gamma/>
                      <a:shade val="86275"/>
                      <a:invGamma/>
                    </a:srgbClr>
                  </a:gs>
                  <a:gs pos="100000">
                    <a:srgbClr val="33CC33"/>
                  </a:gs>
                </a:gsLst>
                <a:lin ang="5400000" scaled="1"/>
              </a:gradFill>
              <a:ln w="9525" algn="ctr">
                <a:noFill/>
                <a:round/>
              </a:ln>
              <a:effectLst>
                <a:outerShdw dist="35921" dir="2700000" algn="ctr" rotWithShape="0">
                  <a:schemeClr val="tx1">
                    <a:alpha val="50000"/>
                  </a:schemeClr>
                </a:outerShdw>
              </a:effectLst>
            </p:spPr>
            <p:txBody>
              <a:bodyPr anchor="ctr">
                <a:spAutoFit/>
              </a:bodyPr>
              <a:lstStyle/>
              <a:p>
                <a:pPr>
                  <a:defRPr/>
                </a:pPr>
                <a:endParaRPr lang="zh-CN" altLang="en-US">
                  <a:ea typeface="宋体" panose="02010600030101010101" pitchFamily="2" charset="-122"/>
                </a:endParaRPr>
              </a:p>
            </p:txBody>
          </p:sp>
          <p:sp>
            <p:nvSpPr>
              <p:cNvPr id="158802" name="AutoShape 82"/>
              <p:cNvSpPr>
                <a:spLocks noChangeArrowheads="1"/>
              </p:cNvSpPr>
              <p:nvPr/>
            </p:nvSpPr>
            <p:spPr bwMode="auto">
              <a:xfrm>
                <a:off x="3165" y="2023"/>
                <a:ext cx="1389" cy="455"/>
              </a:xfrm>
              <a:prstGeom prst="roundRect">
                <a:avLst>
                  <a:gd name="adj" fmla="val 16667"/>
                </a:avLst>
              </a:prstGeom>
              <a:gradFill rotWithShape="1">
                <a:gsLst>
                  <a:gs pos="0">
                    <a:schemeClr val="bg1"/>
                  </a:gs>
                  <a:gs pos="100000">
                    <a:schemeClr val="bg1">
                      <a:gamma/>
                      <a:shade val="46275"/>
                      <a:invGamma/>
                      <a:alpha val="0"/>
                    </a:schemeClr>
                  </a:gs>
                </a:gsLst>
                <a:lin ang="2700000" scaled="1"/>
              </a:gradFill>
              <a:ln w="9525" algn="ctr">
                <a:noFill/>
                <a:round/>
              </a:ln>
              <a:effectLst/>
            </p:spPr>
            <p:txBody>
              <a:bodyPr anchor="ctr">
                <a:spAutoFit/>
              </a:bodyPr>
              <a:lstStyle/>
              <a:p>
                <a:pPr>
                  <a:defRPr/>
                </a:pPr>
                <a:endParaRPr lang="zh-CN" altLang="en-US">
                  <a:ea typeface="宋体" panose="02010600030101010101" pitchFamily="2" charset="-122"/>
                </a:endParaRPr>
              </a:p>
            </p:txBody>
          </p:sp>
          <p:sp>
            <p:nvSpPr>
              <p:cNvPr id="13349" name="AutoShape 83"/>
              <p:cNvSpPr>
                <a:spLocks noChangeArrowheads="1"/>
              </p:cNvSpPr>
              <p:nvPr/>
            </p:nvSpPr>
            <p:spPr bwMode="auto">
              <a:xfrm>
                <a:off x="3164" y="2024"/>
                <a:ext cx="1391" cy="455"/>
              </a:xfrm>
              <a:prstGeom prst="roundRect">
                <a:avLst>
                  <a:gd name="adj" fmla="val 16667"/>
                </a:avLst>
              </a:prstGeom>
              <a:gradFill rotWithShape="1">
                <a:gsLst>
                  <a:gs pos="0">
                    <a:srgbClr val="76762F">
                      <a:alpha val="0"/>
                    </a:srgbClr>
                  </a:gs>
                  <a:gs pos="100000">
                    <a:srgbClr val="FFFF66">
                      <a:alpha val="60001"/>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nchor="ctr">
                <a:spAutoFit/>
              </a:bodyPr>
              <a:lstStyle/>
              <a:p>
                <a:endParaRPr lang="zh-CN" altLang="en-US"/>
              </a:p>
            </p:txBody>
          </p:sp>
        </p:grpSp>
        <p:sp>
          <p:nvSpPr>
            <p:cNvPr id="13346" name="Rectangle 84"/>
            <p:cNvSpPr>
              <a:spLocks noChangeArrowheads="1"/>
            </p:cNvSpPr>
            <p:nvPr/>
          </p:nvSpPr>
          <p:spPr bwMode="auto">
            <a:xfrm>
              <a:off x="528" y="384"/>
              <a:ext cx="100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a:solidFill>
                    <a:srgbClr val="FF00FF"/>
                  </a:solidFill>
                </a:rPr>
                <a:t>Review</a:t>
              </a:r>
            </a:p>
          </p:txBody>
        </p:sp>
      </p:grpSp>
      <p:sp>
        <p:nvSpPr>
          <p:cNvPr id="158808" name="Rectangle 88"/>
          <p:cNvSpPr>
            <a:spLocks noChangeArrowheads="1"/>
          </p:cNvSpPr>
          <p:nvPr/>
        </p:nvSpPr>
        <p:spPr bwMode="auto">
          <a:xfrm>
            <a:off x="304800" y="4648200"/>
            <a:ext cx="5715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200">
                <a:solidFill>
                  <a:schemeClr val="accent2"/>
                </a:solidFill>
              </a:rPr>
              <a:t>I feel … when / if …</a:t>
            </a:r>
          </a:p>
        </p:txBody>
      </p:sp>
      <p:sp>
        <p:nvSpPr>
          <p:cNvPr id="158844" name="Rectangle 124"/>
          <p:cNvSpPr>
            <a:spLocks noChangeArrowheads="1"/>
          </p:cNvSpPr>
          <p:nvPr/>
        </p:nvSpPr>
        <p:spPr bwMode="auto">
          <a:xfrm>
            <a:off x="304800" y="5459413"/>
            <a:ext cx="38608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a:solidFill>
                  <a:schemeClr val="accent2"/>
                </a:solidFill>
              </a:rPr>
              <a:t>… makes me feel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8756"/>
                                        </p:tgtEl>
                                        <p:attrNameLst>
                                          <p:attrName>style.visibility</p:attrName>
                                        </p:attrNameLst>
                                      </p:cBhvr>
                                      <p:to>
                                        <p:strVal val="visible"/>
                                      </p:to>
                                    </p:set>
                                    <p:anim calcmode="lin" valueType="num">
                                      <p:cBhvr additive="base">
                                        <p:cTn id="7" dur="500" fill="hold"/>
                                        <p:tgtEl>
                                          <p:spTgt spid="158756"/>
                                        </p:tgtEl>
                                        <p:attrNameLst>
                                          <p:attrName>ppt_x</p:attrName>
                                        </p:attrNameLst>
                                      </p:cBhvr>
                                      <p:tavLst>
                                        <p:tav tm="0">
                                          <p:val>
                                            <p:strVal val="#ppt_x"/>
                                          </p:val>
                                        </p:tav>
                                        <p:tav tm="100000">
                                          <p:val>
                                            <p:strVal val="#ppt_x"/>
                                          </p:val>
                                        </p:tav>
                                      </p:tavLst>
                                    </p:anim>
                                    <p:anim calcmode="lin" valueType="num">
                                      <p:cBhvr additive="base">
                                        <p:cTn id="8" dur="500" fill="hold"/>
                                        <p:tgtEl>
                                          <p:spTgt spid="15875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158843"/>
                                        </p:tgtEl>
                                        <p:attrNameLst>
                                          <p:attrName>style.visibility</p:attrName>
                                        </p:attrNameLst>
                                      </p:cBhvr>
                                      <p:to>
                                        <p:strVal val="visible"/>
                                      </p:to>
                                    </p:set>
                                    <p:animEffect transition="in" filter="slide(fromBottom)">
                                      <p:cBhvr>
                                        <p:cTn id="13" dur="500"/>
                                        <p:tgtEl>
                                          <p:spTgt spid="158843"/>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158808"/>
                                        </p:tgtEl>
                                        <p:attrNameLst>
                                          <p:attrName>style.visibility</p:attrName>
                                        </p:attrNameLst>
                                      </p:cBhvr>
                                      <p:to>
                                        <p:strVal val="visible"/>
                                      </p:to>
                                    </p:set>
                                    <p:animEffect transition="in" filter="checkerboard(across)">
                                      <p:cBhvr>
                                        <p:cTn id="18" dur="500"/>
                                        <p:tgtEl>
                                          <p:spTgt spid="158808"/>
                                        </p:tgtEl>
                                      </p:cBhvr>
                                    </p:animEffect>
                                  </p:childTnLst>
                                </p:cTn>
                              </p:par>
                            </p:childTnLst>
                          </p:cTn>
                        </p:par>
                        <p:par>
                          <p:cTn id="19" fill="hold">
                            <p:stCondLst>
                              <p:cond delay="500"/>
                            </p:stCondLst>
                            <p:childTnLst>
                              <p:par>
                                <p:cTn id="20" presetID="17" presetClass="entr" presetSubtype="10" fill="hold" grpId="0" nodeType="afterEffect">
                                  <p:stCondLst>
                                    <p:cond delay="0"/>
                                  </p:stCondLst>
                                  <p:childTnLst>
                                    <p:set>
                                      <p:cBhvr>
                                        <p:cTn id="21" dur="1" fill="hold">
                                          <p:stCondLst>
                                            <p:cond delay="0"/>
                                          </p:stCondLst>
                                        </p:cTn>
                                        <p:tgtEl>
                                          <p:spTgt spid="158844"/>
                                        </p:tgtEl>
                                        <p:attrNameLst>
                                          <p:attrName>style.visibility</p:attrName>
                                        </p:attrNameLst>
                                      </p:cBhvr>
                                      <p:to>
                                        <p:strVal val="visible"/>
                                      </p:to>
                                    </p:set>
                                    <p:anim calcmode="lin" valueType="num">
                                      <p:cBhvr>
                                        <p:cTn id="22" dur="500" fill="hold"/>
                                        <p:tgtEl>
                                          <p:spTgt spid="158844"/>
                                        </p:tgtEl>
                                        <p:attrNameLst>
                                          <p:attrName>ppt_w</p:attrName>
                                        </p:attrNameLst>
                                      </p:cBhvr>
                                      <p:tavLst>
                                        <p:tav tm="0">
                                          <p:val>
                                            <p:fltVal val="0"/>
                                          </p:val>
                                        </p:tav>
                                        <p:tav tm="100000">
                                          <p:val>
                                            <p:strVal val="#ppt_w"/>
                                          </p:val>
                                        </p:tav>
                                      </p:tavLst>
                                    </p:anim>
                                    <p:anim calcmode="lin" valueType="num">
                                      <p:cBhvr>
                                        <p:cTn id="23" dur="500" fill="hold"/>
                                        <p:tgtEl>
                                          <p:spTgt spid="15884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56" grpId="0"/>
      <p:bldP spid="158808" grpId="0"/>
      <p:bldP spid="15884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7" name="WordArt 5"/>
          <p:cNvSpPr>
            <a:spLocks noChangeArrowheads="1" noChangeShapeType="1" noTextEdit="1"/>
          </p:cNvSpPr>
          <p:nvPr/>
        </p:nvSpPr>
        <p:spPr bwMode="auto">
          <a:xfrm>
            <a:off x="304800" y="228600"/>
            <a:ext cx="5153025" cy="1222375"/>
          </a:xfrm>
          <a:prstGeom prst="rect">
            <a:avLst/>
          </a:prstGeom>
        </p:spPr>
        <p:txBody>
          <a:bodyPr wrap="none" fromWordArt="1">
            <a:prstTxWarp prst="textSlantUp">
              <a:avLst>
                <a:gd name="adj" fmla="val 55556"/>
              </a:avLst>
            </a:prstTxWarp>
          </a:bodyPr>
          <a:lstStyle/>
          <a:p>
            <a:pPr algn="ctr"/>
            <a:r>
              <a:rPr lang="en-US" altLang="zh-CN" sz="3600" kern="10" dirty="0">
                <a:ln w="9525">
                  <a:solidFill>
                    <a:srgbClr val="0000FF"/>
                  </a:solidFill>
                  <a:round/>
                </a:ln>
                <a:solidFill>
                  <a:srgbClr val="0000FF"/>
                </a:solidFill>
                <a:latin typeface="Arial Narrow" panose="020B0606020202030204"/>
              </a:rPr>
              <a:t>How do you feel at the pictures?</a:t>
            </a:r>
            <a:endParaRPr lang="zh-CN" altLang="en-US" sz="3600" kern="10" dirty="0">
              <a:ln w="9525">
                <a:solidFill>
                  <a:srgbClr val="0000FF"/>
                </a:solidFill>
                <a:round/>
              </a:ln>
              <a:solidFill>
                <a:srgbClr val="0000FF"/>
              </a:solidFill>
              <a:latin typeface="Arial Narrow" panose="020B0606020202030204"/>
            </a:endParaRPr>
          </a:p>
        </p:txBody>
      </p:sp>
      <p:pic>
        <p:nvPicPr>
          <p:cNvPr id="14339" name="Picture 6" descr="3860090_092509643315_2"/>
          <p:cNvPicPr>
            <a:picLocks noChangeAspect="1" noChangeArrowheads="1"/>
          </p:cNvPicPr>
          <p:nvPr/>
        </p:nvPicPr>
        <p:blipFill>
          <a:blip r:embed="rId4" cstate="email"/>
          <a:srcRect/>
          <a:stretch>
            <a:fillRect/>
          </a:stretch>
        </p:blipFill>
        <p:spPr bwMode="auto">
          <a:xfrm>
            <a:off x="4724400" y="3810000"/>
            <a:ext cx="4114800" cy="300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7" descr="5867322"/>
          <p:cNvPicPr>
            <a:picLocks noChangeAspect="1" noChangeArrowheads="1"/>
          </p:cNvPicPr>
          <p:nvPr/>
        </p:nvPicPr>
        <p:blipFill>
          <a:blip r:embed="rId5" cstate="email"/>
          <a:srcRect/>
          <a:stretch>
            <a:fillRect/>
          </a:stretch>
        </p:blipFill>
        <p:spPr bwMode="auto">
          <a:xfrm>
            <a:off x="4724400" y="914400"/>
            <a:ext cx="41148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6920" name="AutoShape 8"/>
          <p:cNvSpPr/>
          <p:nvPr/>
        </p:nvSpPr>
        <p:spPr bwMode="auto">
          <a:xfrm>
            <a:off x="4038600" y="1371600"/>
            <a:ext cx="457200" cy="3886200"/>
          </a:xfrm>
          <a:prstGeom prst="leftBrace">
            <a:avLst>
              <a:gd name="adj1" fmla="val 70833"/>
              <a:gd name="adj2" fmla="val 50000"/>
            </a:avLst>
          </a:pr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pPr algn="ctr"/>
            <a:endParaRPr lang="zh-CN" altLang="zh-CN">
              <a:solidFill>
                <a:srgbClr val="000066"/>
              </a:solidFill>
            </a:endParaRPr>
          </a:p>
        </p:txBody>
      </p:sp>
      <p:sp>
        <p:nvSpPr>
          <p:cNvPr id="166923" name="Text Box 11"/>
          <p:cNvSpPr txBox="1">
            <a:spLocks noChangeArrowheads="1"/>
          </p:cNvSpPr>
          <p:nvPr/>
        </p:nvSpPr>
        <p:spPr bwMode="auto">
          <a:xfrm>
            <a:off x="304800" y="2971800"/>
            <a:ext cx="3657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dirty="0">
                <a:solidFill>
                  <a:srgbClr val="000066"/>
                </a:solidFill>
              </a:rPr>
              <a:t>environment</a:t>
            </a:r>
            <a:r>
              <a:rPr lang="zh-CN" altLang="en-US" sz="3600" dirty="0">
                <a:solidFill>
                  <a:srgbClr val="000066"/>
                </a:solidFill>
              </a:rPr>
              <a:t>环境</a:t>
            </a:r>
          </a:p>
        </p:txBody>
      </p:sp>
      <p:sp>
        <p:nvSpPr>
          <p:cNvPr id="166924" name="Text Box 12"/>
          <p:cNvSpPr txBox="1">
            <a:spLocks noChangeArrowheads="1"/>
          </p:cNvSpPr>
          <p:nvPr/>
        </p:nvSpPr>
        <p:spPr bwMode="auto">
          <a:xfrm>
            <a:off x="304800" y="4038600"/>
            <a:ext cx="3810000"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dirty="0">
                <a:solidFill>
                  <a:srgbClr val="000066"/>
                </a:solidFill>
                <a:latin typeface="Arial Narrow" panose="020B0606020202030204" pitchFamily="34" charset="0"/>
              </a:rPr>
              <a:t>The environment can affect our feelings and health. </a:t>
            </a:r>
          </a:p>
        </p:txBody>
      </p:sp>
      <p:pic>
        <p:nvPicPr>
          <p:cNvPr id="166925" name="Picture 13"/>
          <p:cNvPicPr>
            <a:picLocks noChangeAspect="1" noChangeArrowheads="1"/>
          </p:cNvPicPr>
          <p:nvPr/>
        </p:nvPicPr>
        <p:blipFill>
          <a:blip r:embed="rId6" cstate="email">
            <a:clrChange>
              <a:clrFrom>
                <a:srgbClr val="FFFFFF"/>
              </a:clrFrom>
              <a:clrTo>
                <a:srgbClr val="FFFFFF">
                  <a:alpha val="0"/>
                </a:srgbClr>
              </a:clrTo>
            </a:clrChange>
          </a:blip>
          <a:srcRect/>
          <a:stretch>
            <a:fillRect/>
          </a:stretch>
        </p:blipFill>
        <p:spPr bwMode="auto">
          <a:xfrm>
            <a:off x="304800" y="2438400"/>
            <a:ext cx="320040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66920"/>
                                        </p:tgtEl>
                                        <p:attrNameLst>
                                          <p:attrName>style.visibility</p:attrName>
                                        </p:attrNameLst>
                                      </p:cBhvr>
                                      <p:to>
                                        <p:strVal val="visible"/>
                                      </p:to>
                                    </p:set>
                                    <p:animEffect transition="in" filter="circle(in)">
                                      <p:cBhvr>
                                        <p:cTn id="7" dur="1000"/>
                                        <p:tgtEl>
                                          <p:spTgt spid="16692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6692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grpId="0" nodeType="clickEffect">
                                  <p:stCondLst>
                                    <p:cond delay="0"/>
                                  </p:stCondLst>
                                  <p:childTnLst>
                                    <p:set>
                                      <p:cBhvr>
                                        <p:cTn id="15" dur="1" fill="hold">
                                          <p:stCondLst>
                                            <p:cond delay="0"/>
                                          </p:stCondLst>
                                        </p:cTn>
                                        <p:tgtEl>
                                          <p:spTgt spid="166923"/>
                                        </p:tgtEl>
                                        <p:attrNameLst>
                                          <p:attrName>style.visibility</p:attrName>
                                        </p:attrNameLst>
                                      </p:cBhvr>
                                      <p:to>
                                        <p:strVal val="visible"/>
                                      </p:to>
                                    </p:set>
                                    <p:animEffect transition="in" filter="slide(fromBottom)">
                                      <p:cBhvr>
                                        <p:cTn id="16" dur="500"/>
                                        <p:tgtEl>
                                          <p:spTgt spid="166923"/>
                                        </p:tgtEl>
                                      </p:cBhvr>
                                    </p:animEffect>
                                  </p:childTnLst>
                                </p:cTn>
                              </p:par>
                            </p:childTnLst>
                          </p:cTn>
                        </p:par>
                      </p:childTnLst>
                    </p:cTn>
                  </p:par>
                  <p:par>
                    <p:cTn id="17" fill="hold">
                      <p:stCondLst>
                        <p:cond delay="indefinite"/>
                      </p:stCondLst>
                      <p:childTnLst>
                        <p:par>
                          <p:cTn id="18" fill="hold">
                            <p:stCondLst>
                              <p:cond delay="0"/>
                            </p:stCondLst>
                            <p:childTnLst>
                              <p:par>
                                <p:cTn id="19" presetID="54" presetClass="entr" presetSubtype="0" accel="100000" fill="hold" grpId="0" nodeType="clickEffect">
                                  <p:stCondLst>
                                    <p:cond delay="0"/>
                                  </p:stCondLst>
                                  <p:childTnLst>
                                    <p:set>
                                      <p:cBhvr>
                                        <p:cTn id="20" dur="1" fill="hold">
                                          <p:stCondLst>
                                            <p:cond delay="0"/>
                                          </p:stCondLst>
                                        </p:cTn>
                                        <p:tgtEl>
                                          <p:spTgt spid="166917"/>
                                        </p:tgtEl>
                                        <p:attrNameLst>
                                          <p:attrName>style.visibility</p:attrName>
                                        </p:attrNameLst>
                                      </p:cBhvr>
                                      <p:to>
                                        <p:strVal val="visible"/>
                                      </p:to>
                                    </p:set>
                                    <p:anim calcmode="lin" valueType="num">
                                      <p:cBhvr>
                                        <p:cTn id="21" dur="500" fill="hold"/>
                                        <p:tgtEl>
                                          <p:spTgt spid="166917"/>
                                        </p:tgtEl>
                                        <p:attrNameLst>
                                          <p:attrName>ppt_w</p:attrName>
                                        </p:attrNameLst>
                                      </p:cBhvr>
                                      <p:tavLst>
                                        <p:tav tm="0">
                                          <p:val>
                                            <p:strVal val="#ppt_w*0.05"/>
                                          </p:val>
                                        </p:tav>
                                        <p:tav tm="100000">
                                          <p:val>
                                            <p:strVal val="#ppt_w"/>
                                          </p:val>
                                        </p:tav>
                                      </p:tavLst>
                                    </p:anim>
                                    <p:anim calcmode="lin" valueType="num">
                                      <p:cBhvr>
                                        <p:cTn id="22" dur="500" fill="hold"/>
                                        <p:tgtEl>
                                          <p:spTgt spid="166917"/>
                                        </p:tgtEl>
                                        <p:attrNameLst>
                                          <p:attrName>ppt_h</p:attrName>
                                        </p:attrNameLst>
                                      </p:cBhvr>
                                      <p:tavLst>
                                        <p:tav tm="0">
                                          <p:val>
                                            <p:strVal val="#ppt_h"/>
                                          </p:val>
                                        </p:tav>
                                        <p:tav tm="100000">
                                          <p:val>
                                            <p:strVal val="#ppt_h"/>
                                          </p:val>
                                        </p:tav>
                                      </p:tavLst>
                                    </p:anim>
                                    <p:anim calcmode="lin" valueType="num">
                                      <p:cBhvr>
                                        <p:cTn id="23" dur="500" fill="hold"/>
                                        <p:tgtEl>
                                          <p:spTgt spid="166917"/>
                                        </p:tgtEl>
                                        <p:attrNameLst>
                                          <p:attrName>ppt_x</p:attrName>
                                        </p:attrNameLst>
                                      </p:cBhvr>
                                      <p:tavLst>
                                        <p:tav tm="0">
                                          <p:val>
                                            <p:strVal val="#ppt_x-.2"/>
                                          </p:val>
                                        </p:tav>
                                        <p:tav tm="100000">
                                          <p:val>
                                            <p:strVal val="#ppt_x"/>
                                          </p:val>
                                        </p:tav>
                                      </p:tavLst>
                                    </p:anim>
                                    <p:anim calcmode="lin" valueType="num">
                                      <p:cBhvr>
                                        <p:cTn id="24" dur="500" fill="hold"/>
                                        <p:tgtEl>
                                          <p:spTgt spid="166917"/>
                                        </p:tgtEl>
                                        <p:attrNameLst>
                                          <p:attrName>ppt_y</p:attrName>
                                        </p:attrNameLst>
                                      </p:cBhvr>
                                      <p:tavLst>
                                        <p:tav tm="0">
                                          <p:val>
                                            <p:strVal val="#ppt_y"/>
                                          </p:val>
                                        </p:tav>
                                        <p:tav tm="100000">
                                          <p:val>
                                            <p:strVal val="#ppt_y"/>
                                          </p:val>
                                        </p:tav>
                                      </p:tavLst>
                                    </p:anim>
                                    <p:animEffect transition="in" filter="fade">
                                      <p:cBhvr>
                                        <p:cTn id="25" dur="500"/>
                                        <p:tgtEl>
                                          <p:spTgt spid="166917"/>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166924"/>
                                        </p:tgtEl>
                                        <p:attrNameLst>
                                          <p:attrName>style.visibility</p:attrName>
                                        </p:attrNameLst>
                                      </p:cBhvr>
                                      <p:to>
                                        <p:strVal val="visible"/>
                                      </p:to>
                                    </p:set>
                                    <p:animEffect transition="in" filter="slide(fromBottom)">
                                      <p:cBhvr>
                                        <p:cTn id="30" dur="500"/>
                                        <p:tgtEl>
                                          <p:spTgt spid="1669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7" grpId="0" animBg="1"/>
      <p:bldP spid="166920" grpId="0" animBg="1"/>
      <p:bldP spid="166923" grpId="0"/>
      <p:bldP spid="1669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0" descr="8_4"/>
          <p:cNvPicPr>
            <a:picLocks noChangeAspect="1" noChangeArrowheads="1"/>
          </p:cNvPicPr>
          <p:nvPr/>
        </p:nvPicPr>
        <p:blipFill>
          <a:blip r:embed="rId2" cstate="email"/>
          <a:srcRect/>
          <a:stretch>
            <a:fillRect/>
          </a:stretch>
        </p:blipFill>
        <p:spPr bwMode="auto">
          <a:xfrm>
            <a:off x="4114800" y="1724025"/>
            <a:ext cx="4648200" cy="435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6135" name="Text Box 7"/>
          <p:cNvSpPr txBox="1">
            <a:spLocks noChangeArrowheads="1"/>
          </p:cNvSpPr>
          <p:nvPr/>
        </p:nvSpPr>
        <p:spPr bwMode="auto">
          <a:xfrm>
            <a:off x="304800" y="1066800"/>
            <a:ext cx="4038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dirty="0">
                <a:solidFill>
                  <a:srgbClr val="000066"/>
                </a:solidFill>
              </a:rPr>
              <a:t>trouble </a:t>
            </a:r>
            <a:r>
              <a:rPr lang="zh-CN" altLang="en-US" sz="3600" dirty="0">
                <a:solidFill>
                  <a:srgbClr val="000066"/>
                </a:solidFill>
              </a:rPr>
              <a:t>困难，问题</a:t>
            </a:r>
          </a:p>
        </p:txBody>
      </p:sp>
      <p:sp>
        <p:nvSpPr>
          <p:cNvPr id="176136" name="Text Box 8"/>
          <p:cNvSpPr txBox="1">
            <a:spLocks noChangeArrowheads="1"/>
          </p:cNvSpPr>
          <p:nvPr/>
        </p:nvSpPr>
        <p:spPr bwMode="auto">
          <a:xfrm>
            <a:off x="228600" y="2286000"/>
            <a:ext cx="36576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dirty="0">
                <a:solidFill>
                  <a:srgbClr val="000066"/>
                </a:solidFill>
                <a:latin typeface="Arial Narrow" panose="020B0606020202030204" pitchFamily="34" charset="0"/>
              </a:rPr>
              <a:t>He has trouble sleeping because of the loud noise.  </a:t>
            </a:r>
          </a:p>
        </p:txBody>
      </p:sp>
      <p:pic>
        <p:nvPicPr>
          <p:cNvPr id="176139" name="Picture 11"/>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381000" y="609600"/>
            <a:ext cx="1371600"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21"/>
          <p:cNvGrpSpPr/>
          <p:nvPr/>
        </p:nvGrpSpPr>
        <p:grpSpPr bwMode="auto">
          <a:xfrm>
            <a:off x="6477000" y="1066800"/>
            <a:ext cx="2209800" cy="685800"/>
            <a:chOff x="4272" y="672"/>
            <a:chExt cx="1200" cy="432"/>
          </a:xfrm>
        </p:grpSpPr>
        <p:sp>
          <p:nvSpPr>
            <p:cNvPr id="15370" name="AutoShape 17"/>
            <p:cNvSpPr>
              <a:spLocks noChangeArrowheads="1"/>
            </p:cNvSpPr>
            <p:nvPr/>
          </p:nvSpPr>
          <p:spPr bwMode="auto">
            <a:xfrm>
              <a:off x="4272" y="672"/>
              <a:ext cx="1200" cy="432"/>
            </a:xfrm>
            <a:prstGeom prst="wedgeRoundRectCallout">
              <a:avLst>
                <a:gd name="adj1" fmla="val -26583"/>
                <a:gd name="adj2" fmla="val 157870"/>
                <a:gd name="adj3" fmla="val 16667"/>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a:lstStyle/>
            <a:p>
              <a:pPr algn="ctr"/>
              <a:endParaRPr lang="zh-CN" altLang="zh-CN"/>
            </a:p>
          </p:txBody>
        </p:sp>
        <p:sp>
          <p:nvSpPr>
            <p:cNvPr id="15371" name="Text Box 12"/>
            <p:cNvSpPr txBox="1">
              <a:spLocks noChangeArrowheads="1"/>
            </p:cNvSpPr>
            <p:nvPr/>
          </p:nvSpPr>
          <p:spPr bwMode="auto">
            <a:xfrm>
              <a:off x="4272" y="720"/>
              <a:ext cx="115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sz="2800">
                  <a:solidFill>
                    <a:srgbClr val="000066"/>
                  </a:solidFill>
                </a:rPr>
                <a:t>loud noise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76136"/>
                                        </p:tgtEl>
                                        <p:attrNameLst>
                                          <p:attrName>style.visibility</p:attrName>
                                        </p:attrNameLst>
                                      </p:cBhvr>
                                      <p:to>
                                        <p:strVal val="visible"/>
                                      </p:to>
                                    </p:set>
                                    <p:animEffect transition="in" filter="slide(fromBottom)">
                                      <p:cBhvr>
                                        <p:cTn id="12" dur="500"/>
                                        <p:tgtEl>
                                          <p:spTgt spid="176136"/>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76135"/>
                                        </p:tgtEl>
                                        <p:attrNameLst>
                                          <p:attrName>style.visibility</p:attrName>
                                        </p:attrNameLst>
                                      </p:cBhvr>
                                      <p:to>
                                        <p:strVal val="visible"/>
                                      </p:to>
                                    </p:set>
                                    <p:animEffect transition="in" filter="slide(fromBottom)">
                                      <p:cBhvr>
                                        <p:cTn id="17" dur="500"/>
                                        <p:tgtEl>
                                          <p:spTgt spid="176135"/>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76139"/>
                                        </p:tgtEl>
                                        <p:attrNameLst>
                                          <p:attrName>style.visibility</p:attrName>
                                        </p:attrNameLst>
                                      </p:cBhvr>
                                      <p:to>
                                        <p:strVal val="visible"/>
                                      </p:to>
                                    </p:set>
                                    <p:anim calcmode="lin" valueType="num">
                                      <p:cBhvr additive="base">
                                        <p:cTn id="22" dur="500" fill="hold"/>
                                        <p:tgtEl>
                                          <p:spTgt spid="176139"/>
                                        </p:tgtEl>
                                        <p:attrNameLst>
                                          <p:attrName>ppt_x</p:attrName>
                                        </p:attrNameLst>
                                      </p:cBhvr>
                                      <p:tavLst>
                                        <p:tav tm="0">
                                          <p:val>
                                            <p:strVal val="#ppt_x"/>
                                          </p:val>
                                        </p:tav>
                                        <p:tav tm="100000">
                                          <p:val>
                                            <p:strVal val="#ppt_x"/>
                                          </p:val>
                                        </p:tav>
                                      </p:tavLst>
                                    </p:anim>
                                    <p:anim calcmode="lin" valueType="num">
                                      <p:cBhvr additive="base">
                                        <p:cTn id="23" dur="500" fill="hold"/>
                                        <p:tgtEl>
                                          <p:spTgt spid="1761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5" grpId="0"/>
      <p:bldP spid="17613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3" name="Text Box 3"/>
          <p:cNvSpPr txBox="1">
            <a:spLocks noChangeArrowheads="1"/>
          </p:cNvSpPr>
          <p:nvPr/>
        </p:nvSpPr>
        <p:spPr bwMode="auto">
          <a:xfrm>
            <a:off x="228600" y="533400"/>
            <a:ext cx="4876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a:solidFill>
                  <a:srgbClr val="000066"/>
                </a:solidFill>
              </a:rPr>
              <a:t>crowd v.</a:t>
            </a:r>
            <a:r>
              <a:rPr lang="zh-CN" altLang="en-US" sz="3600">
                <a:solidFill>
                  <a:srgbClr val="000066"/>
                </a:solidFill>
              </a:rPr>
              <a:t>拥挤；</a:t>
            </a:r>
            <a:r>
              <a:rPr lang="en-US" altLang="zh-CN" sz="3600">
                <a:solidFill>
                  <a:srgbClr val="000066"/>
                </a:solidFill>
              </a:rPr>
              <a:t>n. </a:t>
            </a:r>
            <a:r>
              <a:rPr lang="zh-CN" altLang="en-US" sz="3600">
                <a:solidFill>
                  <a:srgbClr val="000066"/>
                </a:solidFill>
              </a:rPr>
              <a:t>人群</a:t>
            </a:r>
          </a:p>
        </p:txBody>
      </p:sp>
      <p:sp>
        <p:nvSpPr>
          <p:cNvPr id="184324" name="Text Box 4"/>
          <p:cNvSpPr txBox="1">
            <a:spLocks noChangeArrowheads="1"/>
          </p:cNvSpPr>
          <p:nvPr/>
        </p:nvSpPr>
        <p:spPr bwMode="auto">
          <a:xfrm>
            <a:off x="609600" y="381000"/>
            <a:ext cx="7467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a:solidFill>
                  <a:srgbClr val="000066"/>
                </a:solidFill>
                <a:latin typeface="Arial Narrow" panose="020B0606020202030204" pitchFamily="34" charset="0"/>
              </a:rPr>
              <a:t>The Great Wall </a:t>
            </a:r>
            <a:r>
              <a:rPr lang="en-US" altLang="zh-CN" sz="3600" u="sng">
                <a:solidFill>
                  <a:srgbClr val="000066"/>
                </a:solidFill>
                <a:latin typeface="Arial Narrow" panose="020B0606020202030204" pitchFamily="34" charset="0"/>
              </a:rPr>
              <a:t>is crowded with</a:t>
            </a:r>
            <a:r>
              <a:rPr lang="en-US" altLang="zh-CN" sz="3600">
                <a:solidFill>
                  <a:srgbClr val="000066"/>
                </a:solidFill>
                <a:latin typeface="Arial Narrow" panose="020B0606020202030204" pitchFamily="34" charset="0"/>
              </a:rPr>
              <a:t> people.  </a:t>
            </a:r>
          </a:p>
        </p:txBody>
      </p:sp>
      <p:grpSp>
        <p:nvGrpSpPr>
          <p:cNvPr id="2" name="Group 14"/>
          <p:cNvGrpSpPr/>
          <p:nvPr/>
        </p:nvGrpSpPr>
        <p:grpSpPr bwMode="auto">
          <a:xfrm>
            <a:off x="5181600" y="381000"/>
            <a:ext cx="3657600" cy="685800"/>
            <a:chOff x="912" y="912"/>
            <a:chExt cx="2304" cy="432"/>
          </a:xfrm>
        </p:grpSpPr>
        <p:sp>
          <p:nvSpPr>
            <p:cNvPr id="16392" name="AutoShape 7"/>
            <p:cNvSpPr>
              <a:spLocks noChangeArrowheads="1"/>
            </p:cNvSpPr>
            <p:nvPr/>
          </p:nvSpPr>
          <p:spPr bwMode="auto">
            <a:xfrm>
              <a:off x="912" y="912"/>
              <a:ext cx="2304" cy="432"/>
            </a:xfrm>
            <a:prstGeom prst="wedgeRoundRectCallout">
              <a:avLst>
                <a:gd name="adj1" fmla="val -46398"/>
                <a:gd name="adj2" fmla="val 100463"/>
                <a:gd name="adj3" fmla="val 16667"/>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a:lstStyle/>
            <a:p>
              <a:pPr algn="ctr"/>
              <a:endParaRPr lang="zh-CN" altLang="zh-CN"/>
            </a:p>
          </p:txBody>
        </p:sp>
        <p:sp>
          <p:nvSpPr>
            <p:cNvPr id="16393" name="Text Box 8"/>
            <p:cNvSpPr txBox="1">
              <a:spLocks noChangeArrowheads="1"/>
            </p:cNvSpPr>
            <p:nvPr/>
          </p:nvSpPr>
          <p:spPr bwMode="auto">
            <a:xfrm>
              <a:off x="912" y="960"/>
              <a:ext cx="221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a:solidFill>
                    <a:srgbClr val="000066"/>
                  </a:solidFill>
                </a:rPr>
                <a:t>the </a:t>
              </a:r>
              <a:r>
                <a:rPr lang="en-US" altLang="zh-CN" sz="2800">
                  <a:solidFill>
                    <a:srgbClr val="FF0000"/>
                  </a:solidFill>
                </a:rPr>
                <a:t>crowd</a:t>
              </a:r>
              <a:r>
                <a:rPr lang="en-US" altLang="zh-CN" sz="2800">
                  <a:solidFill>
                    <a:srgbClr val="000066"/>
                  </a:solidFill>
                </a:rPr>
                <a:t> of people</a:t>
              </a:r>
            </a:p>
          </p:txBody>
        </p:sp>
      </p:grpSp>
      <p:pic>
        <p:nvPicPr>
          <p:cNvPr id="184332" name="Picture 12" descr="14024232_566583"/>
          <p:cNvPicPr>
            <a:picLocks noChangeAspect="1" noChangeArrowheads="1"/>
          </p:cNvPicPr>
          <p:nvPr/>
        </p:nvPicPr>
        <p:blipFill>
          <a:blip r:embed="rId2" cstate="email"/>
          <a:srcRect/>
          <a:stretch>
            <a:fillRect/>
          </a:stretch>
        </p:blipFill>
        <p:spPr bwMode="auto">
          <a:xfrm>
            <a:off x="838200" y="1295400"/>
            <a:ext cx="7543800" cy="505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33" name="Picture 13" descr="11291750_474347"/>
          <p:cNvPicPr>
            <a:picLocks noChangeAspect="1" noChangeArrowheads="1"/>
          </p:cNvPicPr>
          <p:nvPr/>
        </p:nvPicPr>
        <p:blipFill>
          <a:blip r:embed="rId3"/>
          <a:srcRect/>
          <a:stretch>
            <a:fillRect/>
          </a:stretch>
        </p:blipFill>
        <p:spPr bwMode="auto">
          <a:xfrm>
            <a:off x="1066800" y="1447800"/>
            <a:ext cx="6705600" cy="492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35" name="Text Box 15"/>
          <p:cNvSpPr txBox="1">
            <a:spLocks noChangeArrowheads="1"/>
          </p:cNvSpPr>
          <p:nvPr/>
        </p:nvSpPr>
        <p:spPr bwMode="auto">
          <a:xfrm>
            <a:off x="5638800" y="3581400"/>
            <a:ext cx="2590800" cy="1373188"/>
          </a:xfrm>
          <a:prstGeom prst="rect">
            <a:avLst/>
          </a:prstGeom>
          <a:solidFill>
            <a:schemeClr val="bg1">
              <a:alpha val="74117"/>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a:solidFill>
                  <a:srgbClr val="000066"/>
                </a:solidFill>
              </a:rPr>
              <a:t>Does it affect your feelings and moods?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84333"/>
                                        </p:tgtEl>
                                        <p:attrNameLst>
                                          <p:attrName>style.visibility</p:attrName>
                                        </p:attrNameLst>
                                      </p:cBhvr>
                                      <p:to>
                                        <p:strVal val="visible"/>
                                      </p:to>
                                    </p:set>
                                    <p:animEffect transition="in" filter="strips(downLeft)">
                                      <p:cBhvr>
                                        <p:cTn id="7" dur="500"/>
                                        <p:tgtEl>
                                          <p:spTgt spid="18433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84323"/>
                                        </p:tgtEl>
                                        <p:attrNameLst>
                                          <p:attrName>style.visibility</p:attrName>
                                        </p:attrNameLst>
                                      </p:cBhvr>
                                      <p:to>
                                        <p:strVal val="visible"/>
                                      </p:to>
                                    </p:set>
                                    <p:animEffect transition="in" filter="slide(fromBottom)">
                                      <p:cBhvr>
                                        <p:cTn id="17" dur="500"/>
                                        <p:tgtEl>
                                          <p:spTgt spid="184323"/>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xit" presetSubtype="10" fill="hold" grpId="1" nodeType="clickEffect">
                                  <p:stCondLst>
                                    <p:cond delay="0"/>
                                  </p:stCondLst>
                                  <p:childTnLst>
                                    <p:animEffect transition="out" filter="checkerboard(across)">
                                      <p:cBhvr>
                                        <p:cTn id="21" dur="500"/>
                                        <p:tgtEl>
                                          <p:spTgt spid="184323"/>
                                        </p:tgtEl>
                                      </p:cBhvr>
                                    </p:animEffect>
                                    <p:set>
                                      <p:cBhvr>
                                        <p:cTn id="22" dur="1" fill="hold">
                                          <p:stCondLst>
                                            <p:cond delay="499"/>
                                          </p:stCondLst>
                                        </p:cTn>
                                        <p:tgtEl>
                                          <p:spTgt spid="184323"/>
                                        </p:tgtEl>
                                        <p:attrNameLst>
                                          <p:attrName>style.visibility</p:attrName>
                                        </p:attrNameLst>
                                      </p:cBhvr>
                                      <p:to>
                                        <p:strVal val="hidden"/>
                                      </p:to>
                                    </p:set>
                                  </p:childTnLst>
                                </p:cTn>
                              </p:par>
                              <p:par>
                                <p:cTn id="23" presetID="5" presetClass="exit" presetSubtype="10" fill="hold" nodeType="withEffect">
                                  <p:stCondLst>
                                    <p:cond delay="0"/>
                                  </p:stCondLst>
                                  <p:childTnLst>
                                    <p:animEffect transition="out" filter="checkerboard(across)">
                                      <p:cBhvr>
                                        <p:cTn id="24" dur="500"/>
                                        <p:tgtEl>
                                          <p:spTgt spid="2"/>
                                        </p:tgtEl>
                                      </p:cBhvr>
                                    </p:animEffect>
                                    <p:set>
                                      <p:cBhvr>
                                        <p:cTn id="25" dur="1" fill="hold">
                                          <p:stCondLst>
                                            <p:cond delay="499"/>
                                          </p:stCondLst>
                                        </p:cTn>
                                        <p:tgtEl>
                                          <p:spTgt spid="2"/>
                                        </p:tgtEl>
                                        <p:attrNameLst>
                                          <p:attrName>style.visibility</p:attrName>
                                        </p:attrNameLst>
                                      </p:cBhvr>
                                      <p:to>
                                        <p:strVal val="hidden"/>
                                      </p:to>
                                    </p:set>
                                  </p:childTnLst>
                                </p:cTn>
                              </p:par>
                              <p:par>
                                <p:cTn id="26" presetID="5" presetClass="exit" presetSubtype="10" fill="hold" nodeType="withEffect">
                                  <p:stCondLst>
                                    <p:cond delay="0"/>
                                  </p:stCondLst>
                                  <p:childTnLst>
                                    <p:animEffect transition="out" filter="checkerboard(across)">
                                      <p:cBhvr>
                                        <p:cTn id="27" dur="500"/>
                                        <p:tgtEl>
                                          <p:spTgt spid="184333"/>
                                        </p:tgtEl>
                                      </p:cBhvr>
                                    </p:animEffect>
                                    <p:set>
                                      <p:cBhvr>
                                        <p:cTn id="28" dur="1" fill="hold">
                                          <p:stCondLst>
                                            <p:cond delay="499"/>
                                          </p:stCondLst>
                                        </p:cTn>
                                        <p:tgtEl>
                                          <p:spTgt spid="184333"/>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2" presetClass="entr" presetSubtype="4" fill="hold" nodeType="clickEffect">
                                  <p:stCondLst>
                                    <p:cond delay="0"/>
                                  </p:stCondLst>
                                  <p:childTnLst>
                                    <p:set>
                                      <p:cBhvr>
                                        <p:cTn id="32" dur="1" fill="hold">
                                          <p:stCondLst>
                                            <p:cond delay="0"/>
                                          </p:stCondLst>
                                        </p:cTn>
                                        <p:tgtEl>
                                          <p:spTgt spid="184332"/>
                                        </p:tgtEl>
                                        <p:attrNameLst>
                                          <p:attrName>style.visibility</p:attrName>
                                        </p:attrNameLst>
                                      </p:cBhvr>
                                      <p:to>
                                        <p:strVal val="visible"/>
                                      </p:to>
                                    </p:set>
                                    <p:animEffect transition="in" filter="slide(fromBottom)">
                                      <p:cBhvr>
                                        <p:cTn id="33" dur="500"/>
                                        <p:tgtEl>
                                          <p:spTgt spid="184332"/>
                                        </p:tgtEl>
                                      </p:cBhvr>
                                    </p:animEffect>
                                  </p:childTnLst>
                                </p:cTn>
                              </p:par>
                            </p:childTnLst>
                          </p:cTn>
                        </p:par>
                      </p:childTnLst>
                    </p:cTn>
                  </p:par>
                  <p:par>
                    <p:cTn id="34" fill="hold">
                      <p:stCondLst>
                        <p:cond delay="indefinite"/>
                      </p:stCondLst>
                      <p:childTnLst>
                        <p:par>
                          <p:cTn id="35" fill="hold">
                            <p:stCondLst>
                              <p:cond delay="0"/>
                            </p:stCondLst>
                            <p:childTnLst>
                              <p:par>
                                <p:cTn id="36" presetID="12" presetClass="entr" presetSubtype="4" fill="hold" grpId="0" nodeType="clickEffect">
                                  <p:stCondLst>
                                    <p:cond delay="0"/>
                                  </p:stCondLst>
                                  <p:childTnLst>
                                    <p:set>
                                      <p:cBhvr>
                                        <p:cTn id="37" dur="1" fill="hold">
                                          <p:stCondLst>
                                            <p:cond delay="0"/>
                                          </p:stCondLst>
                                        </p:cTn>
                                        <p:tgtEl>
                                          <p:spTgt spid="184324"/>
                                        </p:tgtEl>
                                        <p:attrNameLst>
                                          <p:attrName>style.visibility</p:attrName>
                                        </p:attrNameLst>
                                      </p:cBhvr>
                                      <p:to>
                                        <p:strVal val="visible"/>
                                      </p:to>
                                    </p:set>
                                    <p:animEffect transition="in" filter="slide(fromBottom)">
                                      <p:cBhvr>
                                        <p:cTn id="38" dur="500"/>
                                        <p:tgtEl>
                                          <p:spTgt spid="184324"/>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184335"/>
                                        </p:tgtEl>
                                        <p:attrNameLst>
                                          <p:attrName>style.visibility</p:attrName>
                                        </p:attrNameLst>
                                      </p:cBhvr>
                                      <p:to>
                                        <p:strVal val="visible"/>
                                      </p:to>
                                    </p:set>
                                    <p:animEffect transition="in" filter="slide(fromBottom)">
                                      <p:cBhvr>
                                        <p:cTn id="43" dur="500"/>
                                        <p:tgtEl>
                                          <p:spTgt spid="1843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3" grpId="0"/>
      <p:bldP spid="184323" grpId="1"/>
      <p:bldP spid="184324" grpId="0"/>
      <p:bldP spid="18433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zh-CN" sz="2800" dirty="0" smtClean="0"/>
              <a:t>1a	Read and understand</a:t>
            </a:r>
          </a:p>
        </p:txBody>
      </p:sp>
      <p:sp>
        <p:nvSpPr>
          <p:cNvPr id="17411" name="Rectangle 3"/>
          <p:cNvSpPr>
            <a:spLocks noGrp="1" noChangeArrowheads="1"/>
          </p:cNvSpPr>
          <p:nvPr>
            <p:ph idx="1"/>
          </p:nvPr>
        </p:nvSpPr>
        <p:spPr>
          <a:xfrm>
            <a:off x="533400" y="990600"/>
            <a:ext cx="8191500" cy="3505200"/>
          </a:xfrm>
        </p:spPr>
        <p:txBody>
          <a:bodyPr/>
          <a:lstStyle/>
          <a:p>
            <a:pPr eaLnBrk="1" hangingPunct="1">
              <a:buFont typeface="Wingdings" panose="05000000000000000000" pitchFamily="2" charset="2"/>
              <a:buNone/>
            </a:pPr>
            <a:r>
              <a:rPr lang="en-US" altLang="zh-CN" dirty="0" smtClean="0">
                <a:latin typeface="Times New Roman" panose="02020603050405020304" pitchFamily="18" charset="0"/>
              </a:rPr>
              <a:t>	Tick the things that can affect your things and moods. Then look at the pictures and predict what will be mentioned in the text. Then add more ideas. </a:t>
            </a:r>
          </a:p>
          <a:p>
            <a:pPr eaLnBrk="1" hangingPunct="1">
              <a:lnSpc>
                <a:spcPct val="125000"/>
              </a:lnSpc>
              <a:buFont typeface="Wingdings" panose="05000000000000000000" pitchFamily="2" charset="2"/>
              <a:buNone/>
            </a:pPr>
            <a:r>
              <a:rPr lang="en-US" altLang="zh-CN" dirty="0" smtClean="0">
                <a:latin typeface="Times New Roman" panose="02020603050405020304" pitchFamily="18" charset="0"/>
              </a:rPr>
              <a:t>		weather		books			holiday</a:t>
            </a:r>
          </a:p>
          <a:p>
            <a:pPr eaLnBrk="1" hangingPunct="1">
              <a:lnSpc>
                <a:spcPct val="125000"/>
              </a:lnSpc>
              <a:buFont typeface="Wingdings" panose="05000000000000000000" pitchFamily="2" charset="2"/>
              <a:buNone/>
            </a:pPr>
            <a:r>
              <a:rPr lang="en-US" altLang="zh-CN" dirty="0" smtClean="0">
                <a:latin typeface="Times New Roman" panose="02020603050405020304" pitchFamily="18" charset="0"/>
              </a:rPr>
              <a:t>		colors			big events		homework	environment		music</a:t>
            </a:r>
          </a:p>
        </p:txBody>
      </p:sp>
      <p:sp>
        <p:nvSpPr>
          <p:cNvPr id="17412" name="Text Box 4"/>
          <p:cNvSpPr txBox="1">
            <a:spLocks noChangeArrowheads="1"/>
          </p:cNvSpPr>
          <p:nvPr/>
        </p:nvSpPr>
        <p:spPr bwMode="auto">
          <a:xfrm>
            <a:off x="914400" y="2490788"/>
            <a:ext cx="381000" cy="376237"/>
          </a:xfrm>
          <a:prstGeom prst="rect">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endParaRPr lang="zh-CN" altLang="zh-CN"/>
          </a:p>
        </p:txBody>
      </p:sp>
      <p:sp>
        <p:nvSpPr>
          <p:cNvPr id="17413" name="Text Box 5"/>
          <p:cNvSpPr txBox="1">
            <a:spLocks noChangeArrowheads="1"/>
          </p:cNvSpPr>
          <p:nvPr/>
        </p:nvSpPr>
        <p:spPr bwMode="auto">
          <a:xfrm>
            <a:off x="914400" y="3128963"/>
            <a:ext cx="381000" cy="376237"/>
          </a:xfrm>
          <a:prstGeom prst="rect">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endParaRPr lang="zh-CN" altLang="zh-CN"/>
          </a:p>
        </p:txBody>
      </p:sp>
      <p:sp>
        <p:nvSpPr>
          <p:cNvPr id="17414" name="Text Box 6"/>
          <p:cNvSpPr txBox="1">
            <a:spLocks noChangeArrowheads="1"/>
          </p:cNvSpPr>
          <p:nvPr/>
        </p:nvSpPr>
        <p:spPr bwMode="auto">
          <a:xfrm>
            <a:off x="914400" y="3633788"/>
            <a:ext cx="381000" cy="376237"/>
          </a:xfrm>
          <a:prstGeom prst="rect">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endParaRPr lang="zh-CN" altLang="zh-CN"/>
          </a:p>
        </p:txBody>
      </p:sp>
      <p:sp>
        <p:nvSpPr>
          <p:cNvPr id="17415" name="Text Box 7"/>
          <p:cNvSpPr txBox="1">
            <a:spLocks noChangeArrowheads="1"/>
          </p:cNvSpPr>
          <p:nvPr/>
        </p:nvSpPr>
        <p:spPr bwMode="auto">
          <a:xfrm>
            <a:off x="3733800" y="2519363"/>
            <a:ext cx="381000" cy="376237"/>
          </a:xfrm>
          <a:prstGeom prst="rect">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endParaRPr lang="zh-CN" altLang="zh-CN"/>
          </a:p>
        </p:txBody>
      </p:sp>
      <p:sp>
        <p:nvSpPr>
          <p:cNvPr id="17416" name="Text Box 8"/>
          <p:cNvSpPr txBox="1">
            <a:spLocks noChangeArrowheads="1"/>
          </p:cNvSpPr>
          <p:nvPr/>
        </p:nvSpPr>
        <p:spPr bwMode="auto">
          <a:xfrm>
            <a:off x="3733800" y="3124200"/>
            <a:ext cx="381000" cy="376238"/>
          </a:xfrm>
          <a:prstGeom prst="rect">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endParaRPr lang="zh-CN" altLang="zh-CN"/>
          </a:p>
        </p:txBody>
      </p:sp>
      <p:sp>
        <p:nvSpPr>
          <p:cNvPr id="17417" name="Text Box 9"/>
          <p:cNvSpPr txBox="1">
            <a:spLocks noChangeArrowheads="1"/>
          </p:cNvSpPr>
          <p:nvPr/>
        </p:nvSpPr>
        <p:spPr bwMode="auto">
          <a:xfrm>
            <a:off x="3733800" y="3648075"/>
            <a:ext cx="381000" cy="376238"/>
          </a:xfrm>
          <a:prstGeom prst="rect">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endParaRPr lang="zh-CN" altLang="zh-CN"/>
          </a:p>
        </p:txBody>
      </p:sp>
      <p:sp>
        <p:nvSpPr>
          <p:cNvPr id="17418" name="Text Box 10"/>
          <p:cNvSpPr txBox="1">
            <a:spLocks noChangeArrowheads="1"/>
          </p:cNvSpPr>
          <p:nvPr/>
        </p:nvSpPr>
        <p:spPr bwMode="auto">
          <a:xfrm>
            <a:off x="6477000" y="2519363"/>
            <a:ext cx="381000" cy="376237"/>
          </a:xfrm>
          <a:prstGeom prst="rect">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endParaRPr lang="zh-CN" altLang="zh-CN"/>
          </a:p>
        </p:txBody>
      </p:sp>
      <p:sp>
        <p:nvSpPr>
          <p:cNvPr id="17419" name="Text Box 11"/>
          <p:cNvSpPr txBox="1">
            <a:spLocks noChangeArrowheads="1"/>
          </p:cNvSpPr>
          <p:nvPr/>
        </p:nvSpPr>
        <p:spPr bwMode="auto">
          <a:xfrm>
            <a:off x="6477000" y="3124200"/>
            <a:ext cx="381000" cy="376238"/>
          </a:xfrm>
          <a:prstGeom prst="rect">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endParaRPr lang="zh-CN" altLang="zh-CN"/>
          </a:p>
        </p:txBody>
      </p:sp>
      <p:grpSp>
        <p:nvGrpSpPr>
          <p:cNvPr id="2" name="Group 19"/>
          <p:cNvGrpSpPr/>
          <p:nvPr/>
        </p:nvGrpSpPr>
        <p:grpSpPr bwMode="auto">
          <a:xfrm>
            <a:off x="228600" y="4651375"/>
            <a:ext cx="8763000" cy="1374775"/>
            <a:chOff x="0" y="2494"/>
            <a:chExt cx="5520" cy="866"/>
          </a:xfrm>
        </p:grpSpPr>
        <p:pic>
          <p:nvPicPr>
            <p:cNvPr id="17421" name="Picture 20" descr="21-1a"/>
            <p:cNvPicPr>
              <a:picLocks noChangeAspect="1" noChangeArrowheads="1"/>
            </p:cNvPicPr>
            <p:nvPr/>
          </p:nvPicPr>
          <p:blipFill>
            <a:blip r:embed="rId3" cstate="email"/>
            <a:srcRect/>
            <a:stretch>
              <a:fillRect/>
            </a:stretch>
          </p:blipFill>
          <p:spPr bwMode="auto">
            <a:xfrm>
              <a:off x="3408" y="2496"/>
              <a:ext cx="1056" cy="831"/>
            </a:xfrm>
            <a:prstGeom prst="rect">
              <a:avLst/>
            </a:prstGeom>
            <a:noFill/>
            <a:ln w="9525" algn="ctr">
              <a:solidFill>
                <a:srgbClr val="0000FF"/>
              </a:solidFill>
              <a:miter lim="800000"/>
              <a:headEnd/>
              <a:tailEnd/>
            </a:ln>
            <a:extLst>
              <a:ext uri="{909E8E84-426E-40DD-AFC4-6F175D3DCCD1}">
                <a14:hiddenFill xmlns:a14="http://schemas.microsoft.com/office/drawing/2010/main">
                  <a:solidFill>
                    <a:srgbClr val="FFFFFF"/>
                  </a:solidFill>
                </a14:hiddenFill>
              </a:ext>
            </a:extLst>
          </p:spPr>
        </p:pic>
        <p:pic>
          <p:nvPicPr>
            <p:cNvPr id="17422" name="Picture 21" descr="c8-5-3-2"/>
            <p:cNvPicPr>
              <a:picLocks noChangeAspect="1" noChangeArrowheads="1"/>
            </p:cNvPicPr>
            <p:nvPr/>
          </p:nvPicPr>
          <p:blipFill>
            <a:blip r:embed="rId4" cstate="email">
              <a:clrChange>
                <a:clrFrom>
                  <a:srgbClr val="FFFFFF"/>
                </a:clrFrom>
                <a:clrTo>
                  <a:srgbClr val="FFFFFF">
                    <a:alpha val="0"/>
                  </a:srgbClr>
                </a:clrTo>
              </a:clrChange>
            </a:blip>
            <a:srcRect/>
            <a:stretch>
              <a:fillRect/>
            </a:stretch>
          </p:blipFill>
          <p:spPr bwMode="auto">
            <a:xfrm flipH="1">
              <a:off x="1008" y="2496"/>
              <a:ext cx="1152" cy="834"/>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pic>
        <p:pic>
          <p:nvPicPr>
            <p:cNvPr id="17423" name="Picture 22" descr="8x-5-3-2a"/>
            <p:cNvPicPr>
              <a:picLocks noChangeAspect="1" noChangeArrowheads="1"/>
            </p:cNvPicPr>
            <p:nvPr/>
          </p:nvPicPr>
          <p:blipFill>
            <a:blip r:embed="rId5" cstate="email"/>
            <a:srcRect/>
            <a:stretch>
              <a:fillRect/>
            </a:stretch>
          </p:blipFill>
          <p:spPr bwMode="auto">
            <a:xfrm>
              <a:off x="0" y="2496"/>
              <a:ext cx="828" cy="826"/>
            </a:xfrm>
            <a:prstGeom prst="rect">
              <a:avLst/>
            </a:prstGeom>
            <a:noFill/>
            <a:ln w="9525" algn="ctr">
              <a:solidFill>
                <a:srgbClr val="0000FF"/>
              </a:solidFill>
              <a:miter lim="800000"/>
              <a:headEnd/>
              <a:tailEnd/>
            </a:ln>
            <a:extLst>
              <a:ext uri="{909E8E84-426E-40DD-AFC4-6F175D3DCCD1}">
                <a14:hiddenFill xmlns:a14="http://schemas.microsoft.com/office/drawing/2010/main">
                  <a:solidFill>
                    <a:srgbClr val="FFFFFF"/>
                  </a:solidFill>
                </a14:hiddenFill>
              </a:ext>
            </a:extLst>
          </p:spPr>
        </p:pic>
        <p:pic>
          <p:nvPicPr>
            <p:cNvPr id="17424" name="Picture 23" descr="8x-5-3-2c"/>
            <p:cNvPicPr>
              <a:picLocks noChangeAspect="1" noChangeArrowheads="1"/>
            </p:cNvPicPr>
            <p:nvPr/>
          </p:nvPicPr>
          <p:blipFill>
            <a:blip r:embed="rId6" cstate="email"/>
            <a:srcRect/>
            <a:stretch>
              <a:fillRect/>
            </a:stretch>
          </p:blipFill>
          <p:spPr bwMode="auto">
            <a:xfrm>
              <a:off x="2352" y="2496"/>
              <a:ext cx="947" cy="821"/>
            </a:xfrm>
            <a:prstGeom prst="rect">
              <a:avLst/>
            </a:prstGeom>
            <a:noFill/>
            <a:ln w="9525" algn="ctr">
              <a:solidFill>
                <a:srgbClr val="0000FF"/>
              </a:solidFill>
              <a:miter lim="800000"/>
              <a:headEnd/>
              <a:tailEnd/>
            </a:ln>
            <a:extLst>
              <a:ext uri="{909E8E84-426E-40DD-AFC4-6F175D3DCCD1}">
                <a14:hiddenFill xmlns:a14="http://schemas.microsoft.com/office/drawing/2010/main">
                  <a:solidFill>
                    <a:srgbClr val="FFFFFF"/>
                  </a:solidFill>
                </a14:hiddenFill>
              </a:ext>
            </a:extLst>
          </p:spPr>
        </p:pic>
        <p:pic>
          <p:nvPicPr>
            <p:cNvPr id="17425" name="Picture 24" descr="图片3"/>
            <p:cNvPicPr>
              <a:picLocks noChangeAspect="1" noChangeArrowheads="1"/>
            </p:cNvPicPr>
            <p:nvPr/>
          </p:nvPicPr>
          <p:blipFill>
            <a:blip r:embed="rId7" cstate="email">
              <a:clrChange>
                <a:clrFrom>
                  <a:srgbClr val="FFFFFF"/>
                </a:clrFrom>
                <a:clrTo>
                  <a:srgbClr val="FFFFFF">
                    <a:alpha val="0"/>
                  </a:srgbClr>
                </a:clrTo>
              </a:clrChange>
            </a:blip>
            <a:srcRect/>
            <a:stretch>
              <a:fillRect/>
            </a:stretch>
          </p:blipFill>
          <p:spPr bwMode="auto">
            <a:xfrm>
              <a:off x="4608" y="2494"/>
              <a:ext cx="912" cy="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idx="4294967295"/>
          </p:nvPr>
        </p:nvSpPr>
        <p:spPr>
          <a:xfrm>
            <a:off x="1295400" y="0"/>
            <a:ext cx="7848600" cy="487363"/>
          </a:xfrm>
        </p:spPr>
        <p:txBody>
          <a:bodyPr/>
          <a:lstStyle/>
          <a:p>
            <a:pPr algn="l" eaLnBrk="1" hangingPunct="1"/>
            <a:r>
              <a:rPr lang="en-US" altLang="zh-CN" sz="2400" smtClean="0">
                <a:latin typeface="Arial Narrow" panose="020B0606020202030204" pitchFamily="34" charset="0"/>
              </a:rPr>
              <a:t>Read 1a again and complete the table. Then retell the passage.</a:t>
            </a:r>
          </a:p>
        </p:txBody>
      </p:sp>
      <p:grpSp>
        <p:nvGrpSpPr>
          <p:cNvPr id="124931" name="Group 6"/>
          <p:cNvGrpSpPr/>
          <p:nvPr/>
        </p:nvGrpSpPr>
        <p:grpSpPr bwMode="auto">
          <a:xfrm>
            <a:off x="457200" y="161925"/>
            <a:ext cx="685800" cy="457200"/>
            <a:chOff x="192" y="144"/>
            <a:chExt cx="432" cy="288"/>
          </a:xfrm>
        </p:grpSpPr>
        <p:sp>
          <p:nvSpPr>
            <p:cNvPr id="124932" name="Oval 5"/>
            <p:cNvSpPr>
              <a:spLocks noChangeArrowheads="1"/>
            </p:cNvSpPr>
            <p:nvPr/>
          </p:nvSpPr>
          <p:spPr bwMode="auto">
            <a:xfrm>
              <a:off x="192" y="144"/>
              <a:ext cx="432" cy="288"/>
            </a:xfrm>
            <a:prstGeom prst="ellipse">
              <a:avLst/>
            </a:prstGeom>
            <a:solidFill>
              <a:schemeClr val="accent1"/>
            </a:solidFill>
            <a:ln w="9525">
              <a:solidFill>
                <a:schemeClr val="tx1"/>
              </a:solidFill>
              <a:round/>
            </a:ln>
          </p:spPr>
          <p:txBody>
            <a:bodyPr wrap="none" anchor="ctr"/>
            <a:lstStyle/>
            <a:p>
              <a:endParaRPr lang="zh-CN" altLang="en-US"/>
            </a:p>
          </p:txBody>
        </p:sp>
        <p:sp>
          <p:nvSpPr>
            <p:cNvPr id="124933" name="Rectangle 4"/>
            <p:cNvSpPr>
              <a:spLocks noChangeArrowheads="1"/>
            </p:cNvSpPr>
            <p:nvPr/>
          </p:nvSpPr>
          <p:spPr bwMode="auto">
            <a:xfrm>
              <a:off x="240" y="144"/>
              <a:ext cx="3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chemeClr val="tx2"/>
                  </a:solidFill>
                </a:rPr>
                <a:t>1b</a:t>
              </a:r>
            </a:p>
          </p:txBody>
        </p:sp>
      </p:grpSp>
      <p:graphicFrame>
        <p:nvGraphicFramePr>
          <p:cNvPr id="124991" name="Group 1087"/>
          <p:cNvGraphicFramePr>
            <a:graphicFrameLocks noGrp="1"/>
          </p:cNvGraphicFramePr>
          <p:nvPr/>
        </p:nvGraphicFramePr>
        <p:xfrm>
          <a:off x="152400" y="762000"/>
          <a:ext cx="8763000" cy="5862897"/>
        </p:xfrm>
        <a:graphic>
          <a:graphicData uri="http://schemas.openxmlformats.org/drawingml/2006/table">
            <a:tbl>
              <a:tblPr/>
              <a:tblGrid>
                <a:gridCol w="1903413">
                  <a:extLst>
                    <a:ext uri="{9D8B030D-6E8A-4147-A177-3AD203B41FA5}">
                      <a16:colId xmlns:a16="http://schemas.microsoft.com/office/drawing/2014/main" val="20000"/>
                    </a:ext>
                  </a:extLst>
                </a:gridCol>
                <a:gridCol w="4116387">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493713">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Arial Narrow" panose="020B0606020202030204" pitchFamily="34" charset="0"/>
                          <a:ea typeface="宋体" panose="02010600030101010101" pitchFamily="2" charset="-122"/>
                        </a:rPr>
                        <a:t>Thing</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Arial Narrow" panose="020B0606020202030204" pitchFamily="34" charset="0"/>
                          <a:ea typeface="宋体" panose="02010600030101010101" pitchFamily="2" charset="-122"/>
                        </a:rPr>
                        <a:t>Condition</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Arial Narrow" panose="020B0606020202030204" pitchFamily="34" charset="0"/>
                          <a:ea typeface="宋体" panose="02010600030101010101" pitchFamily="2" charset="-122"/>
                        </a:rPr>
                        <a:t>Feeling</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09625">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Arial Narrow" panose="020B0606020202030204" pitchFamily="34" charset="0"/>
                          <a:ea typeface="宋体" panose="02010600030101010101" pitchFamily="2" charset="-122"/>
                        </a:rPr>
                        <a:t>moon</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Arial Narrow" panose="020B0606020202030204" pitchFamily="34" charset="0"/>
                          <a:ea typeface="宋体" panose="02010600030101010101" pitchFamily="2" charset="-122"/>
                        </a:rPr>
                        <a:t>can’t be with the family</a:t>
                      </a:r>
                    </a:p>
                    <a:p>
                      <a:pPr marL="0" marR="0" lvl="0" indent="0" algn="l"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Arial Narrow" panose="020B0606020202030204" pitchFamily="34" charset="0"/>
                          <a:ea typeface="宋体" panose="02010600030101010101" pitchFamily="2" charset="-122"/>
                        </a:rPr>
                        <a:t>____________________the family</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Arial Narrow" panose="020B0606020202030204" pitchFamily="34" charset="0"/>
                          <a:ea typeface="宋体" panose="02010600030101010101" pitchFamily="2" charset="-122"/>
                        </a:rPr>
                        <a:t>____________</a:t>
                      </a:r>
                    </a:p>
                    <a:p>
                      <a:pPr marL="0" marR="0" lvl="0" indent="0" algn="l"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Arial Narrow" panose="020B0606020202030204" pitchFamily="34" charset="0"/>
                          <a:ea typeface="宋体" panose="02010600030101010101" pitchFamily="2" charset="-122"/>
                        </a:rPr>
                        <a:t>happy</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09625">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Arial Narrow" panose="020B0606020202030204" pitchFamily="34" charset="0"/>
                          <a:ea typeface="宋体" panose="02010600030101010101" pitchFamily="2" charset="-122"/>
                        </a:rPr>
                        <a:t>environment</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Arial Narrow" panose="020B0606020202030204" pitchFamily="34" charset="0"/>
                          <a:ea typeface="宋体" panose="02010600030101010101" pitchFamily="2" charset="-122"/>
                        </a:rPr>
                        <a:t>noisy and crowded with people</a:t>
                      </a:r>
                    </a:p>
                    <a:p>
                      <a:pPr marL="0" marR="0" lvl="0" indent="0" algn="l"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Arial Narrow" panose="020B0606020202030204" pitchFamily="34" charset="0"/>
                          <a:ea typeface="宋体" panose="02010600030101010101" pitchFamily="2" charset="-122"/>
                        </a:rPr>
                        <a:t>________________________</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Arial Narrow" panose="020B0606020202030204" pitchFamily="34" charset="0"/>
                          <a:ea typeface="宋体" panose="02010600030101010101" pitchFamily="2" charset="-122"/>
                        </a:rPr>
                        <a:t>____________</a:t>
                      </a:r>
                    </a:p>
                    <a:p>
                      <a:pPr marL="0" marR="0" lvl="0" indent="0" algn="l"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Arial Narrow" panose="020B0606020202030204" pitchFamily="34" charset="0"/>
                          <a:ea typeface="宋体" panose="02010600030101010101" pitchFamily="2" charset="-122"/>
                        </a:rPr>
                        <a:t>relaxed</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09625">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Arial Narrow" panose="020B0606020202030204" pitchFamily="34" charset="0"/>
                          <a:ea typeface="宋体" panose="02010600030101010101" pitchFamily="2" charset="-122"/>
                        </a:rPr>
                        <a:t>weather</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Arial Narrow" panose="020B0606020202030204" pitchFamily="34" charset="0"/>
                          <a:ea typeface="宋体" panose="02010600030101010101" pitchFamily="2" charset="-122"/>
                        </a:rPr>
                        <a:t>rainy</a:t>
                      </a:r>
                    </a:p>
                    <a:p>
                      <a:pPr marL="0" marR="0" lvl="0" indent="0" algn="l"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Arial Narrow" panose="020B0606020202030204" pitchFamily="34" charset="0"/>
                          <a:ea typeface="宋体" panose="02010600030101010101" pitchFamily="2" charset="-122"/>
                        </a:rPr>
                        <a:t>__________</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Arial Narrow" panose="020B0606020202030204" pitchFamily="34" charset="0"/>
                          <a:ea typeface="宋体" panose="02010600030101010101" pitchFamily="2" charset="-122"/>
                        </a:rPr>
                        <a:t>____________</a:t>
                      </a:r>
                    </a:p>
                    <a:p>
                      <a:pPr marL="0" marR="0" lvl="0" indent="0" algn="l"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Arial Narrow" panose="020B0606020202030204" pitchFamily="34" charset="0"/>
                          <a:ea typeface="宋体" panose="02010600030101010101" pitchFamily="2" charset="-122"/>
                        </a:rPr>
                        <a:t>happy</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14400">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Arial Narrow" panose="020B0606020202030204" pitchFamily="34" charset="0"/>
                          <a:ea typeface="宋体" panose="02010600030101010101" pitchFamily="2" charset="-122"/>
                        </a:rPr>
                        <a:t>color</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Arial Narrow" panose="020B0606020202030204" pitchFamily="34" charset="0"/>
                          <a:ea typeface="宋体" panose="02010600030101010101" pitchFamily="2" charset="-122"/>
                        </a:rPr>
                        <a:t>orange and yellow</a:t>
                      </a:r>
                    </a:p>
                    <a:p>
                      <a:pPr marL="0" marR="0" lvl="0" indent="0" algn="l"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Arial Narrow" panose="020B0606020202030204" pitchFamily="34" charset="0"/>
                          <a:ea typeface="宋体" panose="02010600030101010101" pitchFamily="2" charset="-122"/>
                        </a:rPr>
                        <a:t>_________</a:t>
                      </a:r>
                    </a:p>
                    <a:p>
                      <a:pPr marL="0" marR="0" lvl="0" indent="0" algn="l"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Arial Narrow" panose="020B0606020202030204" pitchFamily="34" charset="0"/>
                          <a:ea typeface="宋体" panose="02010600030101010101" pitchFamily="2" charset="-122"/>
                        </a:rPr>
                        <a:t>green</a:t>
                      </a:r>
                    </a:p>
                    <a:p>
                      <a:pPr marL="0" marR="0" lvl="0" indent="0" algn="l"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Arial Narrow" panose="020B0606020202030204" pitchFamily="34" charset="0"/>
                          <a:ea typeface="宋体" panose="02010600030101010101" pitchFamily="2" charset="-122"/>
                        </a:rPr>
                        <a:t>_________</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Arial Narrow" panose="020B0606020202030204" pitchFamily="34" charset="0"/>
                          <a:ea typeface="宋体" panose="02010600030101010101" pitchFamily="2" charset="-122"/>
                        </a:rPr>
                        <a:t>___________</a:t>
                      </a:r>
                    </a:p>
                    <a:p>
                      <a:pPr marL="0" marR="0" lvl="0" indent="0" algn="l"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Arial Narrow" panose="020B0606020202030204" pitchFamily="34" charset="0"/>
                          <a:ea typeface="宋体" panose="02010600030101010101" pitchFamily="2" charset="-122"/>
                        </a:rPr>
                        <a:t>calm</a:t>
                      </a:r>
                    </a:p>
                    <a:p>
                      <a:pPr marL="0" marR="0" lvl="0" indent="0" algn="l"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Arial Narrow" panose="020B0606020202030204" pitchFamily="34" charset="0"/>
                          <a:ea typeface="宋体" panose="02010600030101010101" pitchFamily="2" charset="-122"/>
                        </a:rPr>
                        <a:t>more ______</a:t>
                      </a:r>
                    </a:p>
                    <a:p>
                      <a:pPr marL="0" marR="0" lvl="0" indent="0" algn="l"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Arial Narrow" panose="020B0606020202030204" pitchFamily="34" charset="0"/>
                          <a:ea typeface="宋体" panose="02010600030101010101" pitchFamily="2" charset="-122"/>
                        </a:rPr>
                        <a:t>active</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09625">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Arial Narrow" panose="020B0606020202030204" pitchFamily="34" charset="0"/>
                          <a:ea typeface="宋体" panose="02010600030101010101" pitchFamily="2" charset="-122"/>
                        </a:rPr>
                        <a:t>big event</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7">
                        <a:alpha val="50195"/>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Arial Narrow" panose="020B0606020202030204" pitchFamily="34" charset="0"/>
                          <a:ea typeface="宋体" panose="02010600030101010101" pitchFamily="2" charset="-122"/>
                        </a:rPr>
                        <a:t>______________</a:t>
                      </a:r>
                    </a:p>
                    <a:p>
                      <a:pPr marL="0" marR="0" lvl="0" indent="0" algn="l"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Arial Narrow" panose="020B0606020202030204" pitchFamily="34" charset="0"/>
                          <a:ea typeface="宋体" panose="02010600030101010101" pitchFamily="2" charset="-122"/>
                        </a:rPr>
                        <a:t>Beijing 2008 Olympics</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7">
                        <a:alpha val="50195"/>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Arial Narrow" panose="020B0606020202030204" pitchFamily="34" charset="0"/>
                          <a:ea typeface="宋体" panose="02010600030101010101" pitchFamily="2" charset="-122"/>
                        </a:rPr>
                        <a:t>sad and worried</a:t>
                      </a:r>
                    </a:p>
                    <a:p>
                      <a:pPr marL="0" marR="0" lvl="0" indent="0" algn="l"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pPr>
                      <a:r>
                        <a:rPr kumimoji="0" lang="en-US" altLang="zh-CN" sz="2400" b="0" i="0" u="none" strike="noStrike" cap="none" normalizeH="0" baseline="0" smtClean="0">
                          <a:ln>
                            <a:noFill/>
                          </a:ln>
                          <a:solidFill>
                            <a:schemeClr val="tx1"/>
                          </a:solidFill>
                          <a:effectLst/>
                          <a:latin typeface="Arial Narrow" panose="020B0606020202030204" pitchFamily="34" charset="0"/>
                          <a:ea typeface="宋体" panose="02010600030101010101" pitchFamily="2" charset="-122"/>
                        </a:rPr>
                        <a:t>___________</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7">
                        <a:alpha val="50195"/>
                      </a:srgbClr>
                    </a:solidFill>
                  </a:tcPr>
                </a:tc>
                <a:extLst>
                  <a:ext uri="{0D108BD9-81ED-4DB2-BD59-A6C34878D82A}">
                    <a16:rowId xmlns:a16="http://schemas.microsoft.com/office/drawing/2014/main" val="10005"/>
                  </a:ext>
                </a:extLst>
              </a:tr>
            </a:tbl>
          </a:graphicData>
        </a:graphic>
      </p:graphicFrame>
      <p:sp>
        <p:nvSpPr>
          <p:cNvPr id="160851" name="Text Box 83"/>
          <p:cNvSpPr txBox="1">
            <a:spLocks noChangeArrowheads="1"/>
          </p:cNvSpPr>
          <p:nvPr/>
        </p:nvSpPr>
        <p:spPr bwMode="auto">
          <a:xfrm>
            <a:off x="6527800" y="1219200"/>
            <a:ext cx="909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a:solidFill>
                  <a:srgbClr val="FF3300"/>
                </a:solidFill>
                <a:latin typeface="Arial Narrow" panose="020B0606020202030204" pitchFamily="34" charset="0"/>
              </a:rPr>
              <a:t>lonely </a:t>
            </a:r>
          </a:p>
        </p:txBody>
      </p:sp>
      <p:sp>
        <p:nvSpPr>
          <p:cNvPr id="160891" name="Text Box 123"/>
          <p:cNvSpPr txBox="1">
            <a:spLocks noChangeArrowheads="1"/>
          </p:cNvSpPr>
          <p:nvPr/>
        </p:nvSpPr>
        <p:spPr bwMode="auto">
          <a:xfrm>
            <a:off x="2055813" y="1693863"/>
            <a:ext cx="21097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a:solidFill>
                  <a:srgbClr val="FF3300"/>
                </a:solidFill>
                <a:latin typeface="Arial Narrow" panose="020B0606020202030204" pitchFamily="34" charset="0"/>
              </a:rPr>
              <a:t>get together with </a:t>
            </a:r>
          </a:p>
        </p:txBody>
      </p:sp>
      <p:sp>
        <p:nvSpPr>
          <p:cNvPr id="160894" name="Text Box 126"/>
          <p:cNvSpPr txBox="1">
            <a:spLocks noChangeArrowheads="1"/>
          </p:cNvSpPr>
          <p:nvPr/>
        </p:nvSpPr>
        <p:spPr bwMode="auto">
          <a:xfrm>
            <a:off x="6527800" y="2133600"/>
            <a:ext cx="1076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a:solidFill>
                  <a:srgbClr val="FF3300"/>
                </a:solidFill>
                <a:latin typeface="Arial Narrow" panose="020B0606020202030204" pitchFamily="34" charset="0"/>
              </a:rPr>
              <a:t>nervous</a:t>
            </a:r>
          </a:p>
        </p:txBody>
      </p:sp>
      <p:sp>
        <p:nvSpPr>
          <p:cNvPr id="160895" name="Text Box 127"/>
          <p:cNvSpPr txBox="1">
            <a:spLocks noChangeArrowheads="1"/>
          </p:cNvSpPr>
          <p:nvPr/>
        </p:nvSpPr>
        <p:spPr bwMode="auto">
          <a:xfrm>
            <a:off x="2608263" y="2514600"/>
            <a:ext cx="1887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a:solidFill>
                  <a:srgbClr val="FF3300"/>
                </a:solidFill>
                <a:latin typeface="Arial Narrow" panose="020B0606020202030204" pitchFamily="34" charset="0"/>
              </a:rPr>
              <a:t>clean and quiet</a:t>
            </a:r>
          </a:p>
        </p:txBody>
      </p:sp>
      <p:sp>
        <p:nvSpPr>
          <p:cNvPr id="160896" name="Text Box 128"/>
          <p:cNvSpPr txBox="1">
            <a:spLocks noChangeArrowheads="1"/>
          </p:cNvSpPr>
          <p:nvPr/>
        </p:nvSpPr>
        <p:spPr bwMode="auto">
          <a:xfrm>
            <a:off x="6821488" y="3048000"/>
            <a:ext cx="5889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a:solidFill>
                  <a:srgbClr val="FF3300"/>
                </a:solidFill>
                <a:latin typeface="Arial Narrow" panose="020B0606020202030204" pitchFamily="34" charset="0"/>
              </a:rPr>
              <a:t>sad</a:t>
            </a:r>
          </a:p>
        </p:txBody>
      </p:sp>
      <p:sp>
        <p:nvSpPr>
          <p:cNvPr id="160899" name="Text Box 131"/>
          <p:cNvSpPr txBox="1">
            <a:spLocks noChangeArrowheads="1"/>
          </p:cNvSpPr>
          <p:nvPr/>
        </p:nvSpPr>
        <p:spPr bwMode="auto">
          <a:xfrm>
            <a:off x="2335213" y="3429000"/>
            <a:ext cx="854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a:solidFill>
                  <a:srgbClr val="FF3300"/>
                </a:solidFill>
                <a:latin typeface="Arial Narrow" panose="020B0606020202030204" pitchFamily="34" charset="0"/>
              </a:rPr>
              <a:t>sunny</a:t>
            </a:r>
          </a:p>
        </p:txBody>
      </p:sp>
      <p:sp>
        <p:nvSpPr>
          <p:cNvPr id="160900" name="Text Box 132"/>
          <p:cNvSpPr txBox="1">
            <a:spLocks noChangeArrowheads="1"/>
          </p:cNvSpPr>
          <p:nvPr/>
        </p:nvSpPr>
        <p:spPr bwMode="auto">
          <a:xfrm>
            <a:off x="6400800" y="3941763"/>
            <a:ext cx="1203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a:solidFill>
                  <a:srgbClr val="FF3300"/>
                </a:solidFill>
                <a:latin typeface="Arial Narrow" panose="020B0606020202030204" pitchFamily="34" charset="0"/>
              </a:rPr>
              <a:t>confident</a:t>
            </a:r>
          </a:p>
        </p:txBody>
      </p:sp>
      <p:sp>
        <p:nvSpPr>
          <p:cNvPr id="160901" name="Text Box 133"/>
          <p:cNvSpPr txBox="1">
            <a:spLocks noChangeArrowheads="1"/>
          </p:cNvSpPr>
          <p:nvPr/>
        </p:nvSpPr>
        <p:spPr bwMode="auto">
          <a:xfrm>
            <a:off x="2209800" y="4343400"/>
            <a:ext cx="180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a:solidFill>
                  <a:srgbClr val="FF3300"/>
                </a:solidFill>
                <a:latin typeface="Arial Narrow" panose="020B0606020202030204" pitchFamily="34" charset="0"/>
              </a:rPr>
              <a:t>blue and white</a:t>
            </a:r>
          </a:p>
        </p:txBody>
      </p:sp>
      <p:sp>
        <p:nvSpPr>
          <p:cNvPr id="160902" name="Text Box 134"/>
          <p:cNvSpPr txBox="1">
            <a:spLocks noChangeArrowheads="1"/>
          </p:cNvSpPr>
          <p:nvPr/>
        </p:nvSpPr>
        <p:spPr bwMode="auto">
          <a:xfrm>
            <a:off x="6821488" y="4800600"/>
            <a:ext cx="9509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a:solidFill>
                  <a:srgbClr val="FF3300"/>
                </a:solidFill>
                <a:latin typeface="Arial Narrow" panose="020B0606020202030204" pitchFamily="34" charset="0"/>
              </a:rPr>
              <a:t>energy</a:t>
            </a:r>
          </a:p>
        </p:txBody>
      </p:sp>
      <p:sp>
        <p:nvSpPr>
          <p:cNvPr id="160903" name="Text Box 135"/>
          <p:cNvSpPr txBox="1">
            <a:spLocks noChangeArrowheads="1"/>
          </p:cNvSpPr>
          <p:nvPr/>
        </p:nvSpPr>
        <p:spPr bwMode="auto">
          <a:xfrm>
            <a:off x="2335213" y="5257800"/>
            <a:ext cx="546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a:solidFill>
                  <a:srgbClr val="FF3300"/>
                </a:solidFill>
                <a:latin typeface="Arial Narrow" panose="020B0606020202030204" pitchFamily="34" charset="0"/>
              </a:rPr>
              <a:t>red</a:t>
            </a:r>
          </a:p>
        </p:txBody>
      </p:sp>
      <p:sp>
        <p:nvSpPr>
          <p:cNvPr id="160904" name="Text Box 136"/>
          <p:cNvSpPr txBox="1">
            <a:spLocks noChangeArrowheads="1"/>
          </p:cNvSpPr>
          <p:nvPr/>
        </p:nvSpPr>
        <p:spPr bwMode="auto">
          <a:xfrm>
            <a:off x="6457950" y="6096000"/>
            <a:ext cx="9794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a:solidFill>
                  <a:srgbClr val="FF3300"/>
                </a:solidFill>
                <a:latin typeface="Arial Narrow" panose="020B0606020202030204" pitchFamily="34" charset="0"/>
              </a:rPr>
              <a:t>excited</a:t>
            </a:r>
          </a:p>
        </p:txBody>
      </p:sp>
      <p:sp>
        <p:nvSpPr>
          <p:cNvPr id="160905" name="Text Box 137"/>
          <p:cNvSpPr txBox="1">
            <a:spLocks noChangeArrowheads="1"/>
          </p:cNvSpPr>
          <p:nvPr/>
        </p:nvSpPr>
        <p:spPr bwMode="auto">
          <a:xfrm>
            <a:off x="2055813" y="5715000"/>
            <a:ext cx="27098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a:solidFill>
                  <a:srgbClr val="FF3300"/>
                </a:solidFill>
                <a:latin typeface="Arial Narrow" panose="020B0606020202030204" pitchFamily="34" charset="0"/>
              </a:rPr>
              <a:t>Wenchuan earthquake</a:t>
            </a:r>
          </a:p>
        </p:txBody>
      </p:sp>
    </p:spTree>
    <p:controls>
      <mc:AlternateContent xmlns:mc="http://schemas.openxmlformats.org/markup-compatibility/2006">
        <mc:Choice xmlns:v="urn:schemas-microsoft-com:vml" Requires="v">
          <p:control spid="125010" name="WindowsMediaPlayer1" r:id="rId2" imgW="2590920" imgH="581040"/>
        </mc:Choice>
        <mc:Fallback>
          <p:control name="WindowsMediaPlayer1" r:id="rId2" imgW="2590920" imgH="581040">
            <p:pic>
              <p:nvPicPr>
                <p:cNvPr id="2" name="WindowsMediaPlayer1"/>
                <p:cNvPicPr preferRelativeResize="0">
                  <a:picLocks noChangeArrowheads="1" noChangeShapeType="1"/>
                </p:cNvPicPr>
                <p:nvPr/>
              </p:nvPicPr>
              <p:blipFill>
                <a:blip r:embed="rId4"/>
                <a:srcRect/>
                <a:stretch>
                  <a:fillRect/>
                </a:stretch>
              </p:blipFill>
              <p:spPr bwMode="auto">
                <a:xfrm>
                  <a:off x="4495800" y="487363"/>
                  <a:ext cx="2590800" cy="579437"/>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24991"/>
                                        </p:tgtEl>
                                        <p:attrNameLst>
                                          <p:attrName>style.visibility</p:attrName>
                                        </p:attrNameLst>
                                      </p:cBhvr>
                                      <p:to>
                                        <p:strVal val="visible"/>
                                      </p:to>
                                    </p:set>
                                    <p:animEffect transition="in" filter="strips(downLeft)">
                                      <p:cBhvr>
                                        <p:cTn id="7" dur="500"/>
                                        <p:tgtEl>
                                          <p:spTgt spid="12499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60891"/>
                                        </p:tgtEl>
                                        <p:attrNameLst>
                                          <p:attrName>style.visibility</p:attrName>
                                        </p:attrNameLst>
                                      </p:cBhvr>
                                      <p:to>
                                        <p:strVal val="visible"/>
                                      </p:to>
                                    </p:set>
                                    <p:anim calcmode="lin" valueType="num">
                                      <p:cBhvr additive="base">
                                        <p:cTn id="12" dur="500" fill="hold"/>
                                        <p:tgtEl>
                                          <p:spTgt spid="160891"/>
                                        </p:tgtEl>
                                        <p:attrNameLst>
                                          <p:attrName>ppt_x</p:attrName>
                                        </p:attrNameLst>
                                      </p:cBhvr>
                                      <p:tavLst>
                                        <p:tav tm="0">
                                          <p:val>
                                            <p:strVal val="#ppt_x"/>
                                          </p:val>
                                        </p:tav>
                                        <p:tav tm="100000">
                                          <p:val>
                                            <p:strVal val="#ppt_x"/>
                                          </p:val>
                                        </p:tav>
                                      </p:tavLst>
                                    </p:anim>
                                    <p:anim calcmode="lin" valueType="num">
                                      <p:cBhvr additive="base">
                                        <p:cTn id="13" dur="500" fill="hold"/>
                                        <p:tgtEl>
                                          <p:spTgt spid="16089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60851"/>
                                        </p:tgtEl>
                                        <p:attrNameLst>
                                          <p:attrName>style.visibility</p:attrName>
                                        </p:attrNameLst>
                                      </p:cBhvr>
                                      <p:to>
                                        <p:strVal val="visible"/>
                                      </p:to>
                                    </p:set>
                                    <p:anim calcmode="lin" valueType="num">
                                      <p:cBhvr additive="base">
                                        <p:cTn id="18" dur="500" fill="hold"/>
                                        <p:tgtEl>
                                          <p:spTgt spid="160851"/>
                                        </p:tgtEl>
                                        <p:attrNameLst>
                                          <p:attrName>ppt_x</p:attrName>
                                        </p:attrNameLst>
                                      </p:cBhvr>
                                      <p:tavLst>
                                        <p:tav tm="0">
                                          <p:val>
                                            <p:strVal val="#ppt_x"/>
                                          </p:val>
                                        </p:tav>
                                        <p:tav tm="100000">
                                          <p:val>
                                            <p:strVal val="#ppt_x"/>
                                          </p:val>
                                        </p:tav>
                                      </p:tavLst>
                                    </p:anim>
                                    <p:anim calcmode="lin" valueType="num">
                                      <p:cBhvr additive="base">
                                        <p:cTn id="19" dur="500" fill="hold"/>
                                        <p:tgtEl>
                                          <p:spTgt spid="16085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60895"/>
                                        </p:tgtEl>
                                        <p:attrNameLst>
                                          <p:attrName>style.visibility</p:attrName>
                                        </p:attrNameLst>
                                      </p:cBhvr>
                                      <p:to>
                                        <p:strVal val="visible"/>
                                      </p:to>
                                    </p:set>
                                    <p:anim calcmode="lin" valueType="num">
                                      <p:cBhvr additive="base">
                                        <p:cTn id="24" dur="500" fill="hold"/>
                                        <p:tgtEl>
                                          <p:spTgt spid="160895"/>
                                        </p:tgtEl>
                                        <p:attrNameLst>
                                          <p:attrName>ppt_x</p:attrName>
                                        </p:attrNameLst>
                                      </p:cBhvr>
                                      <p:tavLst>
                                        <p:tav tm="0">
                                          <p:val>
                                            <p:strVal val="#ppt_x"/>
                                          </p:val>
                                        </p:tav>
                                        <p:tav tm="100000">
                                          <p:val>
                                            <p:strVal val="#ppt_x"/>
                                          </p:val>
                                        </p:tav>
                                      </p:tavLst>
                                    </p:anim>
                                    <p:anim calcmode="lin" valueType="num">
                                      <p:cBhvr additive="base">
                                        <p:cTn id="25" dur="500" fill="hold"/>
                                        <p:tgtEl>
                                          <p:spTgt spid="16089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60894"/>
                                        </p:tgtEl>
                                        <p:attrNameLst>
                                          <p:attrName>style.visibility</p:attrName>
                                        </p:attrNameLst>
                                      </p:cBhvr>
                                      <p:to>
                                        <p:strVal val="visible"/>
                                      </p:to>
                                    </p:set>
                                    <p:anim calcmode="lin" valueType="num">
                                      <p:cBhvr additive="base">
                                        <p:cTn id="30" dur="500" fill="hold"/>
                                        <p:tgtEl>
                                          <p:spTgt spid="160894"/>
                                        </p:tgtEl>
                                        <p:attrNameLst>
                                          <p:attrName>ppt_x</p:attrName>
                                        </p:attrNameLst>
                                      </p:cBhvr>
                                      <p:tavLst>
                                        <p:tav tm="0">
                                          <p:val>
                                            <p:strVal val="#ppt_x"/>
                                          </p:val>
                                        </p:tav>
                                        <p:tav tm="100000">
                                          <p:val>
                                            <p:strVal val="#ppt_x"/>
                                          </p:val>
                                        </p:tav>
                                      </p:tavLst>
                                    </p:anim>
                                    <p:anim calcmode="lin" valueType="num">
                                      <p:cBhvr additive="base">
                                        <p:cTn id="31" dur="500" fill="hold"/>
                                        <p:tgtEl>
                                          <p:spTgt spid="160894"/>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60899"/>
                                        </p:tgtEl>
                                        <p:attrNameLst>
                                          <p:attrName>style.visibility</p:attrName>
                                        </p:attrNameLst>
                                      </p:cBhvr>
                                      <p:to>
                                        <p:strVal val="visible"/>
                                      </p:to>
                                    </p:set>
                                    <p:anim calcmode="lin" valueType="num">
                                      <p:cBhvr additive="base">
                                        <p:cTn id="36" dur="500" fill="hold"/>
                                        <p:tgtEl>
                                          <p:spTgt spid="160899"/>
                                        </p:tgtEl>
                                        <p:attrNameLst>
                                          <p:attrName>ppt_x</p:attrName>
                                        </p:attrNameLst>
                                      </p:cBhvr>
                                      <p:tavLst>
                                        <p:tav tm="0">
                                          <p:val>
                                            <p:strVal val="#ppt_x"/>
                                          </p:val>
                                        </p:tav>
                                        <p:tav tm="100000">
                                          <p:val>
                                            <p:strVal val="#ppt_x"/>
                                          </p:val>
                                        </p:tav>
                                      </p:tavLst>
                                    </p:anim>
                                    <p:anim calcmode="lin" valueType="num">
                                      <p:cBhvr additive="base">
                                        <p:cTn id="37" dur="500" fill="hold"/>
                                        <p:tgtEl>
                                          <p:spTgt spid="160899"/>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60896"/>
                                        </p:tgtEl>
                                        <p:attrNameLst>
                                          <p:attrName>style.visibility</p:attrName>
                                        </p:attrNameLst>
                                      </p:cBhvr>
                                      <p:to>
                                        <p:strVal val="visible"/>
                                      </p:to>
                                    </p:set>
                                    <p:anim calcmode="lin" valueType="num">
                                      <p:cBhvr additive="base">
                                        <p:cTn id="42" dur="500" fill="hold"/>
                                        <p:tgtEl>
                                          <p:spTgt spid="160896"/>
                                        </p:tgtEl>
                                        <p:attrNameLst>
                                          <p:attrName>ppt_x</p:attrName>
                                        </p:attrNameLst>
                                      </p:cBhvr>
                                      <p:tavLst>
                                        <p:tav tm="0">
                                          <p:val>
                                            <p:strVal val="#ppt_x"/>
                                          </p:val>
                                        </p:tav>
                                        <p:tav tm="100000">
                                          <p:val>
                                            <p:strVal val="#ppt_x"/>
                                          </p:val>
                                        </p:tav>
                                      </p:tavLst>
                                    </p:anim>
                                    <p:anim calcmode="lin" valueType="num">
                                      <p:cBhvr additive="base">
                                        <p:cTn id="43" dur="500" fill="hold"/>
                                        <p:tgtEl>
                                          <p:spTgt spid="160896"/>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60901"/>
                                        </p:tgtEl>
                                        <p:attrNameLst>
                                          <p:attrName>style.visibility</p:attrName>
                                        </p:attrNameLst>
                                      </p:cBhvr>
                                      <p:to>
                                        <p:strVal val="visible"/>
                                      </p:to>
                                    </p:set>
                                    <p:anim calcmode="lin" valueType="num">
                                      <p:cBhvr additive="base">
                                        <p:cTn id="48" dur="500" fill="hold"/>
                                        <p:tgtEl>
                                          <p:spTgt spid="160901"/>
                                        </p:tgtEl>
                                        <p:attrNameLst>
                                          <p:attrName>ppt_x</p:attrName>
                                        </p:attrNameLst>
                                      </p:cBhvr>
                                      <p:tavLst>
                                        <p:tav tm="0">
                                          <p:val>
                                            <p:strVal val="#ppt_x"/>
                                          </p:val>
                                        </p:tav>
                                        <p:tav tm="100000">
                                          <p:val>
                                            <p:strVal val="#ppt_x"/>
                                          </p:val>
                                        </p:tav>
                                      </p:tavLst>
                                    </p:anim>
                                    <p:anim calcmode="lin" valueType="num">
                                      <p:cBhvr additive="base">
                                        <p:cTn id="49" dur="500" fill="hold"/>
                                        <p:tgtEl>
                                          <p:spTgt spid="160901"/>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60900"/>
                                        </p:tgtEl>
                                        <p:attrNameLst>
                                          <p:attrName>style.visibility</p:attrName>
                                        </p:attrNameLst>
                                      </p:cBhvr>
                                      <p:to>
                                        <p:strVal val="visible"/>
                                      </p:to>
                                    </p:set>
                                    <p:anim calcmode="lin" valueType="num">
                                      <p:cBhvr additive="base">
                                        <p:cTn id="54" dur="500" fill="hold"/>
                                        <p:tgtEl>
                                          <p:spTgt spid="160900"/>
                                        </p:tgtEl>
                                        <p:attrNameLst>
                                          <p:attrName>ppt_x</p:attrName>
                                        </p:attrNameLst>
                                      </p:cBhvr>
                                      <p:tavLst>
                                        <p:tav tm="0">
                                          <p:val>
                                            <p:strVal val="#ppt_x"/>
                                          </p:val>
                                        </p:tav>
                                        <p:tav tm="100000">
                                          <p:val>
                                            <p:strVal val="#ppt_x"/>
                                          </p:val>
                                        </p:tav>
                                      </p:tavLst>
                                    </p:anim>
                                    <p:anim calcmode="lin" valueType="num">
                                      <p:cBhvr additive="base">
                                        <p:cTn id="55" dur="500" fill="hold"/>
                                        <p:tgtEl>
                                          <p:spTgt spid="160900"/>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160903"/>
                                        </p:tgtEl>
                                        <p:attrNameLst>
                                          <p:attrName>style.visibility</p:attrName>
                                        </p:attrNameLst>
                                      </p:cBhvr>
                                      <p:to>
                                        <p:strVal val="visible"/>
                                      </p:to>
                                    </p:set>
                                    <p:anim calcmode="lin" valueType="num">
                                      <p:cBhvr additive="base">
                                        <p:cTn id="60" dur="500" fill="hold"/>
                                        <p:tgtEl>
                                          <p:spTgt spid="160903"/>
                                        </p:tgtEl>
                                        <p:attrNameLst>
                                          <p:attrName>ppt_x</p:attrName>
                                        </p:attrNameLst>
                                      </p:cBhvr>
                                      <p:tavLst>
                                        <p:tav tm="0">
                                          <p:val>
                                            <p:strVal val="#ppt_x"/>
                                          </p:val>
                                        </p:tav>
                                        <p:tav tm="100000">
                                          <p:val>
                                            <p:strVal val="#ppt_x"/>
                                          </p:val>
                                        </p:tav>
                                      </p:tavLst>
                                    </p:anim>
                                    <p:anim calcmode="lin" valueType="num">
                                      <p:cBhvr additive="base">
                                        <p:cTn id="61" dur="500" fill="hold"/>
                                        <p:tgtEl>
                                          <p:spTgt spid="160903"/>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160902"/>
                                        </p:tgtEl>
                                        <p:attrNameLst>
                                          <p:attrName>style.visibility</p:attrName>
                                        </p:attrNameLst>
                                      </p:cBhvr>
                                      <p:to>
                                        <p:strVal val="visible"/>
                                      </p:to>
                                    </p:set>
                                    <p:anim calcmode="lin" valueType="num">
                                      <p:cBhvr additive="base">
                                        <p:cTn id="66" dur="500" fill="hold"/>
                                        <p:tgtEl>
                                          <p:spTgt spid="160902"/>
                                        </p:tgtEl>
                                        <p:attrNameLst>
                                          <p:attrName>ppt_x</p:attrName>
                                        </p:attrNameLst>
                                      </p:cBhvr>
                                      <p:tavLst>
                                        <p:tav tm="0">
                                          <p:val>
                                            <p:strVal val="#ppt_x"/>
                                          </p:val>
                                        </p:tav>
                                        <p:tav tm="100000">
                                          <p:val>
                                            <p:strVal val="#ppt_x"/>
                                          </p:val>
                                        </p:tav>
                                      </p:tavLst>
                                    </p:anim>
                                    <p:anim calcmode="lin" valueType="num">
                                      <p:cBhvr additive="base">
                                        <p:cTn id="67" dur="500" fill="hold"/>
                                        <p:tgtEl>
                                          <p:spTgt spid="160902"/>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160905"/>
                                        </p:tgtEl>
                                        <p:attrNameLst>
                                          <p:attrName>style.visibility</p:attrName>
                                        </p:attrNameLst>
                                      </p:cBhvr>
                                      <p:to>
                                        <p:strVal val="visible"/>
                                      </p:to>
                                    </p:set>
                                    <p:anim calcmode="lin" valueType="num">
                                      <p:cBhvr additive="base">
                                        <p:cTn id="72" dur="500" fill="hold"/>
                                        <p:tgtEl>
                                          <p:spTgt spid="160905"/>
                                        </p:tgtEl>
                                        <p:attrNameLst>
                                          <p:attrName>ppt_x</p:attrName>
                                        </p:attrNameLst>
                                      </p:cBhvr>
                                      <p:tavLst>
                                        <p:tav tm="0">
                                          <p:val>
                                            <p:strVal val="#ppt_x"/>
                                          </p:val>
                                        </p:tav>
                                        <p:tav tm="100000">
                                          <p:val>
                                            <p:strVal val="#ppt_x"/>
                                          </p:val>
                                        </p:tav>
                                      </p:tavLst>
                                    </p:anim>
                                    <p:anim calcmode="lin" valueType="num">
                                      <p:cBhvr additive="base">
                                        <p:cTn id="73" dur="500" fill="hold"/>
                                        <p:tgtEl>
                                          <p:spTgt spid="160905"/>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160904"/>
                                        </p:tgtEl>
                                        <p:attrNameLst>
                                          <p:attrName>style.visibility</p:attrName>
                                        </p:attrNameLst>
                                      </p:cBhvr>
                                      <p:to>
                                        <p:strVal val="visible"/>
                                      </p:to>
                                    </p:set>
                                    <p:anim calcmode="lin" valueType="num">
                                      <p:cBhvr additive="base">
                                        <p:cTn id="78" dur="500" fill="hold"/>
                                        <p:tgtEl>
                                          <p:spTgt spid="160904"/>
                                        </p:tgtEl>
                                        <p:attrNameLst>
                                          <p:attrName>ppt_x</p:attrName>
                                        </p:attrNameLst>
                                      </p:cBhvr>
                                      <p:tavLst>
                                        <p:tav tm="0">
                                          <p:val>
                                            <p:strVal val="#ppt_x"/>
                                          </p:val>
                                        </p:tav>
                                        <p:tav tm="100000">
                                          <p:val>
                                            <p:strVal val="#ppt_x"/>
                                          </p:val>
                                        </p:tav>
                                      </p:tavLst>
                                    </p:anim>
                                    <p:anim calcmode="lin" valueType="num">
                                      <p:cBhvr additive="base">
                                        <p:cTn id="79" dur="500" fill="hold"/>
                                        <p:tgtEl>
                                          <p:spTgt spid="16090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851" grpId="0"/>
      <p:bldP spid="160891" grpId="0"/>
      <p:bldP spid="160894" grpId="0"/>
      <p:bldP spid="160895" grpId="0"/>
      <p:bldP spid="160896" grpId="0"/>
      <p:bldP spid="160899" grpId="0"/>
      <p:bldP spid="160900" grpId="0"/>
      <p:bldP spid="160901" grpId="0"/>
      <p:bldP spid="160902" grpId="0"/>
      <p:bldP spid="160903" grpId="0"/>
      <p:bldP spid="160904" grpId="0"/>
      <p:bldP spid="16090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6"/>
          <p:cNvSpPr>
            <a:spLocks noChangeArrowheads="1"/>
          </p:cNvSpPr>
          <p:nvPr/>
        </p:nvSpPr>
        <p:spPr bwMode="auto">
          <a:xfrm>
            <a:off x="3352800" y="457200"/>
            <a:ext cx="5181600" cy="2590800"/>
          </a:xfrm>
          <a:prstGeom prst="wedgeRoundRectCallout">
            <a:avLst>
              <a:gd name="adj1" fmla="val -63634"/>
              <a:gd name="adj2" fmla="val -3736"/>
              <a:gd name="adj3" fmla="val 16667"/>
            </a:avLst>
          </a:prstGeom>
          <a:solidFill>
            <a:srgbClr val="7CBEF0">
              <a:alpha val="69019"/>
            </a:srgbClr>
          </a:solidFill>
          <a:ln w="9525">
            <a:solidFill>
              <a:schemeClr val="tx1"/>
            </a:solidFill>
            <a:miter lim="800000"/>
          </a:ln>
        </p:spPr>
        <p:txBody>
          <a:bodyPr/>
          <a:lstStyle/>
          <a:p>
            <a:pPr algn="ctr"/>
            <a:endParaRPr lang="zh-CN" altLang="zh-CN"/>
          </a:p>
        </p:txBody>
      </p:sp>
      <p:sp>
        <p:nvSpPr>
          <p:cNvPr id="19459" name="Rectangle 3"/>
          <p:cNvSpPr>
            <a:spLocks noGrp="1" noChangeArrowheads="1"/>
          </p:cNvSpPr>
          <p:nvPr>
            <p:ph type="body" idx="4294967295"/>
          </p:nvPr>
        </p:nvSpPr>
        <p:spPr>
          <a:xfrm>
            <a:off x="3429000" y="577850"/>
            <a:ext cx="5029200" cy="2438400"/>
          </a:xfrm>
        </p:spPr>
        <p:txBody>
          <a:bodyPr/>
          <a:lstStyle/>
          <a:p>
            <a:pPr eaLnBrk="1" hangingPunct="1">
              <a:lnSpc>
                <a:spcPct val="80000"/>
              </a:lnSpc>
              <a:buFont typeface="Wingdings" panose="05000000000000000000" pitchFamily="2" charset="2"/>
              <a:buNone/>
            </a:pPr>
            <a:r>
              <a:rPr lang="en-US" altLang="zh-CN" sz="2400" dirty="0" smtClean="0">
                <a:latin typeface="Arial Narrow" panose="020B0606020202030204" pitchFamily="34" charset="0"/>
              </a:rPr>
              <a:t>		</a:t>
            </a:r>
            <a:r>
              <a:rPr lang="en-US" altLang="zh-CN" sz="2400" dirty="0" smtClean="0">
                <a:solidFill>
                  <a:srgbClr val="000066"/>
                </a:solidFill>
                <a:latin typeface="Arial Narrow" panose="020B0606020202030204" pitchFamily="34" charset="0"/>
              </a:rPr>
              <a:t>I think </a:t>
            </a:r>
            <a:r>
              <a:rPr lang="en-US" altLang="zh-CN" i="1" dirty="0" smtClean="0">
                <a:solidFill>
                  <a:srgbClr val="000066"/>
                </a:solidFill>
                <a:latin typeface="Arial Narrow" panose="020B0606020202030204" pitchFamily="34" charset="0"/>
              </a:rPr>
              <a:t>the moon</a:t>
            </a:r>
            <a:r>
              <a:rPr lang="en-US" altLang="zh-CN" sz="2400" dirty="0" smtClean="0">
                <a:solidFill>
                  <a:srgbClr val="000066"/>
                </a:solidFill>
                <a:latin typeface="Arial Narrow" panose="020B0606020202030204" pitchFamily="34" charset="0"/>
              </a:rPr>
              <a:t> can affect my moods, </a:t>
            </a:r>
            <a:r>
              <a:rPr lang="en-US" altLang="zh-CN" sz="2400" dirty="0" smtClean="0">
                <a:solidFill>
                  <a:srgbClr val="FF0066"/>
                </a:solidFill>
                <a:latin typeface="Arial Narrow" panose="020B0606020202030204" pitchFamily="34" charset="0"/>
              </a:rPr>
              <a:t>especially</a:t>
            </a:r>
            <a:r>
              <a:rPr lang="en-US" altLang="zh-CN" sz="2400" dirty="0" smtClean="0">
                <a:solidFill>
                  <a:srgbClr val="000066"/>
                </a:solidFill>
                <a:latin typeface="Arial Narrow" panose="020B0606020202030204" pitchFamily="34" charset="0"/>
              </a:rPr>
              <a:t> when the full moon is high in the sky on the Mid-autumn Festival. The moon is so round and bright. But I can’t get together with my family. I feel very lonely, and my eyes </a:t>
            </a:r>
            <a:r>
              <a:rPr lang="en-US" altLang="zh-CN" sz="2400" u="sng" dirty="0" smtClean="0">
                <a:solidFill>
                  <a:srgbClr val="FF0066"/>
                </a:solidFill>
                <a:latin typeface="Arial Narrow" panose="020B0606020202030204" pitchFamily="34" charset="0"/>
              </a:rPr>
              <a:t>fill </a:t>
            </a:r>
            <a:r>
              <a:rPr lang="en-US" altLang="zh-CN" sz="2400" u="sng" dirty="0" smtClean="0">
                <a:solidFill>
                  <a:srgbClr val="000066"/>
                </a:solidFill>
                <a:latin typeface="Arial Narrow" panose="020B0606020202030204" pitchFamily="34" charset="0"/>
              </a:rPr>
              <a:t>with</a:t>
            </a:r>
            <a:r>
              <a:rPr lang="en-US" altLang="zh-CN" sz="2400" dirty="0" smtClean="0">
                <a:solidFill>
                  <a:srgbClr val="000066"/>
                </a:solidFill>
                <a:latin typeface="Arial Narrow" panose="020B0606020202030204" pitchFamily="34" charset="0"/>
              </a:rPr>
              <a:t> tears.</a:t>
            </a:r>
          </a:p>
        </p:txBody>
      </p:sp>
      <p:pic>
        <p:nvPicPr>
          <p:cNvPr id="19460" name="Picture 4" descr="8x-5-3-2a"/>
          <p:cNvPicPr>
            <a:picLocks noChangeAspect="1" noChangeArrowheads="1"/>
          </p:cNvPicPr>
          <p:nvPr/>
        </p:nvPicPr>
        <p:blipFill>
          <a:blip r:embed="rId4" cstate="email"/>
          <a:srcRect/>
          <a:stretch>
            <a:fillRect/>
          </a:stretch>
        </p:blipFill>
        <p:spPr bwMode="auto">
          <a:xfrm>
            <a:off x="457200" y="762000"/>
            <a:ext cx="2074863" cy="2070100"/>
          </a:xfrm>
          <a:prstGeom prst="rect">
            <a:avLst/>
          </a:prstGeom>
          <a:noFill/>
          <a:ln w="9525" algn="ctr">
            <a:solidFill>
              <a:srgbClr val="0000FF"/>
            </a:solidFill>
            <a:miter lim="800000"/>
            <a:headEnd/>
            <a:tailEnd/>
          </a:ln>
          <a:extLst>
            <a:ext uri="{909E8E84-426E-40DD-AFC4-6F175D3DCCD1}">
              <a14:hiddenFill xmlns:a14="http://schemas.microsoft.com/office/drawing/2010/main">
                <a:solidFill>
                  <a:srgbClr val="FFFFFF"/>
                </a:solidFill>
              </a14:hiddenFill>
            </a:ext>
          </a:extLst>
        </p:spPr>
      </p:pic>
      <p:grpSp>
        <p:nvGrpSpPr>
          <p:cNvPr id="19461" name="Group 9"/>
          <p:cNvGrpSpPr/>
          <p:nvPr/>
        </p:nvGrpSpPr>
        <p:grpSpPr bwMode="auto">
          <a:xfrm>
            <a:off x="228600" y="3276600"/>
            <a:ext cx="5105400" cy="2743200"/>
            <a:chOff x="144" y="2064"/>
            <a:chExt cx="3216" cy="1728"/>
          </a:xfrm>
        </p:grpSpPr>
        <p:sp>
          <p:nvSpPr>
            <p:cNvPr id="19470" name="AutoShape 7"/>
            <p:cNvSpPr>
              <a:spLocks noChangeArrowheads="1"/>
            </p:cNvSpPr>
            <p:nvPr/>
          </p:nvSpPr>
          <p:spPr bwMode="auto">
            <a:xfrm>
              <a:off x="144" y="2064"/>
              <a:ext cx="3168" cy="1728"/>
            </a:xfrm>
            <a:prstGeom prst="wedgeRoundRectCallout">
              <a:avLst>
                <a:gd name="adj1" fmla="val 63731"/>
                <a:gd name="adj2" fmla="val -11861"/>
                <a:gd name="adj3" fmla="val 16667"/>
              </a:avLst>
            </a:prstGeom>
            <a:solidFill>
              <a:srgbClr val="7CBEF0">
                <a:alpha val="69019"/>
              </a:srgbClr>
            </a:solidFill>
            <a:ln w="9525">
              <a:solidFill>
                <a:schemeClr val="tx1"/>
              </a:solidFill>
              <a:miter lim="800000"/>
            </a:ln>
          </p:spPr>
          <p:txBody>
            <a:bodyPr/>
            <a:lstStyle/>
            <a:p>
              <a:pPr algn="ctr"/>
              <a:endParaRPr lang="zh-CN" altLang="zh-CN"/>
            </a:p>
          </p:txBody>
        </p:sp>
        <p:sp>
          <p:nvSpPr>
            <p:cNvPr id="19471" name="Rectangle 5"/>
            <p:cNvSpPr>
              <a:spLocks noChangeArrowheads="1"/>
            </p:cNvSpPr>
            <p:nvPr/>
          </p:nvSpPr>
          <p:spPr bwMode="auto">
            <a:xfrm>
              <a:off x="192" y="2064"/>
              <a:ext cx="3168" cy="1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tx2"/>
                </a:buClr>
                <a:buFont typeface="Wingdings" panose="05000000000000000000" pitchFamily="2" charset="2"/>
                <a:buNone/>
              </a:pPr>
              <a:r>
                <a:rPr lang="en-US" altLang="zh-CN" sz="2400">
                  <a:solidFill>
                    <a:srgbClr val="000066"/>
                  </a:solidFill>
                  <a:latin typeface="Arial Narrow" panose="020B0606020202030204" pitchFamily="34" charset="0"/>
                </a:rPr>
                <a:t>		</a:t>
              </a:r>
              <a:r>
                <a:rPr lang="en-US" altLang="zh-CN" sz="2800" i="1">
                  <a:solidFill>
                    <a:srgbClr val="000066"/>
                  </a:solidFill>
                  <a:latin typeface="Arial Narrow" panose="020B0606020202030204" pitchFamily="34" charset="0"/>
                </a:rPr>
                <a:t>The </a:t>
              </a:r>
              <a:r>
                <a:rPr lang="en-US" altLang="zh-CN" sz="2800" i="1">
                  <a:solidFill>
                    <a:srgbClr val="FF0066"/>
                  </a:solidFill>
                  <a:latin typeface="Arial Narrow" panose="020B0606020202030204" pitchFamily="34" charset="0"/>
                </a:rPr>
                <a:t>environment</a:t>
              </a:r>
              <a:r>
                <a:rPr lang="en-US" altLang="zh-CN" sz="2400">
                  <a:solidFill>
                    <a:srgbClr val="000066"/>
                  </a:solidFill>
                  <a:latin typeface="Arial Narrow" panose="020B0606020202030204" pitchFamily="34" charset="0"/>
                </a:rPr>
                <a:t> can change my feelings. I live in a big city. It is always noisy and crowded with people. I feel nervous and I have </a:t>
              </a:r>
              <a:r>
                <a:rPr lang="en-US" altLang="zh-CN" sz="2400">
                  <a:solidFill>
                    <a:srgbClr val="FF0066"/>
                  </a:solidFill>
                  <a:latin typeface="Arial Narrow" panose="020B0606020202030204" pitchFamily="34" charset="0"/>
                </a:rPr>
                <a:t>trouble</a:t>
              </a:r>
              <a:r>
                <a:rPr lang="en-US" altLang="zh-CN" sz="2400">
                  <a:solidFill>
                    <a:srgbClr val="000066"/>
                  </a:solidFill>
                  <a:latin typeface="Arial Narrow" panose="020B0606020202030204" pitchFamily="34" charset="0"/>
                </a:rPr>
                <a:t> sleeping at night. I hope to live in the countryside some day. It’s clean and quiet there. I think I could relax and sleep well.</a:t>
              </a:r>
            </a:p>
          </p:txBody>
        </p:sp>
      </p:grpSp>
      <p:pic>
        <p:nvPicPr>
          <p:cNvPr id="19462" name="Picture 8" descr="c8-5-3-2"/>
          <p:cNvPicPr>
            <a:picLocks noChangeAspect="1" noChangeArrowheads="1"/>
          </p:cNvPicPr>
          <p:nvPr/>
        </p:nvPicPr>
        <p:blipFill>
          <a:blip r:embed="rId5" cstate="email">
            <a:clrChange>
              <a:clrFrom>
                <a:srgbClr val="FFFFFF"/>
              </a:clrFrom>
              <a:clrTo>
                <a:srgbClr val="FFFFFF">
                  <a:alpha val="0"/>
                </a:srgbClr>
              </a:clrTo>
            </a:clrChange>
          </a:blip>
          <a:srcRect/>
          <a:stretch>
            <a:fillRect/>
          </a:stretch>
        </p:blipFill>
        <p:spPr bwMode="auto">
          <a:xfrm>
            <a:off x="5943600" y="4038600"/>
            <a:ext cx="2886075" cy="2089150"/>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pic>
      <p:grpSp>
        <p:nvGrpSpPr>
          <p:cNvPr id="3" name="Group 20"/>
          <p:cNvGrpSpPr/>
          <p:nvPr/>
        </p:nvGrpSpPr>
        <p:grpSpPr bwMode="auto">
          <a:xfrm>
            <a:off x="5181600" y="3505200"/>
            <a:ext cx="3810000" cy="990600"/>
            <a:chOff x="3264" y="2208"/>
            <a:chExt cx="2400" cy="624"/>
          </a:xfrm>
        </p:grpSpPr>
        <p:sp>
          <p:nvSpPr>
            <p:cNvPr id="19468" name="AutoShape 16"/>
            <p:cNvSpPr>
              <a:spLocks noChangeArrowheads="1"/>
            </p:cNvSpPr>
            <p:nvPr/>
          </p:nvSpPr>
          <p:spPr bwMode="auto">
            <a:xfrm>
              <a:off x="3264" y="2208"/>
              <a:ext cx="2400" cy="624"/>
            </a:xfrm>
            <a:prstGeom prst="cloudCallout">
              <a:avLst>
                <a:gd name="adj1" fmla="val -10125"/>
                <a:gd name="adj2" fmla="val -114583"/>
              </a:avLst>
            </a:prstGeom>
            <a:solidFill>
              <a:srgbClr val="FFDC47">
                <a:alpha val="89803"/>
              </a:srgbClr>
            </a:solidFill>
            <a:ln w="9525">
              <a:solidFill>
                <a:schemeClr val="tx1"/>
              </a:solidFill>
              <a:round/>
            </a:ln>
          </p:spPr>
          <p:txBody>
            <a:bodyPr/>
            <a:lstStyle/>
            <a:p>
              <a:pPr algn="ctr"/>
              <a:endParaRPr lang="zh-CN" altLang="zh-CN"/>
            </a:p>
          </p:txBody>
        </p:sp>
        <p:sp>
          <p:nvSpPr>
            <p:cNvPr id="19469" name="Text Box 17"/>
            <p:cNvSpPr txBox="1">
              <a:spLocks noChangeArrowheads="1"/>
            </p:cNvSpPr>
            <p:nvPr/>
          </p:nvSpPr>
          <p:spPr bwMode="auto">
            <a:xfrm>
              <a:off x="3504" y="2352"/>
              <a:ext cx="16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a:solidFill>
                    <a:srgbClr val="FF0066"/>
                  </a:solidFill>
                  <a:ea typeface="楷体" panose="02010609060101010101" pitchFamily="49" charset="-122"/>
                </a:rPr>
                <a:t>v. </a:t>
              </a:r>
              <a:r>
                <a:rPr lang="zh-CN" altLang="en-US" sz="2400">
                  <a:solidFill>
                    <a:srgbClr val="FF0066"/>
                  </a:solidFill>
                  <a:ea typeface="楷体" panose="02010609060101010101" pitchFamily="49" charset="-122"/>
                </a:rPr>
                <a:t>装满</a:t>
              </a:r>
              <a:r>
                <a:rPr lang="en-US" altLang="zh-CN" sz="2400">
                  <a:solidFill>
                    <a:srgbClr val="FF0066"/>
                  </a:solidFill>
                  <a:ea typeface="楷体" panose="02010609060101010101" pitchFamily="49" charset="-122"/>
                </a:rPr>
                <a:t>= are full of</a:t>
              </a:r>
            </a:p>
          </p:txBody>
        </p:sp>
      </p:grpSp>
      <p:grpSp>
        <p:nvGrpSpPr>
          <p:cNvPr id="4" name="Group 22"/>
          <p:cNvGrpSpPr/>
          <p:nvPr/>
        </p:nvGrpSpPr>
        <p:grpSpPr bwMode="auto">
          <a:xfrm>
            <a:off x="2514600" y="2057400"/>
            <a:ext cx="4724400" cy="990600"/>
            <a:chOff x="1536" y="1056"/>
            <a:chExt cx="2976" cy="624"/>
          </a:xfrm>
        </p:grpSpPr>
        <p:sp>
          <p:nvSpPr>
            <p:cNvPr id="19465" name="AutoShape 10"/>
            <p:cNvSpPr>
              <a:spLocks noChangeArrowheads="1"/>
            </p:cNvSpPr>
            <p:nvPr/>
          </p:nvSpPr>
          <p:spPr bwMode="auto">
            <a:xfrm>
              <a:off x="1536" y="1056"/>
              <a:ext cx="2976" cy="624"/>
            </a:xfrm>
            <a:prstGeom prst="cloudCallout">
              <a:avLst>
                <a:gd name="adj1" fmla="val 3361"/>
                <a:gd name="adj2" fmla="val -114583"/>
              </a:avLst>
            </a:prstGeom>
            <a:solidFill>
              <a:srgbClr val="FFDC47">
                <a:alpha val="89803"/>
              </a:srgbClr>
            </a:solidFill>
            <a:ln w="9525">
              <a:solidFill>
                <a:schemeClr val="tx1"/>
              </a:solidFill>
              <a:round/>
            </a:ln>
          </p:spPr>
          <p:txBody>
            <a:bodyPr/>
            <a:lstStyle/>
            <a:p>
              <a:pPr algn="ctr"/>
              <a:endParaRPr lang="zh-CN" altLang="zh-CN"/>
            </a:p>
          </p:txBody>
        </p:sp>
        <p:sp>
          <p:nvSpPr>
            <p:cNvPr id="19466" name="Text Box 11"/>
            <p:cNvSpPr txBox="1">
              <a:spLocks noChangeArrowheads="1"/>
            </p:cNvSpPr>
            <p:nvPr/>
          </p:nvSpPr>
          <p:spPr bwMode="auto">
            <a:xfrm>
              <a:off x="2832" y="1200"/>
              <a:ext cx="149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dirty="0">
                  <a:solidFill>
                    <a:srgbClr val="FF0066"/>
                  </a:solidFill>
                  <a:ea typeface="楷体" panose="02010609060101010101" pitchFamily="49" charset="-122"/>
                </a:rPr>
                <a:t>adv. </a:t>
              </a:r>
              <a:r>
                <a:rPr lang="zh-CN" altLang="en-US" sz="2400" dirty="0">
                  <a:solidFill>
                    <a:srgbClr val="FF0066"/>
                  </a:solidFill>
                  <a:ea typeface="楷体" panose="02010609060101010101" pitchFamily="49" charset="-122"/>
                </a:rPr>
                <a:t>特别，尤其</a:t>
              </a:r>
            </a:p>
          </p:txBody>
        </p:sp>
        <p:pic>
          <p:nvPicPr>
            <p:cNvPr id="19467" name="Picture 21"/>
            <p:cNvPicPr>
              <a:picLocks noChangeAspect="1" noChangeArrowheads="1"/>
            </p:cNvPicPr>
            <p:nvPr/>
          </p:nvPicPr>
          <p:blipFill>
            <a:blip r:embed="rId6" cstate="email">
              <a:clrChange>
                <a:clrFrom>
                  <a:srgbClr val="FFFFFF"/>
                </a:clrFrom>
                <a:clrTo>
                  <a:srgbClr val="FFFFFF">
                    <a:alpha val="0"/>
                  </a:srgbClr>
                </a:clrTo>
              </a:clrChange>
            </a:blip>
            <a:srcRect/>
            <a:stretch>
              <a:fillRect/>
            </a:stretch>
          </p:blipFill>
          <p:spPr bwMode="auto">
            <a:xfrm>
              <a:off x="1929" y="1225"/>
              <a:ext cx="960"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 presetClass="exit" presetSubtype="10" fill="hold" nodeType="clickEffect">
                                  <p:stCondLst>
                                    <p:cond delay="0"/>
                                  </p:stCondLst>
                                  <p:childTnLst>
                                    <p:animEffect transition="out" filter="checkerboard(across)">
                                      <p:cBhvr>
                                        <p:cTn id="10" dur="500"/>
                                        <p:tgtEl>
                                          <p:spTgt spid="4"/>
                                        </p:tgtEl>
                                      </p:cBhvr>
                                    </p:animEffect>
                                    <p:set>
                                      <p:cBhvr>
                                        <p:cTn id="11" dur="1" fill="hold">
                                          <p:stCondLst>
                                            <p:cond delay="499"/>
                                          </p:stCondLst>
                                        </p:cTn>
                                        <p:tgtEl>
                                          <p:spTgt spid="4"/>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500" fill="hold"/>
                                        <p:tgtEl>
                                          <p:spTgt spid="3"/>
                                        </p:tgtEl>
                                        <p:attrNameLst>
                                          <p:attrName>ppt_x</p:attrName>
                                        </p:attrNameLst>
                                      </p:cBhvr>
                                      <p:tavLst>
                                        <p:tav tm="0">
                                          <p:val>
                                            <p:strVal val="#ppt_x"/>
                                          </p:val>
                                        </p:tav>
                                        <p:tav tm="100000">
                                          <p:val>
                                            <p:strVal val="#ppt_x"/>
                                          </p:val>
                                        </p:tav>
                                      </p:tavLst>
                                    </p:anim>
                                    <p:anim calcmode="lin" valueType="num">
                                      <p:cBhvr additive="base">
                                        <p:cTn id="17" dur="500" fill="hold"/>
                                        <p:tgtEl>
                                          <p:spTgt spid="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4"/>
                                            </p:cond>
                                          </p:stCondLst>
                                          <p:endCondLst>
                                            <p:cond evt="onStopAudio" delay="0">
                                              <p:tgtEl>
                                                <p:sldTgt/>
                                              </p:tgtEl>
                                            </p:cond>
                                          </p:endCondLst>
                                        </p:cTn>
                                        <p:tgtEl>
                                          <p:sndTgt r:embed="rId3" name="type.wav"/>
                                        </p:tgtEl>
                                      </p:cMediaNode>
                                    </p:audio>
                                  </p:subTnLst>
                                </p:cTn>
                              </p:par>
                            </p:childTnLst>
                          </p:cTn>
                        </p:par>
                      </p:childTnLst>
                    </p:cTn>
                  </p:par>
                  <p:par>
                    <p:cTn id="18" fill="hold">
                      <p:stCondLst>
                        <p:cond delay="indefinite"/>
                      </p:stCondLst>
                      <p:childTnLst>
                        <p:par>
                          <p:cTn id="19" fill="hold">
                            <p:stCondLst>
                              <p:cond delay="0"/>
                            </p:stCondLst>
                            <p:childTnLst>
                              <p:par>
                                <p:cTn id="20" presetID="8" presetClass="exit" presetSubtype="16" fill="hold" nodeType="clickEffect">
                                  <p:stCondLst>
                                    <p:cond delay="0"/>
                                  </p:stCondLst>
                                  <p:childTnLst>
                                    <p:animEffect transition="out" filter="diamond(in)">
                                      <p:cBhvr>
                                        <p:cTn id="21" dur="500"/>
                                        <p:tgtEl>
                                          <p:spTgt spid="3"/>
                                        </p:tgtEl>
                                      </p:cBhvr>
                                    </p:animEffect>
                                    <p:set>
                                      <p:cBhvr>
                                        <p:cTn id="22"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WW.2PPT.COM&#10;">
  <a:themeElements>
    <a:clrScheme name="1_Default Design 3">
      <a:dk1>
        <a:srgbClr val="000000"/>
      </a:dk1>
      <a:lt1>
        <a:srgbClr val="FFFFFF"/>
      </a:lt1>
      <a:dk2>
        <a:srgbClr val="003366"/>
      </a:dk2>
      <a:lt2>
        <a:srgbClr val="C0C0C0"/>
      </a:lt2>
      <a:accent1>
        <a:srgbClr val="4EA7EA"/>
      </a:accent1>
      <a:accent2>
        <a:srgbClr val="93C052"/>
      </a:accent2>
      <a:accent3>
        <a:srgbClr val="FFFFFF"/>
      </a:accent3>
      <a:accent4>
        <a:srgbClr val="000000"/>
      </a:accent4>
      <a:accent5>
        <a:srgbClr val="B2D0F3"/>
      </a:accent5>
      <a:accent6>
        <a:srgbClr val="85AE49"/>
      </a:accent6>
      <a:hlink>
        <a:srgbClr val="9999FF"/>
      </a:hlink>
      <a:folHlink>
        <a:srgbClr val="855ADA"/>
      </a:folHlink>
    </a:clrScheme>
    <a:fontScheme name="1_Default Design">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193583"/>
        </a:dk2>
        <a:lt2>
          <a:srgbClr val="C0C0C0"/>
        </a:lt2>
        <a:accent1>
          <a:srgbClr val="E46C22"/>
        </a:accent1>
        <a:accent2>
          <a:srgbClr val="14CAEE"/>
        </a:accent2>
        <a:accent3>
          <a:srgbClr val="FFFFFF"/>
        </a:accent3>
        <a:accent4>
          <a:srgbClr val="000000"/>
        </a:accent4>
        <a:accent5>
          <a:srgbClr val="EFBAAB"/>
        </a:accent5>
        <a:accent6>
          <a:srgbClr val="11B7D8"/>
        </a:accent6>
        <a:hlink>
          <a:srgbClr val="6A6AE2"/>
        </a:hlink>
        <a:folHlink>
          <a:srgbClr val="66A444"/>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3366"/>
        </a:dk2>
        <a:lt2>
          <a:srgbClr val="C0C0C0"/>
        </a:lt2>
        <a:accent1>
          <a:srgbClr val="76CA2A"/>
        </a:accent1>
        <a:accent2>
          <a:srgbClr val="E5772D"/>
        </a:accent2>
        <a:accent3>
          <a:srgbClr val="FFFFFF"/>
        </a:accent3>
        <a:accent4>
          <a:srgbClr val="000000"/>
        </a:accent4>
        <a:accent5>
          <a:srgbClr val="BDE1AC"/>
        </a:accent5>
        <a:accent6>
          <a:srgbClr val="CF6B28"/>
        </a:accent6>
        <a:hlink>
          <a:srgbClr val="1A50B2"/>
        </a:hlink>
        <a:folHlink>
          <a:srgbClr val="855ADA"/>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3366"/>
        </a:dk2>
        <a:lt2>
          <a:srgbClr val="C0C0C0"/>
        </a:lt2>
        <a:accent1>
          <a:srgbClr val="4EA7EA"/>
        </a:accent1>
        <a:accent2>
          <a:srgbClr val="93C052"/>
        </a:accent2>
        <a:accent3>
          <a:srgbClr val="FFFFFF"/>
        </a:accent3>
        <a:accent4>
          <a:srgbClr val="000000"/>
        </a:accent4>
        <a:accent5>
          <a:srgbClr val="B2D0F3"/>
        </a:accent5>
        <a:accent6>
          <a:srgbClr val="85AE49"/>
        </a:accent6>
        <a:hlink>
          <a:srgbClr val="9999FF"/>
        </a:hlink>
        <a:folHlink>
          <a:srgbClr val="855AD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445</Words>
  <Application>Microsoft Office PowerPoint</Application>
  <PresentationFormat>全屏显示(4:3)</PresentationFormat>
  <Paragraphs>160</Paragraphs>
  <Slides>19</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19</vt:i4>
      </vt:variant>
    </vt:vector>
  </HeadingPairs>
  <TitlesOfParts>
    <vt:vector size="27" baseType="lpstr">
      <vt:lpstr>楷体</vt:lpstr>
      <vt:lpstr>宋体</vt:lpstr>
      <vt:lpstr>微软雅黑</vt:lpstr>
      <vt:lpstr>Arial</vt:lpstr>
      <vt:lpstr>Arial Narrow</vt:lpstr>
      <vt:lpstr>Times New Roman</vt:lpstr>
      <vt:lpstr>Wingdings</vt:lpstr>
      <vt:lpstr>WWW.2PPT.COM
</vt:lpstr>
      <vt:lpstr>PowerPoint 演示文稿</vt:lpstr>
      <vt:lpstr>PowerPoint 演示文稿</vt:lpstr>
      <vt:lpstr>PowerPoint 演示文稿</vt:lpstr>
      <vt:lpstr>PowerPoint 演示文稿</vt:lpstr>
      <vt:lpstr>PowerPoint 演示文稿</vt:lpstr>
      <vt:lpstr>PowerPoint 演示文稿</vt:lpstr>
      <vt:lpstr>1a Read and understand</vt:lpstr>
      <vt:lpstr>Read 1a again and complete the table. Then retell the passage.</vt:lpstr>
      <vt:lpstr>PowerPoint 演示文稿</vt:lpstr>
      <vt:lpstr>PowerPoint 演示文稿</vt:lpstr>
      <vt:lpstr>PowerPoint 演示文稿</vt:lpstr>
      <vt:lpstr> Discuss in groups to find more information and give your own opinions. </vt:lpstr>
      <vt:lpstr>PowerPoint 演示文稿</vt:lpstr>
      <vt:lpstr>PowerPoint 演示文稿</vt:lpstr>
      <vt:lpstr>Exercise</vt:lpstr>
      <vt:lpstr>Summary ①</vt:lpstr>
      <vt:lpstr>PowerPoint 演示文稿</vt:lpstr>
      <vt:lpstr>Project</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cp:lastPrinted>2113-01-01T00:00:00Z</cp:lastPrinted>
  <dcterms:created xsi:type="dcterms:W3CDTF">2013-07-18T12:49:00Z</dcterms:created>
  <dcterms:modified xsi:type="dcterms:W3CDTF">2023-01-16T18:07:32Z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91BDAC92C5AC4D4EA4CF12C82D639278</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