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257" r:id="rId4"/>
    <p:sldId id="258" r:id="rId5"/>
    <p:sldId id="259" r:id="rId6"/>
    <p:sldId id="260" r:id="rId7"/>
    <p:sldId id="300" r:id="rId8"/>
    <p:sldId id="261" r:id="rId9"/>
    <p:sldId id="303" r:id="rId10"/>
    <p:sldId id="274" r:id="rId11"/>
    <p:sldId id="308" r:id="rId12"/>
    <p:sldId id="275" r:id="rId13"/>
    <p:sldId id="295" r:id="rId14"/>
    <p:sldId id="296" r:id="rId15"/>
    <p:sldId id="309" r:id="rId16"/>
    <p:sldId id="304" r:id="rId17"/>
    <p:sldId id="306" r:id="rId18"/>
    <p:sldId id="298" r:id="rId19"/>
    <p:sldId id="266" r:id="rId20"/>
    <p:sldId id="310" r:id="rId21"/>
    <p:sldId id="301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#1">
  <dgm:title val=""/>
  <dgm:desc val=""/>
  <dgm:catLst>
    <dgm:cat type="accent2" pri="11400"/>
  </dgm:catLst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#2">
  <dgm:title val=""/>
  <dgm:desc val=""/>
  <dgm:catLst>
    <dgm:cat type="accent2" pri="11400"/>
  </dgm:catLst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99067-3648-4F10-9B22-3B011EA46640}" type="doc">
      <dgm:prSet loTypeId="urn:microsoft.com/office/officeart/2005/8/layout/process1" loCatId="process" qsTypeId="urn:microsoft.com/office/officeart/2005/8/quickstyle/simple2#1" qsCatId="simple" csTypeId="urn:microsoft.com/office/officeart/2005/8/colors/accent2_4#1" csCatId="accent2" phldr="1"/>
      <dgm:spPr/>
    </dgm:pt>
    <dgm:pt modelId="{E762CA2C-82E9-4935-A5D7-28B4EF9C0C75}">
      <dgm:prSet phldrT="[文本]" custT="1"/>
      <dgm:spPr/>
      <dgm:t>
        <a:bodyPr/>
        <a:lstStyle/>
        <a:p>
          <a:r>
            <a:rPr lang="zh-CN" altLang="en-US" sz="360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和</a:t>
          </a:r>
        </a:p>
      </dgm:t>
    </dgm:pt>
    <dgm:pt modelId="{E343B21C-8B08-44FE-9AEA-A3C5784410BD}" type="parTrans" cxnId="{1F628C6D-2EA3-44CC-86FD-18609AF6E537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A4D18B46-0309-4987-B877-F55D9C126FFE}" type="sibTrans" cxnId="{1F628C6D-2EA3-44CC-86FD-18609AF6E537}">
      <dgm:prSet custT="1"/>
      <dgm:spPr/>
      <dgm:t>
        <a:bodyPr/>
        <a:lstStyle/>
        <a:p>
          <a:endParaRPr lang="zh-CN" altLang="en-US" sz="28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E9C03059-EB2C-47FE-817E-C01212E7622F}">
      <dgm:prSet phldrT="[文本]" custT="1"/>
      <dgm:spPr/>
      <dgm:t>
        <a:bodyPr/>
        <a:lstStyle/>
        <a:p>
          <a:r>
            <a:rPr lang="zh-CN" altLang="en-US" sz="36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rPr>
            <a:t>积</a:t>
          </a:r>
        </a:p>
      </dgm:t>
    </dgm:pt>
    <dgm:pt modelId="{CC9955AF-1974-4224-BE98-9727C144AB1F}" type="parTrans" cxnId="{F6C67299-3C7F-415A-9EA4-C558FD22F562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0191075-104D-4511-8C95-18C3D4A910B5}" type="sibTrans" cxnId="{F6C67299-3C7F-415A-9EA4-C558FD22F562}">
      <dgm:prSet/>
      <dgm:spPr/>
      <dgm:t>
        <a:bodyPr/>
        <a:lstStyle/>
        <a:p>
          <a:endParaRPr lang="zh-CN" altLang="en-US" sz="240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3A77936-EE6A-4CC9-91E2-EE1DB8DCFEAF}" type="pres">
      <dgm:prSet presAssocID="{5A299067-3648-4F10-9B22-3B011EA46640}" presName="Name0" presStyleCnt="0">
        <dgm:presLayoutVars>
          <dgm:dir/>
          <dgm:resizeHandles val="exact"/>
        </dgm:presLayoutVars>
      </dgm:prSet>
      <dgm:spPr/>
    </dgm:pt>
    <dgm:pt modelId="{FF636B41-984C-45D7-A002-6A23628AE943}" type="pres">
      <dgm:prSet presAssocID="{E762CA2C-82E9-4935-A5D7-28B4EF9C0C7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3F3D97-A18D-4BE5-B3CB-62AA4DA106C3}" type="pres">
      <dgm:prSet presAssocID="{A4D18B46-0309-4987-B877-F55D9C126FFE}" presName="sibTrans" presStyleLbl="sibTrans2D1" presStyleIdx="0" presStyleCnt="1" custScaleX="143954"/>
      <dgm:spPr/>
      <dgm:t>
        <a:bodyPr/>
        <a:lstStyle/>
        <a:p>
          <a:endParaRPr lang="zh-CN" altLang="en-US"/>
        </a:p>
      </dgm:t>
    </dgm:pt>
    <dgm:pt modelId="{2C9241E5-088C-4ADB-BA42-BC06B4495880}" type="pres">
      <dgm:prSet presAssocID="{A4D18B46-0309-4987-B877-F55D9C126FFE}" presName="connectorText" presStyleLbl="sibTrans2D1" presStyleIdx="0" presStyleCnt="1"/>
      <dgm:spPr/>
      <dgm:t>
        <a:bodyPr/>
        <a:lstStyle/>
        <a:p>
          <a:endParaRPr lang="zh-CN" altLang="en-US"/>
        </a:p>
      </dgm:t>
    </dgm:pt>
    <dgm:pt modelId="{CBEE91B7-2400-47FF-BA17-F8186F2C5A09}" type="pres">
      <dgm:prSet presAssocID="{E9C03059-EB2C-47FE-817E-C01212E7622F}" presName="node" presStyleLbl="node1" presStyleIdx="1" presStyleCnt="2" custLinFactX="11689" custLinFactNeighborX="100000" custLinFactNeighborY="-492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641D90D-B02F-4968-A91B-34234FE8808D}" type="presOf" srcId="{5A299067-3648-4F10-9B22-3B011EA46640}" destId="{C3A77936-EE6A-4CC9-91E2-EE1DB8DCFEAF}" srcOrd="0" destOrd="0" presId="urn:microsoft.com/office/officeart/2005/8/layout/process1"/>
    <dgm:cxn modelId="{4BA48336-858F-40EA-B6F6-391D0D6755AD}" type="presOf" srcId="{E762CA2C-82E9-4935-A5D7-28B4EF9C0C75}" destId="{FF636B41-984C-45D7-A002-6A23628AE943}" srcOrd="0" destOrd="0" presId="urn:microsoft.com/office/officeart/2005/8/layout/process1"/>
    <dgm:cxn modelId="{CF2A7F45-230C-4AA6-B93A-35748E4FC195}" type="presOf" srcId="{E9C03059-EB2C-47FE-817E-C01212E7622F}" destId="{CBEE91B7-2400-47FF-BA17-F8186F2C5A09}" srcOrd="0" destOrd="0" presId="urn:microsoft.com/office/officeart/2005/8/layout/process1"/>
    <dgm:cxn modelId="{1F628C6D-2EA3-44CC-86FD-18609AF6E537}" srcId="{5A299067-3648-4F10-9B22-3B011EA46640}" destId="{E762CA2C-82E9-4935-A5D7-28B4EF9C0C75}" srcOrd="0" destOrd="0" parTransId="{E343B21C-8B08-44FE-9AEA-A3C5784410BD}" sibTransId="{A4D18B46-0309-4987-B877-F55D9C126FFE}"/>
    <dgm:cxn modelId="{AF7BAFD1-77B0-4744-9357-4AE4A8C95BFB}" type="presOf" srcId="{A4D18B46-0309-4987-B877-F55D9C126FFE}" destId="{2C9241E5-088C-4ADB-BA42-BC06B4495880}" srcOrd="1" destOrd="0" presId="urn:microsoft.com/office/officeart/2005/8/layout/process1"/>
    <dgm:cxn modelId="{A7FE58C6-4E79-4FD9-BEAC-C567125818C4}" type="presOf" srcId="{A4D18B46-0309-4987-B877-F55D9C126FFE}" destId="{A83F3D97-A18D-4BE5-B3CB-62AA4DA106C3}" srcOrd="0" destOrd="0" presId="urn:microsoft.com/office/officeart/2005/8/layout/process1"/>
    <dgm:cxn modelId="{F6C67299-3C7F-415A-9EA4-C558FD22F562}" srcId="{5A299067-3648-4F10-9B22-3B011EA46640}" destId="{E9C03059-EB2C-47FE-817E-C01212E7622F}" srcOrd="1" destOrd="0" parTransId="{CC9955AF-1974-4224-BE98-9727C144AB1F}" sibTransId="{10191075-104D-4511-8C95-18C3D4A910B5}"/>
    <dgm:cxn modelId="{75DE5F8E-F118-4713-A485-A05355816CE9}" type="presParOf" srcId="{C3A77936-EE6A-4CC9-91E2-EE1DB8DCFEAF}" destId="{FF636B41-984C-45D7-A002-6A23628AE943}" srcOrd="0" destOrd="0" presId="urn:microsoft.com/office/officeart/2005/8/layout/process1"/>
    <dgm:cxn modelId="{67EDDEAF-5821-474D-B27F-ADBB4FF27B0D}" type="presParOf" srcId="{C3A77936-EE6A-4CC9-91E2-EE1DB8DCFEAF}" destId="{A83F3D97-A18D-4BE5-B3CB-62AA4DA106C3}" srcOrd="1" destOrd="0" presId="urn:microsoft.com/office/officeart/2005/8/layout/process1"/>
    <dgm:cxn modelId="{6AA0324B-B777-4E5B-B673-C7101E2D48C5}" type="presParOf" srcId="{A83F3D97-A18D-4BE5-B3CB-62AA4DA106C3}" destId="{2C9241E5-088C-4ADB-BA42-BC06B4495880}" srcOrd="0" destOrd="0" presId="urn:microsoft.com/office/officeart/2005/8/layout/process1"/>
    <dgm:cxn modelId="{EF9B97DF-72DD-4A98-B81F-7969D5B238D4}" type="presParOf" srcId="{C3A77936-EE6A-4CC9-91E2-EE1DB8DCFEAF}" destId="{CBEE91B7-2400-47FF-BA17-F8186F2C5A0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AE259-A4B1-43AE-9A3F-7D6B0CB59392}" type="doc">
      <dgm:prSet loTypeId="urn:microsoft.com/office/officeart/2005/8/layout/radial5" loCatId="relationship" qsTypeId="urn:microsoft.com/office/officeart/2005/8/quickstyle/3d2#1" qsCatId="3D" csTypeId="urn:microsoft.com/office/officeart/2005/8/colors/accent2_4#2" csCatId="accent2" phldr="1"/>
      <dgm:spPr/>
      <dgm:t>
        <a:bodyPr/>
        <a:lstStyle/>
        <a:p>
          <a:endParaRPr lang="zh-CN" altLang="en-US"/>
        </a:p>
      </dgm:t>
    </dgm:pt>
    <dgm:pt modelId="{4F17671B-664B-4A8B-8C78-EE9A345A1AF8}">
      <dgm:prSet phldrT="[文本]"/>
      <dgm:spPr/>
      <dgm:t>
        <a:bodyPr/>
        <a:lstStyle/>
        <a:p>
          <a:r>
            <a:rPr lang="zh-CN" altLang="en-US" dirty="0"/>
            <a:t>公因式</a:t>
          </a:r>
        </a:p>
      </dgm:t>
    </dgm:pt>
    <dgm:pt modelId="{830AE969-09EE-4145-B465-CC9D8B452076}" type="parTrans" cxnId="{348BA356-2673-475E-A022-4B5B19BDE628}">
      <dgm:prSet/>
      <dgm:spPr/>
      <dgm:t>
        <a:bodyPr/>
        <a:lstStyle/>
        <a:p>
          <a:endParaRPr lang="zh-CN" altLang="en-US"/>
        </a:p>
      </dgm:t>
    </dgm:pt>
    <dgm:pt modelId="{26058788-9FD0-4BC2-8CC9-8169559FBD64}" type="sibTrans" cxnId="{348BA356-2673-475E-A022-4B5B19BDE628}">
      <dgm:prSet/>
      <dgm:spPr/>
      <dgm:t>
        <a:bodyPr/>
        <a:lstStyle/>
        <a:p>
          <a:endParaRPr lang="zh-CN" altLang="en-US"/>
        </a:p>
      </dgm:t>
    </dgm:pt>
    <dgm:pt modelId="{8DEA46C3-313A-4731-BAF6-AE660E58356C}">
      <dgm:prSet phldrT="[文本]"/>
      <dgm:spPr/>
      <dgm:t>
        <a:bodyPr/>
        <a:lstStyle/>
        <a:p>
          <a:r>
            <a:rPr lang="zh-CN" altLang="en-US" dirty="0"/>
            <a:t>单项式</a:t>
          </a:r>
        </a:p>
      </dgm:t>
    </dgm:pt>
    <dgm:pt modelId="{9762220E-5419-4E35-BFCC-12C1DE7212D8}" type="parTrans" cxnId="{90D715C4-2626-4318-AED9-305072F0034A}">
      <dgm:prSet/>
      <dgm:spPr/>
      <dgm:t>
        <a:bodyPr/>
        <a:lstStyle/>
        <a:p>
          <a:endParaRPr lang="zh-CN" altLang="en-US"/>
        </a:p>
      </dgm:t>
    </dgm:pt>
    <dgm:pt modelId="{A9DDAC0A-9DE3-4025-BFAF-04F5780F2CAE}" type="sibTrans" cxnId="{90D715C4-2626-4318-AED9-305072F0034A}">
      <dgm:prSet/>
      <dgm:spPr/>
      <dgm:t>
        <a:bodyPr/>
        <a:lstStyle/>
        <a:p>
          <a:endParaRPr lang="zh-CN" altLang="en-US"/>
        </a:p>
      </dgm:t>
    </dgm:pt>
    <dgm:pt modelId="{7CFD8BDD-EC72-4BE5-9B8B-62248B245549}">
      <dgm:prSet phldrT="[文本]"/>
      <dgm:spPr/>
      <dgm:t>
        <a:bodyPr/>
        <a:lstStyle/>
        <a:p>
          <a:r>
            <a:rPr lang="zh-CN" altLang="en-US" dirty="0"/>
            <a:t>多项式</a:t>
          </a:r>
        </a:p>
      </dgm:t>
    </dgm:pt>
    <dgm:pt modelId="{D0A5E5FC-D100-4521-9D50-F72F1CC37BC2}" type="parTrans" cxnId="{2A82E2FC-8B1B-4128-9935-64EF526D000D}">
      <dgm:prSet/>
      <dgm:spPr/>
      <dgm:t>
        <a:bodyPr/>
        <a:lstStyle/>
        <a:p>
          <a:endParaRPr lang="zh-CN" altLang="en-US"/>
        </a:p>
      </dgm:t>
    </dgm:pt>
    <dgm:pt modelId="{76CC7E32-1D20-40EE-88E8-2612D7753DA3}" type="sibTrans" cxnId="{2A82E2FC-8B1B-4128-9935-64EF526D000D}">
      <dgm:prSet/>
      <dgm:spPr/>
      <dgm:t>
        <a:bodyPr/>
        <a:lstStyle/>
        <a:p>
          <a:endParaRPr lang="zh-CN" altLang="en-US"/>
        </a:p>
      </dgm:t>
    </dgm:pt>
    <dgm:pt modelId="{0CB91CA8-1925-4A95-8D9B-3AC04504DAD1}" type="pres">
      <dgm:prSet presAssocID="{D7CAE259-A4B1-43AE-9A3F-7D6B0CB5939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D0B916-981D-4D77-8033-AEDF08B86CEE}" type="pres">
      <dgm:prSet presAssocID="{4F17671B-664B-4A8B-8C78-EE9A345A1AF8}" presName="centerShape" presStyleLbl="node0" presStyleIdx="0" presStyleCnt="1" custScaleX="195157"/>
      <dgm:spPr/>
      <dgm:t>
        <a:bodyPr/>
        <a:lstStyle/>
        <a:p>
          <a:endParaRPr lang="zh-CN" altLang="en-US"/>
        </a:p>
      </dgm:t>
    </dgm:pt>
    <dgm:pt modelId="{057C6CBF-A5C9-42C8-B406-24B139276DA1}" type="pres">
      <dgm:prSet presAssocID="{9762220E-5419-4E35-BFCC-12C1DE7212D8}" presName="parTrans" presStyleLbl="sibTrans2D1" presStyleIdx="0" presStyleCnt="2"/>
      <dgm:spPr/>
      <dgm:t>
        <a:bodyPr/>
        <a:lstStyle/>
        <a:p>
          <a:endParaRPr lang="zh-CN" altLang="en-US"/>
        </a:p>
      </dgm:t>
    </dgm:pt>
    <dgm:pt modelId="{C83F75CE-588B-4781-A170-034EC51421FE}" type="pres">
      <dgm:prSet presAssocID="{9762220E-5419-4E35-BFCC-12C1DE7212D8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505B94DA-D8CB-451E-835C-0376375B8E14}" type="pres">
      <dgm:prSet presAssocID="{8DEA46C3-313A-4731-BAF6-AE660E58356C}" presName="node" presStyleLbl="node1" presStyleIdx="0" presStyleCnt="2" custScaleX="146633" custScaleY="1358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2C6B72-60B0-42BE-8E5D-C524DD28764D}" type="pres">
      <dgm:prSet presAssocID="{D0A5E5FC-D100-4521-9D50-F72F1CC37BC2}" presName="parTrans" presStyleLbl="sibTrans2D1" presStyleIdx="1" presStyleCnt="2"/>
      <dgm:spPr/>
      <dgm:t>
        <a:bodyPr/>
        <a:lstStyle/>
        <a:p>
          <a:endParaRPr lang="zh-CN" altLang="en-US"/>
        </a:p>
      </dgm:t>
    </dgm:pt>
    <dgm:pt modelId="{B9B611AE-2C73-40CC-904C-8EE35F9FD94B}" type="pres">
      <dgm:prSet presAssocID="{D0A5E5FC-D100-4521-9D50-F72F1CC37BC2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2363131F-FCB5-4481-BA00-EBAA8E68AD20}" type="pres">
      <dgm:prSet presAssocID="{7CFD8BDD-EC72-4BE5-9B8B-62248B245549}" presName="node" presStyleLbl="node1" presStyleIdx="1" presStyleCnt="2" custScaleX="148839" custScaleY="13337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0279329-0030-4EB9-A317-6C3F55C438C5}" type="presOf" srcId="{9762220E-5419-4E35-BFCC-12C1DE7212D8}" destId="{C83F75CE-588B-4781-A170-034EC51421FE}" srcOrd="1" destOrd="0" presId="urn:microsoft.com/office/officeart/2005/8/layout/radial5"/>
    <dgm:cxn modelId="{0E83F639-92A0-4F8A-B795-F4B27A39A016}" type="presOf" srcId="{D7CAE259-A4B1-43AE-9A3F-7D6B0CB59392}" destId="{0CB91CA8-1925-4A95-8D9B-3AC04504DAD1}" srcOrd="0" destOrd="0" presId="urn:microsoft.com/office/officeart/2005/8/layout/radial5"/>
    <dgm:cxn modelId="{83205245-15FD-4B30-B5EA-179093200127}" type="presOf" srcId="{9762220E-5419-4E35-BFCC-12C1DE7212D8}" destId="{057C6CBF-A5C9-42C8-B406-24B139276DA1}" srcOrd="0" destOrd="0" presId="urn:microsoft.com/office/officeart/2005/8/layout/radial5"/>
    <dgm:cxn modelId="{306C5DB5-BF23-44C8-BF56-6F1AD047B002}" type="presOf" srcId="{7CFD8BDD-EC72-4BE5-9B8B-62248B245549}" destId="{2363131F-FCB5-4481-BA00-EBAA8E68AD20}" srcOrd="0" destOrd="0" presId="urn:microsoft.com/office/officeart/2005/8/layout/radial5"/>
    <dgm:cxn modelId="{AF0D60B2-278F-4ECD-926C-544679914D12}" type="presOf" srcId="{8DEA46C3-313A-4731-BAF6-AE660E58356C}" destId="{505B94DA-D8CB-451E-835C-0376375B8E14}" srcOrd="0" destOrd="0" presId="urn:microsoft.com/office/officeart/2005/8/layout/radial5"/>
    <dgm:cxn modelId="{348BA356-2673-475E-A022-4B5B19BDE628}" srcId="{D7CAE259-A4B1-43AE-9A3F-7D6B0CB59392}" destId="{4F17671B-664B-4A8B-8C78-EE9A345A1AF8}" srcOrd="0" destOrd="0" parTransId="{830AE969-09EE-4145-B465-CC9D8B452076}" sibTransId="{26058788-9FD0-4BC2-8CC9-8169559FBD64}"/>
    <dgm:cxn modelId="{52B08785-575C-47DB-871A-6D3ED57782BE}" type="presOf" srcId="{D0A5E5FC-D100-4521-9D50-F72F1CC37BC2}" destId="{DD2C6B72-60B0-42BE-8E5D-C524DD28764D}" srcOrd="0" destOrd="0" presId="urn:microsoft.com/office/officeart/2005/8/layout/radial5"/>
    <dgm:cxn modelId="{DEE91CF5-D3D8-4D14-8A35-C7AB02EA6BE2}" type="presOf" srcId="{4F17671B-664B-4A8B-8C78-EE9A345A1AF8}" destId="{DDD0B916-981D-4D77-8033-AEDF08B86CEE}" srcOrd="0" destOrd="0" presId="urn:microsoft.com/office/officeart/2005/8/layout/radial5"/>
    <dgm:cxn modelId="{2A82E2FC-8B1B-4128-9935-64EF526D000D}" srcId="{4F17671B-664B-4A8B-8C78-EE9A345A1AF8}" destId="{7CFD8BDD-EC72-4BE5-9B8B-62248B245549}" srcOrd="1" destOrd="0" parTransId="{D0A5E5FC-D100-4521-9D50-F72F1CC37BC2}" sibTransId="{76CC7E32-1D20-40EE-88E8-2612D7753DA3}"/>
    <dgm:cxn modelId="{90D715C4-2626-4318-AED9-305072F0034A}" srcId="{4F17671B-664B-4A8B-8C78-EE9A345A1AF8}" destId="{8DEA46C3-313A-4731-BAF6-AE660E58356C}" srcOrd="0" destOrd="0" parTransId="{9762220E-5419-4E35-BFCC-12C1DE7212D8}" sibTransId="{A9DDAC0A-9DE3-4025-BFAF-04F5780F2CAE}"/>
    <dgm:cxn modelId="{9E39574E-4401-438A-886C-CF1CA113F4BA}" type="presOf" srcId="{D0A5E5FC-D100-4521-9D50-F72F1CC37BC2}" destId="{B9B611AE-2C73-40CC-904C-8EE35F9FD94B}" srcOrd="1" destOrd="0" presId="urn:microsoft.com/office/officeart/2005/8/layout/radial5"/>
    <dgm:cxn modelId="{C4522238-7651-445B-BB47-6190FFBFB315}" type="presParOf" srcId="{0CB91CA8-1925-4A95-8D9B-3AC04504DAD1}" destId="{DDD0B916-981D-4D77-8033-AEDF08B86CEE}" srcOrd="0" destOrd="0" presId="urn:microsoft.com/office/officeart/2005/8/layout/radial5"/>
    <dgm:cxn modelId="{0A2692FA-1877-4416-8B92-E84ECE570731}" type="presParOf" srcId="{0CB91CA8-1925-4A95-8D9B-3AC04504DAD1}" destId="{057C6CBF-A5C9-42C8-B406-24B139276DA1}" srcOrd="1" destOrd="0" presId="urn:microsoft.com/office/officeart/2005/8/layout/radial5"/>
    <dgm:cxn modelId="{0C6EF14F-DB42-447F-87DE-2CFB66BDDD01}" type="presParOf" srcId="{057C6CBF-A5C9-42C8-B406-24B139276DA1}" destId="{C83F75CE-588B-4781-A170-034EC51421FE}" srcOrd="0" destOrd="0" presId="urn:microsoft.com/office/officeart/2005/8/layout/radial5"/>
    <dgm:cxn modelId="{21387AB4-4212-41E7-81FA-DDF77584D1D9}" type="presParOf" srcId="{0CB91CA8-1925-4A95-8D9B-3AC04504DAD1}" destId="{505B94DA-D8CB-451E-835C-0376375B8E14}" srcOrd="2" destOrd="0" presId="urn:microsoft.com/office/officeart/2005/8/layout/radial5"/>
    <dgm:cxn modelId="{325398CC-764D-47BC-98C8-69EA75D3BB69}" type="presParOf" srcId="{0CB91CA8-1925-4A95-8D9B-3AC04504DAD1}" destId="{DD2C6B72-60B0-42BE-8E5D-C524DD28764D}" srcOrd="3" destOrd="0" presId="urn:microsoft.com/office/officeart/2005/8/layout/radial5"/>
    <dgm:cxn modelId="{BE0DF91E-68F3-4B05-A3BF-53585FCE1948}" type="presParOf" srcId="{DD2C6B72-60B0-42BE-8E5D-C524DD28764D}" destId="{B9B611AE-2C73-40CC-904C-8EE35F9FD94B}" srcOrd="0" destOrd="0" presId="urn:microsoft.com/office/officeart/2005/8/layout/radial5"/>
    <dgm:cxn modelId="{B3C68594-8FF8-46D5-82F4-19FAD3356FB9}" type="presParOf" srcId="{0CB91CA8-1925-4A95-8D9B-3AC04504DAD1}" destId="{2363131F-FCB5-4481-BA00-EBAA8E68AD20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36B41-984C-45D7-A002-6A23628AE943}">
      <dsp:nvSpPr>
        <dsp:cNvPr id="0" name=""/>
        <dsp:cNvSpPr/>
      </dsp:nvSpPr>
      <dsp:spPr>
        <a:xfrm>
          <a:off x="2310" y="0"/>
          <a:ext cx="1406656" cy="517849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和</a:t>
          </a:r>
        </a:p>
      </dsp:txBody>
      <dsp:txXfrm>
        <a:off x="17477" y="15167"/>
        <a:ext cx="1376322" cy="487515"/>
      </dsp:txXfrm>
    </dsp:sp>
    <dsp:sp modelId="{A83F3D97-A18D-4BE5-B3CB-62AA4DA106C3}">
      <dsp:nvSpPr>
        <dsp:cNvPr id="0" name=""/>
        <dsp:cNvSpPr/>
      </dsp:nvSpPr>
      <dsp:spPr>
        <a:xfrm>
          <a:off x="1484403" y="84499"/>
          <a:ext cx="431049" cy="348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kern="120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1484403" y="154269"/>
        <a:ext cx="326394" cy="209310"/>
      </dsp:txXfrm>
    </dsp:sp>
    <dsp:sp modelId="{CBEE91B7-2400-47FF-BA17-F8186F2C5A09}">
      <dsp:nvSpPr>
        <dsp:cNvPr id="0" name=""/>
        <dsp:cNvSpPr/>
      </dsp:nvSpPr>
      <dsp:spPr>
        <a:xfrm>
          <a:off x="1973940" y="0"/>
          <a:ext cx="1406656" cy="517849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rPr>
            <a:t>积</a:t>
          </a:r>
        </a:p>
      </dsp:txBody>
      <dsp:txXfrm>
        <a:off x="1989107" y="15167"/>
        <a:ext cx="1376322" cy="487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0B916-981D-4D77-8033-AEDF08B86CEE}">
      <dsp:nvSpPr>
        <dsp:cNvPr id="0" name=""/>
        <dsp:cNvSpPr/>
      </dsp:nvSpPr>
      <dsp:spPr>
        <a:xfrm>
          <a:off x="985799" y="933179"/>
          <a:ext cx="1086266" cy="556611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公因式</a:t>
          </a:r>
        </a:p>
      </dsp:txBody>
      <dsp:txXfrm>
        <a:off x="1144879" y="1014693"/>
        <a:ext cx="768106" cy="393583"/>
      </dsp:txXfrm>
    </dsp:sp>
    <dsp:sp modelId="{057C6CBF-A5C9-42C8-B406-24B139276DA1}">
      <dsp:nvSpPr>
        <dsp:cNvPr id="0" name=""/>
        <dsp:cNvSpPr/>
      </dsp:nvSpPr>
      <dsp:spPr>
        <a:xfrm rot="16200000">
          <a:off x="1502623" y="790404"/>
          <a:ext cx="52618" cy="189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800" kern="1200"/>
        </a:p>
      </dsp:txBody>
      <dsp:txXfrm>
        <a:off x="1510516" y="836146"/>
        <a:ext cx="36833" cy="113549"/>
      </dsp:txXfrm>
    </dsp:sp>
    <dsp:sp modelId="{505B94DA-D8CB-451E-835C-0376375B8E14}">
      <dsp:nvSpPr>
        <dsp:cNvPr id="0" name=""/>
        <dsp:cNvSpPr/>
      </dsp:nvSpPr>
      <dsp:spPr>
        <a:xfrm>
          <a:off x="1018822" y="-111414"/>
          <a:ext cx="1020220" cy="945314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单项式</a:t>
          </a:r>
        </a:p>
      </dsp:txBody>
      <dsp:txXfrm>
        <a:off x="1168230" y="27024"/>
        <a:ext cx="721404" cy="668438"/>
      </dsp:txXfrm>
    </dsp:sp>
    <dsp:sp modelId="{DD2C6B72-60B0-42BE-8E5D-C524DD28764D}">
      <dsp:nvSpPr>
        <dsp:cNvPr id="0" name=""/>
        <dsp:cNvSpPr/>
      </dsp:nvSpPr>
      <dsp:spPr>
        <a:xfrm rot="5400000">
          <a:off x="1500324" y="1447526"/>
          <a:ext cx="57216" cy="189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800" kern="1200"/>
        </a:p>
      </dsp:txBody>
      <dsp:txXfrm>
        <a:off x="1508907" y="1476793"/>
        <a:ext cx="40051" cy="113549"/>
      </dsp:txXfrm>
    </dsp:sp>
    <dsp:sp modelId="{2363131F-FCB5-4481-BA00-EBAA8E68AD20}">
      <dsp:nvSpPr>
        <dsp:cNvPr id="0" name=""/>
        <dsp:cNvSpPr/>
      </dsp:nvSpPr>
      <dsp:spPr>
        <a:xfrm>
          <a:off x="1011148" y="1597747"/>
          <a:ext cx="1035569" cy="92796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591173"/>
                <a:satOff val="7783"/>
                <a:lumOff val="466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591173"/>
                <a:satOff val="7783"/>
                <a:lumOff val="466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591173"/>
                <a:satOff val="7783"/>
                <a:lumOff val="466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/>
            <a:t>多项式</a:t>
          </a:r>
        </a:p>
      </dsp:txBody>
      <dsp:txXfrm>
        <a:off x="1162804" y="1733644"/>
        <a:ext cx="732257" cy="656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A772D30-4E77-41B5-B54D-2C7FBFC5C0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BFB1E56-30EB-440E-9905-44CDFF4053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B63C21-54C7-4ECC-9891-7A455747FE7F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1C0BB50-FCA1-477D-A96D-E7D70CDFC7F6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0040C28-4C44-4DD1-8080-E5F9AC07D828}" type="slidenum">
              <a:rPr lang="en-US" altLang="zh-CN" sz="1200"/>
              <a:t>17</a:t>
            </a:fld>
            <a:endParaRPr lang="en-US" altLang="zh-CN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2588281"/>
            <a:ext cx="8139178" cy="899167"/>
          </a:xfrm>
        </p:spPr>
        <p:txBody>
          <a:bodyPr rIns="25400" anchor="t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12" y="3566160"/>
            <a:ext cx="8139178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C330527-E0A8-40A7-803F-E4B15138D3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952508"/>
            <a:ext cx="713238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FB2D67C-80AF-4A5A-82D0-B20BAF9AF7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EFF46B7-3580-4D47-93B9-0BC365FB40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2588281"/>
            <a:ext cx="8139178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821D293-D135-4053-ADA3-750E2B6765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C330527-E0A8-40A7-803F-E4B15138D3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32000"/>
            <a:ext cx="8139178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1296000"/>
            <a:ext cx="8139178" cy="5041355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98BEDC5-843F-4282-AD03-29C35344A7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3808730"/>
            <a:ext cx="8139178" cy="624845"/>
          </a:xfrm>
        </p:spPr>
        <p:txBody>
          <a:bodyPr rIns="63500" anchor="t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2444" y="4511675"/>
            <a:ext cx="8139178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374AA6E-6BA5-450A-8C65-271B794FAF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32000"/>
            <a:ext cx="8139178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1296000"/>
            <a:ext cx="3962432" cy="5040000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46846BA-A59F-4C52-A544-2767BE96A0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432000"/>
            <a:ext cx="8139178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8" y="1296000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789043"/>
            <a:ext cx="3962400" cy="4552234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296000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789043"/>
            <a:ext cx="3962432" cy="4552234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31DD6BE-50CE-41B8-B35A-7B7FEB3611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65E87FA-7317-4224-AEEF-7FD2F636E7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0C93B9F-1045-4EEF-82DF-60BC14CD8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1296000"/>
            <a:ext cx="3962432" cy="5040000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1296000"/>
            <a:ext cx="3962432" cy="5040000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A43EAF0-233D-41CD-A002-AE80A6F3A3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4"/>
            </p:custDataLst>
          </p:nvPr>
        </p:nvSpPr>
        <p:spPr bwMode="auto">
          <a:xfrm>
            <a:off x="501650" y="431800"/>
            <a:ext cx="814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5"/>
            </p:custDataLst>
          </p:nvPr>
        </p:nvSpPr>
        <p:spPr bwMode="auto">
          <a:xfrm>
            <a:off x="501650" y="1295400"/>
            <a:ext cx="81407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60400" y="6350000"/>
            <a:ext cx="2024063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688" y="6350000"/>
            <a:ext cx="29686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6350000"/>
            <a:ext cx="2025650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6CCC0ED-840B-4A0D-BCA8-AE2689CDFCC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200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fontAlgn="base">
        <a:spcBef>
          <a:spcPct val="0"/>
        </a:spcBef>
        <a:spcAft>
          <a:spcPct val="0"/>
        </a:spcAft>
        <a:defRPr sz="21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2898" y="1867366"/>
            <a:ext cx="8474529" cy="1446559"/>
          </a:xfrm>
          <a:ln>
            <a:miter lim="800000"/>
          </a:ln>
        </p:spPr>
        <p:txBody>
          <a:bodyPr lIns="91440" tIns="45720" rIns="91440" bIns="4572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defTabSz="914400">
              <a:defRPr/>
            </a:pPr>
            <a:r>
              <a:rPr lang="en-US" altLang="zh-CN" sz="4400" kern="0" spc="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12.3 </a:t>
            </a:r>
            <a:r>
              <a:rPr lang="zh-CN" altLang="en-US" sz="4400" kern="0" spc="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用提公因式法进行因式分解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7543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027"/>
          <p:cNvSpPr txBox="1">
            <a:spLocks noChangeArrowheads="1"/>
          </p:cNvSpPr>
          <p:nvPr/>
        </p:nvSpPr>
        <p:spPr bwMode="auto">
          <a:xfrm>
            <a:off x="423863" y="1406525"/>
            <a:ext cx="69024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请独立</a:t>
            </a:r>
            <a:r>
              <a:rPr lang="zh-CN" altLang="en-US" sz="2700" b="1" dirty="0">
                <a:solidFill>
                  <a:srgbClr val="FF0000"/>
                </a:solidFill>
              </a:rPr>
              <a:t>找出</a:t>
            </a:r>
            <a:r>
              <a:rPr lang="zh-CN" altLang="en-US" sz="2400" b="1" dirty="0"/>
              <a:t>多项式 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3 x</a:t>
            </a:r>
            <a:r>
              <a:rPr lang="en-US" altLang="zh-CN" sz="24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 3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2400" b="1" dirty="0">
                <a:ea typeface="隶书" panose="02010509060101010101" pitchFamily="49" charset="-122"/>
              </a:rPr>
              <a:t>–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 6 x</a:t>
            </a:r>
            <a:r>
              <a:rPr lang="en-US" altLang="zh-CN" sz="2400" b="1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 y</a:t>
            </a:r>
            <a:r>
              <a:rPr lang="en-US" altLang="zh-CN" sz="2400" b="1" dirty="0"/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各项</a:t>
            </a:r>
            <a:r>
              <a:rPr lang="zh-CN" altLang="en-US" sz="2400" b="1" dirty="0"/>
              <a:t>的公因式。</a:t>
            </a:r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1824038" y="3103563"/>
            <a:ext cx="2343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800000"/>
                </a:solidFill>
              </a:rPr>
              <a:t>系数：最大</a:t>
            </a:r>
          </a:p>
          <a:p>
            <a:pPr algn="ctr"/>
            <a:r>
              <a:rPr lang="zh-CN" altLang="en-US" sz="2400" b="1">
                <a:solidFill>
                  <a:srgbClr val="800000"/>
                </a:solidFill>
              </a:rPr>
              <a:t>公约数</a:t>
            </a: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2884488" y="2447925"/>
            <a:ext cx="3794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21510" name="Line 1030"/>
          <p:cNvSpPr>
            <a:spLocks noChangeShapeType="1"/>
          </p:cNvSpPr>
          <p:nvPr/>
        </p:nvSpPr>
        <p:spPr bwMode="auto">
          <a:xfrm flipH="1">
            <a:off x="3046413" y="1908175"/>
            <a:ext cx="107950" cy="5953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1031"/>
          <p:cNvSpPr>
            <a:spLocks noChangeShapeType="1"/>
          </p:cNvSpPr>
          <p:nvPr/>
        </p:nvSpPr>
        <p:spPr bwMode="auto">
          <a:xfrm flipH="1">
            <a:off x="3181350" y="1800225"/>
            <a:ext cx="1054100" cy="8175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Text Box 1032"/>
          <p:cNvSpPr txBox="1">
            <a:spLocks noChangeArrowheads="1"/>
          </p:cNvSpPr>
          <p:nvPr/>
        </p:nvSpPr>
        <p:spPr bwMode="auto">
          <a:xfrm>
            <a:off x="4210050" y="3074988"/>
            <a:ext cx="14049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800000"/>
                </a:solidFill>
              </a:rPr>
              <a:t>字母：相同字母</a:t>
            </a:r>
          </a:p>
          <a:p>
            <a:endParaRPr lang="en-US" altLang="zh-CN" sz="2400" b="1">
              <a:solidFill>
                <a:srgbClr val="800000"/>
              </a:solidFill>
            </a:endParaRPr>
          </a:p>
        </p:txBody>
      </p:sp>
      <p:sp>
        <p:nvSpPr>
          <p:cNvPr id="21513" name="Line 1033"/>
          <p:cNvSpPr>
            <a:spLocks noChangeShapeType="1"/>
          </p:cNvSpPr>
          <p:nvPr/>
        </p:nvSpPr>
        <p:spPr bwMode="auto">
          <a:xfrm>
            <a:off x="3529013" y="1835150"/>
            <a:ext cx="1041400" cy="11049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Rectangle 1034"/>
          <p:cNvSpPr>
            <a:spLocks noChangeArrowheads="1"/>
          </p:cNvSpPr>
          <p:nvPr/>
        </p:nvSpPr>
        <p:spPr bwMode="auto">
          <a:xfrm>
            <a:off x="4521200" y="2719388"/>
            <a:ext cx="571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000" b="1">
                <a:solidFill>
                  <a:srgbClr val="00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lang="en-US" altLang="zh-CN" sz="3000" b="1">
                <a:solidFill>
                  <a:srgbClr val="0000CC"/>
                </a:solidFill>
              </a:rPr>
              <a:t> </a:t>
            </a:r>
            <a:r>
              <a:rPr lang="en-US" altLang="zh-CN" sz="2400" b="1"/>
              <a:t> </a:t>
            </a:r>
          </a:p>
        </p:txBody>
      </p:sp>
      <p:sp>
        <p:nvSpPr>
          <p:cNvPr id="21515" name="Line 1035"/>
          <p:cNvSpPr>
            <a:spLocks noChangeShapeType="1"/>
          </p:cNvSpPr>
          <p:nvPr/>
        </p:nvSpPr>
        <p:spPr bwMode="auto">
          <a:xfrm>
            <a:off x="4614863" y="1962150"/>
            <a:ext cx="52387" cy="88423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Line 1036"/>
          <p:cNvSpPr>
            <a:spLocks noChangeShapeType="1"/>
          </p:cNvSpPr>
          <p:nvPr/>
        </p:nvSpPr>
        <p:spPr bwMode="auto">
          <a:xfrm>
            <a:off x="3359150" y="1817688"/>
            <a:ext cx="228600" cy="0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Line 1037"/>
          <p:cNvSpPr>
            <a:spLocks noChangeShapeType="1"/>
          </p:cNvSpPr>
          <p:nvPr/>
        </p:nvSpPr>
        <p:spPr bwMode="auto">
          <a:xfrm>
            <a:off x="4464050" y="1831975"/>
            <a:ext cx="285750" cy="0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4" name="Rectangle 1044"/>
          <p:cNvSpPr>
            <a:spLocks noChangeArrowheads="1"/>
          </p:cNvSpPr>
          <p:nvPr/>
        </p:nvSpPr>
        <p:spPr bwMode="auto">
          <a:xfrm>
            <a:off x="2428875" y="3908425"/>
            <a:ext cx="4697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所以，公因式是　</a:t>
            </a:r>
            <a:r>
              <a:rPr lang="en-US" altLang="zh-CN" sz="2400" b="1">
                <a:latin typeface="隶书" panose="02010509060101010101" pitchFamily="49" charset="-122"/>
                <a:ea typeface="隶书" panose="02010509060101010101" pitchFamily="49" charset="-122"/>
              </a:rPr>
              <a:t>3x</a:t>
            </a:r>
            <a:r>
              <a:rPr lang="en-US" altLang="zh-CN" sz="2400" b="1" baseline="3000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endParaRPr lang="en-US" altLang="zh-CN" sz="2400" b="1" baseline="30000"/>
          </a:p>
        </p:txBody>
      </p:sp>
      <p:sp>
        <p:nvSpPr>
          <p:cNvPr id="21526" name="Text Box 1046"/>
          <p:cNvSpPr txBox="1">
            <a:spLocks noChangeArrowheads="1"/>
          </p:cNvSpPr>
          <p:nvPr/>
        </p:nvSpPr>
        <p:spPr bwMode="auto">
          <a:xfrm>
            <a:off x="5581650" y="2390775"/>
            <a:ext cx="2351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800000"/>
                </a:solidFill>
              </a:rPr>
              <a:t>指数：取最低的</a:t>
            </a:r>
          </a:p>
        </p:txBody>
      </p:sp>
      <p:sp>
        <p:nvSpPr>
          <p:cNvPr id="21527" name="Line 1047"/>
          <p:cNvSpPr>
            <a:spLocks noChangeShapeType="1"/>
          </p:cNvSpPr>
          <p:nvPr/>
        </p:nvSpPr>
        <p:spPr bwMode="auto">
          <a:xfrm>
            <a:off x="3749675" y="1746250"/>
            <a:ext cx="1660525" cy="8715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8" name="Line 1048"/>
          <p:cNvSpPr>
            <a:spLocks noChangeShapeType="1"/>
          </p:cNvSpPr>
          <p:nvPr/>
        </p:nvSpPr>
        <p:spPr bwMode="auto">
          <a:xfrm>
            <a:off x="4781550" y="1738313"/>
            <a:ext cx="688975" cy="863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9" name="Text Box 1049"/>
          <p:cNvSpPr txBox="1">
            <a:spLocks noChangeArrowheads="1"/>
          </p:cNvSpPr>
          <p:nvPr/>
        </p:nvSpPr>
        <p:spPr bwMode="auto">
          <a:xfrm>
            <a:off x="5410200" y="2332038"/>
            <a:ext cx="3857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1531" name="Text Box 1051"/>
          <p:cNvSpPr txBox="1">
            <a:spLocks noChangeArrowheads="1"/>
          </p:cNvSpPr>
          <p:nvPr/>
        </p:nvSpPr>
        <p:spPr bwMode="auto">
          <a:xfrm>
            <a:off x="1866900" y="4322763"/>
            <a:ext cx="68595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公因式的</a:t>
            </a:r>
            <a:r>
              <a:rPr kumimoji="1" lang="zh-CN" altLang="en-US" sz="2400" b="1" dirty="0">
                <a:solidFill>
                  <a:schemeClr val="fol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系数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应该取各项系数的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最大公约数</a:t>
            </a:r>
            <a:r>
              <a:rPr kumimoji="1"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defRPr/>
            </a:pPr>
            <a:endParaRPr lang="en-US" altLang="zh-CN" sz="1200" dirty="0"/>
          </a:p>
        </p:txBody>
      </p:sp>
      <p:sp>
        <p:nvSpPr>
          <p:cNvPr id="21532" name="Text Box 1052"/>
          <p:cNvSpPr txBox="1">
            <a:spLocks noChangeArrowheads="1"/>
          </p:cNvSpPr>
          <p:nvPr/>
        </p:nvSpPr>
        <p:spPr bwMode="auto">
          <a:xfrm>
            <a:off x="1866900" y="4716463"/>
            <a:ext cx="5753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公因式的</a:t>
            </a:r>
            <a:r>
              <a:rPr kumimoji="1" lang="zh-CN" altLang="en-US" sz="2400" b="1" dirty="0">
                <a:solidFill>
                  <a:schemeClr val="fol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字母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要取各项中的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相同字母。</a:t>
            </a:r>
          </a:p>
        </p:txBody>
      </p:sp>
      <p:sp>
        <p:nvSpPr>
          <p:cNvPr id="21533" name="Text Box 1053"/>
          <p:cNvSpPr txBox="1">
            <a:spLocks noChangeArrowheads="1"/>
          </p:cNvSpPr>
          <p:nvPr/>
        </p:nvSpPr>
        <p:spPr bwMode="auto">
          <a:xfrm>
            <a:off x="1866900" y="5116513"/>
            <a:ext cx="54441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公因式的</a:t>
            </a:r>
            <a:r>
              <a:rPr kumimoji="1" lang="zh-CN" altLang="en-US" sz="2400" b="1" dirty="0">
                <a:solidFill>
                  <a:schemeClr val="folHlin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指数</a:t>
            </a:r>
            <a:r>
              <a:rPr kumimoji="1"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相同字母取</a:t>
            </a:r>
            <a:r>
              <a:rPr kumimoji="1"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最低次数</a:t>
            </a:r>
            <a:r>
              <a:rPr kumimoji="1"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。</a:t>
            </a:r>
            <a:endParaRPr kumimoji="1" lang="zh-CN" alt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思想气泡: 云 1"/>
          <p:cNvSpPr/>
          <p:nvPr/>
        </p:nvSpPr>
        <p:spPr>
          <a:xfrm>
            <a:off x="-23813" y="2341563"/>
            <a:ext cx="1971676" cy="2263775"/>
          </a:xfrm>
          <a:prstGeom prst="cloudCallout">
            <a:avLst>
              <a:gd name="adj1" fmla="val 46156"/>
              <a:gd name="adj2" fmla="val 57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800" dirty="0">
                <a:solidFill>
                  <a:srgbClr val="C00000"/>
                </a:solidFill>
              </a:rPr>
              <a:t>寻找公因式的关键</a:t>
            </a:r>
            <a:r>
              <a:rPr lang="en-US" altLang="zh-CN" sz="1800" dirty="0">
                <a:solidFill>
                  <a:srgbClr val="C00000"/>
                </a:solidFill>
              </a:rPr>
              <a:t>:</a:t>
            </a:r>
          </a:p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1</a:t>
            </a:r>
            <a:r>
              <a:rPr lang="zh-CN" altLang="en-US" sz="1800" dirty="0">
                <a:solidFill>
                  <a:srgbClr val="C00000"/>
                </a:solidFill>
              </a:rPr>
              <a:t>、定系数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2</a:t>
            </a:r>
            <a:r>
              <a:rPr lang="zh-CN" altLang="en-US" sz="1800" dirty="0">
                <a:solidFill>
                  <a:srgbClr val="C00000"/>
                </a:solidFill>
              </a:rPr>
              <a:t>、定字母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3</a:t>
            </a:r>
            <a:r>
              <a:rPr lang="zh-CN" altLang="en-US" sz="1800" dirty="0">
                <a:solidFill>
                  <a:srgbClr val="C00000"/>
                </a:solidFill>
              </a:rPr>
              <a:t>、定指数</a:t>
            </a:r>
          </a:p>
        </p:txBody>
      </p:sp>
      <p:sp>
        <p:nvSpPr>
          <p:cNvPr id="22" name="标题 1"/>
          <p:cNvSpPr txBox="1"/>
          <p:nvPr/>
        </p:nvSpPr>
        <p:spPr>
          <a:xfrm>
            <a:off x="186570" y="994286"/>
            <a:ext cx="3067439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课堂探究二：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 animBg="1"/>
      <p:bldP spid="21511" grpId="0" animBg="1"/>
      <p:bldP spid="21512" grpId="0"/>
      <p:bldP spid="21513" grpId="0" animBg="1"/>
      <p:bldP spid="21514" grpId="0"/>
      <p:bldP spid="21515" grpId="0" animBg="1"/>
      <p:bldP spid="21516" grpId="0" animBg="1"/>
      <p:bldP spid="21517" grpId="0" animBg="1"/>
      <p:bldP spid="21524" grpId="0"/>
      <p:bldP spid="21526" grpId="0"/>
      <p:bldP spid="21527" grpId="0" animBg="1"/>
      <p:bldP spid="21528" grpId="0" animBg="1"/>
      <p:bldP spid="21529" grpId="0"/>
      <p:bldP spid="21531" grpId="0"/>
      <p:bldP spid="21532" grpId="0"/>
      <p:bldP spid="2153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3"/>
          <p:cNvSpPr txBox="1">
            <a:spLocks noChangeArrowheads="1"/>
          </p:cNvSpPr>
          <p:nvPr/>
        </p:nvSpPr>
        <p:spPr bwMode="auto">
          <a:xfrm>
            <a:off x="1284288" y="1570038"/>
            <a:ext cx="67040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solidFill>
                  <a:srgbClr val="000000"/>
                </a:solidFill>
                <a:ea typeface="黑体" panose="02010609060101010101" pitchFamily="49" charset="-122"/>
              </a:rPr>
              <a:t>下列各多项式的</a:t>
            </a:r>
            <a:r>
              <a:rPr lang="zh-CN" altLang="en-US" sz="2700" b="1">
                <a:solidFill>
                  <a:srgbClr val="FF0066"/>
                </a:solidFill>
                <a:ea typeface="黑体" panose="02010609060101010101" pitchFamily="49" charset="-122"/>
              </a:rPr>
              <a:t>公因式</a:t>
            </a:r>
            <a:r>
              <a:rPr lang="zh-CN" altLang="en-US" sz="2700" b="1">
                <a:solidFill>
                  <a:srgbClr val="000000"/>
                </a:solidFill>
                <a:ea typeface="黑体" panose="02010609060101010101" pitchFamily="49" charset="-122"/>
              </a:rPr>
              <a:t>是什么？</a:t>
            </a:r>
          </a:p>
        </p:txBody>
      </p:sp>
      <p:sp>
        <p:nvSpPr>
          <p:cNvPr id="13314" name="Text Box 10"/>
          <p:cNvSpPr txBox="1">
            <a:spLocks noChangeArrowheads="1"/>
          </p:cNvSpPr>
          <p:nvPr/>
        </p:nvSpPr>
        <p:spPr bwMode="auto">
          <a:xfrm>
            <a:off x="2543175" y="2236788"/>
            <a:ext cx="32654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(1) 3x + 6y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(2) </a:t>
            </a:r>
            <a:r>
              <a:rPr lang="en-US" altLang="zh-CN" sz="2700" b="1" dirty="0" err="1">
                <a:solidFill>
                  <a:srgbClr val="000000"/>
                </a:solidFill>
              </a:rPr>
              <a:t>ab</a:t>
            </a:r>
            <a:r>
              <a:rPr lang="en-US" altLang="zh-CN" sz="2700" b="1" dirty="0">
                <a:solidFill>
                  <a:srgbClr val="000000"/>
                </a:solidFill>
              </a:rPr>
              <a:t> - 2ac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(3) a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2700" b="1" dirty="0">
                <a:solidFill>
                  <a:srgbClr val="000000"/>
                </a:solidFill>
              </a:rPr>
              <a:t> - a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3</a:t>
            </a:r>
            <a:endParaRPr lang="en-US" altLang="zh-CN" sz="2700" b="1" dirty="0">
              <a:solidFill>
                <a:srgbClr val="000000"/>
              </a:solidFill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-153459" y="1030209"/>
            <a:ext cx="3067438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快速作答：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3"/>
          <p:cNvSpPr txBox="1">
            <a:spLocks noChangeArrowheads="1"/>
          </p:cNvSpPr>
          <p:nvPr/>
        </p:nvSpPr>
        <p:spPr bwMode="auto">
          <a:xfrm>
            <a:off x="684213" y="1655763"/>
            <a:ext cx="71834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solidFill>
                  <a:srgbClr val="000000"/>
                </a:solidFill>
                <a:ea typeface="黑体" panose="02010609060101010101" pitchFamily="49" charset="-122"/>
              </a:rPr>
              <a:t>下列各多项式的</a:t>
            </a:r>
            <a:r>
              <a:rPr lang="zh-CN" altLang="en-US" sz="2700" b="1">
                <a:solidFill>
                  <a:srgbClr val="FF0066"/>
                </a:solidFill>
                <a:ea typeface="黑体" panose="02010609060101010101" pitchFamily="49" charset="-122"/>
              </a:rPr>
              <a:t>公因式</a:t>
            </a:r>
            <a:r>
              <a:rPr lang="zh-CN" altLang="en-US" sz="2700" b="1">
                <a:solidFill>
                  <a:srgbClr val="000000"/>
                </a:solidFill>
                <a:ea typeface="黑体" panose="02010609060101010101" pitchFamily="49" charset="-122"/>
              </a:rPr>
              <a:t>是什么？</a:t>
            </a:r>
          </a:p>
        </p:txBody>
      </p:sp>
      <p:sp>
        <p:nvSpPr>
          <p:cNvPr id="15362" name="Text Box 10"/>
          <p:cNvSpPr txBox="1">
            <a:spLocks noChangeArrowheads="1"/>
          </p:cNvSpPr>
          <p:nvPr/>
        </p:nvSpPr>
        <p:spPr bwMode="auto">
          <a:xfrm>
            <a:off x="1633538" y="2413000"/>
            <a:ext cx="3265487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(4) 9m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2700" b="1" dirty="0">
                <a:solidFill>
                  <a:srgbClr val="000000"/>
                </a:solidFill>
              </a:rPr>
              <a:t>n - 6mn</a:t>
            </a:r>
          </a:p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(5) -6x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2700" b="1" dirty="0">
                <a:solidFill>
                  <a:srgbClr val="000000"/>
                </a:solidFill>
              </a:rPr>
              <a:t>y - 8xy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2</a:t>
            </a:r>
            <a:endParaRPr lang="en-US" altLang="zh-CN" sz="27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2700" b="1" dirty="0">
                <a:solidFill>
                  <a:srgbClr val="000000"/>
                </a:solidFill>
              </a:rPr>
              <a:t>(6) 4(</a:t>
            </a:r>
            <a:r>
              <a:rPr lang="en-US" altLang="zh-CN" sz="2700" b="1" dirty="0" err="1">
                <a:solidFill>
                  <a:srgbClr val="000000"/>
                </a:solidFill>
              </a:rPr>
              <a:t>m+n</a:t>
            </a:r>
            <a:r>
              <a:rPr lang="en-US" altLang="zh-CN" sz="2700" b="1" dirty="0">
                <a:solidFill>
                  <a:srgbClr val="000000"/>
                </a:solidFill>
              </a:rPr>
              <a:t>)</a:t>
            </a:r>
            <a:r>
              <a:rPr lang="en-US" altLang="zh-CN" sz="27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2700" b="1" dirty="0">
                <a:solidFill>
                  <a:srgbClr val="000000"/>
                </a:solidFill>
              </a:rPr>
              <a:t> +2(</a:t>
            </a:r>
            <a:r>
              <a:rPr lang="en-US" altLang="zh-CN" sz="2700" b="1" dirty="0" err="1">
                <a:solidFill>
                  <a:srgbClr val="000000"/>
                </a:solidFill>
              </a:rPr>
              <a:t>m+n</a:t>
            </a:r>
            <a:r>
              <a:rPr lang="en-US" altLang="zh-CN" sz="2700" b="1" dirty="0">
                <a:solidFill>
                  <a:srgbClr val="000000"/>
                </a:solidFill>
              </a:rPr>
              <a:t>)</a:t>
            </a:r>
          </a:p>
        </p:txBody>
      </p:sp>
      <p:graphicFrame>
        <p:nvGraphicFramePr>
          <p:cNvPr id="2" name="图示 1"/>
          <p:cNvGraphicFramePr/>
          <p:nvPr/>
        </p:nvGraphicFramePr>
        <p:xfrm>
          <a:off x="5346683" y="2228850"/>
          <a:ext cx="3057866" cy="2414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标题 1"/>
          <p:cNvSpPr txBox="1"/>
          <p:nvPr/>
        </p:nvSpPr>
        <p:spPr>
          <a:xfrm>
            <a:off x="-153459" y="1030209"/>
            <a:ext cx="3067438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快速作答：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962025" y="1270000"/>
            <a:ext cx="5827713" cy="857250"/>
          </a:xfrm>
        </p:spPr>
        <p:txBody>
          <a:bodyPr lIns="91440" tIns="45720" rIns="91440" bIns="45720"/>
          <a:lstStyle/>
          <a:p>
            <a:pPr defTabSz="685800"/>
            <a:r>
              <a:rPr sz="3000">
                <a:sym typeface="微软雅黑" panose="020B0503020204020204" pitchFamily="34" charset="-122"/>
              </a:rPr>
              <a:t/>
            </a:r>
            <a:br>
              <a:rPr sz="3000">
                <a:sym typeface="微软雅黑" panose="020B0503020204020204" pitchFamily="34" charset="-122"/>
              </a:rPr>
            </a:br>
            <a:r>
              <a:rPr sz="3000">
                <a:sym typeface="微软雅黑" panose="020B0503020204020204" pitchFamily="34" charset="-122"/>
              </a:rPr>
              <a:t> 例</a:t>
            </a:r>
            <a:r>
              <a:rPr lang="en-US" altLang="zh-CN" sz="3000">
                <a:sym typeface="微软雅黑" panose="020B0503020204020204" pitchFamily="34" charset="-122"/>
              </a:rPr>
              <a:t>1.</a:t>
            </a:r>
            <a:r>
              <a:rPr sz="3000">
                <a:sym typeface="微软雅黑" panose="020B0503020204020204" pitchFamily="34" charset="-122"/>
              </a:rPr>
              <a:t>把 </a:t>
            </a:r>
            <a:r>
              <a:rPr sz="3000">
                <a:solidFill>
                  <a:srgbClr val="009900"/>
                </a:solidFill>
                <a:sym typeface="微软雅黑" panose="020B0503020204020204" pitchFamily="34" charset="-122"/>
              </a:rPr>
              <a:t>3</a:t>
            </a:r>
            <a:r>
              <a:rPr lang="en-US" altLang="zh-CN" sz="3000">
                <a:solidFill>
                  <a:srgbClr val="009900"/>
                </a:solidFill>
                <a:sym typeface="微软雅黑" panose="020B0503020204020204" pitchFamily="34" charset="-122"/>
              </a:rPr>
              <a:t>a</a:t>
            </a:r>
            <a:r>
              <a:rPr lang="en-US" altLang="zh-CN" sz="3000" baseline="30000">
                <a:solidFill>
                  <a:srgbClr val="009900"/>
                </a:solidFill>
                <a:sym typeface="微软雅黑" panose="020B0503020204020204" pitchFamily="34" charset="-122"/>
              </a:rPr>
              <a:t>2</a:t>
            </a:r>
            <a:r>
              <a:rPr lang="en-US" altLang="zh-CN" sz="3000">
                <a:solidFill>
                  <a:srgbClr val="009900"/>
                </a:solidFill>
                <a:sym typeface="微软雅黑" panose="020B0503020204020204" pitchFamily="34" charset="-122"/>
              </a:rPr>
              <a:t>-9ab</a:t>
            </a:r>
            <a:r>
              <a:rPr sz="3000">
                <a:sym typeface="微软雅黑" panose="020B0503020204020204" pitchFamily="34" charset="-122"/>
              </a:rPr>
              <a:t>分解因式.</a:t>
            </a:r>
            <a:endParaRPr lang="en-US" altLang="zh-CN" sz="3000">
              <a:sym typeface="微软雅黑" panose="020B0503020204020204" pitchFamily="34" charset="-122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541463" y="2241550"/>
            <a:ext cx="43211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解：</a:t>
            </a:r>
            <a:r>
              <a:rPr lang="zh-CN" altLang="en-US" sz="2700" b="1"/>
              <a:t>原式 =</a:t>
            </a:r>
            <a:r>
              <a:rPr lang="zh-CN" altLang="en-US" sz="2700" b="1">
                <a:solidFill>
                  <a:srgbClr val="FF0000"/>
                </a:solidFill>
              </a:rPr>
              <a:t>3</a:t>
            </a:r>
            <a:r>
              <a:rPr lang="en-US" altLang="zh-CN" sz="2700" b="1">
                <a:solidFill>
                  <a:srgbClr val="FF0000"/>
                </a:solidFill>
              </a:rPr>
              <a:t>a</a:t>
            </a:r>
            <a:r>
              <a:rPr lang="en-US" altLang="zh-CN" sz="2700" b="1"/>
              <a:t>•a-</a:t>
            </a:r>
            <a:r>
              <a:rPr lang="en-US" altLang="zh-CN" sz="2700" b="1">
                <a:solidFill>
                  <a:srgbClr val="FF0000"/>
                </a:solidFill>
              </a:rPr>
              <a:t>3a</a:t>
            </a:r>
            <a:r>
              <a:rPr lang="en-US" altLang="zh-CN" sz="2700" b="1"/>
              <a:t>•3b</a:t>
            </a:r>
          </a:p>
          <a:p>
            <a:r>
              <a:rPr lang="en-US" altLang="zh-CN" sz="2700" b="1"/>
              <a:t>               =</a:t>
            </a:r>
            <a:r>
              <a:rPr lang="en-US" altLang="zh-CN" sz="2700" b="1">
                <a:solidFill>
                  <a:srgbClr val="FF0000"/>
                </a:solidFill>
              </a:rPr>
              <a:t>3a</a:t>
            </a:r>
            <a:r>
              <a:rPr lang="en-US" altLang="zh-CN" sz="2700" b="1"/>
              <a:t>(a-3b)</a:t>
            </a:r>
            <a:r>
              <a:rPr lang="en-US" altLang="zh-CN" sz="2700" b="1">
                <a:solidFill>
                  <a:srgbClr val="CC0066"/>
                </a:solidFill>
              </a:rPr>
              <a:t>   </a:t>
            </a:r>
          </a:p>
        </p:txBody>
      </p:sp>
      <p:sp>
        <p:nvSpPr>
          <p:cNvPr id="11" name="标题 1"/>
          <p:cNvSpPr txBox="1"/>
          <p:nvPr/>
        </p:nvSpPr>
        <p:spPr bwMode="auto">
          <a:xfrm>
            <a:off x="634481" y="1097958"/>
            <a:ext cx="3067439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典型例题：</a:t>
            </a:r>
          </a:p>
        </p:txBody>
      </p:sp>
      <p:sp>
        <p:nvSpPr>
          <p:cNvPr id="4" name="思想气泡: 云 3"/>
          <p:cNvSpPr/>
          <p:nvPr/>
        </p:nvSpPr>
        <p:spPr>
          <a:xfrm>
            <a:off x="4754563" y="3246438"/>
            <a:ext cx="3754437" cy="2532062"/>
          </a:xfrm>
          <a:prstGeom prst="cloudCallout">
            <a:avLst>
              <a:gd name="adj1" fmla="val -49361"/>
              <a:gd name="adj2" fmla="val -61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第一步，找出公因式</a:t>
            </a:r>
            <a:r>
              <a:rPr lang="zh-CN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把多项式各项写成公因式与一个因式的积；</a:t>
            </a:r>
          </a:p>
          <a:p>
            <a:pPr algn="ctr"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第二步，提取公因式 ，</a:t>
            </a:r>
            <a:r>
              <a:rPr lang="zh-CN" altLang="en-US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剩余的因式组成另一个因式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191250" y="2759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828800" y="1574800"/>
            <a:ext cx="5443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000" b="1">
                <a:latin typeface="Times New Roman" panose="02020603050405020304" pitchFamily="18" charset="0"/>
              </a:rPr>
              <a:t>例</a:t>
            </a:r>
            <a:r>
              <a:rPr lang="en-US" altLang="zh-CN" sz="3000" b="1">
                <a:latin typeface="Times New Roman" panose="02020603050405020304" pitchFamily="18" charset="0"/>
              </a:rPr>
              <a:t>2.</a:t>
            </a:r>
            <a:r>
              <a:rPr lang="zh-CN" altLang="en-US" sz="3000" b="1">
                <a:latin typeface="Times New Roman" panose="02020603050405020304" pitchFamily="18" charset="0"/>
              </a:rPr>
              <a:t>把 </a:t>
            </a:r>
            <a:r>
              <a:rPr lang="zh-CN" altLang="en-US" sz="3000" b="1">
                <a:solidFill>
                  <a:srgbClr val="00B050"/>
                </a:solidFill>
                <a:latin typeface="Times New Roman" panose="02020603050405020304" pitchFamily="18" charset="0"/>
              </a:rPr>
              <a:t>-4</a:t>
            </a:r>
            <a:r>
              <a:rPr lang="en-US" altLang="zh-CN" sz="3000">
                <a:solidFill>
                  <a:srgbClr val="00B050"/>
                </a:solidFill>
              </a:rPr>
              <a:t>x</a:t>
            </a:r>
            <a:r>
              <a:rPr lang="en-US" altLang="zh-CN" sz="3000" baseline="30000">
                <a:solidFill>
                  <a:srgbClr val="00B050"/>
                </a:solidFill>
              </a:rPr>
              <a:t>3</a:t>
            </a:r>
            <a:r>
              <a:rPr lang="en-US" altLang="zh-C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–12</a:t>
            </a:r>
            <a:r>
              <a:rPr lang="en-US" altLang="zh-CN" sz="3000">
                <a:solidFill>
                  <a:srgbClr val="00B050"/>
                </a:solidFill>
              </a:rPr>
              <a:t>x</a:t>
            </a:r>
            <a:r>
              <a:rPr lang="en-US" altLang="zh-CN" sz="3000" baseline="30000">
                <a:solidFill>
                  <a:srgbClr val="00B050"/>
                </a:solidFill>
              </a:rPr>
              <a:t>2</a:t>
            </a:r>
            <a:r>
              <a:rPr lang="en-US" altLang="zh-C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+4x </a:t>
            </a:r>
            <a:r>
              <a:rPr lang="zh-CN" altLang="en-US" sz="3000" b="1">
                <a:latin typeface="Times New Roman" panose="02020603050405020304" pitchFamily="18" charset="0"/>
              </a:rPr>
              <a:t>分解因式.</a:t>
            </a:r>
            <a:endParaRPr lang="en-US" altLang="zh-CN" sz="3000" b="1"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5751513" y="48879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12700" y="3171825"/>
            <a:ext cx="3048000" cy="2743200"/>
          </a:xfrm>
          <a:prstGeom prst="cloudCallout">
            <a:avLst>
              <a:gd name="adj1" fmla="val 44704"/>
              <a:gd name="adj2" fmla="val -6207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/>
              <a:t>当多项式第一项系数是</a:t>
            </a:r>
            <a:r>
              <a:rPr lang="zh-CN" altLang="en-US" sz="1800" b="1">
                <a:solidFill>
                  <a:srgbClr val="FF0000"/>
                </a:solidFill>
              </a:rPr>
              <a:t>负数</a:t>
            </a:r>
            <a:r>
              <a:rPr lang="zh-CN" altLang="en-US" sz="1800" b="1"/>
              <a:t>，通常先提出“-”号，使括号内第一项系数变为正数，注意括号内各项都要</a:t>
            </a:r>
            <a:r>
              <a:rPr lang="zh-CN" altLang="en-US" sz="1800" b="1">
                <a:solidFill>
                  <a:srgbClr val="FF0000"/>
                </a:solidFill>
              </a:rPr>
              <a:t>变号</a:t>
            </a:r>
            <a:r>
              <a:rPr lang="zh-CN" altLang="en-US" sz="1800" b="1"/>
              <a:t>。</a:t>
            </a:r>
          </a:p>
          <a:p>
            <a:pPr algn="ctr"/>
            <a:endParaRPr lang="zh-CN" altLang="en-US" sz="1800"/>
          </a:p>
        </p:txBody>
      </p:sp>
      <p:pic>
        <p:nvPicPr>
          <p:cNvPr id="48134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3525" y="3451225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643063" y="2244725"/>
            <a:ext cx="17129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700" b="1">
                <a:latin typeface="Times New Roman" panose="02020603050405020304" pitchFamily="18" charset="0"/>
              </a:rPr>
              <a:t>解：原式=</a:t>
            </a:r>
            <a:endParaRPr lang="en-US" altLang="zh-CN" sz="2700" b="1">
              <a:latin typeface="Times New Roman" panose="02020603050405020304" pitchFamily="18" charset="0"/>
            </a:endParaRPr>
          </a:p>
        </p:txBody>
      </p:sp>
      <p:sp>
        <p:nvSpPr>
          <p:cNvPr id="39" name="标题 1"/>
          <p:cNvSpPr txBox="1"/>
          <p:nvPr/>
        </p:nvSpPr>
        <p:spPr bwMode="auto">
          <a:xfrm>
            <a:off x="193593" y="1104957"/>
            <a:ext cx="3067440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典型例题：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363913" y="2241550"/>
            <a:ext cx="3624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-(</a:t>
            </a:r>
            <a:r>
              <a:rPr lang="zh-CN" altLang="en-US" sz="2400" b="1">
                <a:latin typeface="Times New Roman" panose="02020603050405020304" pitchFamily="18" charset="0"/>
              </a:rPr>
              <a:t>4</a:t>
            </a:r>
            <a:r>
              <a:rPr lang="en-US" altLang="zh-CN" sz="2400"/>
              <a:t>x</a:t>
            </a:r>
            <a:r>
              <a:rPr lang="en-US" altLang="zh-CN" sz="2400" baseline="30000"/>
              <a:t>3</a:t>
            </a:r>
            <a:r>
              <a:rPr lang="en-US" altLang="zh-CN" sz="2400" b="1">
                <a:latin typeface="Times New Roman" panose="02020603050405020304" pitchFamily="18" charset="0"/>
              </a:rPr>
              <a:t> +12</a:t>
            </a:r>
            <a:r>
              <a:rPr lang="en-US" altLang="zh-CN" sz="2400"/>
              <a:t>x</a:t>
            </a:r>
            <a:r>
              <a:rPr lang="en-US" altLang="zh-CN" sz="2400" baseline="30000"/>
              <a:t>2</a:t>
            </a:r>
            <a:r>
              <a:rPr lang="en-US" altLang="zh-CN" sz="2400" b="1">
                <a:latin typeface="Times New Roman" panose="02020603050405020304" pitchFamily="18" charset="0"/>
              </a:rPr>
              <a:t> -4x) </a:t>
            </a:r>
            <a:endParaRPr lang="zh-CN" altLang="en-US" sz="240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048000" y="2767013"/>
            <a:ext cx="3427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=-(</a:t>
            </a:r>
            <a:r>
              <a:rPr lang="en-US" altLang="zh-CN" sz="2400" b="1">
                <a:solidFill>
                  <a:srgbClr val="7030A0"/>
                </a:solidFill>
              </a:rPr>
              <a:t>4x</a:t>
            </a:r>
            <a:r>
              <a:rPr lang="en-US" altLang="zh-CN" sz="2400" b="1"/>
              <a:t> •x</a:t>
            </a:r>
            <a:r>
              <a:rPr lang="en-US" altLang="zh-CN" sz="2400" b="1" baseline="30000"/>
              <a:t>2</a:t>
            </a:r>
            <a:r>
              <a:rPr lang="en-US" altLang="zh-CN" sz="2400" b="1"/>
              <a:t>+</a:t>
            </a:r>
            <a:r>
              <a:rPr lang="en-US" altLang="zh-CN" sz="2400" b="1">
                <a:solidFill>
                  <a:srgbClr val="7030A0"/>
                </a:solidFill>
              </a:rPr>
              <a:t>4x</a:t>
            </a:r>
            <a:r>
              <a:rPr lang="en-US" altLang="zh-CN" sz="2400" b="1"/>
              <a:t> •3x-</a:t>
            </a:r>
            <a:r>
              <a:rPr lang="en-US" altLang="zh-CN" sz="2400" b="1">
                <a:solidFill>
                  <a:srgbClr val="7030A0"/>
                </a:solidFill>
              </a:rPr>
              <a:t>4x</a:t>
            </a:r>
            <a:r>
              <a:rPr lang="en-US" altLang="zh-CN" sz="2400" b="1"/>
              <a:t> •</a:t>
            </a:r>
            <a:r>
              <a:rPr lang="en-US" altLang="zh-CN" sz="2400" b="1">
                <a:solidFill>
                  <a:srgbClr val="FF0000"/>
                </a:solidFill>
              </a:rPr>
              <a:t>1</a:t>
            </a:r>
            <a:r>
              <a:rPr lang="en-US" altLang="zh-CN" sz="2400" b="1"/>
              <a:t>)</a:t>
            </a:r>
          </a:p>
          <a:p>
            <a:endParaRPr lang="zh-CN" altLang="en-US" sz="240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103563" y="3343275"/>
            <a:ext cx="2024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=-4x(x</a:t>
            </a:r>
            <a:r>
              <a:rPr lang="en-US" altLang="zh-CN" sz="2400" baseline="30000"/>
              <a:t>2</a:t>
            </a:r>
            <a:r>
              <a:rPr lang="en-US" altLang="zh-CN" sz="2400"/>
              <a:t>+3x-</a:t>
            </a:r>
            <a:r>
              <a:rPr lang="en-US" altLang="zh-CN" sz="2400">
                <a:solidFill>
                  <a:srgbClr val="FF0000"/>
                </a:solidFill>
              </a:rPr>
              <a:t>1</a:t>
            </a:r>
            <a:r>
              <a:rPr lang="en-US" altLang="zh-CN" sz="2400"/>
              <a:t>)</a:t>
            </a:r>
            <a:endParaRPr lang="zh-CN" altLang="en-US" sz="2400"/>
          </a:p>
        </p:txBody>
      </p:sp>
      <p:sp>
        <p:nvSpPr>
          <p:cNvPr id="44" name="思想气泡: 云 43"/>
          <p:cNvSpPr/>
          <p:nvPr/>
        </p:nvSpPr>
        <p:spPr>
          <a:xfrm>
            <a:off x="6096000" y="3486150"/>
            <a:ext cx="2408238" cy="1503363"/>
          </a:xfrm>
          <a:prstGeom prst="cloudCallout">
            <a:avLst>
              <a:gd name="adj1" fmla="val -101728"/>
              <a:gd name="adj2" fmla="val -287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1800" b="1" dirty="0">
                <a:solidFill>
                  <a:srgbClr val="C00000"/>
                </a:solidFill>
              </a:rPr>
              <a:t>公因式全提走，</a:t>
            </a:r>
          </a:p>
          <a:p>
            <a:pPr>
              <a:defRPr/>
            </a:pPr>
            <a:endParaRPr lang="zh-CN" altLang="en-US" sz="18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zh-CN" altLang="en-US" sz="1800" b="1" dirty="0">
                <a:solidFill>
                  <a:srgbClr val="C00000"/>
                </a:solidFill>
              </a:rPr>
              <a:t>留下</a:t>
            </a:r>
            <a:r>
              <a:rPr lang="en-US" altLang="zh-CN" sz="1800" b="1" dirty="0">
                <a:solidFill>
                  <a:srgbClr val="7030A0"/>
                </a:solidFill>
              </a:rPr>
              <a:t>1</a:t>
            </a:r>
            <a:r>
              <a:rPr lang="zh-CN" altLang="en-US" sz="1800" b="1" dirty="0">
                <a:solidFill>
                  <a:srgbClr val="C00000"/>
                </a:solidFill>
              </a:rPr>
              <a:t>把家守</a:t>
            </a:r>
            <a:endParaRPr lang="zh-CN" altLang="en-US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3" grpId="0" animBg="1"/>
      <p:bldP spid="48135" grpId="0"/>
      <p:bldP spid="3" grpId="0"/>
      <p:bldP spid="4" grpId="0"/>
      <p:bldP spid="5" grpId="0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6191250" y="27590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sz="1800">
              <a:latin typeface="Times New Roman" panose="02020603050405020304" pitchFamily="18" charset="0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828800" y="1574800"/>
            <a:ext cx="5443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000" b="1">
                <a:latin typeface="Times New Roman" panose="02020603050405020304" pitchFamily="18" charset="0"/>
              </a:rPr>
              <a:t>例</a:t>
            </a:r>
            <a:r>
              <a:rPr lang="en-US" altLang="zh-CN" sz="3000" b="1">
                <a:latin typeface="Times New Roman" panose="02020603050405020304" pitchFamily="18" charset="0"/>
              </a:rPr>
              <a:t>2.</a:t>
            </a:r>
            <a:r>
              <a:rPr lang="zh-CN" altLang="en-US" sz="3000" b="1">
                <a:latin typeface="Times New Roman" panose="02020603050405020304" pitchFamily="18" charset="0"/>
              </a:rPr>
              <a:t>把 </a:t>
            </a:r>
            <a:r>
              <a:rPr lang="zh-CN" altLang="en-US" sz="3000" b="1">
                <a:solidFill>
                  <a:srgbClr val="00B050"/>
                </a:solidFill>
                <a:latin typeface="Times New Roman" panose="02020603050405020304" pitchFamily="18" charset="0"/>
              </a:rPr>
              <a:t>-4</a:t>
            </a:r>
            <a:r>
              <a:rPr lang="en-US" altLang="zh-CN" sz="3000">
                <a:solidFill>
                  <a:srgbClr val="00B050"/>
                </a:solidFill>
              </a:rPr>
              <a:t>x</a:t>
            </a:r>
            <a:r>
              <a:rPr lang="en-US" altLang="zh-CN" sz="3000" baseline="30000">
                <a:solidFill>
                  <a:srgbClr val="00B050"/>
                </a:solidFill>
              </a:rPr>
              <a:t>3</a:t>
            </a:r>
            <a:r>
              <a:rPr lang="en-US" altLang="zh-C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–12</a:t>
            </a:r>
            <a:r>
              <a:rPr lang="en-US" altLang="zh-CN" sz="3000">
                <a:solidFill>
                  <a:srgbClr val="00B050"/>
                </a:solidFill>
              </a:rPr>
              <a:t>x</a:t>
            </a:r>
            <a:r>
              <a:rPr lang="en-US" altLang="zh-CN" sz="3000" baseline="30000">
                <a:solidFill>
                  <a:srgbClr val="00B050"/>
                </a:solidFill>
              </a:rPr>
              <a:t>2</a:t>
            </a:r>
            <a:r>
              <a:rPr lang="en-US" altLang="zh-CN" sz="3000" b="1">
                <a:solidFill>
                  <a:srgbClr val="00B050"/>
                </a:solidFill>
                <a:latin typeface="Times New Roman" panose="02020603050405020304" pitchFamily="18" charset="0"/>
              </a:rPr>
              <a:t> +4x </a:t>
            </a:r>
            <a:r>
              <a:rPr lang="zh-CN" altLang="en-US" sz="3000" b="1">
                <a:latin typeface="Times New Roman" panose="02020603050405020304" pitchFamily="18" charset="0"/>
              </a:rPr>
              <a:t>分解因式.</a:t>
            </a:r>
            <a:endParaRPr lang="en-US" altLang="zh-CN" sz="3000" b="1">
              <a:latin typeface="Times New Roman" panose="02020603050405020304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751513" y="48879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sz="1800">
              <a:latin typeface="Times New Roman" panose="02020603050405020304" pitchFamily="18" charset="0"/>
            </a:endParaRPr>
          </a:p>
        </p:txBody>
      </p:sp>
      <p:pic>
        <p:nvPicPr>
          <p:cNvPr id="19460" name="Picture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43525" y="3451225"/>
            <a:ext cx="857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标题 1"/>
          <p:cNvSpPr txBox="1"/>
          <p:nvPr/>
        </p:nvSpPr>
        <p:spPr bwMode="auto">
          <a:xfrm>
            <a:off x="193593" y="1104957"/>
            <a:ext cx="3067440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典型例题：</a:t>
            </a:r>
          </a:p>
        </p:txBody>
      </p:sp>
      <p:sp>
        <p:nvSpPr>
          <p:cNvPr id="19462" name="文本框 4"/>
          <p:cNvSpPr txBox="1">
            <a:spLocks noChangeArrowheads="1"/>
          </p:cNvSpPr>
          <p:nvPr/>
        </p:nvSpPr>
        <p:spPr bwMode="auto">
          <a:xfrm>
            <a:off x="3033713" y="2409825"/>
            <a:ext cx="2935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=-2x(2x</a:t>
            </a:r>
            <a:r>
              <a:rPr lang="en-US" altLang="zh-CN" sz="2400" baseline="30000"/>
              <a:t>2</a:t>
            </a:r>
            <a:r>
              <a:rPr lang="en-US" altLang="zh-CN" sz="2400"/>
              <a:t>+6x-2)</a:t>
            </a:r>
            <a:endParaRPr lang="zh-CN" altLang="en-US" sz="240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186363" y="2214563"/>
            <a:ext cx="1314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>
                <a:solidFill>
                  <a:srgbClr val="FF0000"/>
                </a:solidFill>
              </a:rPr>
              <a:t>×</a:t>
            </a:r>
            <a:endParaRPr lang="zh-CN" altLang="en-US" sz="5400">
              <a:solidFill>
                <a:srgbClr val="FF0000"/>
              </a:solidFill>
            </a:endParaRPr>
          </a:p>
        </p:txBody>
      </p:sp>
      <p:sp>
        <p:nvSpPr>
          <p:cNvPr id="6" name="思想气泡: 云 5"/>
          <p:cNvSpPr/>
          <p:nvPr/>
        </p:nvSpPr>
        <p:spPr>
          <a:xfrm>
            <a:off x="4500563" y="3429000"/>
            <a:ext cx="3022600" cy="1368425"/>
          </a:xfrm>
          <a:prstGeom prst="cloudCallout">
            <a:avLst>
              <a:gd name="adj1" fmla="val -55271"/>
              <a:gd name="adj2" fmla="val -89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>
                <a:solidFill>
                  <a:srgbClr val="C00000"/>
                </a:solidFill>
                <a:ea typeface="隶书" panose="02010509060101010101" pitchFamily="49" charset="-122"/>
              </a:rPr>
              <a:t>公因式要提尽</a:t>
            </a:r>
            <a:endParaRPr lang="en-US" altLang="zh-CN" sz="2400" dirty="0">
              <a:solidFill>
                <a:srgbClr val="C00000"/>
              </a:solidFill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15987" y="2844800"/>
            <a:ext cx="79136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000" dirty="0">
                <a:solidFill>
                  <a:srgbClr val="FF0000"/>
                </a:solidFill>
                <a:ea typeface="隶书" panose="02010509060101010101" pitchFamily="49" charset="-122"/>
              </a:rPr>
              <a:t>（1）公因式要</a:t>
            </a:r>
            <a:r>
              <a:rPr lang="zh-CN" altLang="en-US" sz="3000" dirty="0">
                <a:solidFill>
                  <a:srgbClr val="7030A0"/>
                </a:solidFill>
                <a:ea typeface="隶书" panose="02010509060101010101" pitchFamily="49" charset="-122"/>
              </a:rPr>
              <a:t>提尽</a:t>
            </a:r>
            <a:endParaRPr lang="en-US" altLang="zh-CN" sz="3000" dirty="0">
              <a:solidFill>
                <a:srgbClr val="7030A0"/>
              </a:solidFill>
              <a:ea typeface="隶书" panose="02010509060101010101" pitchFamily="49" charset="-122"/>
            </a:endParaRPr>
          </a:p>
          <a:p>
            <a:r>
              <a:rPr lang="zh-CN" altLang="en-US" sz="3000" dirty="0">
                <a:solidFill>
                  <a:srgbClr val="FF0000"/>
                </a:solidFill>
                <a:ea typeface="隶书" panose="02010509060101010101" pitchFamily="49" charset="-122"/>
              </a:rPr>
              <a:t>（2）小心漏掉</a:t>
            </a:r>
            <a:r>
              <a:rPr lang="en-US" altLang="zh-CN" sz="3000" dirty="0">
                <a:solidFill>
                  <a:srgbClr val="7030A0"/>
                </a:solidFill>
                <a:ea typeface="隶书" panose="02010509060101010101" pitchFamily="49" charset="-122"/>
              </a:rPr>
              <a:t>1</a:t>
            </a:r>
          </a:p>
          <a:p>
            <a:r>
              <a:rPr lang="zh-CN" altLang="en-US" sz="3000" dirty="0">
                <a:solidFill>
                  <a:srgbClr val="FF0000"/>
                </a:solidFill>
                <a:ea typeface="隶书" panose="02010509060101010101" pitchFamily="49" charset="-122"/>
              </a:rPr>
              <a:t>（3）当多项式的第一项为</a:t>
            </a:r>
            <a:r>
              <a:rPr lang="zh-CN" altLang="en-US" sz="3000" dirty="0">
                <a:solidFill>
                  <a:srgbClr val="7030A0"/>
                </a:solidFill>
                <a:ea typeface="隶书" panose="02010509060101010101" pitchFamily="49" charset="-122"/>
              </a:rPr>
              <a:t>负数</a:t>
            </a:r>
            <a:r>
              <a:rPr lang="zh-CN" altLang="en-US" sz="3000" dirty="0">
                <a:solidFill>
                  <a:srgbClr val="FF0000"/>
                </a:solidFill>
                <a:ea typeface="隶书" panose="02010509060101010101" pitchFamily="49" charset="-122"/>
              </a:rPr>
              <a:t>时，通常要先把符号提出来，注意括号内的各项都要</a:t>
            </a:r>
            <a:r>
              <a:rPr lang="zh-CN" altLang="en-US" sz="3000" dirty="0">
                <a:solidFill>
                  <a:srgbClr val="7030A0"/>
                </a:solidFill>
                <a:ea typeface="隶书" panose="02010509060101010101" pitchFamily="49" charset="-122"/>
              </a:rPr>
              <a:t>变号</a:t>
            </a:r>
            <a:r>
              <a:rPr lang="zh-CN" altLang="en-US" sz="3000" dirty="0">
                <a:solidFill>
                  <a:srgbClr val="FF0000"/>
                </a:solidFill>
                <a:ea typeface="隶书" panose="02010509060101010101" pitchFamily="49" charset="-122"/>
              </a:rPr>
              <a:t>。</a:t>
            </a:r>
            <a:endParaRPr lang="en-US" altLang="zh-CN" sz="3000" dirty="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20482" name="矩形 2"/>
          <p:cNvSpPr>
            <a:spLocks noChangeArrowheads="1"/>
          </p:cNvSpPr>
          <p:nvPr/>
        </p:nvSpPr>
        <p:spPr bwMode="auto">
          <a:xfrm>
            <a:off x="1795463" y="2066925"/>
            <a:ext cx="572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ea typeface="隶书" panose="02010509060101010101" pitchFamily="49" charset="-122"/>
              </a:rPr>
              <a:t>提公因式法中应注意什么？</a:t>
            </a:r>
          </a:p>
        </p:txBody>
      </p:sp>
      <p:sp>
        <p:nvSpPr>
          <p:cNvPr id="4" name="标题 1"/>
          <p:cNvSpPr txBox="1"/>
          <p:nvPr/>
        </p:nvSpPr>
        <p:spPr bwMode="auto">
          <a:xfrm>
            <a:off x="262397" y="1513816"/>
            <a:ext cx="3067439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归纳总结：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92138" y="2306863"/>
            <a:ext cx="52387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1pPr>
            <a:lvl2pPr marL="742950" indent="-28575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2pPr>
            <a:lvl3pPr marL="11430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3pPr>
            <a:lvl4pPr marL="16002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4pPr>
            <a:lvl5pPr marL="20574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700" u="none" baseline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把下列各式进行因式分解</a:t>
            </a:r>
            <a:r>
              <a:rPr lang="zh-CN" altLang="en-US" sz="2700" u="none" baseline="0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en-US" altLang="zh-CN" sz="675" u="none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defRPr/>
            </a:pPr>
            <a:endParaRPr lang="en-US" altLang="zh-CN" sz="600" u="none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defRPr/>
            </a:pPr>
            <a:endParaRPr lang="en-US" altLang="zh-CN" sz="600" u="none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defRPr/>
            </a:pPr>
            <a:endParaRPr lang="zh-CN" altLang="en-US" sz="600" u="none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defRPr/>
            </a:pPr>
            <a:r>
              <a:rPr lang="en-US" altLang="zh-CN" sz="2700" u="none" baseline="0" dirty="0">
                <a:latin typeface="楷体_GB2312" pitchFamily="49" charset="-122"/>
              </a:rPr>
              <a:t>(1)x</a:t>
            </a:r>
            <a:r>
              <a:rPr lang="en-US" altLang="zh-CN" sz="2700" u="none" dirty="0">
                <a:latin typeface="楷体_GB2312" pitchFamily="49" charset="-122"/>
              </a:rPr>
              <a:t>2</a:t>
            </a:r>
            <a:r>
              <a:rPr lang="en-US" altLang="zh-CN" sz="2700" u="none" baseline="0" dirty="0">
                <a:latin typeface="楷体_GB2312" pitchFamily="49" charset="-122"/>
              </a:rPr>
              <a:t>+xy</a:t>
            </a:r>
            <a:r>
              <a:rPr lang="zh-CN" altLang="en-US" sz="2700" u="none" baseline="0" dirty="0">
                <a:latin typeface="楷体_GB2312" pitchFamily="49" charset="-122"/>
              </a:rPr>
              <a:t>；</a:t>
            </a:r>
          </a:p>
          <a:p>
            <a:pPr eaLnBrk="1" hangingPunct="1">
              <a:defRPr/>
            </a:pPr>
            <a:endParaRPr lang="zh-CN" altLang="en-US" sz="2700" u="none" baseline="0" dirty="0">
              <a:latin typeface="楷体_GB2312" pitchFamily="49" charset="-122"/>
            </a:endParaRPr>
          </a:p>
          <a:p>
            <a:pPr eaLnBrk="1" hangingPunct="1">
              <a:defRPr/>
            </a:pPr>
            <a:r>
              <a:rPr lang="en-US" altLang="zh-CN" sz="2700" u="none" baseline="0" dirty="0">
                <a:latin typeface="楷体_GB2312" pitchFamily="49" charset="-122"/>
              </a:rPr>
              <a:t>(2)-4b</a:t>
            </a:r>
            <a:r>
              <a:rPr lang="en-US" altLang="zh-CN" sz="2700" u="none" dirty="0">
                <a:latin typeface="楷体_GB2312" pitchFamily="49" charset="-122"/>
              </a:rPr>
              <a:t>2</a:t>
            </a:r>
            <a:r>
              <a:rPr lang="en-US" altLang="zh-CN" sz="2700" u="none" baseline="0" dirty="0">
                <a:latin typeface="楷体_GB2312" pitchFamily="49" charset="-122"/>
              </a:rPr>
              <a:t>+2ab</a:t>
            </a:r>
            <a:r>
              <a:rPr lang="zh-CN" altLang="en-US" sz="2700" u="none" baseline="0" dirty="0">
                <a:latin typeface="楷体_GB2312" pitchFamily="49" charset="-122"/>
              </a:rPr>
              <a:t>；</a:t>
            </a:r>
          </a:p>
          <a:p>
            <a:pPr eaLnBrk="1" hangingPunct="1">
              <a:defRPr/>
            </a:pPr>
            <a:endParaRPr lang="zh-CN" altLang="en-US" sz="2700" u="none" baseline="0" dirty="0">
              <a:latin typeface="楷体_GB2312" pitchFamily="49" charset="-122"/>
            </a:endParaRPr>
          </a:p>
          <a:p>
            <a:pPr eaLnBrk="1" hangingPunct="1">
              <a:defRPr/>
            </a:pPr>
            <a:r>
              <a:rPr lang="en-US" altLang="zh-CN" sz="2700" u="none" baseline="0" dirty="0">
                <a:latin typeface="楷体_GB2312" pitchFamily="49" charset="-122"/>
              </a:rPr>
              <a:t>(3)3ax-12bx+3x</a:t>
            </a:r>
            <a:r>
              <a:rPr lang="zh-CN" altLang="en-US" sz="2700" u="none" baseline="0" dirty="0" smtClean="0">
                <a:latin typeface="楷体_GB2312" pitchFamily="49" charset="-122"/>
              </a:rPr>
              <a:t>；</a:t>
            </a:r>
            <a:endParaRPr lang="zh-CN" altLang="en-US" sz="2700" u="none" baseline="0" dirty="0">
              <a:latin typeface="楷体_GB2312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6187" y="865411"/>
            <a:ext cx="8365299" cy="1315745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defPPr>
              <a:defRPr lang="zh-CN"/>
            </a:defPPr>
            <a:lvl1pPr algn="ctr" eaLnBrk="1" hangingPunct="1">
              <a:defRPr sz="5400" ker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  <a:cs typeface="+mj-cs"/>
              </a:defRPr>
            </a:lvl1pPr>
            <a:lvl2pPr algn="ctr" eaLnBrk="1" hangingPunct="1">
              <a:defRPr sz="5865">
                <a:solidFill>
                  <a:schemeClr val="tx2"/>
                </a:solidFill>
              </a:defRPr>
            </a:lvl2pPr>
            <a:lvl3pPr algn="ctr" eaLnBrk="1" hangingPunct="1">
              <a:defRPr sz="5865">
                <a:solidFill>
                  <a:schemeClr val="tx2"/>
                </a:solidFill>
              </a:defRPr>
            </a:lvl3pPr>
            <a:lvl4pPr algn="ctr" eaLnBrk="1" hangingPunct="1">
              <a:defRPr sz="5865">
                <a:solidFill>
                  <a:schemeClr val="tx2"/>
                </a:solidFill>
              </a:defRPr>
            </a:lvl4pPr>
            <a:lvl5pPr algn="ctr" eaLnBrk="1" hangingPunct="1">
              <a:defRPr sz="5865">
                <a:solidFill>
                  <a:schemeClr val="tx2"/>
                </a:solidFill>
              </a:defRPr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zh-CN" altLang="en-US" sz="4050" dirty="0"/>
              <a:t>巩固练习</a:t>
            </a:r>
          </a:p>
          <a:p>
            <a:pPr>
              <a:defRPr/>
            </a:pPr>
            <a:r>
              <a:rPr lang="zh-CN" altLang="en-US" sz="4050" dirty="0">
                <a:latin typeface="华文行楷" panose="02010800040101010101" pitchFamily="2" charset="-122"/>
                <a:ea typeface="华文行楷" panose="02010800040101010101" pitchFamily="2" charset="-122"/>
              </a:rPr>
              <a:t>小试牛刀：相信你，你能行</a:t>
            </a:r>
          </a:p>
        </p:txBody>
      </p:sp>
      <p:sp>
        <p:nvSpPr>
          <p:cNvPr id="5" name="思想气泡: 云 4"/>
          <p:cNvSpPr/>
          <p:nvPr/>
        </p:nvSpPr>
        <p:spPr>
          <a:xfrm>
            <a:off x="4254500" y="2181225"/>
            <a:ext cx="4703763" cy="2701925"/>
          </a:xfrm>
          <a:prstGeom prst="cloudCallout">
            <a:avLst>
              <a:gd name="adj1" fmla="val -60741"/>
              <a:gd name="adj2" fmla="val 35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1</a:t>
            </a:r>
            <a:r>
              <a:rPr lang="zh-CN" altLang="en-US" sz="1800" dirty="0">
                <a:solidFill>
                  <a:srgbClr val="C00000"/>
                </a:solidFill>
              </a:rPr>
              <a:t>、结果是否已经是几个单项式因式与多项式因式的积？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2</a:t>
            </a:r>
            <a:r>
              <a:rPr lang="zh-CN" altLang="en-US" sz="1800" dirty="0">
                <a:solidFill>
                  <a:srgbClr val="C00000"/>
                </a:solidFill>
              </a:rPr>
              <a:t>、结果中每个多项式是不是不能再因式分解了？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US" altLang="zh-CN" sz="1800" dirty="0">
                <a:solidFill>
                  <a:srgbClr val="C00000"/>
                </a:solidFill>
              </a:rPr>
              <a:t>3</a:t>
            </a:r>
            <a:r>
              <a:rPr lang="zh-CN" altLang="en-US" sz="1800" dirty="0">
                <a:solidFill>
                  <a:srgbClr val="C00000"/>
                </a:solidFill>
              </a:rPr>
              <a:t>、如何检验自己进行的因式分解左右两边相等呢？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120010" y="714684"/>
            <a:ext cx="3214993" cy="1315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defPPr>
              <a:defRPr lang="zh-CN"/>
            </a:defPPr>
            <a:lvl1pPr algn="ctr" eaLnBrk="1" hangingPunct="1">
              <a:defRPr sz="5400" ker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  <a:cs typeface="+mj-cs"/>
              </a:defRPr>
            </a:lvl1pPr>
            <a:lvl2pPr algn="ctr" eaLnBrk="1" hangingPunct="1">
              <a:defRPr sz="5865">
                <a:solidFill>
                  <a:schemeClr val="tx2"/>
                </a:solidFill>
              </a:defRPr>
            </a:lvl2pPr>
            <a:lvl3pPr algn="ctr" eaLnBrk="1" hangingPunct="1">
              <a:defRPr sz="5865">
                <a:solidFill>
                  <a:schemeClr val="tx2"/>
                </a:solidFill>
              </a:defRPr>
            </a:lvl3pPr>
            <a:lvl4pPr algn="ctr" eaLnBrk="1" hangingPunct="1">
              <a:defRPr sz="5865">
                <a:solidFill>
                  <a:schemeClr val="tx2"/>
                </a:solidFill>
              </a:defRPr>
            </a:lvl4pPr>
            <a:lvl5pPr algn="ctr" eaLnBrk="1" hangingPunct="1">
              <a:defRPr sz="5865">
                <a:solidFill>
                  <a:schemeClr val="tx2"/>
                </a:solidFill>
              </a:defRPr>
            </a:lvl5pPr>
            <a:lvl6pPr marL="6096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6pPr>
            <a:lvl7pPr marL="12192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7pPr>
            <a:lvl8pPr marL="18288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8pPr>
            <a:lvl9pPr marL="2438400" algn="ctr" fontAlgn="base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zh-CN" altLang="en-US" sz="4050" dirty="0"/>
              <a:t>学以致用：</a:t>
            </a:r>
            <a:endParaRPr lang="en-US" altLang="zh-CN" sz="4050" dirty="0"/>
          </a:p>
        </p:txBody>
      </p:sp>
      <p:sp>
        <p:nvSpPr>
          <p:cNvPr id="23554" name="文本框 2"/>
          <p:cNvSpPr txBox="1">
            <a:spLocks noChangeArrowheads="1"/>
          </p:cNvSpPr>
          <p:nvPr/>
        </p:nvSpPr>
        <p:spPr bwMode="auto">
          <a:xfrm>
            <a:off x="2555875" y="2030428"/>
            <a:ext cx="3816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999</a:t>
            </a:r>
            <a:r>
              <a:rPr lang="en-US" altLang="zh-CN" sz="2800" baseline="30000" dirty="0"/>
              <a:t>2</a:t>
            </a:r>
            <a:r>
              <a:rPr lang="en-US" altLang="zh-CN" sz="2800" dirty="0"/>
              <a:t>+999</a:t>
            </a:r>
            <a:endParaRPr lang="zh-CN" altLang="en-US" sz="28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16175" y="2668588"/>
            <a:ext cx="51741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dirty="0"/>
              <a:t>=</a:t>
            </a:r>
            <a:r>
              <a:rPr lang="en-US" altLang="zh-CN" sz="2400" dirty="0">
                <a:solidFill>
                  <a:srgbClr val="C00000"/>
                </a:solidFill>
              </a:rPr>
              <a:t>999</a:t>
            </a:r>
            <a:r>
              <a:rPr lang="en-US" altLang="zh-CN" sz="2400" dirty="0"/>
              <a:t>×999+</a:t>
            </a:r>
            <a:r>
              <a:rPr lang="en-US" altLang="zh-CN" sz="2400" dirty="0">
                <a:solidFill>
                  <a:srgbClr val="C00000"/>
                </a:solidFill>
              </a:rPr>
              <a:t>999</a:t>
            </a:r>
            <a:r>
              <a:rPr lang="en-US" altLang="zh-CN" sz="2400" dirty="0"/>
              <a:t>×1</a:t>
            </a:r>
          </a:p>
          <a:p>
            <a:r>
              <a:rPr lang="en-US" altLang="zh-CN" sz="2400" dirty="0"/>
              <a:t>=</a:t>
            </a:r>
            <a:r>
              <a:rPr lang="en-US" altLang="zh-CN" sz="2400" dirty="0">
                <a:solidFill>
                  <a:srgbClr val="C00000"/>
                </a:solidFill>
              </a:rPr>
              <a:t>999</a:t>
            </a:r>
            <a:r>
              <a:rPr lang="en-US" altLang="zh-CN" sz="2400" dirty="0"/>
              <a:t>×</a:t>
            </a:r>
            <a:r>
              <a:rPr lang="zh-CN" altLang="en-US" sz="2400" dirty="0"/>
              <a:t>（</a:t>
            </a:r>
            <a:r>
              <a:rPr lang="en-US" altLang="zh-CN" sz="2400" dirty="0"/>
              <a:t>999+1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en-US" altLang="zh-CN" sz="2400" dirty="0"/>
              <a:t>=999×1000</a:t>
            </a:r>
          </a:p>
          <a:p>
            <a:r>
              <a:rPr lang="en-US" altLang="zh-CN" sz="2400" dirty="0"/>
              <a:t>=999000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1979613" y="1971675"/>
            <a:ext cx="184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2100" b="1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82563" y="1558925"/>
            <a:ext cx="762158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1pPr>
            <a:lvl2pPr marL="742950" indent="-28575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2pPr>
            <a:lvl3pPr marL="11430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3pPr>
            <a:lvl4pPr marL="16002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4pPr>
            <a:lvl5pPr marL="2057400" indent="-228600" eaLnBrk="0" hangingPunct="0"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 baseline="30000">
                <a:solidFill>
                  <a:schemeClr val="tx1"/>
                </a:solidFill>
                <a:latin typeface="Comic Sans MS" panose="030F0702030302020204" pitchFamily="66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u="none" baseline="0" dirty="0">
                <a:latin typeface="Arial" panose="020B0604020202020204" pitchFamily="34" charset="0"/>
                <a:ea typeface="隶书" panose="02010509060101010101" pitchFamily="49" charset="-122"/>
              </a:rPr>
              <a:t>1.什么叫因式分解？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latin typeface="Arial" panose="020B0604020202020204" pitchFamily="34" charset="0"/>
                <a:ea typeface="隶书" panose="02010509060101010101" pitchFamily="49" charset="-122"/>
              </a:rPr>
              <a:t>2.确定公因式的方法？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（1）定系数（2）定字母（3）定指数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latin typeface="Arial" panose="020B0604020202020204" pitchFamily="34" charset="0"/>
                <a:ea typeface="隶书" panose="02010509060101010101" pitchFamily="49" charset="-122"/>
              </a:rPr>
              <a:t>3.提公因式法分解因式的步骤？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（1）找公因式（2）提公因式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latin typeface="Arial" panose="020B0604020202020204" pitchFamily="34" charset="0"/>
                <a:ea typeface="隶书" panose="02010509060101010101" pitchFamily="49" charset="-122"/>
              </a:rPr>
              <a:t>4.提公因式法中应注意什么？</a:t>
            </a:r>
          </a:p>
          <a:p>
            <a:pPr eaLnBrk="1" hangingPunct="1">
              <a:defRPr/>
            </a:pPr>
            <a:r>
              <a:rPr lang="zh-CN" altLang="en-US" sz="2400" u="none" baseline="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（1）公因式要提尽（2）小心漏掉</a:t>
            </a:r>
            <a:r>
              <a:rPr lang="en-US" altLang="zh-CN" sz="2400" u="none" baseline="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1</a:t>
            </a:r>
            <a:r>
              <a:rPr lang="zh-CN" altLang="en-US" sz="2400" u="none" baseline="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（3）当多项式的第一项为负数时，通常要先把符号提出来，注意括号内的各项都要变号。</a:t>
            </a:r>
            <a:endParaRPr lang="en-US" altLang="zh-CN" sz="2400" u="none" baseline="0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eaLnBrk="1" hangingPunct="1">
              <a:defRPr/>
            </a:pPr>
            <a:r>
              <a:rPr lang="en-US" altLang="zh-CN" sz="2400" b="0" u="non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5.</a:t>
            </a:r>
            <a:r>
              <a:rPr lang="zh-CN" altLang="en-US" sz="2400" b="0" u="non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数学思想：类比思想</a:t>
            </a:r>
            <a:endParaRPr lang="en-US" altLang="zh-CN" sz="2400" b="0" u="none" baseline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  <a:p>
            <a:pPr eaLnBrk="1" hangingPunct="1">
              <a:defRPr/>
            </a:pPr>
            <a:r>
              <a:rPr lang="en-US" altLang="zh-CN" sz="2400" b="0" u="non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  </a:t>
            </a:r>
            <a:r>
              <a:rPr lang="zh-CN" altLang="en-US" sz="2400" b="0" u="non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数学思维方式：逆向思维</a:t>
            </a:r>
            <a:endParaRPr lang="en-US" altLang="zh-CN" sz="2400" b="0" u="none" baseline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601788" y="25796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a typeface="隶书" panose="02010509060101010101" pitchFamily="49" charset="-122"/>
              </a:rPr>
              <a:t> </a:t>
            </a:r>
            <a:endParaRPr lang="en-US" altLang="zh-CN" sz="2400">
              <a:ea typeface="隶书" panose="02010509060101010101" pitchFamily="49" charset="-122"/>
            </a:endParaRP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857250"/>
            <a:ext cx="150018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6" name="Group 6"/>
          <p:cNvGrpSpPr/>
          <p:nvPr/>
        </p:nvGrpSpPr>
        <p:grpSpPr bwMode="auto">
          <a:xfrm>
            <a:off x="3993106" y="871462"/>
            <a:ext cx="3240881" cy="1340645"/>
            <a:chOff x="0" y="0"/>
            <a:chExt cx="2722" cy="907"/>
          </a:xfrm>
          <a:solidFill>
            <a:schemeClr val="accent5">
              <a:lumMod val="50000"/>
            </a:schemeClr>
          </a:solidFill>
        </p:grpSpPr>
        <p:sp>
          <p:nvSpPr>
            <p:cNvPr id="15367" name="AutoShape 4"/>
            <p:cNvSpPr>
              <a:spLocks noChangeArrowheads="1"/>
            </p:cNvSpPr>
            <p:nvPr/>
          </p:nvSpPr>
          <p:spPr bwMode="auto">
            <a:xfrm rot="10800000">
              <a:off x="0" y="0"/>
              <a:ext cx="2722" cy="907"/>
            </a:xfrm>
            <a:prstGeom prst="cloudCallout">
              <a:avLst>
                <a:gd name="adj1" fmla="val -57452"/>
                <a:gd name="adj2" fmla="val -277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>
              <a:lvl1pPr eaLnBrk="0" hangingPunct="0"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1pPr>
              <a:lvl2pPr marL="742950" indent="-285750" eaLnBrk="0" hangingPunct="0"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2pPr>
              <a:lvl3pPr marL="1143000" indent="-228600" eaLnBrk="0" hangingPunct="0"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3pPr>
              <a:lvl4pPr marL="1600200" indent="-228600" eaLnBrk="0" hangingPunct="0"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4pPr>
              <a:lvl5pPr marL="2057400" indent="-228600" eaLnBrk="0" hangingPunct="0"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u="sng" baseline="30000">
                  <a:solidFill>
                    <a:schemeClr val="tx1"/>
                  </a:solidFill>
                  <a:latin typeface="Comic Sans MS" panose="030F0702030302020204" pitchFamily="66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endParaRPr>
            </a:p>
          </p:txBody>
        </p:sp>
        <p:pic>
          <p:nvPicPr>
            <p:cNvPr id="15368" name="WordArt 5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82" y="313"/>
              <a:ext cx="2416" cy="33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标题 1"/>
          <p:cNvSpPr txBox="1"/>
          <p:nvPr/>
        </p:nvSpPr>
        <p:spPr bwMode="auto">
          <a:xfrm>
            <a:off x="-65912" y="1039746"/>
            <a:ext cx="3067440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0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9163" y="2368550"/>
            <a:ext cx="1966912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文本框 4"/>
          <p:cNvSpPr txBox="1">
            <a:spLocks noChangeArrowheads="1"/>
          </p:cNvSpPr>
          <p:nvPr/>
        </p:nvSpPr>
        <p:spPr bwMode="auto">
          <a:xfrm>
            <a:off x="769938" y="3260725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23 81 69 10</a:t>
            </a:r>
            <a:endParaRPr lang="zh-CN" altLang="en-US" sz="2400"/>
          </a:p>
        </p:txBody>
      </p:sp>
      <p:sp>
        <p:nvSpPr>
          <p:cNvPr id="3075" name="文本框 5"/>
          <p:cNvSpPr txBox="1">
            <a:spLocks noChangeArrowheads="1"/>
          </p:cNvSpPr>
          <p:nvPr/>
        </p:nvSpPr>
        <p:spPr bwMode="auto">
          <a:xfrm>
            <a:off x="3387725" y="3163888"/>
            <a:ext cx="1763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000"/>
              <a:t>x</a:t>
            </a:r>
            <a:r>
              <a:rPr lang="en-US" altLang="zh-CN" sz="3000" baseline="30000"/>
              <a:t>2</a:t>
            </a:r>
            <a:r>
              <a:rPr lang="en-US" altLang="zh-CN" sz="3000"/>
              <a:t>+xy</a:t>
            </a:r>
            <a:endParaRPr lang="zh-CN" altLang="en-US" sz="3000"/>
          </a:p>
        </p:txBody>
      </p:sp>
      <p:sp>
        <p:nvSpPr>
          <p:cNvPr id="2" name="文本框 1"/>
          <p:cNvSpPr txBox="1"/>
          <p:nvPr/>
        </p:nvSpPr>
        <p:spPr>
          <a:xfrm>
            <a:off x="983213" y="2431791"/>
            <a:ext cx="179054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密码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88143" y="2396802"/>
            <a:ext cx="14135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加密公式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73331" y="1683012"/>
            <a:ext cx="18847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密码本</a:t>
            </a:r>
          </a:p>
        </p:txBody>
      </p:sp>
      <p:sp>
        <p:nvSpPr>
          <p:cNvPr id="8" name="椭圆 7"/>
          <p:cNvSpPr/>
          <p:nvPr/>
        </p:nvSpPr>
        <p:spPr>
          <a:xfrm>
            <a:off x="2834174" y="1305121"/>
            <a:ext cx="3065106" cy="6298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0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独家秘笈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9163" y="2627634"/>
            <a:ext cx="1966912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文本框 4"/>
          <p:cNvSpPr txBox="1">
            <a:spLocks noChangeArrowheads="1"/>
          </p:cNvSpPr>
          <p:nvPr/>
        </p:nvSpPr>
        <p:spPr bwMode="auto">
          <a:xfrm>
            <a:off x="769938" y="3260725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/>
              <a:t>23 81 69 10</a:t>
            </a:r>
            <a:endParaRPr lang="zh-CN" altLang="en-US" sz="2400"/>
          </a:p>
        </p:txBody>
      </p:sp>
      <p:sp>
        <p:nvSpPr>
          <p:cNvPr id="25603" name="文本框 5"/>
          <p:cNvSpPr txBox="1">
            <a:spLocks noChangeArrowheads="1"/>
          </p:cNvSpPr>
          <p:nvPr/>
        </p:nvSpPr>
        <p:spPr bwMode="auto">
          <a:xfrm>
            <a:off x="3387725" y="3163888"/>
            <a:ext cx="1763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000"/>
              <a:t>x</a:t>
            </a:r>
            <a:r>
              <a:rPr lang="en-US" altLang="zh-CN" sz="3000" baseline="30000"/>
              <a:t>2</a:t>
            </a:r>
            <a:r>
              <a:rPr lang="en-US" altLang="zh-CN" sz="3000"/>
              <a:t>+xy</a:t>
            </a:r>
            <a:endParaRPr lang="zh-CN" altLang="en-US" sz="3000"/>
          </a:p>
        </p:txBody>
      </p:sp>
      <p:sp>
        <p:nvSpPr>
          <p:cNvPr id="2" name="文本框 1"/>
          <p:cNvSpPr txBox="1"/>
          <p:nvPr/>
        </p:nvSpPr>
        <p:spPr>
          <a:xfrm>
            <a:off x="983213" y="2431791"/>
            <a:ext cx="179054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密码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88143" y="2396802"/>
            <a:ext cx="141358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加密公式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73331" y="1683012"/>
            <a:ext cx="18847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密码本</a:t>
            </a:r>
          </a:p>
        </p:txBody>
      </p:sp>
      <p:sp>
        <p:nvSpPr>
          <p:cNvPr id="8" name="椭圆 7"/>
          <p:cNvSpPr/>
          <p:nvPr/>
        </p:nvSpPr>
        <p:spPr>
          <a:xfrm>
            <a:off x="2834174" y="1305121"/>
            <a:ext cx="3065106" cy="62981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30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独家秘笈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 bwMode="auto">
          <a:xfrm>
            <a:off x="1444559" y="3075867"/>
            <a:ext cx="6602647" cy="3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6096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2192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438400" algn="ctr" rtl="0" eaLnBrk="1" fontAlgn="base" hangingPunct="1">
              <a:spcBef>
                <a:spcPct val="0"/>
              </a:spcBef>
              <a:spcAft>
                <a:spcPct val="0"/>
              </a:spcAft>
              <a:defRPr sz="5865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4950" kern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感谢聆听！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3384" y="322047"/>
            <a:ext cx="8229600" cy="857250"/>
          </a:xfrm>
          <a:ln>
            <a:miter lim="800000"/>
          </a:ln>
        </p:spPr>
        <p:txBody>
          <a:bodyPr lIns="91440" tIns="45720" rIns="91440" bIns="4572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学习目标</a:t>
            </a: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501650" y="1295400"/>
            <a:ext cx="8140700" cy="5041900"/>
          </a:xfrm>
        </p:spPr>
        <p:txBody>
          <a:bodyPr lIns="91440" tIns="45720" rIns="91440" bIns="45720"/>
          <a:lstStyle/>
          <a:p>
            <a:pPr defTabSz="685800"/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1.</a:t>
            </a:r>
            <a:r>
              <a:rPr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能在实例中辨认因式分解。</a:t>
            </a:r>
            <a:endParaRPr lang="en-US" altLang="zh-CN" sz="24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defTabSz="685800"/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2.</a:t>
            </a:r>
            <a:r>
              <a:rPr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能说出因式分解与整式乘法的联系与区别，培养逆向思维能力</a:t>
            </a:r>
            <a:endParaRPr lang="en-US" altLang="zh-CN" sz="24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defTabSz="685800"/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3.</a:t>
            </a:r>
            <a:r>
              <a:rPr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学会寻找公因式的方法</a:t>
            </a:r>
            <a:endParaRPr lang="en-US" altLang="zh-CN" sz="24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defTabSz="685800"/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4.</a:t>
            </a:r>
            <a:r>
              <a:rPr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能用提公因式法进行因式分解</a:t>
            </a:r>
            <a:endParaRPr lang="en-US" altLang="zh-CN" sz="24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defTabSz="685800"/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5.</a:t>
            </a:r>
            <a:r>
              <a:rPr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通过自主探究与合作探究，体会类比思想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9650" y="930207"/>
            <a:ext cx="8229600" cy="857250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回顾旧知，复习引入</a:t>
            </a:r>
          </a:p>
        </p:txBody>
      </p:sp>
      <p:sp>
        <p:nvSpPr>
          <p:cNvPr id="6146" name="内容占位符 2"/>
          <p:cNvSpPr>
            <a:spLocks noGrp="1"/>
          </p:cNvSpPr>
          <p:nvPr>
            <p:ph idx="1"/>
          </p:nvPr>
        </p:nvSpPr>
        <p:spPr>
          <a:xfrm>
            <a:off x="288925" y="2005013"/>
            <a:ext cx="8660866" cy="3213100"/>
          </a:xfrm>
        </p:spPr>
        <p:txBody>
          <a:bodyPr lIns="91440" tIns="45720" rIns="91440" bIns="45720"/>
          <a:lstStyle/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1.12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的因数有哪些？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6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的因数有哪些？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12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和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6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的公因数有几个？</a:t>
            </a: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2.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将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12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分解质因数。</a:t>
            </a: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3.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观察   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3×2×2×2=24</a:t>
            </a:r>
            <a:r>
              <a:rPr lang="en-US" altLang="zh-CN" sz="2000" dirty="0">
                <a:solidFill>
                  <a:srgbClr val="404040"/>
                </a:solidFill>
                <a:latin typeface="等线" panose="02010600030101010101" pitchFamily="2" charset="-122"/>
                <a:ea typeface="等线" panose="02010600030101010101" pitchFamily="2" charset="-122"/>
                <a:sym typeface="微软雅黑" panose="020B0503020204020204" pitchFamily="34" charset="-122"/>
              </a:rPr>
              <a:t>①</a:t>
            </a: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   </a:t>
            </a:r>
            <a:r>
              <a:rPr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两式有什么关系？</a:t>
            </a: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404040"/>
                </a:solidFill>
                <a:sym typeface="微软雅黑" panose="020B0503020204020204" pitchFamily="34" charset="-122"/>
              </a:rPr>
              <a:t>             24=3×2×2×2</a:t>
            </a:r>
            <a:r>
              <a:rPr lang="en-US" altLang="zh-CN" sz="2000" dirty="0">
                <a:solidFill>
                  <a:srgbClr val="404040"/>
                </a:solidFill>
                <a:latin typeface="等线" panose="02010600030101010101" pitchFamily="2" charset="-122"/>
                <a:ea typeface="等线" panose="02010600030101010101" pitchFamily="2" charset="-122"/>
                <a:sym typeface="微软雅黑" panose="020B0503020204020204" pitchFamily="34" charset="-122"/>
              </a:rPr>
              <a:t>②</a:t>
            </a:r>
            <a:endParaRPr lang="en-US" altLang="zh-CN"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  <a:p>
            <a:pPr marL="0" indent="0" defTabSz="685800">
              <a:buFont typeface="Arial" panose="020B0604020202020204" pitchFamily="34" charset="0"/>
              <a:buNone/>
            </a:pPr>
            <a:endParaRPr sz="2000" dirty="0">
              <a:solidFill>
                <a:srgbClr val="404040"/>
              </a:solidFill>
              <a:sym typeface="微软雅黑" panose="020B0503020204020204" pitchFamily="34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58788" y="2481263"/>
            <a:ext cx="27717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</a:rPr>
              <a:t>1</a:t>
            </a:r>
            <a:r>
              <a:rPr lang="zh-CN" altLang="en-US" sz="2100" dirty="0">
                <a:solidFill>
                  <a:srgbClr val="FF0000"/>
                </a:solidFill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</a:rPr>
              <a:t>2</a:t>
            </a:r>
            <a:r>
              <a:rPr lang="zh-CN" altLang="en-US" sz="2100" dirty="0">
                <a:solidFill>
                  <a:srgbClr val="FF0000"/>
                </a:solidFill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</a:rPr>
              <a:t>3</a:t>
            </a:r>
            <a:r>
              <a:rPr lang="zh-CN" altLang="en-US" sz="2100" dirty="0">
                <a:solidFill>
                  <a:srgbClr val="FF0000"/>
                </a:solidFill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</a:rPr>
              <a:t>4</a:t>
            </a:r>
            <a:r>
              <a:rPr lang="zh-CN" altLang="en-US" sz="2100" dirty="0">
                <a:solidFill>
                  <a:srgbClr val="FF0000"/>
                </a:solidFill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</a:rPr>
              <a:t>6</a:t>
            </a:r>
            <a:r>
              <a:rPr lang="zh-CN" altLang="en-US" sz="2100" dirty="0">
                <a:solidFill>
                  <a:srgbClr val="FF0000"/>
                </a:solidFill>
              </a:rPr>
              <a:t>，</a:t>
            </a:r>
            <a:r>
              <a:rPr lang="en-US" altLang="zh-CN" sz="2100" dirty="0">
                <a:solidFill>
                  <a:srgbClr val="FF0000"/>
                </a:solidFill>
              </a:rPr>
              <a:t>12</a:t>
            </a:r>
            <a:endParaRPr lang="zh-CN" altLang="en-US" sz="21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398838" y="2492375"/>
            <a:ext cx="158908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1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2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3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6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805488" y="2484438"/>
            <a:ext cx="15890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1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2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3</a:t>
            </a:r>
            <a:r>
              <a:rPr lang="zh-CN" altLang="en-US" sz="2100">
                <a:solidFill>
                  <a:srgbClr val="FF0000"/>
                </a:solidFill>
              </a:rPr>
              <a:t>，</a:t>
            </a:r>
            <a:r>
              <a:rPr lang="en-US" altLang="zh-CN" sz="2100">
                <a:solidFill>
                  <a:srgbClr val="FF0000"/>
                </a:solidFill>
              </a:rPr>
              <a:t>6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68363" y="3328988"/>
            <a:ext cx="1784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</a:rPr>
              <a:t>12=2×2×3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27075" y="4867275"/>
            <a:ext cx="34512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100">
                <a:latin typeface="等线" panose="02010600030101010101" pitchFamily="2" charset="-122"/>
                <a:ea typeface="等线" panose="02010600030101010101" pitchFamily="2" charset="-122"/>
              </a:rPr>
              <a:t>①</a:t>
            </a:r>
            <a:r>
              <a:rPr lang="zh-CN" altLang="en-US" sz="2100">
                <a:solidFill>
                  <a:srgbClr val="FF0000"/>
                </a:solidFill>
              </a:rPr>
              <a:t>乘法运算，</a:t>
            </a:r>
            <a:r>
              <a:rPr lang="en-US" altLang="zh-CN" sz="2100">
                <a:latin typeface="等线" panose="02010600030101010101" pitchFamily="2" charset="-122"/>
                <a:ea typeface="等线" panose="02010600030101010101" pitchFamily="2" charset="-122"/>
              </a:rPr>
              <a:t>②</a:t>
            </a:r>
            <a:r>
              <a:rPr lang="zh-CN" altLang="en-US" sz="2100">
                <a:solidFill>
                  <a:srgbClr val="FF0000"/>
                </a:solidFill>
              </a:rPr>
              <a:t>分解质因数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822825" y="4875213"/>
            <a:ext cx="250046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</a:rPr>
              <a:t>过程是互逆的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482" y="1097957"/>
            <a:ext cx="3067438" cy="353135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课堂探究一：</a:t>
            </a:r>
          </a:p>
        </p:txBody>
      </p:sp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457200" y="2049463"/>
            <a:ext cx="1579563" cy="1882775"/>
          </a:xfrm>
        </p:spPr>
        <p:txBody>
          <a:bodyPr lIns="91440" tIns="45720" rIns="91440" bIns="45720"/>
          <a:lstStyle/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ma</a:t>
            </a:r>
          </a:p>
          <a:p>
            <a:pPr marL="0" indent="0" defTabSz="685800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m(</a:t>
            </a:r>
            <a:r>
              <a:rPr lang="en-US" altLang="zh-CN" sz="2400" dirty="0" err="1">
                <a:solidFill>
                  <a:srgbClr val="404040"/>
                </a:solidFill>
                <a:sym typeface="微软雅黑" panose="020B0503020204020204" pitchFamily="34" charset="-122"/>
              </a:rPr>
              <a:t>a+b</a:t>
            </a:r>
            <a:r>
              <a:rPr lang="en-US" altLang="zh-CN" sz="2400" dirty="0">
                <a:solidFill>
                  <a:srgbClr val="404040"/>
                </a:solidFill>
                <a:sym typeface="微软雅黑" panose="020B0503020204020204" pitchFamily="34" charset="-122"/>
              </a:rPr>
              <a:t>)</a:t>
            </a:r>
          </a:p>
          <a:p>
            <a:pPr marL="0" indent="0" defTabSz="685800">
              <a:buFont typeface="Arial" panose="020B0604020202020204" pitchFamily="34" charset="0"/>
              <a:buNone/>
            </a:pPr>
            <a:endParaRPr sz="2400" dirty="0">
              <a:solidFill>
                <a:srgbClr val="404040"/>
              </a:solidFill>
              <a:sym typeface="微软雅黑" panose="020B0503020204020204" pitchFamily="34" charset="-122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>
            <a:off x="1231900" y="2341563"/>
            <a:ext cx="11620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1941513" y="2947988"/>
            <a:ext cx="1160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14488" y="3686175"/>
            <a:ext cx="67643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700" dirty="0"/>
              <a:t>几个</a:t>
            </a:r>
            <a:r>
              <a:rPr lang="zh-CN" altLang="en-US" sz="2700" dirty="0">
                <a:solidFill>
                  <a:srgbClr val="FF0000"/>
                </a:solidFill>
              </a:rPr>
              <a:t>整式</a:t>
            </a:r>
            <a:r>
              <a:rPr lang="zh-CN" altLang="en-US" sz="2700" dirty="0"/>
              <a:t>相乘，每个整式叫做它们积的因式</a:t>
            </a:r>
            <a:endParaRPr lang="en-US" altLang="zh-CN" sz="2700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069975" y="4602163"/>
            <a:ext cx="603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/>
              <a:t>注意：因式可以是</a:t>
            </a:r>
            <a:r>
              <a:rPr lang="zh-CN" altLang="en-US" sz="2400" dirty="0">
                <a:solidFill>
                  <a:srgbClr val="FF0000"/>
                </a:solidFill>
              </a:rPr>
              <a:t>单项式</a:t>
            </a:r>
            <a:r>
              <a:rPr lang="zh-CN" altLang="en-US" sz="2400" dirty="0"/>
              <a:t>，也可以是</a:t>
            </a:r>
            <a:r>
              <a:rPr lang="zh-CN" altLang="en-US" sz="2400" dirty="0">
                <a:solidFill>
                  <a:srgbClr val="FF0000"/>
                </a:solidFill>
              </a:rPr>
              <a:t>多项式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644775" y="2070100"/>
            <a:ext cx="2887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/>
              <a:t>m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是积</a:t>
            </a:r>
            <a:r>
              <a:rPr lang="en-US" altLang="zh-CN" sz="2400" dirty="0"/>
              <a:t>ma</a:t>
            </a:r>
            <a:r>
              <a:rPr lang="zh-CN" altLang="en-US" sz="2400" dirty="0"/>
              <a:t>的因式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63900" y="2720975"/>
            <a:ext cx="4000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/>
              <a:t>m</a:t>
            </a:r>
            <a:r>
              <a:rPr lang="zh-CN" altLang="en-US" sz="2400" dirty="0"/>
              <a:t>、</a:t>
            </a:r>
            <a:r>
              <a:rPr lang="en-US" altLang="zh-CN" sz="2400" dirty="0"/>
              <a:t>(</a:t>
            </a:r>
            <a:r>
              <a:rPr lang="en-US" altLang="zh-CN" sz="2400" dirty="0" err="1"/>
              <a:t>a+b</a:t>
            </a:r>
            <a:r>
              <a:rPr lang="en-US" altLang="zh-CN" sz="2400" dirty="0"/>
              <a:t>)</a:t>
            </a:r>
            <a:r>
              <a:rPr lang="zh-CN" altLang="en-US" sz="2400" dirty="0"/>
              <a:t>是积</a:t>
            </a:r>
            <a:r>
              <a:rPr lang="en-US" altLang="zh-CN" sz="2400" dirty="0"/>
              <a:t>m(</a:t>
            </a:r>
            <a:r>
              <a:rPr lang="en-US" altLang="zh-CN" sz="2400" dirty="0" err="1"/>
              <a:t>a+b</a:t>
            </a:r>
            <a:r>
              <a:rPr lang="en-US" altLang="zh-CN" sz="2400" dirty="0"/>
              <a:t>)</a:t>
            </a:r>
            <a:r>
              <a:rPr lang="zh-CN" altLang="en-US" sz="2400" dirty="0"/>
              <a:t>的因式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74675" y="3686175"/>
            <a:ext cx="12239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700" dirty="0"/>
              <a:t>因式：</a:t>
            </a:r>
          </a:p>
        </p:txBody>
      </p:sp>
      <p:pic>
        <p:nvPicPr>
          <p:cNvPr id="7178" name="Picture 6"/>
          <p:cNvPicPr>
            <a:picLocks noChangeAspect="1" noChangeArrowheads="1"/>
          </p:cNvPicPr>
          <p:nvPr/>
        </p:nvPicPr>
        <p:blipFill>
          <a:blip r:embed="rId2" cstate="email"/>
          <a:srcRect l="6755"/>
          <a:stretch>
            <a:fillRect/>
          </a:stretch>
        </p:blipFill>
        <p:spPr bwMode="auto">
          <a:xfrm>
            <a:off x="8280400" y="1479550"/>
            <a:ext cx="8636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534988" y="1978025"/>
            <a:ext cx="8229600" cy="758825"/>
          </a:xfrm>
        </p:spPr>
        <p:txBody>
          <a:bodyPr lIns="91440" tIns="45720" rIns="91440" bIns="45720"/>
          <a:lstStyle/>
          <a:p>
            <a:pPr marL="0" indent="0" defTabSz="685800">
              <a:buFont typeface="Arial" panose="020B0604020202020204" pitchFamily="34" charset="0"/>
              <a:buNone/>
            </a:pPr>
            <a:r>
              <a:rPr sz="2800" dirty="0">
                <a:solidFill>
                  <a:srgbClr val="404040"/>
                </a:solidFill>
                <a:sym typeface="微软雅黑" panose="020B0503020204020204" pitchFamily="34" charset="-122"/>
              </a:rPr>
              <a:t>观察多项式</a:t>
            </a:r>
            <a:r>
              <a:rPr lang="en-US" altLang="zh-CN" sz="2800" dirty="0" err="1">
                <a:solidFill>
                  <a:srgbClr val="404040"/>
                </a:solidFill>
                <a:sym typeface="微软雅黑" panose="020B0503020204020204" pitchFamily="34" charset="-122"/>
              </a:rPr>
              <a:t>ma+mb+mc</a:t>
            </a:r>
            <a:r>
              <a:rPr sz="2800" dirty="0">
                <a:solidFill>
                  <a:srgbClr val="404040"/>
                </a:solidFill>
                <a:sym typeface="微软雅黑" panose="020B0503020204020204" pitchFamily="34" charset="-122"/>
              </a:rPr>
              <a:t>，有什么特点？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96863" y="3497263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rgbClr val="C00000"/>
                </a:solidFill>
              </a:rPr>
              <a:t>公因式</a:t>
            </a:r>
            <a:r>
              <a:rPr lang="zh-CN" altLang="en-US" sz="2400" dirty="0"/>
              <a:t>：一个多项式各项都含有的因式，叫做多项式各项的公因式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34482" y="1097957"/>
            <a:ext cx="3067438" cy="353135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课堂探究一：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email"/>
          <a:srcRect l="6755"/>
          <a:stretch>
            <a:fillRect/>
          </a:stretch>
        </p:blipFill>
        <p:spPr bwMode="auto">
          <a:xfrm>
            <a:off x="8280400" y="1479550"/>
            <a:ext cx="8636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4168775" y="2636838"/>
            <a:ext cx="5254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C00000"/>
                </a:solidFill>
                <a:latin typeface="+mn-lt"/>
                <a:ea typeface="+mn-ea"/>
              </a:rPr>
              <a:t>m</a:t>
            </a:r>
            <a:endParaRPr lang="zh-CN" altLang="en-US" sz="32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62325" y="2636838"/>
            <a:ext cx="5270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C00000"/>
                </a:solidFill>
                <a:latin typeface="+mn-lt"/>
                <a:ea typeface="+mn-ea"/>
              </a:rPr>
              <a:t>m</a:t>
            </a:r>
            <a:endParaRPr lang="zh-CN" altLang="en-US" sz="32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63813" y="2638426"/>
            <a:ext cx="527050" cy="585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C00000"/>
                </a:solidFill>
                <a:latin typeface="+mn-lt"/>
                <a:ea typeface="+mn-ea"/>
              </a:rPr>
              <a:t>m</a:t>
            </a:r>
            <a:endParaRPr lang="zh-CN" altLang="en-US" sz="32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3"/>
          <p:cNvSpPr txBox="1">
            <a:spLocks noChangeArrowheads="1"/>
          </p:cNvSpPr>
          <p:nvPr/>
        </p:nvSpPr>
        <p:spPr bwMode="auto">
          <a:xfrm>
            <a:off x="911225" y="2078038"/>
            <a:ext cx="2362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 dirty="0" err="1">
                <a:solidFill>
                  <a:srgbClr val="C00000"/>
                </a:solidFill>
              </a:rPr>
              <a:t>m</a:t>
            </a:r>
            <a:r>
              <a:rPr lang="en-US" altLang="zh-CN" sz="2700" dirty="0" err="1"/>
              <a:t>a+</a:t>
            </a:r>
            <a:r>
              <a:rPr lang="en-US" altLang="zh-CN" sz="2700" dirty="0" err="1">
                <a:solidFill>
                  <a:srgbClr val="C00000"/>
                </a:solidFill>
              </a:rPr>
              <a:t>m</a:t>
            </a:r>
            <a:r>
              <a:rPr lang="en-US" altLang="zh-CN" sz="2700" dirty="0" err="1"/>
              <a:t>b+</a:t>
            </a:r>
            <a:r>
              <a:rPr lang="en-US" altLang="zh-CN" sz="2700" dirty="0" err="1">
                <a:solidFill>
                  <a:srgbClr val="C00000"/>
                </a:solidFill>
              </a:rPr>
              <a:t>m</a:t>
            </a:r>
            <a:r>
              <a:rPr lang="en-US" altLang="zh-CN" sz="2700" dirty="0" err="1"/>
              <a:t>c</a:t>
            </a:r>
            <a:endParaRPr lang="zh-CN" altLang="en-US" sz="2700" dirty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44513" y="3824288"/>
            <a:ext cx="8307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/>
              <a:t>因式分解：把一个多项式化成几个整式乘积的形式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34482" y="1097957"/>
            <a:ext cx="3067438" cy="353135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课堂探究一：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87425" y="2876550"/>
            <a:ext cx="474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ea typeface="等线" panose="02010600030101010101" pitchFamily="2" charset="-122"/>
              </a:rPr>
              <a:t>你来</a:t>
            </a:r>
            <a:r>
              <a:rPr lang="zh-CN" altLang="zh-CN" sz="2400" dirty="0">
                <a:ea typeface="等线" panose="02010600030101010101" pitchFamily="2" charset="-122"/>
              </a:rPr>
              <a:t>总结</a:t>
            </a:r>
            <a:r>
              <a:rPr lang="zh-CN" altLang="en-US" sz="2400" dirty="0">
                <a:ea typeface="等线" panose="02010600030101010101" pitchFamily="2" charset="-122"/>
              </a:rPr>
              <a:t>一下：</a:t>
            </a:r>
            <a:r>
              <a:rPr lang="zh-CN" altLang="zh-CN" sz="2400" dirty="0">
                <a:ea typeface="等线" panose="02010600030101010101" pitchFamily="2" charset="-122"/>
              </a:rPr>
              <a:t>什么是因式分解</a:t>
            </a:r>
            <a:r>
              <a:rPr lang="zh-CN" altLang="en-US" sz="2400" dirty="0">
                <a:ea typeface="等线" panose="02010600030101010101" pitchFamily="2" charset="-122"/>
              </a:rPr>
              <a:t>？</a:t>
            </a:r>
            <a:endParaRPr lang="zh-CN" altLang="en-US" sz="2400" dirty="0"/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65438" y="2078038"/>
            <a:ext cx="2474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/>
              <a:t>=</a:t>
            </a:r>
            <a:r>
              <a:rPr lang="en-US" altLang="zh-CN" sz="2700">
                <a:solidFill>
                  <a:srgbClr val="C00000"/>
                </a:solidFill>
              </a:rPr>
              <a:t>m</a:t>
            </a:r>
            <a:r>
              <a:rPr lang="en-US" altLang="zh-CN" sz="2700"/>
              <a:t>(a+b+c)</a:t>
            </a:r>
            <a:endParaRPr lang="zh-CN" altLang="en-US" sz="270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email"/>
          <a:srcRect l="6755"/>
          <a:stretch>
            <a:fillRect/>
          </a:stretch>
        </p:blipFill>
        <p:spPr bwMode="auto">
          <a:xfrm>
            <a:off x="8280400" y="1479550"/>
            <a:ext cx="8636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图示 1"/>
          <p:cNvGraphicFramePr/>
          <p:nvPr/>
        </p:nvGraphicFramePr>
        <p:xfrm>
          <a:off x="2280754" y="4720124"/>
          <a:ext cx="3380597" cy="51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84500" y="3827463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多项式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118100" y="3827463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整式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027738" y="3827463"/>
            <a:ext cx="493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Graphic spid="2" grpId="0">
        <p:bldAsOne/>
      </p:bldGraphic>
      <p:bldP spid="3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87221" y="1532550"/>
            <a:ext cx="8229600" cy="3877589"/>
          </a:xfrm>
          <a:blipFill>
            <a:blip r:embed="rId2" cstate="email"/>
            <a:stretch>
              <a:fillRect l="-1185" t="-1730" r="-1704" b="-8019"/>
            </a:stretch>
          </a:blipFill>
          <a:ln>
            <a:miter lim="800000"/>
          </a:ln>
        </p:spPr>
        <p:txBody>
          <a:bodyPr/>
          <a:lstStyle/>
          <a:p>
            <a:r>
              <a:rPr>
                <a:noFill/>
              </a:rPr>
              <a:t> 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15996" y="863288"/>
            <a:ext cx="3067439" cy="353135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 dirty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趁热打铁：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3"/>
          <p:cNvSpPr txBox="1">
            <a:spLocks noChangeArrowheads="1"/>
          </p:cNvSpPr>
          <p:nvPr/>
        </p:nvSpPr>
        <p:spPr bwMode="auto">
          <a:xfrm>
            <a:off x="1943100" y="2062163"/>
            <a:ext cx="4229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>
                <a:solidFill>
                  <a:srgbClr val="C00000"/>
                </a:solidFill>
              </a:rPr>
              <a:t>m</a:t>
            </a:r>
            <a:r>
              <a:rPr lang="en-US" altLang="zh-CN" sz="2700"/>
              <a:t>a+</a:t>
            </a:r>
            <a:r>
              <a:rPr lang="en-US" altLang="zh-CN" sz="2700">
                <a:solidFill>
                  <a:srgbClr val="C00000"/>
                </a:solidFill>
              </a:rPr>
              <a:t>m</a:t>
            </a:r>
            <a:r>
              <a:rPr lang="en-US" altLang="zh-CN" sz="2700"/>
              <a:t>b+</a:t>
            </a:r>
            <a:r>
              <a:rPr lang="en-US" altLang="zh-CN" sz="2700">
                <a:solidFill>
                  <a:srgbClr val="C00000"/>
                </a:solidFill>
              </a:rPr>
              <a:t>m</a:t>
            </a:r>
            <a:r>
              <a:rPr lang="en-US" altLang="zh-CN" sz="2700"/>
              <a:t>c=</a:t>
            </a:r>
            <a:r>
              <a:rPr lang="en-US" altLang="zh-CN" sz="2700">
                <a:solidFill>
                  <a:srgbClr val="C00000"/>
                </a:solidFill>
              </a:rPr>
              <a:t>m</a:t>
            </a:r>
            <a:r>
              <a:rPr lang="en-US" altLang="zh-CN" sz="2700"/>
              <a:t>(a+b+c)</a:t>
            </a:r>
            <a:endParaRPr lang="zh-CN" altLang="en-US" sz="2700"/>
          </a:p>
        </p:txBody>
      </p:sp>
      <p:sp>
        <p:nvSpPr>
          <p:cNvPr id="11266" name="矩形 4"/>
          <p:cNvSpPr>
            <a:spLocks noChangeArrowheads="1"/>
          </p:cNvSpPr>
          <p:nvPr/>
        </p:nvSpPr>
        <p:spPr bwMode="auto">
          <a:xfrm>
            <a:off x="506413" y="2709863"/>
            <a:ext cx="7994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100" dirty="0"/>
              <a:t>因式分解：把一个多项式化成几个整式乘积的形式，叫做因式分解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34482" y="1097957"/>
            <a:ext cx="3067438" cy="353135"/>
          </a:xfrm>
          <a:ln>
            <a:miter lim="800000"/>
          </a:ln>
        </p:spPr>
        <p:txBody>
          <a:bodyPr lIns="68580" tIns="34290" rIns="68580" bIns="34290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base">
              <a:defRPr/>
            </a:pPr>
            <a:r>
              <a:rPr sz="4050" b="0" kern="0" spc="0" noProof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课堂探究一：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35000" y="3429000"/>
            <a:ext cx="75136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</a:rPr>
              <a:t>如果一个多项式的各项含有公因式，那么就可以把这个公因式提出来，从而将多项式化成两个因式乘积的形式，这种分解因式的方法叫做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提公因式法。</a:t>
            </a:r>
            <a:endParaRPr lang="zh-CN" altLang="en-US" sz="27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（有）广文特色数学思维课堂建设与分层课程研发</Template>
  <TotalTime>0</TotalTime>
  <Words>823</Words>
  <Application>Microsoft Office PowerPoint</Application>
  <PresentationFormat>全屏显示(4:3)</PresentationFormat>
  <Paragraphs>154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等线</vt:lpstr>
      <vt:lpstr>黑体</vt:lpstr>
      <vt:lpstr>华文行楷</vt:lpstr>
      <vt:lpstr>华文琥珀</vt:lpstr>
      <vt:lpstr>楷体_GB2312</vt:lpstr>
      <vt:lpstr>隶书</vt:lpstr>
      <vt:lpstr>宋体</vt:lpstr>
      <vt:lpstr>微软雅黑</vt:lpstr>
      <vt:lpstr>Arial</vt:lpstr>
      <vt:lpstr>Times New Roman</vt:lpstr>
      <vt:lpstr>WWW.2PPT.COM
</vt:lpstr>
      <vt:lpstr>12.3 用提公因式法进行因式分解</vt:lpstr>
      <vt:lpstr>PowerPoint 演示文稿</vt:lpstr>
      <vt:lpstr>学习目标</vt:lpstr>
      <vt:lpstr>回顾旧知，复习引入</vt:lpstr>
      <vt:lpstr>课堂探究一：</vt:lpstr>
      <vt:lpstr>课堂探究一：</vt:lpstr>
      <vt:lpstr>课堂探究一：</vt:lpstr>
      <vt:lpstr>趁热打铁：</vt:lpstr>
      <vt:lpstr>课堂探究一：</vt:lpstr>
      <vt:lpstr>PowerPoint 演示文稿</vt:lpstr>
      <vt:lpstr>PowerPoint 演示文稿</vt:lpstr>
      <vt:lpstr>PowerPoint 演示文稿</vt:lpstr>
      <vt:lpstr>  例1.把 3a2-9ab分解因式.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2018-04-15T14:25:00Z</dcterms:created>
  <dcterms:modified xsi:type="dcterms:W3CDTF">2023-01-16T18:07:38Z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A124D8D299C74C5688124D367A24ACF9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