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6" r:id="rId2"/>
    <p:sldId id="288" r:id="rId3"/>
    <p:sldId id="297" r:id="rId4"/>
    <p:sldId id="296" r:id="rId5"/>
    <p:sldId id="295" r:id="rId6"/>
    <p:sldId id="294" r:id="rId7"/>
    <p:sldId id="293" r:id="rId8"/>
    <p:sldId id="292" r:id="rId9"/>
    <p:sldId id="291" r:id="rId10"/>
    <p:sldId id="298" r:id="rId11"/>
    <p:sldId id="299" r:id="rId12"/>
    <p:sldId id="300" r:id="rId13"/>
    <p:sldId id="301" r:id="rId14"/>
    <p:sldId id="302" r:id="rId15"/>
    <p:sldId id="317" r:id="rId16"/>
    <p:sldId id="318" r:id="rId17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E6FBFE"/>
    <a:srgbClr val="57D2E3"/>
    <a:srgbClr val="B2F3FC"/>
    <a:srgbClr val="4BCFE1"/>
    <a:srgbClr val="5BADF7"/>
    <a:srgbClr val="6A56AD"/>
    <a:srgbClr val="21B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-576" y="-90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buFontTx/>
              <a:buNone/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A104E8-6440-4637-A7F3-4DA8E9F2E7B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buFontTx/>
              <a:buNone/>
              <a:defRPr sz="1200"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E93818-FC43-4269-93F3-0ED963722A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22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  <a:ea typeface="微软雅黑" panose="020B0503020204020204" pitchFamily="34" charset="-122"/>
              </a:rPr>
              <a:t>1</a:t>
            </a:fld>
            <a:endParaRPr lang="zh-CN" altLang="en-US" sz="12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6528" y="840302"/>
            <a:ext cx="12192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268" name="组合 8"/>
          <p:cNvGrpSpPr/>
          <p:nvPr/>
        </p:nvGrpSpPr>
        <p:grpSpPr>
          <a:xfrm>
            <a:off x="944563" y="1891660"/>
            <a:ext cx="6280150" cy="1814883"/>
            <a:chOff x="-104687" y="2011308"/>
            <a:chExt cx="6279515" cy="1813509"/>
          </a:xfrm>
        </p:grpSpPr>
        <p:sp>
          <p:nvSpPr>
            <p:cNvPr id="11271" name="矩形 24"/>
            <p:cNvSpPr/>
            <p:nvPr/>
          </p:nvSpPr>
          <p:spPr>
            <a:xfrm>
              <a:off x="1365655" y="2011308"/>
              <a:ext cx="3338830" cy="553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第三单元 </a:t>
              </a:r>
              <a:r>
                <a:rPr lang="en-US" altLang="zh-CN" sz="20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· </a:t>
              </a:r>
              <a:r>
                <a:rPr lang="zh-CN" altLang="en-US" sz="20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长方形和正方形</a:t>
              </a: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-104687" y="3055959"/>
              <a:ext cx="6279515" cy="768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eaLnBrk="1" hangingPunct="1">
                <a:defRPr/>
              </a:pPr>
              <a:r>
                <a:rPr lang="zh-CN" altLang="en-US" sz="4400" b="1" spc="30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长</a:t>
              </a:r>
              <a:r>
                <a:rPr lang="zh-CN" altLang="en-US" sz="4400" b="1" spc="3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方形和正方</a:t>
              </a:r>
              <a:r>
                <a:rPr lang="zh-CN" altLang="en-US" sz="4400" b="1" spc="30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形的特征</a:t>
              </a:r>
              <a:endParaRPr lang="zh-CN" altLang="en-US" sz="4400" b="1" spc="300" dirty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11270" name="图片 9" descr="C:\Users\john\Desktop\三年级课本.jpg三年级课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38" y="1504950"/>
            <a:ext cx="4125912" cy="5353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6528" y="5826190"/>
            <a:ext cx="806591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99"/>
          <p:cNvSpPr txBox="1"/>
          <p:nvPr/>
        </p:nvSpPr>
        <p:spPr>
          <a:xfrm>
            <a:off x="3600450" y="2403475"/>
            <a:ext cx="56134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正方形有四条边，并且长度相等。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正方形有四个角，并且都是直角。</a:t>
            </a:r>
          </a:p>
        </p:txBody>
      </p:sp>
      <p:sp>
        <p:nvSpPr>
          <p:cNvPr id="21507" name="文本框 1"/>
          <p:cNvSpPr txBox="1"/>
          <p:nvPr/>
        </p:nvSpPr>
        <p:spPr>
          <a:xfrm>
            <a:off x="5116513" y="1343025"/>
            <a:ext cx="197961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正方形特征</a:t>
            </a:r>
            <a:endParaRPr lang="en-US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08" name="文本框 22"/>
          <p:cNvSpPr txBox="1"/>
          <p:nvPr/>
        </p:nvSpPr>
        <p:spPr>
          <a:xfrm>
            <a:off x="700088" y="1127125"/>
            <a:ext cx="8683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小结</a:t>
            </a:r>
          </a:p>
        </p:txBody>
      </p:sp>
      <p:sp>
        <p:nvSpPr>
          <p:cNvPr id="21509" name="矩形 10"/>
          <p:cNvSpPr/>
          <p:nvPr/>
        </p:nvSpPr>
        <p:spPr>
          <a:xfrm>
            <a:off x="5116513" y="3889375"/>
            <a:ext cx="2270125" cy="225583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1510" name="图片 2" descr="小草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156075"/>
            <a:ext cx="3600450" cy="270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图片 3" descr="卡通 小人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038" y="4359275"/>
            <a:ext cx="3175000" cy="228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09601" y="2373313"/>
            <a:ext cx="11303000" cy="9525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相同点：长方形、正方形都有四条边，都有四个角，四个角都是直角。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不同点：长方形四条边对边相等，正方形四条边长度都相等。</a:t>
            </a:r>
          </a:p>
        </p:txBody>
      </p:sp>
      <p:sp>
        <p:nvSpPr>
          <p:cNvPr id="22531" name="文本框 1"/>
          <p:cNvSpPr txBox="1"/>
          <p:nvPr/>
        </p:nvSpPr>
        <p:spPr>
          <a:xfrm>
            <a:off x="4371975" y="1306513"/>
            <a:ext cx="410368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长方形、正方形的异同</a:t>
            </a:r>
          </a:p>
        </p:txBody>
      </p:sp>
      <p:sp>
        <p:nvSpPr>
          <p:cNvPr id="22532" name="矩形 3"/>
          <p:cNvSpPr/>
          <p:nvPr/>
        </p:nvSpPr>
        <p:spPr>
          <a:xfrm>
            <a:off x="2260600" y="4052888"/>
            <a:ext cx="3290888" cy="169068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3" name="矩形 10"/>
          <p:cNvSpPr/>
          <p:nvPr/>
        </p:nvSpPr>
        <p:spPr>
          <a:xfrm>
            <a:off x="7308850" y="3770313"/>
            <a:ext cx="2271713" cy="225583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2534" name="图片 2" descr="彩色柠檬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140950" y="950913"/>
            <a:ext cx="1771650" cy="1119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327275" y="4719638"/>
            <a:ext cx="2884488" cy="952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长边的长叫作</a:t>
            </a:r>
            <a:r>
              <a:rPr lang="en-US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短边的长叫作</a:t>
            </a:r>
            <a:r>
              <a:rPr lang="en-US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</a:t>
            </a:r>
          </a:p>
        </p:txBody>
      </p:sp>
      <p:sp>
        <p:nvSpPr>
          <p:cNvPr id="23555" name="矩形 3"/>
          <p:cNvSpPr/>
          <p:nvPr/>
        </p:nvSpPr>
        <p:spPr>
          <a:xfrm>
            <a:off x="2124075" y="1698625"/>
            <a:ext cx="3290888" cy="16922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556" name="矩形 10"/>
          <p:cNvSpPr/>
          <p:nvPr/>
        </p:nvSpPr>
        <p:spPr>
          <a:xfrm>
            <a:off x="7340600" y="1416050"/>
            <a:ext cx="2270125" cy="22574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00438" y="3673475"/>
            <a:ext cx="5445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长</a:t>
            </a:r>
            <a:endParaRPr kumimoji="0" lang="zh-CN" altLang="en-US" sz="18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13400" y="2178050"/>
            <a:ext cx="5445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宽</a:t>
            </a:r>
            <a:endParaRPr kumimoji="0" lang="zh-CN" altLang="en-US" sz="18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112963" y="3368675"/>
            <a:ext cx="3306762" cy="0"/>
          </a:xfrm>
          <a:prstGeom prst="line">
            <a:avLst/>
          </a:prstGeom>
          <a:ln w="412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6" name="直接连接符 5"/>
          <p:cNvCxnSpPr/>
          <p:nvPr/>
        </p:nvCxnSpPr>
        <p:spPr>
          <a:xfrm>
            <a:off x="5414963" y="1698625"/>
            <a:ext cx="4762" cy="1670050"/>
          </a:xfrm>
          <a:prstGeom prst="line">
            <a:avLst/>
          </a:prstGeom>
          <a:ln w="412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7" name="直接连接符 6"/>
          <p:cNvCxnSpPr/>
          <p:nvPr/>
        </p:nvCxnSpPr>
        <p:spPr>
          <a:xfrm>
            <a:off x="9605963" y="1416050"/>
            <a:ext cx="4762" cy="2257425"/>
          </a:xfrm>
          <a:prstGeom prst="line">
            <a:avLst/>
          </a:prstGeom>
          <a:ln w="412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" name="文本框 7"/>
          <p:cNvSpPr txBox="1"/>
          <p:nvPr/>
        </p:nvSpPr>
        <p:spPr>
          <a:xfrm>
            <a:off x="6943725" y="4935538"/>
            <a:ext cx="34036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每条边的长叫作</a:t>
            </a:r>
            <a:r>
              <a:rPr lang="en-US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边长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855200" y="2374900"/>
            <a:ext cx="9032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边长</a:t>
            </a:r>
            <a:endParaRPr kumimoji="0" lang="zh-CN" altLang="en-US" sz="18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  <p:bldP spid="3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22"/>
          <p:cNvSpPr txBox="1"/>
          <p:nvPr/>
        </p:nvSpPr>
        <p:spPr>
          <a:xfrm>
            <a:off x="487363" y="1066800"/>
            <a:ext cx="868362" cy="39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练习</a:t>
            </a:r>
          </a:p>
        </p:txBody>
      </p:sp>
      <p:sp>
        <p:nvSpPr>
          <p:cNvPr id="24579" name="文本框 99"/>
          <p:cNvSpPr txBox="1"/>
          <p:nvPr/>
        </p:nvSpPr>
        <p:spPr>
          <a:xfrm>
            <a:off x="858838" y="1733550"/>
            <a:ext cx="10471013" cy="5207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1、你能用两副同样的三角尺，拼成一个长方形和一个正方形吗？</a:t>
            </a:r>
          </a:p>
        </p:txBody>
      </p:sp>
      <p:pic>
        <p:nvPicPr>
          <p:cNvPr id="2" name="图片 1" descr="三角尺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76538" y="2770188"/>
            <a:ext cx="2127250" cy="3465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图片 2" descr="三角尺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59063" y="2770188"/>
            <a:ext cx="2128837" cy="3465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图片 3" descr="三角尺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4500000">
            <a:off x="7183438" y="2894013"/>
            <a:ext cx="2536825" cy="321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三角尺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-6300000">
            <a:off x="7008813" y="2208213"/>
            <a:ext cx="2533650" cy="3216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99"/>
          <p:cNvSpPr txBox="1"/>
          <p:nvPr/>
        </p:nvSpPr>
        <p:spPr>
          <a:xfrm>
            <a:off x="2093913" y="1057275"/>
            <a:ext cx="824865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2、在下面的方格纸上画一个长方形和一个正方形，并量一量长方形的长、宽，正方形的边长。</a:t>
            </a:r>
          </a:p>
        </p:txBody>
      </p:sp>
      <p:pic>
        <p:nvPicPr>
          <p:cNvPr id="25603" name="图片 1" descr="U9TFJ~LE`HAXGBA78JSOC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2241550"/>
            <a:ext cx="8705850" cy="4171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3078163" y="3611563"/>
            <a:ext cx="3062287" cy="1311275"/>
          </a:xfrm>
          <a:prstGeom prst="rect">
            <a:avLst/>
          </a:prstGeom>
          <a:solidFill>
            <a:srgbClr val="FFFFFF">
              <a:alpha val="0"/>
            </a:srgbClr>
          </a:solidFill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51725" y="3597275"/>
            <a:ext cx="1325563" cy="132556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99"/>
          <p:cNvSpPr txBox="1"/>
          <p:nvPr/>
        </p:nvSpPr>
        <p:spPr>
          <a:xfrm>
            <a:off x="2330450" y="1784350"/>
            <a:ext cx="8201025" cy="3538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长方形特征：长方形有四条边，并且对边相等。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长方形有四个角，并且都是直角。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正方形特征：正方形有四条边，并且长度都相等。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正方形有四个角，并且都是直角。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长方形长边的长叫作长，短边的长叫作宽；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正方形每条边的长叫作边长。</a:t>
            </a:r>
          </a:p>
        </p:txBody>
      </p:sp>
      <p:sp>
        <p:nvSpPr>
          <p:cNvPr id="26627" name="文本框 1"/>
          <p:cNvSpPr txBox="1"/>
          <p:nvPr/>
        </p:nvSpPr>
        <p:spPr>
          <a:xfrm>
            <a:off x="795338" y="1187450"/>
            <a:ext cx="1198562" cy="3984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课堂总结</a:t>
            </a:r>
          </a:p>
        </p:txBody>
      </p:sp>
      <p:pic>
        <p:nvPicPr>
          <p:cNvPr id="26628" name="图片 1" descr="彩色箭头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693150" y="4625975"/>
            <a:ext cx="2530475" cy="1895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99"/>
          <p:cNvSpPr txBox="1"/>
          <p:nvPr/>
        </p:nvSpPr>
        <p:spPr>
          <a:xfrm>
            <a:off x="2133600" y="2930525"/>
            <a:ext cx="756285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“想想做做”第1题、第3题、第4题。</a:t>
            </a:r>
          </a:p>
        </p:txBody>
      </p:sp>
      <p:sp>
        <p:nvSpPr>
          <p:cNvPr id="27651" name="文本框 1"/>
          <p:cNvSpPr txBox="1"/>
          <p:nvPr/>
        </p:nvSpPr>
        <p:spPr>
          <a:xfrm>
            <a:off x="935038" y="1247775"/>
            <a:ext cx="1198562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作业布置</a:t>
            </a:r>
          </a:p>
        </p:txBody>
      </p:sp>
      <p:pic>
        <p:nvPicPr>
          <p:cNvPr id="27652" name="图片 2" descr="灯泡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34200" y="2468563"/>
            <a:ext cx="5440363" cy="4079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99"/>
          <p:cNvSpPr txBox="1"/>
          <p:nvPr/>
        </p:nvSpPr>
        <p:spPr>
          <a:xfrm>
            <a:off x="3621088" y="1004888"/>
            <a:ext cx="5146675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在图中找一找你认识的图形</a:t>
            </a:r>
          </a:p>
        </p:txBody>
      </p:sp>
      <p:pic>
        <p:nvPicPr>
          <p:cNvPr id="13315" name="图片 9" descr="交通标志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2365375"/>
            <a:ext cx="2076450" cy="2741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等腰三角形 11"/>
          <p:cNvSpPr/>
          <p:nvPr/>
        </p:nvSpPr>
        <p:spPr>
          <a:xfrm>
            <a:off x="508000" y="2590800"/>
            <a:ext cx="1522413" cy="1341438"/>
          </a:xfrm>
          <a:prstGeom prst="triangle">
            <a:avLst>
              <a:gd name="adj" fmla="val 50000"/>
            </a:avLst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3317" name="图片 12" descr="门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90838" y="2365375"/>
            <a:ext cx="4427537" cy="3449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/>
        </p:nvSpPr>
        <p:spPr>
          <a:xfrm>
            <a:off x="4064000" y="2519363"/>
            <a:ext cx="1050925" cy="3078162"/>
          </a:xfrm>
          <a:prstGeom prst="rect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632450" y="3124200"/>
            <a:ext cx="442913" cy="457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3320" name="图片 16" descr="红绿灯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538" y="2365375"/>
            <a:ext cx="1570037" cy="3471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椭圆 17"/>
          <p:cNvSpPr/>
          <p:nvPr/>
        </p:nvSpPr>
        <p:spPr>
          <a:xfrm>
            <a:off x="8326438" y="3581400"/>
            <a:ext cx="882650" cy="927100"/>
          </a:xfrm>
          <a:prstGeom prst="ellipse">
            <a:avLst/>
          </a:pr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3322" name="图片 19" descr="足球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109200" y="2593975"/>
            <a:ext cx="1920875" cy="1914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正五边形 20"/>
          <p:cNvSpPr/>
          <p:nvPr/>
        </p:nvSpPr>
        <p:spPr>
          <a:xfrm rot="-2520000">
            <a:off x="11026775" y="2794000"/>
            <a:ext cx="604838" cy="717550"/>
          </a:xfrm>
          <a:prstGeom prst="pentagon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324" name="文本框 22"/>
          <p:cNvSpPr txBox="1"/>
          <p:nvPr/>
        </p:nvSpPr>
        <p:spPr>
          <a:xfrm>
            <a:off x="487363" y="1066800"/>
            <a:ext cx="868362" cy="39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 bldLvl="0" animBg="1"/>
      <p:bldP spid="15" grpId="0" bldLvl="0" animBg="1"/>
      <p:bldP spid="18" grpId="0" bldLvl="0" animBg="1"/>
      <p:bldP spid="2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等腰三角形 11"/>
          <p:cNvSpPr/>
          <p:nvPr/>
        </p:nvSpPr>
        <p:spPr>
          <a:xfrm>
            <a:off x="1327150" y="3094038"/>
            <a:ext cx="1522413" cy="1341437"/>
          </a:xfrm>
          <a:prstGeom prst="triangle">
            <a:avLst>
              <a:gd name="adj" fmla="val 50000"/>
            </a:avLst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339" name="矩形 13"/>
          <p:cNvSpPr/>
          <p:nvPr/>
        </p:nvSpPr>
        <p:spPr>
          <a:xfrm>
            <a:off x="4130675" y="2225675"/>
            <a:ext cx="1050925" cy="3078163"/>
          </a:xfrm>
          <a:prstGeom prst="rect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16675" y="3535363"/>
            <a:ext cx="442913" cy="457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094663" y="3300413"/>
            <a:ext cx="882650" cy="927100"/>
          </a:xfrm>
          <a:prstGeom prst="ellipse">
            <a:avLst/>
          </a:pr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正五边形 20"/>
          <p:cNvSpPr/>
          <p:nvPr/>
        </p:nvSpPr>
        <p:spPr>
          <a:xfrm rot="-2520000">
            <a:off x="10258425" y="3406775"/>
            <a:ext cx="604838" cy="715963"/>
          </a:xfrm>
          <a:prstGeom prst="pentagon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216400" y="1001713"/>
            <a:ext cx="50800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这些图形中，哪些是四边形？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038600" y="5730875"/>
            <a:ext cx="1250950" cy="520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长方形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624763" y="5743575"/>
            <a:ext cx="12620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正方形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216400" y="954088"/>
            <a:ext cx="447198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探究长方形、正方形的特征</a:t>
            </a:r>
          </a:p>
        </p:txBody>
      </p:sp>
      <p:pic>
        <p:nvPicPr>
          <p:cNvPr id="14347" name="图片 4" descr="彩色柠檬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96500" y="841375"/>
            <a:ext cx="1968500" cy="1243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24583 0.000000 " pathEditMode="relative" rAng="0" ptsTypes="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bldLvl="0" animBg="1"/>
      <p:bldP spid="15" grpId="0" animBg="1"/>
      <p:bldP spid="18" grpId="0" animBg="1"/>
      <p:bldP spid="18" grpId="1" bldLvl="0" animBg="1"/>
      <p:bldP spid="21" grpId="0" animBg="1"/>
      <p:bldP spid="21" grpId="1" bldLvl="0" animBg="1"/>
      <p:bldP spid="100" grpId="0"/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99"/>
          <p:cNvSpPr txBox="1"/>
          <p:nvPr/>
        </p:nvSpPr>
        <p:spPr>
          <a:xfrm>
            <a:off x="5248275" y="1047750"/>
            <a:ext cx="200025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长方形特征</a:t>
            </a:r>
          </a:p>
        </p:txBody>
      </p:sp>
      <p:sp>
        <p:nvSpPr>
          <p:cNvPr id="15363" name="矩形 1"/>
          <p:cNvSpPr/>
          <p:nvPr/>
        </p:nvSpPr>
        <p:spPr>
          <a:xfrm>
            <a:off x="2501900" y="2270125"/>
            <a:ext cx="3292475" cy="16922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364" name="矩形 2"/>
          <p:cNvSpPr/>
          <p:nvPr/>
        </p:nvSpPr>
        <p:spPr>
          <a:xfrm>
            <a:off x="6637338" y="2270125"/>
            <a:ext cx="3292475" cy="16922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816100" y="3140075"/>
            <a:ext cx="437515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</p:cxnSp>
      <p:cxnSp>
        <p:nvCxnSpPr>
          <p:cNvPr id="5" name="直接连接符 4"/>
          <p:cNvCxnSpPr/>
          <p:nvPr/>
        </p:nvCxnSpPr>
        <p:spPr>
          <a:xfrm flipV="1">
            <a:off x="8278813" y="1920875"/>
            <a:ext cx="0" cy="24987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</p:cxnSp>
      <p:sp>
        <p:nvSpPr>
          <p:cNvPr id="6" name="文本框 5"/>
          <p:cNvSpPr txBox="1"/>
          <p:nvPr/>
        </p:nvSpPr>
        <p:spPr>
          <a:xfrm>
            <a:off x="3368675" y="4562475"/>
            <a:ext cx="17272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横向对折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481888" y="4562475"/>
            <a:ext cx="1725612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纵向对折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2501900" y="2286000"/>
            <a:ext cx="3308350" cy="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9" name="直接连接符 8"/>
          <p:cNvCxnSpPr/>
          <p:nvPr/>
        </p:nvCxnSpPr>
        <p:spPr>
          <a:xfrm>
            <a:off x="2495550" y="3962400"/>
            <a:ext cx="3306763" cy="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0" name="直接连接符 9"/>
          <p:cNvCxnSpPr/>
          <p:nvPr/>
        </p:nvCxnSpPr>
        <p:spPr>
          <a:xfrm>
            <a:off x="6642100" y="2286000"/>
            <a:ext cx="6350" cy="167640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1" name="直接连接符 10"/>
          <p:cNvCxnSpPr/>
          <p:nvPr/>
        </p:nvCxnSpPr>
        <p:spPr>
          <a:xfrm>
            <a:off x="9929813" y="2270125"/>
            <a:ext cx="4762" cy="167640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2" name="文本框 11"/>
          <p:cNvSpPr txBox="1"/>
          <p:nvPr/>
        </p:nvSpPr>
        <p:spPr>
          <a:xfrm>
            <a:off x="3521075" y="5619750"/>
            <a:ext cx="6037263" cy="952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将长方形纸片横向对折、纵向对折，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我们发现长方形有两组边长度相等。</a:t>
            </a:r>
          </a:p>
        </p:txBody>
      </p:sp>
      <p:sp>
        <p:nvSpPr>
          <p:cNvPr id="15374" name="文本框 22"/>
          <p:cNvSpPr txBox="1"/>
          <p:nvPr/>
        </p:nvSpPr>
        <p:spPr>
          <a:xfrm>
            <a:off x="487363" y="1066800"/>
            <a:ext cx="868362" cy="39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819275" y="3756025"/>
            <a:ext cx="9299575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长方形里两条长的边是相对的，这两条边叫作一组</a:t>
            </a:r>
            <a:r>
              <a:rPr lang="en-US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对边</a:t>
            </a:r>
            <a:r>
              <a:rPr lang="en-US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</p:txBody>
      </p:sp>
      <p:sp>
        <p:nvSpPr>
          <p:cNvPr id="16387" name="矩形 1"/>
          <p:cNvSpPr/>
          <p:nvPr/>
        </p:nvSpPr>
        <p:spPr>
          <a:xfrm>
            <a:off x="2501900" y="1477963"/>
            <a:ext cx="3292475" cy="16922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388" name="矩形 2"/>
          <p:cNvSpPr/>
          <p:nvPr/>
        </p:nvSpPr>
        <p:spPr>
          <a:xfrm>
            <a:off x="6637338" y="1477963"/>
            <a:ext cx="3292475" cy="16922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01900" y="1493838"/>
            <a:ext cx="3308350" cy="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9" name="直接连接符 8"/>
          <p:cNvCxnSpPr/>
          <p:nvPr/>
        </p:nvCxnSpPr>
        <p:spPr>
          <a:xfrm>
            <a:off x="2509838" y="3170238"/>
            <a:ext cx="3306762" cy="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0" name="直接连接符 9"/>
          <p:cNvCxnSpPr/>
          <p:nvPr/>
        </p:nvCxnSpPr>
        <p:spPr>
          <a:xfrm>
            <a:off x="6642100" y="1493838"/>
            <a:ext cx="20638" cy="1690687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1" name="直接连接符 10"/>
          <p:cNvCxnSpPr/>
          <p:nvPr/>
        </p:nvCxnSpPr>
        <p:spPr>
          <a:xfrm>
            <a:off x="9929813" y="1477963"/>
            <a:ext cx="9525" cy="1722437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6" name="文本框 5"/>
          <p:cNvSpPr txBox="1"/>
          <p:nvPr/>
        </p:nvSpPr>
        <p:spPr>
          <a:xfrm>
            <a:off x="1819275" y="4449763"/>
            <a:ext cx="929957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同样，两条短的边也是相对的，这两条边是另一组</a:t>
            </a:r>
            <a:r>
              <a:rPr lang="en-US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对边</a:t>
            </a:r>
            <a:r>
              <a:rPr lang="en-US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65688" y="5391150"/>
            <a:ext cx="2916237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长方形对边相等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2"/>
          <p:cNvSpPr/>
          <p:nvPr/>
        </p:nvSpPr>
        <p:spPr>
          <a:xfrm>
            <a:off x="6270625" y="1865313"/>
            <a:ext cx="3292475" cy="16922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9" name="图片 18" descr="三角尺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87713" y="1011238"/>
            <a:ext cx="1974850" cy="3217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451100" y="4686300"/>
            <a:ext cx="7991475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将三角尺上的直角靠近长方形纸片的直角比一比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187338" y="5329238"/>
            <a:ext cx="5813788" cy="5222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长方形有四个角，并且都是直角。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99"/>
          <p:cNvSpPr txBox="1"/>
          <p:nvPr/>
        </p:nvSpPr>
        <p:spPr>
          <a:xfrm>
            <a:off x="3582988" y="2327275"/>
            <a:ext cx="573405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长方形有四条边，并且对边相等。                               长方形有四个角，并且都是直角。</a:t>
            </a:r>
          </a:p>
        </p:txBody>
      </p:sp>
      <p:sp>
        <p:nvSpPr>
          <p:cNvPr id="18435" name="文本框 2"/>
          <p:cNvSpPr txBox="1"/>
          <p:nvPr/>
        </p:nvSpPr>
        <p:spPr>
          <a:xfrm>
            <a:off x="5127625" y="1325563"/>
            <a:ext cx="19812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长方形特征</a:t>
            </a:r>
            <a:endParaRPr lang="en-US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436" name="文本框 22"/>
          <p:cNvSpPr txBox="1"/>
          <p:nvPr/>
        </p:nvSpPr>
        <p:spPr>
          <a:xfrm>
            <a:off x="487363" y="1066800"/>
            <a:ext cx="868362" cy="39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小结</a:t>
            </a:r>
          </a:p>
        </p:txBody>
      </p:sp>
      <p:sp>
        <p:nvSpPr>
          <p:cNvPr id="18437" name="矩形 3"/>
          <p:cNvSpPr/>
          <p:nvPr/>
        </p:nvSpPr>
        <p:spPr>
          <a:xfrm>
            <a:off x="4581525" y="3579813"/>
            <a:ext cx="3292475" cy="169068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8438" name="图片 4" descr="小草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359275"/>
            <a:ext cx="3332163" cy="2498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图片 5" descr="卡通 小人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038" y="4359275"/>
            <a:ext cx="3175000" cy="228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22"/>
          <p:cNvSpPr txBox="1"/>
          <p:nvPr/>
        </p:nvSpPr>
        <p:spPr>
          <a:xfrm>
            <a:off x="487363" y="1066800"/>
            <a:ext cx="868362" cy="39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</a:t>
            </a:r>
          </a:p>
        </p:txBody>
      </p:sp>
      <p:sp>
        <p:nvSpPr>
          <p:cNvPr id="19459" name="文本框 99"/>
          <p:cNvSpPr txBox="1"/>
          <p:nvPr/>
        </p:nvSpPr>
        <p:spPr>
          <a:xfrm>
            <a:off x="5248275" y="1047750"/>
            <a:ext cx="200025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正方形特征</a:t>
            </a:r>
          </a:p>
        </p:txBody>
      </p:sp>
      <p:sp>
        <p:nvSpPr>
          <p:cNvPr id="2" name="矩形 1"/>
          <p:cNvSpPr/>
          <p:nvPr/>
        </p:nvSpPr>
        <p:spPr>
          <a:xfrm>
            <a:off x="4999038" y="3140075"/>
            <a:ext cx="2498725" cy="24987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55725" y="1887538"/>
            <a:ext cx="1055052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沿着正方形纸片的对角线对折，让四条边重合，你有什么发现？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459288" y="2651125"/>
            <a:ext cx="3505200" cy="3475038"/>
          </a:xfrm>
          <a:prstGeom prst="line">
            <a:avLst/>
          </a:prstGeom>
          <a:ln w="38100" cap="flat" cmpd="sng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</p:cxnSp>
      <p:sp>
        <p:nvSpPr>
          <p:cNvPr id="6" name="直角三角形 5"/>
          <p:cNvSpPr/>
          <p:nvPr/>
        </p:nvSpPr>
        <p:spPr>
          <a:xfrm rot="10800000">
            <a:off x="4978400" y="3154363"/>
            <a:ext cx="2528888" cy="2500312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5272088" y="2620963"/>
            <a:ext cx="2773362" cy="2713037"/>
          </a:xfrm>
          <a:prstGeom prst="line">
            <a:avLst/>
          </a:prstGeom>
          <a:ln w="38100" cap="flat" cmpd="sng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</p:cxnSp>
      <p:sp>
        <p:nvSpPr>
          <p:cNvPr id="8" name="直角三角形 7"/>
          <p:cNvSpPr/>
          <p:nvPr/>
        </p:nvSpPr>
        <p:spPr>
          <a:xfrm rot="-2640000">
            <a:off x="5341938" y="2281238"/>
            <a:ext cx="1773237" cy="1755775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965700" y="3124200"/>
            <a:ext cx="2532063" cy="15875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0" name="文本框 9"/>
          <p:cNvSpPr txBox="1"/>
          <p:nvPr/>
        </p:nvSpPr>
        <p:spPr>
          <a:xfrm>
            <a:off x="4459288" y="6126163"/>
            <a:ext cx="3906837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正方形四条边长度相等</a:t>
            </a:r>
          </a:p>
        </p:txBody>
      </p:sp>
      <p:sp>
        <p:nvSpPr>
          <p:cNvPr id="11" name="矩形 10"/>
          <p:cNvSpPr/>
          <p:nvPr/>
        </p:nvSpPr>
        <p:spPr>
          <a:xfrm>
            <a:off x="4992688" y="3140075"/>
            <a:ext cx="2500312" cy="24987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3" grpId="0"/>
      <p:bldP spid="6" grpId="0" bldLvl="0" animBg="1"/>
      <p:bldP spid="6" grpId="1" bldLvl="0" animBg="1"/>
      <p:bldP spid="8" grpId="0" bldLvl="0" animBg="1"/>
      <p:bldP spid="10" grpId="0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三角尺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70200" y="996950"/>
            <a:ext cx="1974850" cy="3217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290763" y="4594225"/>
            <a:ext cx="901065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将三角尺上的直角靠近正方形纸片的直角比一比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978331" y="5299075"/>
            <a:ext cx="5854519" cy="5222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正方形有四个角，并且都是直角。</a:t>
            </a:r>
          </a:p>
        </p:txBody>
      </p:sp>
      <p:sp>
        <p:nvSpPr>
          <p:cNvPr id="20485" name="矩形 10"/>
          <p:cNvSpPr/>
          <p:nvPr/>
        </p:nvSpPr>
        <p:spPr>
          <a:xfrm>
            <a:off x="6216650" y="1716088"/>
            <a:ext cx="2500313" cy="24987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0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宽屏</PresentationFormat>
  <Paragraphs>57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Calibri Light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2023-01-16T18:08:02Z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EAC0CE75E736443A89FE3F9C83C9A2B8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