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6" r:id="rId2"/>
    <p:sldId id="366" r:id="rId3"/>
    <p:sldId id="387" r:id="rId4"/>
    <p:sldId id="388" r:id="rId5"/>
    <p:sldId id="389" r:id="rId6"/>
    <p:sldId id="390" r:id="rId7"/>
    <p:sldId id="371" r:id="rId8"/>
    <p:sldId id="391" r:id="rId9"/>
    <p:sldId id="392" r:id="rId10"/>
    <p:sldId id="393" r:id="rId11"/>
    <p:sldId id="394" r:id="rId12"/>
    <p:sldId id="395" r:id="rId13"/>
    <p:sldId id="396" r:id="rId14"/>
    <p:sldId id="377" r:id="rId15"/>
    <p:sldId id="373" r:id="rId16"/>
    <p:sldId id="374" r:id="rId17"/>
    <p:sldId id="375" r:id="rId18"/>
    <p:sldId id="376" r:id="rId19"/>
    <p:sldId id="378" r:id="rId20"/>
    <p:sldId id="379" r:id="rId21"/>
    <p:sldId id="380" r:id="rId22"/>
    <p:sldId id="382" r:id="rId23"/>
    <p:sldId id="383" r:id="rId24"/>
    <p:sldId id="381" r:id="rId25"/>
    <p:sldId id="384" r:id="rId26"/>
    <p:sldId id="361" r:id="rId27"/>
    <p:sldId id="362" r:id="rId28"/>
    <p:sldId id="397" r:id="rId29"/>
    <p:sldId id="398" r:id="rId30"/>
    <p:sldId id="399" r:id="rId31"/>
    <p:sldId id="355" r:id="rId3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36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36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36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36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663300"/>
    <a:srgbClr val="FFFFCC"/>
    <a:srgbClr val="333399"/>
    <a:srgbClr val="6600CC"/>
    <a:srgbClr val="FF3300"/>
    <a:srgbClr val="FF0066"/>
    <a:srgbClr val="FF3399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40" autoAdjust="0"/>
    <p:restoredTop sz="94671" autoAdjust="0"/>
  </p:normalViewPr>
  <p:slideViewPr>
    <p:cSldViewPr>
      <p:cViewPr varScale="1">
        <p:scale>
          <a:sx n="106" d="100"/>
          <a:sy n="106" d="100"/>
        </p:scale>
        <p:origin x="-13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8" d="100"/>
        <a:sy n="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272509-7DD4-4E65-AFDD-679CF4CD132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710DC6-8693-4B6D-98A8-DA5CF78BBD6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10DC6-8693-4B6D-98A8-DA5CF78BBD6B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5868144" y="6237312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79957F5-43CB-4FC7-92AE-EA1B135A125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5868144" y="6237312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D5CD3AD-393C-4624-A8FA-FBBBAB9CEB8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5868144" y="6237312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36BD896-1427-4C39-9588-B947D0603C0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5868144" y="6237312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5ECE890-CDA5-430D-998C-E254E0522FC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5868144" y="6237312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04CF98E-B42D-4F30-98FF-45636BD2656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5868144" y="6237312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446E7C6-B8E8-46FB-8B55-B620DEC79F8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5868144" y="6237312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66F28DD-91BC-499F-A1EF-23798378A84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5868144" y="6237312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7A68F04-A4BB-4504-83B7-4ADFF7B689D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5868144" y="6237312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54E7AD6-3F0C-46D2-88FA-4DEB4D1AD83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5868144" y="6237312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775EF51-FDEC-4440-8D80-3A3A332B7B2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 b="0">
                <a:latin typeface="+mn-lt"/>
              </a:defRPr>
            </a:lvl1pPr>
          </a:lstStyle>
          <a:p>
            <a:endParaRPr lang="en-US" altLang="zh-CN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 b="0">
                <a:latin typeface="+mn-lt"/>
              </a:defRPr>
            </a:lvl1pPr>
          </a:lstStyle>
          <a:p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hyperlink" Target="M12U3A8.mp3" TargetMode="Externa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hyperlink" Target="M12U3A8.mp3" TargetMode="Externa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M12-U3.doc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GIF"/><Relationship Id="rId4" Type="http://schemas.openxmlformats.org/officeDocument/2006/relationships/image" Target="../media/image11.jpe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-1" y="2492896"/>
            <a:ext cx="9143999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CN" sz="5400" dirty="0">
                <a:solidFill>
                  <a:srgbClr val="0000FF"/>
                </a:solidFill>
              </a:rPr>
              <a:t>Unit 3</a:t>
            </a:r>
            <a:r>
              <a:rPr lang="en-US" altLang="zh-CN" sz="6600" dirty="0">
                <a:solidFill>
                  <a:srgbClr val="0000FF"/>
                </a:solidFill>
              </a:rPr>
              <a:t> </a:t>
            </a:r>
            <a:r>
              <a:rPr lang="en-US" altLang="zh-CN" sz="6600" dirty="0" smtClean="0">
                <a:solidFill>
                  <a:srgbClr val="0000FF"/>
                </a:solidFill>
              </a:rPr>
              <a:t>Language </a:t>
            </a:r>
            <a:r>
              <a:rPr lang="en-US" altLang="zh-CN" sz="6600" dirty="0">
                <a:solidFill>
                  <a:srgbClr val="0000FF"/>
                </a:solidFill>
              </a:rPr>
              <a:t>in use </a:t>
            </a: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611979" y="1124744"/>
            <a:ext cx="792003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4000" dirty="0">
                <a:latin typeface="Comic Sans MS" panose="030F0702030302020204" pitchFamily="66" charset="0"/>
              </a:rPr>
              <a:t>Module 12 </a:t>
            </a:r>
            <a:r>
              <a:rPr lang="en-US" altLang="zh-CN" sz="4000" dirty="0" smtClean="0">
                <a:latin typeface="Comic Sans MS" panose="030F0702030302020204" pitchFamily="66" charset="0"/>
              </a:rPr>
              <a:t>Save </a:t>
            </a:r>
            <a:r>
              <a:rPr lang="en-US" altLang="zh-CN" sz="4000" dirty="0">
                <a:latin typeface="Comic Sans MS" panose="030F0702030302020204" pitchFamily="66" charset="0"/>
              </a:rPr>
              <a:t>our world</a:t>
            </a:r>
          </a:p>
        </p:txBody>
      </p:sp>
      <p:sp>
        <p:nvSpPr>
          <p:cNvPr id="5" name="矩形 4"/>
          <p:cNvSpPr/>
          <p:nvPr/>
        </p:nvSpPr>
        <p:spPr>
          <a:xfrm>
            <a:off x="2860816" y="5373216"/>
            <a:ext cx="3554179" cy="9725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</a:p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2600" kern="0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141" name="WordArt 53"/>
          <p:cNvSpPr>
            <a:spLocks noChangeArrowheads="1" noChangeShapeType="1" noTextEdit="1"/>
          </p:cNvSpPr>
          <p:nvPr/>
        </p:nvSpPr>
        <p:spPr bwMode="auto">
          <a:xfrm>
            <a:off x="539750" y="333375"/>
            <a:ext cx="2447925" cy="6477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4000" kern="10">
                <a:ln w="9525">
                  <a:solidFill>
                    <a:srgbClr val="333399"/>
                  </a:solidFill>
                  <a:round/>
                </a:ln>
                <a:solidFill>
                  <a:srgbClr val="00CCFF"/>
                </a:solidFill>
                <a:latin typeface="华文新魏" panose="02010800040101010101" charset="-122"/>
                <a:ea typeface="华文新魏" panose="02010800040101010101" charset="-122"/>
              </a:rPr>
              <a:t>2. </a:t>
            </a:r>
            <a:r>
              <a:rPr lang="zh-CN" altLang="en-US" sz="4000" kern="10">
                <a:ln w="9525">
                  <a:solidFill>
                    <a:srgbClr val="333399"/>
                  </a:solidFill>
                  <a:round/>
                </a:ln>
                <a:solidFill>
                  <a:srgbClr val="00CCFF"/>
                </a:solidFill>
                <a:latin typeface="华文新魏" panose="02010800040101010101" charset="-122"/>
                <a:ea typeface="华文新魏" panose="02010800040101010101" charset="-122"/>
              </a:rPr>
              <a:t>派生法</a:t>
            </a:r>
          </a:p>
        </p:txBody>
      </p:sp>
      <p:graphicFrame>
        <p:nvGraphicFramePr>
          <p:cNvPr id="217215" name="Group 127"/>
          <p:cNvGraphicFramePr>
            <a:graphicFrameLocks noGrp="1"/>
          </p:cNvGraphicFramePr>
          <p:nvPr/>
        </p:nvGraphicFramePr>
        <p:xfrm>
          <a:off x="395288" y="1085850"/>
          <a:ext cx="8497887" cy="5627760"/>
        </p:xfrm>
        <a:graphic>
          <a:graphicData uri="http://schemas.openxmlformats.org/drawingml/2006/table">
            <a:tbl>
              <a:tblPr/>
              <a:tblGrid>
                <a:gridCol w="15128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1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</a:rPr>
                        <a:t>后缀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</a:rPr>
                        <a:t>含义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</a:rPr>
                        <a:t>例词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-er, -or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9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构成名词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teacher, worker, visitor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-ian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musician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-ing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building, painting, shopping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-ist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artist, scientist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-ment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agreement, government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-ness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coldness, happiness, illness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-th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truth, warmth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-tion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competition, education, information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-ty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activity, safety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217318" name="Group 230"/>
          <p:cNvGraphicFramePr>
            <a:graphicFrameLocks noGrp="1"/>
          </p:cNvGraphicFramePr>
          <p:nvPr/>
        </p:nvGraphicFramePr>
        <p:xfrm>
          <a:off x="179388" y="333375"/>
          <a:ext cx="8786812" cy="6241680"/>
        </p:xfrm>
        <a:graphic>
          <a:graphicData uri="http://schemas.openxmlformats.org/drawingml/2006/table">
            <a:tbl>
              <a:tblPr/>
              <a:tblGrid>
                <a:gridCol w="2016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7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1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5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</a:rPr>
                        <a:t>后缀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</a:rPr>
                        <a:t>含义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</a:rPr>
                        <a:t>例词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-able, -ible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构成形容词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comfortable, eatable, enjoyable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-al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environmental, international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-ful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careful, helpful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-ive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active, expensive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-less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careless, helpless, homeless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-ly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friendly, lovely, monthly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-ous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dangerous, famous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-teen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构成数词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eighteen, fifteen, seventeen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-th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fifteenth, fifth, fortieth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-ty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forty, sixty, twenty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-ly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构成副词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badly, carefully, happily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7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7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17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xit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7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7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17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14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89" name="Oval 77"/>
          <p:cNvSpPr>
            <a:spLocks noChangeArrowheads="1"/>
          </p:cNvSpPr>
          <p:nvPr/>
        </p:nvSpPr>
        <p:spPr bwMode="auto">
          <a:xfrm>
            <a:off x="468313" y="4221163"/>
            <a:ext cx="2735262" cy="792162"/>
          </a:xfrm>
          <a:prstGeom prst="ellipse">
            <a:avLst/>
          </a:prstGeom>
          <a:solidFill>
            <a:srgbClr val="FFCC99">
              <a:alpha val="67000"/>
            </a:srgbClr>
          </a:solidFill>
          <a:ln w="9525" algn="ctr">
            <a:solidFill>
              <a:srgbClr val="0033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8190" name="Oval 78"/>
          <p:cNvSpPr>
            <a:spLocks noChangeArrowheads="1"/>
          </p:cNvSpPr>
          <p:nvPr/>
        </p:nvSpPr>
        <p:spPr bwMode="auto">
          <a:xfrm>
            <a:off x="5795963" y="4652963"/>
            <a:ext cx="2735262" cy="792162"/>
          </a:xfrm>
          <a:prstGeom prst="ellipse">
            <a:avLst/>
          </a:prstGeom>
          <a:solidFill>
            <a:srgbClr val="FFCC99">
              <a:alpha val="67000"/>
            </a:srgbClr>
          </a:solidFill>
          <a:ln w="9525" algn="ctr">
            <a:solidFill>
              <a:srgbClr val="0033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8191" name="Oval 79"/>
          <p:cNvSpPr>
            <a:spLocks noChangeArrowheads="1"/>
          </p:cNvSpPr>
          <p:nvPr/>
        </p:nvSpPr>
        <p:spPr bwMode="auto">
          <a:xfrm>
            <a:off x="323850" y="5300663"/>
            <a:ext cx="2952750" cy="792162"/>
          </a:xfrm>
          <a:prstGeom prst="ellipse">
            <a:avLst/>
          </a:prstGeom>
          <a:solidFill>
            <a:srgbClr val="CC99FF">
              <a:alpha val="39999"/>
            </a:srgbClr>
          </a:solidFill>
          <a:ln w="9525" algn="ctr">
            <a:solidFill>
              <a:srgbClr val="00008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8192" name="Oval 80"/>
          <p:cNvSpPr>
            <a:spLocks noChangeArrowheads="1"/>
          </p:cNvSpPr>
          <p:nvPr/>
        </p:nvSpPr>
        <p:spPr bwMode="auto">
          <a:xfrm>
            <a:off x="2627313" y="3500438"/>
            <a:ext cx="3168650" cy="792162"/>
          </a:xfrm>
          <a:prstGeom prst="ellipse">
            <a:avLst/>
          </a:prstGeom>
          <a:solidFill>
            <a:srgbClr val="CC99FF">
              <a:alpha val="39999"/>
            </a:srgbClr>
          </a:solidFill>
          <a:ln w="9525" algn="ctr">
            <a:solidFill>
              <a:srgbClr val="00008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8193" name="Oval 81"/>
          <p:cNvSpPr>
            <a:spLocks noChangeArrowheads="1"/>
          </p:cNvSpPr>
          <p:nvPr/>
        </p:nvSpPr>
        <p:spPr bwMode="auto">
          <a:xfrm>
            <a:off x="5364163" y="5805488"/>
            <a:ext cx="2952750" cy="720725"/>
          </a:xfrm>
          <a:prstGeom prst="ellipse">
            <a:avLst/>
          </a:prstGeom>
          <a:solidFill>
            <a:srgbClr val="CC99FF">
              <a:alpha val="39999"/>
            </a:srgbClr>
          </a:solidFill>
          <a:ln w="9525" algn="ctr">
            <a:solidFill>
              <a:srgbClr val="00008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8188" name="Oval 76"/>
          <p:cNvSpPr>
            <a:spLocks noChangeArrowheads="1"/>
          </p:cNvSpPr>
          <p:nvPr/>
        </p:nvSpPr>
        <p:spPr bwMode="auto">
          <a:xfrm>
            <a:off x="3203575" y="4797425"/>
            <a:ext cx="1944688" cy="792163"/>
          </a:xfrm>
          <a:prstGeom prst="ellipse">
            <a:avLst/>
          </a:prstGeom>
          <a:solidFill>
            <a:srgbClr val="CCFFFF">
              <a:alpha val="75000"/>
            </a:srgbClr>
          </a:solidFill>
          <a:ln w="9525" algn="ctr">
            <a:solidFill>
              <a:srgbClr val="003366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8176" name="Oval 64"/>
          <p:cNvSpPr>
            <a:spLocks noChangeArrowheads="1"/>
          </p:cNvSpPr>
          <p:nvPr/>
        </p:nvSpPr>
        <p:spPr bwMode="auto">
          <a:xfrm>
            <a:off x="6013450" y="3357563"/>
            <a:ext cx="1727200" cy="720725"/>
          </a:xfrm>
          <a:prstGeom prst="ellipse">
            <a:avLst/>
          </a:prstGeom>
          <a:solidFill>
            <a:srgbClr val="FFFF99">
              <a:alpha val="55000"/>
            </a:srgbClr>
          </a:solidFill>
          <a:ln w="9525" algn="ctr">
            <a:solidFill>
              <a:srgbClr val="0033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8177" name="Oval 65"/>
          <p:cNvSpPr>
            <a:spLocks noChangeArrowheads="1"/>
          </p:cNvSpPr>
          <p:nvPr/>
        </p:nvSpPr>
        <p:spPr bwMode="auto">
          <a:xfrm>
            <a:off x="5724525" y="836613"/>
            <a:ext cx="1727200" cy="720725"/>
          </a:xfrm>
          <a:prstGeom prst="ellipse">
            <a:avLst/>
          </a:prstGeom>
          <a:solidFill>
            <a:srgbClr val="FFFF99">
              <a:alpha val="55000"/>
            </a:srgbClr>
          </a:solidFill>
          <a:ln w="9525" algn="ctr">
            <a:solidFill>
              <a:srgbClr val="0033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8178" name="Oval 66"/>
          <p:cNvSpPr>
            <a:spLocks noChangeArrowheads="1"/>
          </p:cNvSpPr>
          <p:nvPr/>
        </p:nvSpPr>
        <p:spPr bwMode="auto">
          <a:xfrm>
            <a:off x="6877050" y="1628775"/>
            <a:ext cx="1727200" cy="720725"/>
          </a:xfrm>
          <a:prstGeom prst="ellipse">
            <a:avLst/>
          </a:prstGeom>
          <a:solidFill>
            <a:srgbClr val="FFFF99">
              <a:alpha val="55000"/>
            </a:srgbClr>
          </a:solidFill>
          <a:ln w="9525" algn="ctr">
            <a:solidFill>
              <a:srgbClr val="0033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8179" name="Oval 67"/>
          <p:cNvSpPr>
            <a:spLocks noChangeArrowheads="1"/>
          </p:cNvSpPr>
          <p:nvPr/>
        </p:nvSpPr>
        <p:spPr bwMode="auto">
          <a:xfrm>
            <a:off x="7092950" y="2563813"/>
            <a:ext cx="1727200" cy="720725"/>
          </a:xfrm>
          <a:prstGeom prst="ellipse">
            <a:avLst/>
          </a:prstGeom>
          <a:solidFill>
            <a:srgbClr val="FFFF99">
              <a:alpha val="55000"/>
            </a:srgbClr>
          </a:solidFill>
          <a:ln w="9525" algn="ctr">
            <a:solidFill>
              <a:srgbClr val="0033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8173" name="Oval 61"/>
          <p:cNvSpPr>
            <a:spLocks noChangeArrowheads="1"/>
          </p:cNvSpPr>
          <p:nvPr/>
        </p:nvSpPr>
        <p:spPr bwMode="auto">
          <a:xfrm>
            <a:off x="900113" y="1844675"/>
            <a:ext cx="1727200" cy="720725"/>
          </a:xfrm>
          <a:prstGeom prst="ellipse">
            <a:avLst/>
          </a:prstGeom>
          <a:solidFill>
            <a:srgbClr val="CCFFCC">
              <a:alpha val="55000"/>
            </a:srgbClr>
          </a:solidFill>
          <a:ln w="9525" algn="ctr">
            <a:solidFill>
              <a:srgbClr val="0033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8174" name="Oval 62"/>
          <p:cNvSpPr>
            <a:spLocks noChangeArrowheads="1"/>
          </p:cNvSpPr>
          <p:nvPr/>
        </p:nvSpPr>
        <p:spPr bwMode="auto">
          <a:xfrm>
            <a:off x="3203575" y="1844675"/>
            <a:ext cx="1727200" cy="720725"/>
          </a:xfrm>
          <a:prstGeom prst="ellipse">
            <a:avLst/>
          </a:prstGeom>
          <a:solidFill>
            <a:srgbClr val="CCFFCC">
              <a:alpha val="55000"/>
            </a:srgbClr>
          </a:solidFill>
          <a:ln w="9525" algn="ctr">
            <a:solidFill>
              <a:srgbClr val="0033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8162" name="WordArt 50"/>
          <p:cNvSpPr>
            <a:spLocks noChangeArrowheads="1" noChangeShapeType="1" noTextEdit="1"/>
          </p:cNvSpPr>
          <p:nvPr/>
        </p:nvSpPr>
        <p:spPr bwMode="auto">
          <a:xfrm>
            <a:off x="539750" y="404813"/>
            <a:ext cx="2447925" cy="6477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4000" kern="10">
                <a:ln w="9525">
                  <a:solidFill>
                    <a:srgbClr val="333399"/>
                  </a:solidFill>
                  <a:round/>
                </a:ln>
                <a:solidFill>
                  <a:srgbClr val="00CCFF"/>
                </a:solidFill>
                <a:latin typeface="华文新魏" panose="02010800040101010101" charset="-122"/>
                <a:ea typeface="华文新魏" panose="02010800040101010101" charset="-122"/>
              </a:rPr>
              <a:t>2. </a:t>
            </a:r>
            <a:r>
              <a:rPr lang="zh-CN" altLang="en-US" sz="4000" kern="10">
                <a:ln w="9525">
                  <a:solidFill>
                    <a:srgbClr val="333399"/>
                  </a:solidFill>
                  <a:round/>
                </a:ln>
                <a:solidFill>
                  <a:srgbClr val="00CCFF"/>
                </a:solidFill>
                <a:latin typeface="华文新魏" panose="02010800040101010101" charset="-122"/>
                <a:ea typeface="华文新魏" panose="02010800040101010101" charset="-122"/>
              </a:rPr>
              <a:t>派生法</a:t>
            </a:r>
          </a:p>
        </p:txBody>
      </p:sp>
      <p:sp>
        <p:nvSpPr>
          <p:cNvPr id="218168" name="Rectangle 56"/>
          <p:cNvSpPr>
            <a:spLocks noChangeArrowheads="1"/>
          </p:cNvSpPr>
          <p:nvPr/>
        </p:nvSpPr>
        <p:spPr bwMode="auto">
          <a:xfrm>
            <a:off x="1187450" y="1844675"/>
            <a:ext cx="11017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/>
              <a:t>词根</a:t>
            </a:r>
          </a:p>
        </p:txBody>
      </p:sp>
      <p:sp>
        <p:nvSpPr>
          <p:cNvPr id="218169" name="Rectangle 57"/>
          <p:cNvSpPr>
            <a:spLocks noChangeArrowheads="1"/>
          </p:cNvSpPr>
          <p:nvPr/>
        </p:nvSpPr>
        <p:spPr bwMode="auto">
          <a:xfrm>
            <a:off x="3541713" y="1844675"/>
            <a:ext cx="11017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/>
              <a:t>词缀</a:t>
            </a:r>
          </a:p>
        </p:txBody>
      </p:sp>
      <p:sp>
        <p:nvSpPr>
          <p:cNvPr id="218170" name="Rectangle 58"/>
          <p:cNvSpPr>
            <a:spLocks noChangeArrowheads="1"/>
          </p:cNvSpPr>
          <p:nvPr/>
        </p:nvSpPr>
        <p:spPr bwMode="auto">
          <a:xfrm>
            <a:off x="5991225" y="836613"/>
            <a:ext cx="11017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/>
              <a:t>名词</a:t>
            </a:r>
          </a:p>
        </p:txBody>
      </p:sp>
      <p:sp>
        <p:nvSpPr>
          <p:cNvPr id="218171" name="Rectangle 59"/>
          <p:cNvSpPr>
            <a:spLocks noChangeArrowheads="1"/>
          </p:cNvSpPr>
          <p:nvPr/>
        </p:nvSpPr>
        <p:spPr bwMode="auto">
          <a:xfrm>
            <a:off x="7019925" y="1628775"/>
            <a:ext cx="15605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/>
              <a:t>形容词</a:t>
            </a:r>
          </a:p>
        </p:txBody>
      </p:sp>
      <p:sp>
        <p:nvSpPr>
          <p:cNvPr id="218172" name="Rectangle 60"/>
          <p:cNvSpPr>
            <a:spLocks noChangeArrowheads="1"/>
          </p:cNvSpPr>
          <p:nvPr/>
        </p:nvSpPr>
        <p:spPr bwMode="auto">
          <a:xfrm>
            <a:off x="7451725" y="2565400"/>
            <a:ext cx="11017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/>
              <a:t>副词</a:t>
            </a:r>
          </a:p>
        </p:txBody>
      </p:sp>
      <p:sp>
        <p:nvSpPr>
          <p:cNvPr id="218175" name="Text Box 63"/>
          <p:cNvSpPr txBox="1">
            <a:spLocks noChangeArrowheads="1"/>
          </p:cNvSpPr>
          <p:nvPr/>
        </p:nvSpPr>
        <p:spPr bwMode="auto">
          <a:xfrm>
            <a:off x="2698750" y="1803400"/>
            <a:ext cx="7207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400">
                <a:solidFill>
                  <a:srgbClr val="FF0066"/>
                </a:solidFill>
              </a:rPr>
              <a:t>+</a:t>
            </a:r>
          </a:p>
        </p:txBody>
      </p:sp>
      <p:sp>
        <p:nvSpPr>
          <p:cNvPr id="218180" name="AutoShape 68"/>
          <p:cNvSpPr>
            <a:spLocks noChangeArrowheads="1"/>
          </p:cNvSpPr>
          <p:nvPr/>
        </p:nvSpPr>
        <p:spPr bwMode="auto">
          <a:xfrm>
            <a:off x="5148263" y="2133600"/>
            <a:ext cx="1439862" cy="288925"/>
          </a:xfrm>
          <a:prstGeom prst="rightArrow">
            <a:avLst>
              <a:gd name="adj1" fmla="val 50000"/>
              <a:gd name="adj2" fmla="val 124588"/>
            </a:avLst>
          </a:prstGeom>
          <a:solidFill>
            <a:srgbClr val="CC99FF"/>
          </a:solidFill>
          <a:ln w="9525" algn="ctr">
            <a:solidFill>
              <a:srgbClr val="0033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8181" name="Text Box 69"/>
          <p:cNvSpPr txBox="1">
            <a:spLocks noChangeArrowheads="1"/>
          </p:cNvSpPr>
          <p:nvPr/>
        </p:nvSpPr>
        <p:spPr bwMode="auto">
          <a:xfrm>
            <a:off x="6445250" y="3357563"/>
            <a:ext cx="10795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…</a:t>
            </a:r>
          </a:p>
        </p:txBody>
      </p:sp>
      <p:sp>
        <p:nvSpPr>
          <p:cNvPr id="218182" name="Text Box 70"/>
          <p:cNvSpPr txBox="1">
            <a:spLocks noChangeArrowheads="1"/>
          </p:cNvSpPr>
          <p:nvPr/>
        </p:nvSpPr>
        <p:spPr bwMode="auto">
          <a:xfrm>
            <a:off x="3203575" y="4868863"/>
            <a:ext cx="26638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 interest</a:t>
            </a:r>
          </a:p>
        </p:txBody>
      </p:sp>
      <p:sp>
        <p:nvSpPr>
          <p:cNvPr id="218183" name="Rectangle 71"/>
          <p:cNvSpPr>
            <a:spLocks noChangeArrowheads="1"/>
          </p:cNvSpPr>
          <p:nvPr/>
        </p:nvSpPr>
        <p:spPr bwMode="auto">
          <a:xfrm>
            <a:off x="5514975" y="5805488"/>
            <a:ext cx="2622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66"/>
                </a:solidFill>
              </a:rPr>
              <a:t>un</a:t>
            </a:r>
            <a:r>
              <a:rPr lang="en-US" altLang="zh-CN"/>
              <a:t>interest</a:t>
            </a:r>
            <a:r>
              <a:rPr lang="en-US" altLang="zh-CN">
                <a:solidFill>
                  <a:srgbClr val="FF0066"/>
                </a:solidFill>
              </a:rPr>
              <a:t>ed</a:t>
            </a:r>
          </a:p>
        </p:txBody>
      </p:sp>
      <p:sp>
        <p:nvSpPr>
          <p:cNvPr id="218184" name="Rectangle 72"/>
          <p:cNvSpPr>
            <a:spLocks noChangeArrowheads="1"/>
          </p:cNvSpPr>
          <p:nvPr/>
        </p:nvSpPr>
        <p:spPr bwMode="auto">
          <a:xfrm>
            <a:off x="468313" y="5300663"/>
            <a:ext cx="2622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/>
              <a:t>interest</a:t>
            </a:r>
            <a:r>
              <a:rPr lang="en-US" altLang="zh-CN">
                <a:solidFill>
                  <a:srgbClr val="FF0066"/>
                </a:solidFill>
              </a:rPr>
              <a:t>ingly</a:t>
            </a:r>
          </a:p>
        </p:txBody>
      </p:sp>
      <p:sp>
        <p:nvSpPr>
          <p:cNvPr id="218185" name="Rectangle 73"/>
          <p:cNvSpPr>
            <a:spLocks noChangeArrowheads="1"/>
          </p:cNvSpPr>
          <p:nvPr/>
        </p:nvSpPr>
        <p:spPr bwMode="auto">
          <a:xfrm>
            <a:off x="2771775" y="3500438"/>
            <a:ext cx="2774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66"/>
                </a:solidFill>
              </a:rPr>
              <a:t>un</a:t>
            </a:r>
            <a:r>
              <a:rPr lang="en-US" altLang="zh-CN"/>
              <a:t>interest</a:t>
            </a:r>
            <a:r>
              <a:rPr lang="en-US" altLang="zh-CN">
                <a:solidFill>
                  <a:srgbClr val="FF0066"/>
                </a:solidFill>
              </a:rPr>
              <a:t>ing</a:t>
            </a:r>
          </a:p>
        </p:txBody>
      </p:sp>
      <p:sp>
        <p:nvSpPr>
          <p:cNvPr id="218186" name="Rectangle 74"/>
          <p:cNvSpPr>
            <a:spLocks noChangeArrowheads="1"/>
          </p:cNvSpPr>
          <p:nvPr/>
        </p:nvSpPr>
        <p:spPr bwMode="auto">
          <a:xfrm>
            <a:off x="6129338" y="4732338"/>
            <a:ext cx="2114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/>
              <a:t>interest</a:t>
            </a:r>
            <a:r>
              <a:rPr lang="en-US" altLang="zh-CN">
                <a:solidFill>
                  <a:srgbClr val="FF0066"/>
                </a:solidFill>
              </a:rPr>
              <a:t>ed</a:t>
            </a:r>
          </a:p>
        </p:txBody>
      </p:sp>
      <p:sp>
        <p:nvSpPr>
          <p:cNvPr id="218187" name="Rectangle 75"/>
          <p:cNvSpPr>
            <a:spLocks noChangeArrowheads="1"/>
          </p:cNvSpPr>
          <p:nvPr/>
        </p:nvSpPr>
        <p:spPr bwMode="auto">
          <a:xfrm>
            <a:off x="755650" y="4221163"/>
            <a:ext cx="2266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/>
              <a:t>interest</a:t>
            </a:r>
            <a:r>
              <a:rPr lang="en-US" altLang="zh-CN">
                <a:solidFill>
                  <a:srgbClr val="FF0066"/>
                </a:solidFill>
              </a:rPr>
              <a:t>ing</a:t>
            </a:r>
          </a:p>
        </p:txBody>
      </p:sp>
      <p:sp>
        <p:nvSpPr>
          <p:cNvPr id="218194" name="Line 82"/>
          <p:cNvSpPr>
            <a:spLocks noChangeShapeType="1"/>
          </p:cNvSpPr>
          <p:nvPr/>
        </p:nvSpPr>
        <p:spPr bwMode="auto">
          <a:xfrm>
            <a:off x="3059113" y="4797425"/>
            <a:ext cx="288925" cy="215900"/>
          </a:xfrm>
          <a:prstGeom prst="line">
            <a:avLst/>
          </a:prstGeom>
          <a:noFill/>
          <a:ln w="28575">
            <a:solidFill>
              <a:srgbClr val="003366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8195" name="Line 83"/>
          <p:cNvSpPr>
            <a:spLocks noChangeShapeType="1"/>
          </p:cNvSpPr>
          <p:nvPr/>
        </p:nvSpPr>
        <p:spPr bwMode="auto">
          <a:xfrm flipV="1">
            <a:off x="5148263" y="5084763"/>
            <a:ext cx="647700" cy="73025"/>
          </a:xfrm>
          <a:prstGeom prst="line">
            <a:avLst/>
          </a:prstGeom>
          <a:noFill/>
          <a:ln w="28575">
            <a:solidFill>
              <a:srgbClr val="003366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8196" name="Line 84"/>
          <p:cNvSpPr>
            <a:spLocks noChangeShapeType="1"/>
          </p:cNvSpPr>
          <p:nvPr/>
        </p:nvSpPr>
        <p:spPr bwMode="auto">
          <a:xfrm flipH="1">
            <a:off x="2700338" y="4149725"/>
            <a:ext cx="215900" cy="142875"/>
          </a:xfrm>
          <a:prstGeom prst="line">
            <a:avLst/>
          </a:prstGeom>
          <a:noFill/>
          <a:ln w="28575">
            <a:solidFill>
              <a:srgbClr val="003366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8197" name="Line 85"/>
          <p:cNvSpPr>
            <a:spLocks noChangeShapeType="1"/>
          </p:cNvSpPr>
          <p:nvPr/>
        </p:nvSpPr>
        <p:spPr bwMode="auto">
          <a:xfrm>
            <a:off x="1908175" y="5013325"/>
            <a:ext cx="71438" cy="287338"/>
          </a:xfrm>
          <a:prstGeom prst="line">
            <a:avLst/>
          </a:prstGeom>
          <a:noFill/>
          <a:ln w="28575">
            <a:solidFill>
              <a:srgbClr val="003366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8198" name="Line 86"/>
          <p:cNvSpPr>
            <a:spLocks noChangeShapeType="1"/>
          </p:cNvSpPr>
          <p:nvPr/>
        </p:nvSpPr>
        <p:spPr bwMode="auto">
          <a:xfrm flipH="1">
            <a:off x="6732588" y="5445125"/>
            <a:ext cx="144462" cy="360363"/>
          </a:xfrm>
          <a:prstGeom prst="line">
            <a:avLst/>
          </a:prstGeom>
          <a:noFill/>
          <a:ln w="28575">
            <a:solidFill>
              <a:srgbClr val="003366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81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8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8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181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8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8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81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8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8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181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8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8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181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8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8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18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18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8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181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8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8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181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8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18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18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18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18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181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18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18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18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18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18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181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18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18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181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18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18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181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18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18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18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18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18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18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21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21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18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18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18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18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18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18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000"/>
                            </p:stCondLst>
                            <p:childTnLst>
                              <p:par>
                                <p:cTn id="10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18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18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18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18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21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21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500"/>
                            </p:stCondLst>
                            <p:childTnLst>
                              <p:par>
                                <p:cTn id="12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18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218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218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218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000"/>
                            </p:stCondLst>
                            <p:childTnLst>
                              <p:par>
                                <p:cTn id="13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218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218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218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218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500"/>
                            </p:stCondLst>
                            <p:childTnLst>
                              <p:par>
                                <p:cTn id="14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218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218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00"/>
                                        <p:tgtEl>
                                          <p:spTgt spid="21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189" grpId="0" animBg="1"/>
      <p:bldP spid="218190" grpId="0" animBg="1"/>
      <p:bldP spid="218191" grpId="0" animBg="1"/>
      <p:bldP spid="218192" grpId="0" animBg="1"/>
      <p:bldP spid="218193" grpId="0" animBg="1"/>
      <p:bldP spid="218188" grpId="0" animBg="1"/>
      <p:bldP spid="218176" grpId="0" animBg="1"/>
      <p:bldP spid="218177" grpId="0" animBg="1"/>
      <p:bldP spid="218178" grpId="0" animBg="1"/>
      <p:bldP spid="218179" grpId="0" animBg="1"/>
      <p:bldP spid="218173" grpId="0" animBg="1"/>
      <p:bldP spid="218174" grpId="0" animBg="1"/>
      <p:bldP spid="218168" grpId="0"/>
      <p:bldP spid="218169" grpId="0"/>
      <p:bldP spid="218170" grpId="0"/>
      <p:bldP spid="218171" grpId="0"/>
      <p:bldP spid="218172" grpId="0"/>
      <p:bldP spid="218175" grpId="0"/>
      <p:bldP spid="218180" grpId="0" animBg="1"/>
      <p:bldP spid="218181" grpId="0"/>
      <p:bldP spid="218182" grpId="0"/>
      <p:bldP spid="218183" grpId="0"/>
      <p:bldP spid="218184" grpId="0"/>
      <p:bldP spid="218185" grpId="0"/>
      <p:bldP spid="218186" grpId="0"/>
      <p:bldP spid="218187" grpId="0"/>
      <p:bldP spid="218194" grpId="0" animBg="1"/>
      <p:bldP spid="218195" grpId="0" animBg="1"/>
      <p:bldP spid="218196" grpId="0" animBg="1"/>
      <p:bldP spid="218197" grpId="0" animBg="1"/>
      <p:bldP spid="21819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40" name="Oval 4"/>
          <p:cNvSpPr>
            <a:spLocks noChangeArrowheads="1"/>
          </p:cNvSpPr>
          <p:nvPr/>
        </p:nvSpPr>
        <p:spPr bwMode="auto">
          <a:xfrm>
            <a:off x="684213" y="1125538"/>
            <a:ext cx="2303462" cy="792162"/>
          </a:xfrm>
          <a:prstGeom prst="ellipse">
            <a:avLst/>
          </a:prstGeom>
          <a:solidFill>
            <a:srgbClr val="FFCC99">
              <a:alpha val="67000"/>
            </a:srgbClr>
          </a:solidFill>
          <a:ln w="9525" algn="ctr">
            <a:solidFill>
              <a:srgbClr val="0033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9141" name="Oval 5"/>
          <p:cNvSpPr>
            <a:spLocks noChangeArrowheads="1"/>
          </p:cNvSpPr>
          <p:nvPr/>
        </p:nvSpPr>
        <p:spPr bwMode="auto">
          <a:xfrm>
            <a:off x="6013450" y="1268413"/>
            <a:ext cx="2735263" cy="792162"/>
          </a:xfrm>
          <a:prstGeom prst="ellipse">
            <a:avLst/>
          </a:prstGeom>
          <a:solidFill>
            <a:srgbClr val="FFCC99">
              <a:alpha val="67000"/>
            </a:srgbClr>
          </a:solidFill>
          <a:ln w="9525" algn="ctr">
            <a:solidFill>
              <a:srgbClr val="0033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9142" name="Oval 6"/>
          <p:cNvSpPr>
            <a:spLocks noChangeArrowheads="1"/>
          </p:cNvSpPr>
          <p:nvPr/>
        </p:nvSpPr>
        <p:spPr bwMode="auto">
          <a:xfrm>
            <a:off x="541338" y="2203450"/>
            <a:ext cx="2952750" cy="792163"/>
          </a:xfrm>
          <a:prstGeom prst="ellipse">
            <a:avLst/>
          </a:prstGeom>
          <a:solidFill>
            <a:srgbClr val="CC99FF">
              <a:alpha val="39999"/>
            </a:srgbClr>
          </a:solidFill>
          <a:ln w="9525" algn="ctr">
            <a:solidFill>
              <a:srgbClr val="00008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9144" name="Oval 8"/>
          <p:cNvSpPr>
            <a:spLocks noChangeArrowheads="1"/>
          </p:cNvSpPr>
          <p:nvPr/>
        </p:nvSpPr>
        <p:spPr bwMode="auto">
          <a:xfrm>
            <a:off x="5581650" y="2492375"/>
            <a:ext cx="2952750" cy="720725"/>
          </a:xfrm>
          <a:prstGeom prst="ellipse">
            <a:avLst/>
          </a:prstGeom>
          <a:solidFill>
            <a:srgbClr val="CC99FF">
              <a:alpha val="39999"/>
            </a:srgbClr>
          </a:solidFill>
          <a:ln w="9525" algn="ctr">
            <a:solidFill>
              <a:srgbClr val="00008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9145" name="Oval 9"/>
          <p:cNvSpPr>
            <a:spLocks noChangeArrowheads="1"/>
          </p:cNvSpPr>
          <p:nvPr/>
        </p:nvSpPr>
        <p:spPr bwMode="auto">
          <a:xfrm>
            <a:off x="3563938" y="1700213"/>
            <a:ext cx="1944687" cy="792162"/>
          </a:xfrm>
          <a:prstGeom prst="ellipse">
            <a:avLst/>
          </a:prstGeom>
          <a:solidFill>
            <a:srgbClr val="CCFFFF">
              <a:alpha val="75000"/>
            </a:srgbClr>
          </a:solidFill>
          <a:ln w="9525" algn="ctr">
            <a:solidFill>
              <a:srgbClr val="003366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9146" name="Text Box 10"/>
          <p:cNvSpPr txBox="1">
            <a:spLocks noChangeArrowheads="1"/>
          </p:cNvSpPr>
          <p:nvPr/>
        </p:nvSpPr>
        <p:spPr bwMode="auto">
          <a:xfrm>
            <a:off x="3636963" y="1708150"/>
            <a:ext cx="1727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/>
              <a:t> help</a:t>
            </a:r>
          </a:p>
        </p:txBody>
      </p:sp>
      <p:sp>
        <p:nvSpPr>
          <p:cNvPr id="219147" name="Rectangle 11"/>
          <p:cNvSpPr>
            <a:spLocks noChangeArrowheads="1"/>
          </p:cNvSpPr>
          <p:nvPr/>
        </p:nvSpPr>
        <p:spPr bwMode="auto">
          <a:xfrm>
            <a:off x="6045200" y="2492375"/>
            <a:ext cx="1911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/>
              <a:t>help</a:t>
            </a:r>
            <a:r>
              <a:rPr lang="en-US" altLang="zh-CN">
                <a:solidFill>
                  <a:srgbClr val="FF0066"/>
                </a:solidFill>
              </a:rPr>
              <a:t>fully</a:t>
            </a:r>
          </a:p>
        </p:txBody>
      </p:sp>
      <p:sp>
        <p:nvSpPr>
          <p:cNvPr id="219148" name="Rectangle 12"/>
          <p:cNvSpPr>
            <a:spLocks noChangeArrowheads="1"/>
          </p:cNvSpPr>
          <p:nvPr/>
        </p:nvSpPr>
        <p:spPr bwMode="auto">
          <a:xfrm>
            <a:off x="852488" y="2282825"/>
            <a:ext cx="2063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/>
              <a:t>help</a:t>
            </a:r>
            <a:r>
              <a:rPr lang="en-US" altLang="zh-CN">
                <a:solidFill>
                  <a:srgbClr val="FF0066"/>
                </a:solidFill>
              </a:rPr>
              <a:t>lessly</a:t>
            </a:r>
          </a:p>
        </p:txBody>
      </p:sp>
      <p:sp>
        <p:nvSpPr>
          <p:cNvPr id="219150" name="Rectangle 14"/>
          <p:cNvSpPr>
            <a:spLocks noChangeArrowheads="1"/>
          </p:cNvSpPr>
          <p:nvPr/>
        </p:nvSpPr>
        <p:spPr bwMode="auto">
          <a:xfrm>
            <a:off x="6472238" y="1347788"/>
            <a:ext cx="1555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/>
              <a:t>help</a:t>
            </a:r>
            <a:r>
              <a:rPr lang="en-US" altLang="zh-CN">
                <a:solidFill>
                  <a:srgbClr val="FF0066"/>
                </a:solidFill>
              </a:rPr>
              <a:t>ful</a:t>
            </a:r>
          </a:p>
        </p:txBody>
      </p:sp>
      <p:sp>
        <p:nvSpPr>
          <p:cNvPr id="219151" name="Rectangle 15"/>
          <p:cNvSpPr>
            <a:spLocks noChangeArrowheads="1"/>
          </p:cNvSpPr>
          <p:nvPr/>
        </p:nvSpPr>
        <p:spPr bwMode="auto">
          <a:xfrm>
            <a:off x="973138" y="1123950"/>
            <a:ext cx="1708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/>
              <a:t>help</a:t>
            </a:r>
            <a:r>
              <a:rPr lang="en-US" altLang="zh-CN">
                <a:solidFill>
                  <a:srgbClr val="FF0066"/>
                </a:solidFill>
              </a:rPr>
              <a:t>less</a:t>
            </a:r>
          </a:p>
        </p:txBody>
      </p:sp>
      <p:sp>
        <p:nvSpPr>
          <p:cNvPr id="219153" name="Oval 17"/>
          <p:cNvSpPr>
            <a:spLocks noChangeArrowheads="1"/>
          </p:cNvSpPr>
          <p:nvPr/>
        </p:nvSpPr>
        <p:spPr bwMode="auto">
          <a:xfrm>
            <a:off x="5938838" y="4005263"/>
            <a:ext cx="2089150" cy="792162"/>
          </a:xfrm>
          <a:prstGeom prst="ellipse">
            <a:avLst/>
          </a:prstGeom>
          <a:solidFill>
            <a:srgbClr val="CC99FF">
              <a:alpha val="67000"/>
            </a:srgbClr>
          </a:solidFill>
          <a:ln w="9525" algn="ctr">
            <a:solidFill>
              <a:srgbClr val="0033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zh-CN"/>
          </a:p>
        </p:txBody>
      </p:sp>
      <p:sp>
        <p:nvSpPr>
          <p:cNvPr id="219154" name="Oval 18"/>
          <p:cNvSpPr>
            <a:spLocks noChangeArrowheads="1"/>
          </p:cNvSpPr>
          <p:nvPr/>
        </p:nvSpPr>
        <p:spPr bwMode="auto">
          <a:xfrm>
            <a:off x="1044575" y="5445125"/>
            <a:ext cx="2087563" cy="792163"/>
          </a:xfrm>
          <a:prstGeom prst="ellipse">
            <a:avLst/>
          </a:prstGeom>
          <a:solidFill>
            <a:srgbClr val="CC99FF">
              <a:alpha val="39999"/>
            </a:srgbClr>
          </a:solidFill>
          <a:ln w="9525" algn="ctr">
            <a:solidFill>
              <a:srgbClr val="00008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9155" name="Oval 19"/>
          <p:cNvSpPr>
            <a:spLocks noChangeArrowheads="1"/>
          </p:cNvSpPr>
          <p:nvPr/>
        </p:nvSpPr>
        <p:spPr bwMode="auto">
          <a:xfrm>
            <a:off x="1042988" y="4221163"/>
            <a:ext cx="1800225" cy="792162"/>
          </a:xfrm>
          <a:prstGeom prst="ellipse">
            <a:avLst/>
          </a:prstGeom>
          <a:solidFill>
            <a:srgbClr val="CC99FF">
              <a:alpha val="39999"/>
            </a:srgbClr>
          </a:solidFill>
          <a:ln w="9525" algn="ctr">
            <a:solidFill>
              <a:srgbClr val="00008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9156" name="Oval 20"/>
          <p:cNvSpPr>
            <a:spLocks noChangeArrowheads="1"/>
          </p:cNvSpPr>
          <p:nvPr/>
        </p:nvSpPr>
        <p:spPr bwMode="auto">
          <a:xfrm>
            <a:off x="5940425" y="5516563"/>
            <a:ext cx="2232025" cy="722312"/>
          </a:xfrm>
          <a:prstGeom prst="ellipse">
            <a:avLst/>
          </a:prstGeom>
          <a:solidFill>
            <a:srgbClr val="CC99FF">
              <a:alpha val="39999"/>
            </a:srgbClr>
          </a:solidFill>
          <a:ln w="9525" algn="ctr">
            <a:solidFill>
              <a:srgbClr val="00008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9157" name="Oval 21"/>
          <p:cNvSpPr>
            <a:spLocks noChangeArrowheads="1"/>
          </p:cNvSpPr>
          <p:nvPr/>
        </p:nvSpPr>
        <p:spPr bwMode="auto">
          <a:xfrm>
            <a:off x="3708400" y="4724400"/>
            <a:ext cx="1585913" cy="793750"/>
          </a:xfrm>
          <a:prstGeom prst="ellipse">
            <a:avLst/>
          </a:prstGeom>
          <a:solidFill>
            <a:srgbClr val="CCFFFF">
              <a:alpha val="75000"/>
            </a:srgbClr>
          </a:solidFill>
          <a:ln w="9525" algn="ctr">
            <a:solidFill>
              <a:srgbClr val="003366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9158" name="Text Box 22"/>
          <p:cNvSpPr txBox="1">
            <a:spLocks noChangeArrowheads="1"/>
          </p:cNvSpPr>
          <p:nvPr/>
        </p:nvSpPr>
        <p:spPr bwMode="auto">
          <a:xfrm>
            <a:off x="3851275" y="4724400"/>
            <a:ext cx="14398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 able</a:t>
            </a:r>
          </a:p>
        </p:txBody>
      </p:sp>
      <p:sp>
        <p:nvSpPr>
          <p:cNvPr id="219159" name="Rectangle 23"/>
          <p:cNvSpPr>
            <a:spLocks noChangeArrowheads="1"/>
          </p:cNvSpPr>
          <p:nvPr/>
        </p:nvSpPr>
        <p:spPr bwMode="auto">
          <a:xfrm>
            <a:off x="6184900" y="5516563"/>
            <a:ext cx="1555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66"/>
                </a:solidFill>
              </a:rPr>
              <a:t>dis</a:t>
            </a:r>
            <a:r>
              <a:rPr lang="en-US" altLang="zh-CN"/>
              <a:t>able</a:t>
            </a:r>
          </a:p>
        </p:txBody>
      </p:sp>
      <p:sp>
        <p:nvSpPr>
          <p:cNvPr id="219160" name="Rectangle 24"/>
          <p:cNvSpPr>
            <a:spLocks noChangeArrowheads="1"/>
          </p:cNvSpPr>
          <p:nvPr/>
        </p:nvSpPr>
        <p:spPr bwMode="auto">
          <a:xfrm>
            <a:off x="1266825" y="5451475"/>
            <a:ext cx="1504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66"/>
                </a:solidFill>
              </a:rPr>
              <a:t>un</a:t>
            </a:r>
            <a:r>
              <a:rPr lang="en-US" altLang="zh-CN"/>
              <a:t>able</a:t>
            </a:r>
            <a:endParaRPr lang="en-US" altLang="zh-CN">
              <a:solidFill>
                <a:srgbClr val="FF0066"/>
              </a:solidFill>
            </a:endParaRPr>
          </a:p>
        </p:txBody>
      </p:sp>
      <p:sp>
        <p:nvSpPr>
          <p:cNvPr id="219161" name="Rectangle 25"/>
          <p:cNvSpPr>
            <a:spLocks noChangeArrowheads="1"/>
          </p:cNvSpPr>
          <p:nvPr/>
        </p:nvSpPr>
        <p:spPr bwMode="auto">
          <a:xfrm>
            <a:off x="1173163" y="4221163"/>
            <a:ext cx="145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66"/>
                </a:solidFill>
              </a:rPr>
              <a:t>en</a:t>
            </a:r>
            <a:r>
              <a:rPr lang="en-US" altLang="zh-CN"/>
              <a:t>able</a:t>
            </a:r>
          </a:p>
        </p:txBody>
      </p:sp>
      <p:sp>
        <p:nvSpPr>
          <p:cNvPr id="219162" name="Rectangle 26"/>
          <p:cNvSpPr>
            <a:spLocks noChangeArrowheads="1"/>
          </p:cNvSpPr>
          <p:nvPr/>
        </p:nvSpPr>
        <p:spPr bwMode="auto">
          <a:xfrm>
            <a:off x="6238875" y="4005263"/>
            <a:ext cx="1428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/>
              <a:t>ab</a:t>
            </a:r>
            <a:r>
              <a:rPr lang="en-US" altLang="zh-CN">
                <a:solidFill>
                  <a:srgbClr val="FF0066"/>
                </a:solidFill>
              </a:rPr>
              <a:t>ility</a:t>
            </a:r>
          </a:p>
        </p:txBody>
      </p:sp>
      <p:sp>
        <p:nvSpPr>
          <p:cNvPr id="219164" name="Line 28"/>
          <p:cNvSpPr>
            <a:spLocks noChangeShapeType="1"/>
          </p:cNvSpPr>
          <p:nvPr/>
        </p:nvSpPr>
        <p:spPr bwMode="auto">
          <a:xfrm flipH="1" flipV="1">
            <a:off x="2916238" y="1628775"/>
            <a:ext cx="719137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9165" name="Line 29"/>
          <p:cNvSpPr>
            <a:spLocks noChangeShapeType="1"/>
          </p:cNvSpPr>
          <p:nvPr/>
        </p:nvSpPr>
        <p:spPr bwMode="auto">
          <a:xfrm flipH="1">
            <a:off x="5508625" y="1773238"/>
            <a:ext cx="503238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9166" name="Line 30"/>
          <p:cNvSpPr>
            <a:spLocks noChangeShapeType="1"/>
          </p:cNvSpPr>
          <p:nvPr/>
        </p:nvSpPr>
        <p:spPr bwMode="auto">
          <a:xfrm flipH="1" flipV="1">
            <a:off x="1835150" y="1916113"/>
            <a:ext cx="73025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9167" name="Line 31"/>
          <p:cNvSpPr>
            <a:spLocks noChangeShapeType="1"/>
          </p:cNvSpPr>
          <p:nvPr/>
        </p:nvSpPr>
        <p:spPr bwMode="auto">
          <a:xfrm flipV="1">
            <a:off x="7307263" y="2060575"/>
            <a:ext cx="1587" cy="4333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9168" name="Line 32"/>
          <p:cNvSpPr>
            <a:spLocks noChangeShapeType="1"/>
          </p:cNvSpPr>
          <p:nvPr/>
        </p:nvSpPr>
        <p:spPr bwMode="auto">
          <a:xfrm flipH="1" flipV="1">
            <a:off x="5221288" y="5300663"/>
            <a:ext cx="863600" cy="433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9169" name="Line 33"/>
          <p:cNvSpPr>
            <a:spLocks noChangeShapeType="1"/>
          </p:cNvSpPr>
          <p:nvPr/>
        </p:nvSpPr>
        <p:spPr bwMode="auto">
          <a:xfrm flipH="1">
            <a:off x="5148263" y="4437063"/>
            <a:ext cx="790575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9170" name="Line 34"/>
          <p:cNvSpPr>
            <a:spLocks noChangeShapeType="1"/>
          </p:cNvSpPr>
          <p:nvPr/>
        </p:nvSpPr>
        <p:spPr bwMode="auto">
          <a:xfrm flipH="1" flipV="1">
            <a:off x="2843213" y="4724400"/>
            <a:ext cx="865187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9171" name="Line 35"/>
          <p:cNvSpPr>
            <a:spLocks noChangeShapeType="1"/>
          </p:cNvSpPr>
          <p:nvPr/>
        </p:nvSpPr>
        <p:spPr bwMode="auto">
          <a:xfrm flipH="1">
            <a:off x="3059113" y="5300663"/>
            <a:ext cx="719137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9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9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19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219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9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9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9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9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9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19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9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19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19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19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19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19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19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19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19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19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19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219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19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19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19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19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19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19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219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19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219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219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19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19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19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19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19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19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19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19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19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19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1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19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19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19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19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000"/>
                            </p:stCondLst>
                            <p:childTnLst>
                              <p:par>
                                <p:cTn id="12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19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19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140" grpId="0" animBg="1"/>
      <p:bldP spid="219141" grpId="0" animBg="1"/>
      <p:bldP spid="219142" grpId="0" animBg="1"/>
      <p:bldP spid="219144" grpId="0" animBg="1"/>
      <p:bldP spid="219145" grpId="0" animBg="1"/>
      <p:bldP spid="219146" grpId="0"/>
      <p:bldP spid="219147" grpId="0"/>
      <p:bldP spid="219148" grpId="0"/>
      <p:bldP spid="219150" grpId="0"/>
      <p:bldP spid="219151" grpId="0"/>
      <p:bldP spid="219153" grpId="0" animBg="1"/>
      <p:bldP spid="219154" grpId="0" animBg="1"/>
      <p:bldP spid="219155" grpId="0" animBg="1"/>
      <p:bldP spid="219156" grpId="0" animBg="1"/>
      <p:bldP spid="219157" grpId="0" animBg="1"/>
      <p:bldP spid="219158" grpId="0"/>
      <p:bldP spid="219159" grpId="0"/>
      <p:bldP spid="219160" grpId="0"/>
      <p:bldP spid="219161" grpId="0"/>
      <p:bldP spid="219162" grpId="0"/>
      <p:bldP spid="219164" grpId="0" animBg="1"/>
      <p:bldP spid="219165" grpId="0" animBg="1"/>
      <p:bldP spid="219166" grpId="0" animBg="1"/>
      <p:bldP spid="219167" grpId="0" animBg="1"/>
      <p:bldP spid="219168" grpId="0" animBg="1"/>
      <p:bldP spid="219169" grpId="0" animBg="1"/>
      <p:bldP spid="219170" grpId="0" animBg="1"/>
      <p:bldP spid="21917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6" name="Rectangle 6"/>
          <p:cNvSpPr>
            <a:spLocks noChangeArrowheads="1"/>
          </p:cNvSpPr>
          <p:nvPr/>
        </p:nvSpPr>
        <p:spPr bwMode="auto">
          <a:xfrm>
            <a:off x="6227763" y="1916113"/>
            <a:ext cx="1368425" cy="504825"/>
          </a:xfrm>
          <a:prstGeom prst="rect">
            <a:avLst/>
          </a:prstGeom>
          <a:solidFill>
            <a:srgbClr val="FF99CC">
              <a:alpha val="35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20164" name="WordArt 4"/>
          <p:cNvSpPr>
            <a:spLocks noChangeArrowheads="1" noChangeShapeType="1" noTextEdit="1"/>
          </p:cNvSpPr>
          <p:nvPr/>
        </p:nvSpPr>
        <p:spPr bwMode="auto">
          <a:xfrm>
            <a:off x="539750" y="404813"/>
            <a:ext cx="2447925" cy="6477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4000" kern="10">
                <a:ln w="9525">
                  <a:solidFill>
                    <a:srgbClr val="333399"/>
                  </a:solidFill>
                  <a:round/>
                </a:ln>
                <a:solidFill>
                  <a:srgbClr val="00CCFF"/>
                </a:solidFill>
                <a:latin typeface="华文新魏" panose="02010800040101010101" charset="-122"/>
                <a:ea typeface="华文新魏" panose="02010800040101010101" charset="-122"/>
              </a:rPr>
              <a:t>3. </a:t>
            </a:r>
            <a:r>
              <a:rPr lang="zh-CN" altLang="en-US" sz="4000" kern="10">
                <a:ln w="9525">
                  <a:solidFill>
                    <a:srgbClr val="333399"/>
                  </a:solidFill>
                  <a:round/>
                </a:ln>
                <a:solidFill>
                  <a:srgbClr val="00CCFF"/>
                </a:solidFill>
                <a:latin typeface="华文新魏" panose="02010800040101010101" charset="-122"/>
                <a:ea typeface="华文新魏" panose="02010800040101010101" charset="-122"/>
              </a:rPr>
              <a:t>转换法</a:t>
            </a:r>
          </a:p>
        </p:txBody>
      </p:sp>
      <p:sp>
        <p:nvSpPr>
          <p:cNvPr id="220165" name="Text Box 5"/>
          <p:cNvSpPr txBox="1">
            <a:spLocks noChangeArrowheads="1"/>
          </p:cNvSpPr>
          <p:nvPr/>
        </p:nvSpPr>
        <p:spPr bwMode="auto">
          <a:xfrm>
            <a:off x="611188" y="1292225"/>
            <a:ext cx="8064500" cy="1200150"/>
          </a:xfrm>
          <a:prstGeom prst="rect">
            <a:avLst/>
          </a:prstGeom>
          <a:noFill/>
          <a:ln w="9525" algn="ctr">
            <a:solidFill>
              <a:srgbClr val="FFCC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>
                <a:ea typeface="楷体_GB2312" pitchFamily="49" charset="-122"/>
              </a:rPr>
              <a:t>英语构词法中把</a:t>
            </a:r>
            <a:r>
              <a:rPr lang="zh-CN" altLang="en-US">
                <a:solidFill>
                  <a:srgbClr val="3333FF"/>
                </a:solidFill>
                <a:ea typeface="楷体_GB2312" pitchFamily="49" charset="-122"/>
              </a:rPr>
              <a:t>一种词性</a:t>
            </a:r>
            <a:r>
              <a:rPr lang="zh-CN" altLang="en-US">
                <a:ea typeface="楷体_GB2312" pitchFamily="49" charset="-122"/>
              </a:rPr>
              <a:t>转化为</a:t>
            </a:r>
            <a:r>
              <a:rPr lang="zh-CN" altLang="en-US">
                <a:solidFill>
                  <a:srgbClr val="3333FF"/>
                </a:solidFill>
                <a:ea typeface="楷体_GB2312" pitchFamily="49" charset="-122"/>
              </a:rPr>
              <a:t>另一种词性</a:t>
            </a:r>
            <a:r>
              <a:rPr lang="zh-CN" altLang="en-US">
                <a:ea typeface="楷体_GB2312" pitchFamily="49" charset="-122"/>
              </a:rPr>
              <a:t>而</a:t>
            </a:r>
            <a:r>
              <a:rPr lang="zh-CN" altLang="en-US">
                <a:solidFill>
                  <a:srgbClr val="3333FF"/>
                </a:solidFill>
                <a:ea typeface="楷体_GB2312" pitchFamily="49" charset="-122"/>
              </a:rPr>
              <a:t>词形不变</a:t>
            </a:r>
            <a:r>
              <a:rPr lang="zh-CN" altLang="en-US">
                <a:ea typeface="楷体_GB2312" pitchFamily="49" charset="-122"/>
              </a:rPr>
              <a:t>的方法称为转化法。</a:t>
            </a:r>
          </a:p>
        </p:txBody>
      </p:sp>
      <p:sp>
        <p:nvSpPr>
          <p:cNvPr id="220167" name="Text Box 7"/>
          <p:cNvSpPr txBox="1">
            <a:spLocks noChangeArrowheads="1"/>
          </p:cNvSpPr>
          <p:nvPr/>
        </p:nvSpPr>
        <p:spPr bwMode="auto">
          <a:xfrm>
            <a:off x="395288" y="2705100"/>
            <a:ext cx="8280400" cy="338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/>
              <a:t>(1) </a:t>
            </a:r>
            <a:r>
              <a:rPr lang="en-US" altLang="zh-CN" i="1">
                <a:solidFill>
                  <a:srgbClr val="FF3300"/>
                </a:solidFill>
              </a:rPr>
              <a:t>v.</a:t>
            </a:r>
            <a:r>
              <a:rPr lang="en-US" altLang="zh-CN"/>
              <a:t> → </a:t>
            </a:r>
            <a:r>
              <a:rPr lang="en-US" altLang="zh-CN">
                <a:solidFill>
                  <a:srgbClr val="FF3300"/>
                </a:solidFill>
              </a:rPr>
              <a:t>n.</a:t>
            </a:r>
          </a:p>
          <a:p>
            <a:r>
              <a:rPr lang="en-US" altLang="zh-CN"/>
              <a:t>  — Let’s </a:t>
            </a:r>
            <a:r>
              <a:rPr lang="en-US" altLang="zh-CN">
                <a:solidFill>
                  <a:srgbClr val="FF3399"/>
                </a:solidFill>
              </a:rPr>
              <a:t>talk</a:t>
            </a:r>
            <a:r>
              <a:rPr lang="en-US" altLang="zh-CN"/>
              <a:t> about it more. </a:t>
            </a:r>
          </a:p>
          <a:p>
            <a:r>
              <a:rPr lang="en-US" altLang="zh-CN"/>
              <a:t>  — I think we’d better finish the </a:t>
            </a:r>
            <a:r>
              <a:rPr lang="en-US" altLang="zh-CN">
                <a:solidFill>
                  <a:srgbClr val="FF3399"/>
                </a:solidFill>
              </a:rPr>
              <a:t>talk</a:t>
            </a:r>
            <a:r>
              <a:rPr lang="en-US" altLang="zh-CN"/>
              <a:t> now.</a:t>
            </a:r>
          </a:p>
          <a:p>
            <a:r>
              <a:rPr lang="en-US" altLang="zh-CN"/>
              <a:t>  — </a:t>
            </a:r>
            <a:r>
              <a:rPr lang="zh-CN" altLang="en-US"/>
              <a:t>咱们再</a:t>
            </a:r>
            <a:r>
              <a:rPr lang="zh-CN" altLang="en-US">
                <a:solidFill>
                  <a:srgbClr val="FF3399"/>
                </a:solidFill>
              </a:rPr>
              <a:t>谈谈</a:t>
            </a:r>
            <a:r>
              <a:rPr lang="zh-CN" altLang="en-US"/>
              <a:t>这件事吧。</a:t>
            </a:r>
          </a:p>
          <a:p>
            <a:r>
              <a:rPr lang="zh-CN" altLang="en-US"/>
              <a:t>  </a:t>
            </a:r>
            <a:r>
              <a:rPr lang="en-US" altLang="zh-CN"/>
              <a:t>— </a:t>
            </a:r>
            <a:r>
              <a:rPr lang="zh-CN" altLang="en-US"/>
              <a:t>我想我们最好现在结束</a:t>
            </a:r>
            <a:r>
              <a:rPr lang="zh-CN" altLang="en-US">
                <a:solidFill>
                  <a:srgbClr val="FF3399"/>
                </a:solidFill>
              </a:rPr>
              <a:t>谈话</a:t>
            </a:r>
            <a:r>
              <a:rPr lang="zh-CN" altLang="en-US"/>
              <a:t>。</a:t>
            </a:r>
          </a:p>
        </p:txBody>
      </p:sp>
      <p:sp>
        <p:nvSpPr>
          <p:cNvPr id="220168" name="Text Box 8"/>
          <p:cNvSpPr txBox="1">
            <a:spLocks noChangeArrowheads="1"/>
          </p:cNvSpPr>
          <p:nvPr/>
        </p:nvSpPr>
        <p:spPr bwMode="auto">
          <a:xfrm>
            <a:off x="395288" y="2705100"/>
            <a:ext cx="8280400" cy="338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/>
              <a:t>(2) </a:t>
            </a:r>
            <a:r>
              <a:rPr lang="en-US" altLang="zh-CN" i="1">
                <a:solidFill>
                  <a:srgbClr val="FF3300"/>
                </a:solidFill>
              </a:rPr>
              <a:t>n.</a:t>
            </a:r>
            <a:r>
              <a:rPr lang="en-US" altLang="zh-CN"/>
              <a:t> → </a:t>
            </a:r>
            <a:r>
              <a:rPr lang="en-US" altLang="zh-CN" i="1">
                <a:solidFill>
                  <a:srgbClr val="FF3300"/>
                </a:solidFill>
              </a:rPr>
              <a:t>v.</a:t>
            </a:r>
          </a:p>
          <a:p>
            <a:r>
              <a:rPr lang="en-US" altLang="zh-CN"/>
              <a:t>  — She gave me a cup of </a:t>
            </a:r>
            <a:r>
              <a:rPr lang="en-US" altLang="zh-CN">
                <a:solidFill>
                  <a:srgbClr val="FF3399"/>
                </a:solidFill>
              </a:rPr>
              <a:t>water</a:t>
            </a:r>
            <a:r>
              <a:rPr lang="en-US" altLang="zh-CN"/>
              <a:t>. </a:t>
            </a:r>
          </a:p>
          <a:p>
            <a:r>
              <a:rPr lang="en-US" altLang="zh-CN"/>
              <a:t>  — You should </a:t>
            </a:r>
            <a:r>
              <a:rPr lang="en-US" altLang="zh-CN">
                <a:solidFill>
                  <a:srgbClr val="FF3399"/>
                </a:solidFill>
              </a:rPr>
              <a:t>water</a:t>
            </a:r>
            <a:r>
              <a:rPr lang="en-US" altLang="zh-CN"/>
              <a:t> the flowers twice a day.</a:t>
            </a:r>
          </a:p>
          <a:p>
            <a:r>
              <a:rPr lang="en-US" altLang="zh-CN"/>
              <a:t>  — </a:t>
            </a:r>
            <a:r>
              <a:rPr lang="zh-CN" altLang="en-US"/>
              <a:t>她给了我一杯</a:t>
            </a:r>
            <a:r>
              <a:rPr lang="zh-CN" altLang="en-US">
                <a:solidFill>
                  <a:srgbClr val="FF3399"/>
                </a:solidFill>
              </a:rPr>
              <a:t>水</a:t>
            </a:r>
            <a:r>
              <a:rPr lang="zh-CN" altLang="en-US"/>
              <a:t>。</a:t>
            </a:r>
          </a:p>
          <a:p>
            <a:r>
              <a:rPr lang="zh-CN" altLang="en-US"/>
              <a:t>  </a:t>
            </a:r>
            <a:r>
              <a:rPr lang="en-US" altLang="zh-CN"/>
              <a:t>— </a:t>
            </a:r>
            <a:r>
              <a:rPr lang="zh-CN" altLang="en-US"/>
              <a:t>你应该每天给这些花</a:t>
            </a:r>
            <a:r>
              <a:rPr lang="zh-CN" altLang="en-US">
                <a:solidFill>
                  <a:srgbClr val="FF3399"/>
                </a:solidFill>
              </a:rPr>
              <a:t>浇</a:t>
            </a:r>
            <a:r>
              <a:rPr lang="zh-CN" altLang="en-US"/>
              <a:t>两次</a:t>
            </a:r>
            <a:r>
              <a:rPr lang="zh-CN" altLang="en-US">
                <a:solidFill>
                  <a:srgbClr val="FF3399"/>
                </a:solidFill>
              </a:rPr>
              <a:t>水</a:t>
            </a:r>
            <a:r>
              <a:rPr lang="zh-CN" altLang="en-US"/>
              <a:t>。</a:t>
            </a:r>
          </a:p>
        </p:txBody>
      </p:sp>
      <p:sp>
        <p:nvSpPr>
          <p:cNvPr id="220169" name="Text Box 9"/>
          <p:cNvSpPr txBox="1">
            <a:spLocks noChangeArrowheads="1"/>
          </p:cNvSpPr>
          <p:nvPr/>
        </p:nvSpPr>
        <p:spPr bwMode="auto">
          <a:xfrm>
            <a:off x="395288" y="2705100"/>
            <a:ext cx="8280400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/>
              <a:t>(3) </a:t>
            </a:r>
            <a:r>
              <a:rPr lang="en-US" altLang="zh-CN" i="1">
                <a:solidFill>
                  <a:srgbClr val="FF3300"/>
                </a:solidFill>
              </a:rPr>
              <a:t>adj.</a:t>
            </a:r>
            <a:r>
              <a:rPr lang="en-US" altLang="zh-CN"/>
              <a:t> → </a:t>
            </a:r>
            <a:r>
              <a:rPr lang="en-US" altLang="zh-CN" i="1">
                <a:solidFill>
                  <a:srgbClr val="FF3300"/>
                </a:solidFill>
              </a:rPr>
              <a:t>n.</a:t>
            </a:r>
          </a:p>
          <a:p>
            <a:r>
              <a:rPr lang="en-US" altLang="zh-CN"/>
              <a:t>  — She was wearing a </a:t>
            </a:r>
            <a:r>
              <a:rPr lang="en-US" altLang="zh-CN">
                <a:solidFill>
                  <a:srgbClr val="FF3399"/>
                </a:solidFill>
              </a:rPr>
              <a:t>black</a:t>
            </a:r>
            <a:r>
              <a:rPr lang="en-US" altLang="zh-CN"/>
              <a:t> dress. </a:t>
            </a:r>
          </a:p>
          <a:p>
            <a:r>
              <a:rPr lang="en-US" altLang="zh-CN"/>
              <a:t>  — The girl in </a:t>
            </a:r>
            <a:r>
              <a:rPr lang="en-US" altLang="zh-CN">
                <a:solidFill>
                  <a:srgbClr val="FF3399"/>
                </a:solidFill>
              </a:rPr>
              <a:t>black</a:t>
            </a:r>
            <a:r>
              <a:rPr lang="en-US" altLang="zh-CN"/>
              <a:t> looks very beautiful.</a:t>
            </a:r>
          </a:p>
          <a:p>
            <a:r>
              <a:rPr lang="en-US" altLang="zh-CN"/>
              <a:t>  — </a:t>
            </a:r>
            <a:r>
              <a:rPr lang="zh-CN" altLang="en-US"/>
              <a:t>她穿着一条</a:t>
            </a:r>
            <a:r>
              <a:rPr lang="zh-CN" altLang="en-US">
                <a:solidFill>
                  <a:srgbClr val="FF3399"/>
                </a:solidFill>
              </a:rPr>
              <a:t>黑色的</a:t>
            </a:r>
            <a:r>
              <a:rPr lang="zh-CN" altLang="en-US"/>
              <a:t>裙子。</a:t>
            </a:r>
          </a:p>
          <a:p>
            <a:r>
              <a:rPr lang="zh-CN" altLang="en-US"/>
              <a:t>  </a:t>
            </a:r>
            <a:r>
              <a:rPr lang="en-US" altLang="zh-CN"/>
              <a:t>—</a:t>
            </a:r>
            <a:r>
              <a:rPr lang="zh-CN" altLang="en-US"/>
              <a:t>那个穿</a:t>
            </a:r>
            <a:r>
              <a:rPr lang="zh-CN" altLang="en-US">
                <a:solidFill>
                  <a:srgbClr val="FF3399"/>
                </a:solidFill>
              </a:rPr>
              <a:t>黑衣服</a:t>
            </a:r>
            <a:r>
              <a:rPr lang="zh-CN" altLang="en-US"/>
              <a:t>的女孩看上去很漂亮。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01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0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0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201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0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0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201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0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0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201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20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20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201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20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0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166" grpId="0" animBg="1"/>
      <p:bldP spid="220165" grpId="0" animBg="1"/>
      <p:bldP spid="220167" grpId="0"/>
      <p:bldP spid="220167" grpId="1"/>
      <p:bldP spid="220168" grpId="0"/>
      <p:bldP spid="220168" grpId="1"/>
      <p:bldP spid="22016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40" name="WordArt 4"/>
          <p:cNvSpPr>
            <a:spLocks noChangeArrowheads="1" noChangeShapeType="1" noTextEdit="1"/>
          </p:cNvSpPr>
          <p:nvPr/>
        </p:nvSpPr>
        <p:spPr bwMode="auto">
          <a:xfrm>
            <a:off x="1403350" y="763588"/>
            <a:ext cx="3527425" cy="6477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kern="10" dirty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Comic Sans MS" panose="030F0702030302020204"/>
              </a:rPr>
              <a:t>Learning to</a:t>
            </a:r>
            <a:endParaRPr lang="zh-CN" altLang="en-US" kern="10" dirty="0"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Comic Sans MS" panose="030F0702030302020204"/>
            </a:endParaRPr>
          </a:p>
        </p:txBody>
      </p:sp>
      <p:pic>
        <p:nvPicPr>
          <p:cNvPr id="193541" name="Picture 5" descr="th (45)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340760">
            <a:off x="5076825" y="620713"/>
            <a:ext cx="2305050" cy="107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3542" name="Text Box 6"/>
          <p:cNvSpPr txBox="1">
            <a:spLocks noChangeArrowheads="1"/>
          </p:cNvSpPr>
          <p:nvPr/>
        </p:nvSpPr>
        <p:spPr bwMode="auto">
          <a:xfrm>
            <a:off x="611188" y="1844675"/>
            <a:ext cx="7991475" cy="4221163"/>
          </a:xfrm>
          <a:prstGeom prst="rect">
            <a:avLst/>
          </a:prstGeom>
          <a:noFill/>
          <a:ln w="9525" algn="ctr">
            <a:solidFill>
              <a:srgbClr val="00CCFF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/>
              <a:t>Sometimes if you know the meaning of the parts of a word, you can work out the meaning of the whole word.</a:t>
            </a:r>
          </a:p>
          <a:p>
            <a:pPr>
              <a:spcBef>
                <a:spcPct val="50000"/>
              </a:spcBef>
            </a:pPr>
            <a:endParaRPr lang="en-US" altLang="zh-CN" dirty="0"/>
          </a:p>
          <a:p>
            <a:pPr>
              <a:spcBef>
                <a:spcPct val="50000"/>
              </a:spcBef>
            </a:pPr>
            <a:endParaRPr lang="en-US" altLang="zh-CN" dirty="0"/>
          </a:p>
          <a:p>
            <a:pPr>
              <a:spcBef>
                <a:spcPct val="50000"/>
              </a:spcBef>
            </a:pPr>
            <a:endParaRPr lang="en-US" altLang="zh-CN" dirty="0"/>
          </a:p>
        </p:txBody>
      </p:sp>
      <p:sp>
        <p:nvSpPr>
          <p:cNvPr id="193543" name="Text Box 7"/>
          <p:cNvSpPr txBox="1">
            <a:spLocks noChangeArrowheads="1"/>
          </p:cNvSpPr>
          <p:nvPr/>
        </p:nvSpPr>
        <p:spPr bwMode="auto">
          <a:xfrm>
            <a:off x="1042988" y="3789363"/>
            <a:ext cx="72009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/>
              <a:t>  </a:t>
            </a:r>
            <a:r>
              <a:rPr lang="en-US" altLang="zh-CN" dirty="0">
                <a:solidFill>
                  <a:srgbClr val="008000"/>
                </a:solidFill>
              </a:rPr>
              <a:t>re  +   new  +  able       renewable</a:t>
            </a:r>
          </a:p>
        </p:txBody>
      </p:sp>
      <p:sp>
        <p:nvSpPr>
          <p:cNvPr id="193544" name="AutoShape 8"/>
          <p:cNvSpPr>
            <a:spLocks noChangeArrowheads="1"/>
          </p:cNvSpPr>
          <p:nvPr/>
        </p:nvSpPr>
        <p:spPr bwMode="auto">
          <a:xfrm>
            <a:off x="5148263" y="4076700"/>
            <a:ext cx="503237" cy="215900"/>
          </a:xfrm>
          <a:prstGeom prst="rightArrow">
            <a:avLst>
              <a:gd name="adj1" fmla="val 50000"/>
              <a:gd name="adj2" fmla="val 58272"/>
            </a:avLst>
          </a:prstGeom>
          <a:solidFill>
            <a:srgbClr val="00CCFF"/>
          </a:solidFill>
          <a:ln w="9525" algn="ctr">
            <a:solidFill>
              <a:srgbClr val="333399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3545" name="Text Box 9"/>
          <p:cNvSpPr txBox="1">
            <a:spLocks noChangeArrowheads="1"/>
          </p:cNvSpPr>
          <p:nvPr/>
        </p:nvSpPr>
        <p:spPr bwMode="auto">
          <a:xfrm>
            <a:off x="1042988" y="4854575"/>
            <a:ext cx="1368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>
                <a:solidFill>
                  <a:srgbClr val="6600CC"/>
                </a:solidFill>
                <a:latin typeface="Comic Sans MS" panose="030F0702030302020204" pitchFamily="66" charset="0"/>
              </a:rPr>
              <a:t>again</a:t>
            </a:r>
          </a:p>
        </p:txBody>
      </p:sp>
      <p:sp>
        <p:nvSpPr>
          <p:cNvPr id="193546" name="Text Box 10"/>
          <p:cNvSpPr txBox="1">
            <a:spLocks noChangeArrowheads="1"/>
          </p:cNvSpPr>
          <p:nvPr/>
        </p:nvSpPr>
        <p:spPr bwMode="auto">
          <a:xfrm>
            <a:off x="3779838" y="4732338"/>
            <a:ext cx="17287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 </a:t>
            </a:r>
            <a:r>
              <a:rPr lang="en-US" altLang="zh-CN" sz="2800">
                <a:solidFill>
                  <a:srgbClr val="6600CC"/>
                </a:solidFill>
                <a:latin typeface="Comic Sans MS" panose="030F0702030302020204" pitchFamily="66" charset="0"/>
              </a:rPr>
              <a:t>can be</a:t>
            </a:r>
          </a:p>
        </p:txBody>
      </p:sp>
      <p:sp>
        <p:nvSpPr>
          <p:cNvPr id="193547" name="Text Box 11"/>
          <p:cNvSpPr txBox="1">
            <a:spLocks noChangeArrowheads="1"/>
          </p:cNvSpPr>
          <p:nvPr/>
        </p:nvSpPr>
        <p:spPr bwMode="auto">
          <a:xfrm>
            <a:off x="5364163" y="4787900"/>
            <a:ext cx="2592387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800">
                <a:solidFill>
                  <a:srgbClr val="FF0066"/>
                </a:solidFill>
                <a:latin typeface="Comic Sans MS" panose="030F0702030302020204" pitchFamily="66" charset="0"/>
              </a:rPr>
              <a:t> can be new again</a:t>
            </a:r>
          </a:p>
        </p:txBody>
      </p:sp>
      <p:sp>
        <p:nvSpPr>
          <p:cNvPr id="193548" name="AutoShape 12"/>
          <p:cNvSpPr>
            <a:spLocks noChangeArrowheads="1"/>
          </p:cNvSpPr>
          <p:nvPr/>
        </p:nvSpPr>
        <p:spPr bwMode="auto">
          <a:xfrm>
            <a:off x="1403350" y="4437063"/>
            <a:ext cx="287338" cy="360362"/>
          </a:xfrm>
          <a:prstGeom prst="downArrow">
            <a:avLst>
              <a:gd name="adj1" fmla="val 50000"/>
              <a:gd name="adj2" fmla="val 31353"/>
            </a:avLst>
          </a:prstGeom>
          <a:solidFill>
            <a:srgbClr val="FFFF00"/>
          </a:solidFill>
          <a:ln w="9525" algn="ctr">
            <a:solidFill>
              <a:srgbClr val="00008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3549" name="AutoShape 13"/>
          <p:cNvSpPr>
            <a:spLocks noChangeArrowheads="1"/>
          </p:cNvSpPr>
          <p:nvPr/>
        </p:nvSpPr>
        <p:spPr bwMode="auto">
          <a:xfrm>
            <a:off x="4427538" y="4365625"/>
            <a:ext cx="287337" cy="360363"/>
          </a:xfrm>
          <a:prstGeom prst="downArrow">
            <a:avLst>
              <a:gd name="adj1" fmla="val 50000"/>
              <a:gd name="adj2" fmla="val 31354"/>
            </a:avLst>
          </a:prstGeom>
          <a:solidFill>
            <a:srgbClr val="FFFF00"/>
          </a:solidFill>
          <a:ln w="9525" algn="ctr">
            <a:solidFill>
              <a:srgbClr val="00008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3550" name="AutoShape 14"/>
          <p:cNvSpPr>
            <a:spLocks noChangeArrowheads="1"/>
          </p:cNvSpPr>
          <p:nvPr/>
        </p:nvSpPr>
        <p:spPr bwMode="auto">
          <a:xfrm>
            <a:off x="6589713" y="4437063"/>
            <a:ext cx="287337" cy="360362"/>
          </a:xfrm>
          <a:prstGeom prst="downArrow">
            <a:avLst>
              <a:gd name="adj1" fmla="val 50000"/>
              <a:gd name="adj2" fmla="val 31354"/>
            </a:avLst>
          </a:prstGeom>
          <a:solidFill>
            <a:srgbClr val="FFFF00"/>
          </a:solidFill>
          <a:ln w="9525" algn="ctr">
            <a:solidFill>
              <a:srgbClr val="00008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93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193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93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93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93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93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93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93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93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93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540" grpId="0" animBg="1"/>
      <p:bldP spid="193543" grpId="0"/>
      <p:bldP spid="193544" grpId="0" animBg="1"/>
      <p:bldP spid="193545" grpId="0"/>
      <p:bldP spid="193546" grpId="0"/>
      <p:bldP spid="193547" grpId="0"/>
      <p:bldP spid="193548" grpId="0" animBg="1"/>
      <p:bldP spid="193549" grpId="0" animBg="1"/>
      <p:bldP spid="19355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4" name="Text Box 4"/>
          <p:cNvSpPr txBox="1">
            <a:spLocks noChangeArrowheads="1"/>
          </p:cNvSpPr>
          <p:nvPr/>
        </p:nvSpPr>
        <p:spPr bwMode="auto">
          <a:xfrm>
            <a:off x="611188" y="527050"/>
            <a:ext cx="609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</a:p>
        </p:txBody>
      </p:sp>
      <p:sp>
        <p:nvSpPr>
          <p:cNvPr id="189445" name="Oval 5"/>
          <p:cNvSpPr>
            <a:spLocks noChangeArrowheads="1"/>
          </p:cNvSpPr>
          <p:nvPr/>
        </p:nvSpPr>
        <p:spPr bwMode="auto">
          <a:xfrm>
            <a:off x="0" y="115888"/>
            <a:ext cx="1258888" cy="5334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>
                <a:solidFill>
                  <a:srgbClr val="3333FF"/>
                </a:solidFill>
              </a:rPr>
              <a:t>P100</a:t>
            </a:r>
          </a:p>
        </p:txBody>
      </p:sp>
      <p:sp>
        <p:nvSpPr>
          <p:cNvPr id="189446" name="Text Box 6"/>
          <p:cNvSpPr txBox="1">
            <a:spLocks noChangeArrowheads="1"/>
          </p:cNvSpPr>
          <p:nvPr/>
        </p:nvSpPr>
        <p:spPr bwMode="auto">
          <a:xfrm>
            <a:off x="1042988" y="520700"/>
            <a:ext cx="8101012" cy="195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>
                    <a:alpha val="320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69850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en-US" altLang="zh-CN" dirty="0">
                <a:solidFill>
                  <a:schemeClr val="accent2"/>
                </a:solidFill>
              </a:rPr>
              <a:t>Make new words. Join the parts of the words in Box A with the words in Box B. you need to use some of the parts more than once.</a:t>
            </a:r>
          </a:p>
        </p:txBody>
      </p:sp>
      <p:sp>
        <p:nvSpPr>
          <p:cNvPr id="189449" name="Text Box 9"/>
          <p:cNvSpPr txBox="1">
            <a:spLocks noChangeArrowheads="1"/>
          </p:cNvSpPr>
          <p:nvPr/>
        </p:nvSpPr>
        <p:spPr bwMode="auto">
          <a:xfrm>
            <a:off x="250825" y="3141663"/>
            <a:ext cx="1511300" cy="3025775"/>
          </a:xfrm>
          <a:prstGeom prst="rect">
            <a:avLst/>
          </a:prstGeom>
          <a:noFill/>
          <a:ln w="9525" algn="ctr">
            <a:solidFill>
              <a:srgbClr val="FFCC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n-US" altLang="zh-CN" sz="3200">
                <a:solidFill>
                  <a:srgbClr val="6600CC"/>
                </a:solidFill>
                <a:latin typeface="Arial Narrow" panose="020B0606020202030204" pitchFamily="34" charset="0"/>
              </a:rPr>
              <a:t> -able   </a:t>
            </a:r>
          </a:p>
          <a:p>
            <a:pPr algn="r"/>
            <a:r>
              <a:rPr lang="en-US" altLang="zh-CN" sz="3200">
                <a:solidFill>
                  <a:srgbClr val="6600CC"/>
                </a:solidFill>
                <a:latin typeface="Arial Narrow" panose="020B0606020202030204" pitchFamily="34" charset="0"/>
              </a:rPr>
              <a:t>-ful    </a:t>
            </a:r>
          </a:p>
          <a:p>
            <a:pPr algn="r"/>
            <a:r>
              <a:rPr lang="en-US" altLang="zh-CN" sz="3200">
                <a:solidFill>
                  <a:srgbClr val="6600CC"/>
                </a:solidFill>
                <a:latin typeface="Arial Narrow" panose="020B0606020202030204" pitchFamily="34" charset="0"/>
              </a:rPr>
              <a:t>im-   </a:t>
            </a:r>
          </a:p>
          <a:p>
            <a:pPr algn="r"/>
            <a:r>
              <a:rPr lang="en-US" altLang="zh-CN" sz="3200">
                <a:solidFill>
                  <a:srgbClr val="6600CC"/>
                </a:solidFill>
                <a:latin typeface="Arial Narrow" panose="020B0606020202030204" pitchFamily="34" charset="0"/>
              </a:rPr>
              <a:t>-less    </a:t>
            </a:r>
          </a:p>
          <a:p>
            <a:pPr algn="r"/>
            <a:r>
              <a:rPr lang="en-US" altLang="zh-CN" sz="3200">
                <a:solidFill>
                  <a:srgbClr val="6600CC"/>
                </a:solidFill>
                <a:latin typeface="Arial Narrow" panose="020B0606020202030204" pitchFamily="34" charset="0"/>
              </a:rPr>
              <a:t>re-   </a:t>
            </a:r>
          </a:p>
          <a:p>
            <a:pPr algn="r"/>
            <a:r>
              <a:rPr lang="en-US" altLang="zh-CN" sz="3200">
                <a:solidFill>
                  <a:srgbClr val="6600CC"/>
                </a:solidFill>
                <a:latin typeface="Arial Narrow" panose="020B0606020202030204" pitchFamily="34" charset="0"/>
              </a:rPr>
              <a:t>un-</a:t>
            </a:r>
          </a:p>
        </p:txBody>
      </p:sp>
      <p:sp>
        <p:nvSpPr>
          <p:cNvPr id="189450" name="Text Box 10"/>
          <p:cNvSpPr txBox="1">
            <a:spLocks noChangeArrowheads="1"/>
          </p:cNvSpPr>
          <p:nvPr/>
        </p:nvSpPr>
        <p:spPr bwMode="auto">
          <a:xfrm>
            <a:off x="2195513" y="3068638"/>
            <a:ext cx="1727200" cy="3662362"/>
          </a:xfrm>
          <a:prstGeom prst="rect">
            <a:avLst/>
          </a:prstGeom>
          <a:noFill/>
          <a:ln w="9525" algn="ctr">
            <a:solidFill>
              <a:srgbClr val="FFCC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zh-CN" dirty="0">
                <a:solidFill>
                  <a:srgbClr val="6600CC"/>
                </a:solidFill>
                <a:latin typeface="Arial Narrow" panose="020B0606020202030204" pitchFamily="34" charset="0"/>
              </a:rPr>
              <a:t> </a:t>
            </a:r>
            <a:r>
              <a:rPr lang="en-US" altLang="zh-CN" sz="3200" dirty="0">
                <a:solidFill>
                  <a:srgbClr val="6600CC"/>
                </a:solidFill>
                <a:latin typeface="Arial Narrow" panose="020B0606020202030204" pitchFamily="34" charset="0"/>
              </a:rPr>
              <a:t>care   </a:t>
            </a:r>
          </a:p>
          <a:p>
            <a:pPr>
              <a:lnSpc>
                <a:spcPct val="90000"/>
              </a:lnSpc>
            </a:pPr>
            <a:r>
              <a:rPr lang="en-US" altLang="zh-CN" sz="3200" dirty="0">
                <a:solidFill>
                  <a:srgbClr val="6600CC"/>
                </a:solidFill>
                <a:latin typeface="Arial Narrow" panose="020B0606020202030204" pitchFamily="34" charset="0"/>
              </a:rPr>
              <a:t>collect    </a:t>
            </a:r>
          </a:p>
          <a:p>
            <a:pPr>
              <a:lnSpc>
                <a:spcPct val="90000"/>
              </a:lnSpc>
            </a:pPr>
            <a:r>
              <a:rPr lang="en-US" altLang="zh-CN" sz="3200" dirty="0">
                <a:solidFill>
                  <a:srgbClr val="6600CC"/>
                </a:solidFill>
                <a:latin typeface="Arial Narrow" panose="020B0606020202030204" pitchFamily="34" charset="0"/>
              </a:rPr>
              <a:t>hope  </a:t>
            </a:r>
          </a:p>
          <a:p>
            <a:pPr>
              <a:lnSpc>
                <a:spcPct val="90000"/>
              </a:lnSpc>
            </a:pPr>
            <a:r>
              <a:rPr lang="en-US" altLang="zh-CN" sz="3200" dirty="0">
                <a:solidFill>
                  <a:srgbClr val="6600CC"/>
                </a:solidFill>
                <a:latin typeface="Arial Narrow" panose="020B0606020202030204" pitchFamily="34" charset="0"/>
              </a:rPr>
              <a:t>possible    </a:t>
            </a:r>
          </a:p>
          <a:p>
            <a:pPr>
              <a:lnSpc>
                <a:spcPct val="90000"/>
              </a:lnSpc>
            </a:pPr>
            <a:r>
              <a:rPr lang="en-US" altLang="zh-CN" sz="3200" dirty="0">
                <a:solidFill>
                  <a:srgbClr val="6600CC"/>
                </a:solidFill>
                <a:latin typeface="Arial Narrow" panose="020B0606020202030204" pitchFamily="34" charset="0"/>
              </a:rPr>
              <a:t>use   </a:t>
            </a:r>
          </a:p>
          <a:p>
            <a:pPr>
              <a:lnSpc>
                <a:spcPct val="90000"/>
              </a:lnSpc>
            </a:pPr>
            <a:r>
              <a:rPr lang="en-US" altLang="zh-CN" sz="3200" dirty="0">
                <a:solidFill>
                  <a:srgbClr val="6600CC"/>
                </a:solidFill>
                <a:latin typeface="Arial Narrow" panose="020B0606020202030204" pitchFamily="34" charset="0"/>
              </a:rPr>
              <a:t>usual    </a:t>
            </a:r>
          </a:p>
          <a:p>
            <a:pPr>
              <a:lnSpc>
                <a:spcPct val="90000"/>
              </a:lnSpc>
            </a:pPr>
            <a:r>
              <a:rPr lang="en-US" altLang="zh-CN" sz="3200" dirty="0">
                <a:solidFill>
                  <a:srgbClr val="6600CC"/>
                </a:solidFill>
                <a:latin typeface="Arial Narrow" panose="020B0606020202030204" pitchFamily="34" charset="0"/>
              </a:rPr>
              <a:t>wanted   </a:t>
            </a:r>
          </a:p>
          <a:p>
            <a:pPr>
              <a:lnSpc>
                <a:spcPct val="90000"/>
              </a:lnSpc>
            </a:pPr>
            <a:r>
              <a:rPr lang="en-US" altLang="zh-CN" sz="3200" dirty="0">
                <a:solidFill>
                  <a:srgbClr val="6600CC"/>
                </a:solidFill>
                <a:latin typeface="Arial Narrow" panose="020B0606020202030204" pitchFamily="34" charset="0"/>
              </a:rPr>
              <a:t> waste</a:t>
            </a:r>
          </a:p>
        </p:txBody>
      </p:sp>
      <p:sp>
        <p:nvSpPr>
          <p:cNvPr id="189451" name="Text Box 11"/>
          <p:cNvSpPr txBox="1">
            <a:spLocks noChangeArrowheads="1"/>
          </p:cNvSpPr>
          <p:nvPr/>
        </p:nvSpPr>
        <p:spPr bwMode="auto">
          <a:xfrm>
            <a:off x="825500" y="2493963"/>
            <a:ext cx="7191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>
                <a:solidFill>
                  <a:srgbClr val="FF0066"/>
                </a:solidFill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89452" name="Text Box 12"/>
          <p:cNvSpPr txBox="1">
            <a:spLocks noChangeArrowheads="1"/>
          </p:cNvSpPr>
          <p:nvPr/>
        </p:nvSpPr>
        <p:spPr bwMode="auto">
          <a:xfrm>
            <a:off x="2844800" y="2492375"/>
            <a:ext cx="7191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>
                <a:solidFill>
                  <a:srgbClr val="FF0066"/>
                </a:solidFill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189453" name="Text Box 13"/>
          <p:cNvSpPr txBox="1">
            <a:spLocks noChangeArrowheads="1"/>
          </p:cNvSpPr>
          <p:nvPr/>
        </p:nvSpPr>
        <p:spPr bwMode="auto">
          <a:xfrm>
            <a:off x="4787900" y="2997200"/>
            <a:ext cx="39608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dirty="0">
                <a:solidFill>
                  <a:srgbClr val="FF0066"/>
                </a:solidFill>
                <a:latin typeface="Arial Narrow" panose="020B0606020202030204" pitchFamily="34" charset="0"/>
              </a:rPr>
              <a:t> careful   careless</a:t>
            </a:r>
          </a:p>
        </p:txBody>
      </p:sp>
      <p:sp>
        <p:nvSpPr>
          <p:cNvPr id="189454" name="Text Box 14"/>
          <p:cNvSpPr txBox="1">
            <a:spLocks noChangeArrowheads="1"/>
          </p:cNvSpPr>
          <p:nvPr/>
        </p:nvSpPr>
        <p:spPr bwMode="auto">
          <a:xfrm>
            <a:off x="4859338" y="3497263"/>
            <a:ext cx="38877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>
                <a:solidFill>
                  <a:srgbClr val="FF0066"/>
                </a:solidFill>
                <a:latin typeface="Arial Narrow" panose="020B0606020202030204" pitchFamily="34" charset="0"/>
              </a:rPr>
              <a:t>collectable</a:t>
            </a:r>
          </a:p>
        </p:txBody>
      </p:sp>
      <p:sp>
        <p:nvSpPr>
          <p:cNvPr id="189455" name="Text Box 15"/>
          <p:cNvSpPr txBox="1">
            <a:spLocks noChangeArrowheads="1"/>
          </p:cNvSpPr>
          <p:nvPr/>
        </p:nvSpPr>
        <p:spPr bwMode="auto">
          <a:xfrm>
            <a:off x="4787900" y="3933825"/>
            <a:ext cx="37449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>
                <a:solidFill>
                  <a:srgbClr val="FF0066"/>
                </a:solidFill>
                <a:latin typeface="Arial Narrow" panose="020B0606020202030204" pitchFamily="34" charset="0"/>
              </a:rPr>
              <a:t> hopeful   hopeless</a:t>
            </a:r>
          </a:p>
        </p:txBody>
      </p:sp>
      <p:sp>
        <p:nvSpPr>
          <p:cNvPr id="189456" name="Text Box 16"/>
          <p:cNvSpPr txBox="1">
            <a:spLocks noChangeArrowheads="1"/>
          </p:cNvSpPr>
          <p:nvPr/>
        </p:nvSpPr>
        <p:spPr bwMode="auto">
          <a:xfrm>
            <a:off x="4787900" y="4365625"/>
            <a:ext cx="42846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>
                <a:solidFill>
                  <a:srgbClr val="FF0066"/>
                </a:solidFill>
                <a:latin typeface="Arial Narrow" panose="020B0606020202030204" pitchFamily="34" charset="0"/>
              </a:rPr>
              <a:t> impossible</a:t>
            </a:r>
          </a:p>
        </p:txBody>
      </p:sp>
      <p:sp>
        <p:nvSpPr>
          <p:cNvPr id="189457" name="Text Box 17"/>
          <p:cNvSpPr txBox="1">
            <a:spLocks noChangeArrowheads="1"/>
          </p:cNvSpPr>
          <p:nvPr/>
        </p:nvSpPr>
        <p:spPr bwMode="auto">
          <a:xfrm>
            <a:off x="3995738" y="4865688"/>
            <a:ext cx="511333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>
                <a:solidFill>
                  <a:srgbClr val="FF0066"/>
                </a:solidFill>
                <a:latin typeface="Arial Narrow" panose="020B0606020202030204" pitchFamily="34" charset="0"/>
              </a:rPr>
              <a:t> reuse usable  useful   useless</a:t>
            </a:r>
          </a:p>
        </p:txBody>
      </p:sp>
      <p:sp>
        <p:nvSpPr>
          <p:cNvPr id="189458" name="Text Box 18"/>
          <p:cNvSpPr txBox="1">
            <a:spLocks noChangeArrowheads="1"/>
          </p:cNvSpPr>
          <p:nvPr/>
        </p:nvSpPr>
        <p:spPr bwMode="auto">
          <a:xfrm>
            <a:off x="4787900" y="5661025"/>
            <a:ext cx="37449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>
                <a:solidFill>
                  <a:srgbClr val="FF0066"/>
                </a:solidFill>
                <a:latin typeface="Arial Narrow" panose="020B0606020202030204" pitchFamily="34" charset="0"/>
              </a:rPr>
              <a:t> unwanted</a:t>
            </a:r>
          </a:p>
        </p:txBody>
      </p:sp>
      <p:sp>
        <p:nvSpPr>
          <p:cNvPr id="189459" name="Text Box 19"/>
          <p:cNvSpPr txBox="1">
            <a:spLocks noChangeArrowheads="1"/>
          </p:cNvSpPr>
          <p:nvPr/>
        </p:nvSpPr>
        <p:spPr bwMode="auto">
          <a:xfrm>
            <a:off x="4716463" y="6089650"/>
            <a:ext cx="29511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>
                <a:solidFill>
                  <a:srgbClr val="FF0066"/>
                </a:solidFill>
                <a:latin typeface="Arial Narrow" panose="020B0606020202030204" pitchFamily="34" charset="0"/>
              </a:rPr>
              <a:t>  wasteful  </a:t>
            </a:r>
          </a:p>
        </p:txBody>
      </p:sp>
      <p:sp>
        <p:nvSpPr>
          <p:cNvPr id="189460" name="Text Box 20"/>
          <p:cNvSpPr txBox="1">
            <a:spLocks noChangeArrowheads="1"/>
          </p:cNvSpPr>
          <p:nvPr/>
        </p:nvSpPr>
        <p:spPr bwMode="auto">
          <a:xfrm>
            <a:off x="4787900" y="5297488"/>
            <a:ext cx="26273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>
                <a:solidFill>
                  <a:srgbClr val="FF0066"/>
                </a:solidFill>
                <a:latin typeface="Arial Narrow" panose="020B0606020202030204" pitchFamily="34" charset="0"/>
              </a:rPr>
              <a:t> unusual</a:t>
            </a:r>
          </a:p>
        </p:txBody>
      </p:sp>
      <p:sp>
        <p:nvSpPr>
          <p:cNvPr id="189461" name="Line 21"/>
          <p:cNvSpPr>
            <a:spLocks noChangeShapeType="1"/>
          </p:cNvSpPr>
          <p:nvPr/>
        </p:nvSpPr>
        <p:spPr bwMode="auto">
          <a:xfrm flipV="1">
            <a:off x="1763713" y="3500438"/>
            <a:ext cx="431800" cy="360362"/>
          </a:xfrm>
          <a:prstGeom prst="line">
            <a:avLst/>
          </a:prstGeom>
          <a:noFill/>
          <a:ln w="28575">
            <a:solidFill>
              <a:srgbClr val="339966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9462" name="Line 22"/>
          <p:cNvSpPr>
            <a:spLocks noChangeShapeType="1"/>
          </p:cNvSpPr>
          <p:nvPr/>
        </p:nvSpPr>
        <p:spPr bwMode="auto">
          <a:xfrm flipV="1">
            <a:off x="1763713" y="3500438"/>
            <a:ext cx="431800" cy="1441450"/>
          </a:xfrm>
          <a:prstGeom prst="line">
            <a:avLst/>
          </a:prstGeom>
          <a:noFill/>
          <a:ln w="28575">
            <a:solidFill>
              <a:srgbClr val="339966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9463" name="Line 23"/>
          <p:cNvSpPr>
            <a:spLocks noChangeShapeType="1"/>
          </p:cNvSpPr>
          <p:nvPr/>
        </p:nvSpPr>
        <p:spPr bwMode="auto">
          <a:xfrm>
            <a:off x="1763713" y="3500438"/>
            <a:ext cx="431800" cy="288925"/>
          </a:xfrm>
          <a:prstGeom prst="line">
            <a:avLst/>
          </a:prstGeom>
          <a:noFill/>
          <a:ln w="28575">
            <a:solidFill>
              <a:srgbClr val="339966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9464" name="Line 24"/>
          <p:cNvSpPr>
            <a:spLocks noChangeShapeType="1"/>
          </p:cNvSpPr>
          <p:nvPr/>
        </p:nvSpPr>
        <p:spPr bwMode="auto">
          <a:xfrm>
            <a:off x="1763713" y="4005263"/>
            <a:ext cx="431800" cy="287337"/>
          </a:xfrm>
          <a:prstGeom prst="line">
            <a:avLst/>
          </a:prstGeom>
          <a:noFill/>
          <a:ln w="28575">
            <a:solidFill>
              <a:srgbClr val="339966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9465" name="Line 25"/>
          <p:cNvSpPr>
            <a:spLocks noChangeShapeType="1"/>
          </p:cNvSpPr>
          <p:nvPr/>
        </p:nvSpPr>
        <p:spPr bwMode="auto">
          <a:xfrm flipV="1">
            <a:off x="1763713" y="4292600"/>
            <a:ext cx="431800" cy="649288"/>
          </a:xfrm>
          <a:prstGeom prst="line">
            <a:avLst/>
          </a:prstGeom>
          <a:noFill/>
          <a:ln w="28575">
            <a:solidFill>
              <a:srgbClr val="339966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9466" name="Line 26"/>
          <p:cNvSpPr>
            <a:spLocks noChangeShapeType="1"/>
          </p:cNvSpPr>
          <p:nvPr/>
        </p:nvSpPr>
        <p:spPr bwMode="auto">
          <a:xfrm>
            <a:off x="1763713" y="4437063"/>
            <a:ext cx="431800" cy="215900"/>
          </a:xfrm>
          <a:prstGeom prst="line">
            <a:avLst/>
          </a:prstGeom>
          <a:noFill/>
          <a:ln w="28575">
            <a:solidFill>
              <a:srgbClr val="339966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9467" name="Line 27"/>
          <p:cNvSpPr>
            <a:spLocks noChangeShapeType="1"/>
          </p:cNvSpPr>
          <p:nvPr/>
        </p:nvSpPr>
        <p:spPr bwMode="auto">
          <a:xfrm flipV="1">
            <a:off x="1763713" y="5157788"/>
            <a:ext cx="431800" cy="287337"/>
          </a:xfrm>
          <a:prstGeom prst="line">
            <a:avLst/>
          </a:prstGeom>
          <a:noFill/>
          <a:ln w="28575">
            <a:solidFill>
              <a:srgbClr val="339966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9468" name="Line 28"/>
          <p:cNvSpPr>
            <a:spLocks noChangeShapeType="1"/>
          </p:cNvSpPr>
          <p:nvPr/>
        </p:nvSpPr>
        <p:spPr bwMode="auto">
          <a:xfrm>
            <a:off x="1763713" y="3500438"/>
            <a:ext cx="431800" cy="1584325"/>
          </a:xfrm>
          <a:prstGeom prst="line">
            <a:avLst/>
          </a:prstGeom>
          <a:noFill/>
          <a:ln w="28575">
            <a:solidFill>
              <a:srgbClr val="339966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9469" name="Line 29"/>
          <p:cNvSpPr>
            <a:spLocks noChangeShapeType="1"/>
          </p:cNvSpPr>
          <p:nvPr/>
        </p:nvSpPr>
        <p:spPr bwMode="auto">
          <a:xfrm>
            <a:off x="1763713" y="3933825"/>
            <a:ext cx="431800" cy="1223963"/>
          </a:xfrm>
          <a:prstGeom prst="line">
            <a:avLst/>
          </a:prstGeom>
          <a:noFill/>
          <a:ln w="28575">
            <a:solidFill>
              <a:srgbClr val="339966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9470" name="Line 30"/>
          <p:cNvSpPr>
            <a:spLocks noChangeShapeType="1"/>
          </p:cNvSpPr>
          <p:nvPr/>
        </p:nvSpPr>
        <p:spPr bwMode="auto">
          <a:xfrm>
            <a:off x="1763713" y="4868863"/>
            <a:ext cx="431800" cy="288925"/>
          </a:xfrm>
          <a:prstGeom prst="line">
            <a:avLst/>
          </a:prstGeom>
          <a:noFill/>
          <a:ln w="28575">
            <a:solidFill>
              <a:srgbClr val="339966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9471" name="Line 31"/>
          <p:cNvSpPr>
            <a:spLocks noChangeShapeType="1"/>
          </p:cNvSpPr>
          <p:nvPr/>
        </p:nvSpPr>
        <p:spPr bwMode="auto">
          <a:xfrm flipV="1">
            <a:off x="1763713" y="5661025"/>
            <a:ext cx="431800" cy="215900"/>
          </a:xfrm>
          <a:prstGeom prst="line">
            <a:avLst/>
          </a:prstGeom>
          <a:noFill/>
          <a:ln w="28575">
            <a:solidFill>
              <a:srgbClr val="339966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9472" name="Line 32"/>
          <p:cNvSpPr>
            <a:spLocks noChangeShapeType="1"/>
          </p:cNvSpPr>
          <p:nvPr/>
        </p:nvSpPr>
        <p:spPr bwMode="auto">
          <a:xfrm>
            <a:off x="1763713" y="5876925"/>
            <a:ext cx="431800" cy="144463"/>
          </a:xfrm>
          <a:prstGeom prst="line">
            <a:avLst/>
          </a:prstGeom>
          <a:noFill/>
          <a:ln w="28575">
            <a:solidFill>
              <a:srgbClr val="339966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9473" name="Line 33"/>
          <p:cNvSpPr>
            <a:spLocks noChangeShapeType="1"/>
          </p:cNvSpPr>
          <p:nvPr/>
        </p:nvSpPr>
        <p:spPr bwMode="auto">
          <a:xfrm>
            <a:off x="1763713" y="4005263"/>
            <a:ext cx="431800" cy="2447925"/>
          </a:xfrm>
          <a:prstGeom prst="line">
            <a:avLst/>
          </a:prstGeom>
          <a:noFill/>
          <a:ln w="28575">
            <a:solidFill>
              <a:srgbClr val="339966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94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894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9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94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94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9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94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94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9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9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894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9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8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8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189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8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189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8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8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189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18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189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18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18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18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18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00"/>
                            </p:stCondLst>
                            <p:childTnLst>
                              <p:par>
                                <p:cTn id="12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500"/>
                                        <p:tgtEl>
                                          <p:spTgt spid="189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189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500"/>
                            </p:stCondLst>
                            <p:childTnLst>
                              <p:par>
                                <p:cTn id="14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3" dur="500"/>
                                        <p:tgtEl>
                                          <p:spTgt spid="18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189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500"/>
                            </p:stCondLst>
                            <p:childTnLst>
                              <p:par>
                                <p:cTn id="15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6" dur="500"/>
                                        <p:tgtEl>
                                          <p:spTgt spid="18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189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500"/>
                            </p:stCondLst>
                            <p:childTnLst>
                              <p:par>
                                <p:cTn id="16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9" dur="500"/>
                                        <p:tgtEl>
                                          <p:spTgt spid="18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449" grpId="0" animBg="1"/>
      <p:bldP spid="189450" grpId="0" animBg="1"/>
      <p:bldP spid="189451" grpId="0"/>
      <p:bldP spid="189452" grpId="0"/>
      <p:bldP spid="189453" grpId="0"/>
      <p:bldP spid="189454" grpId="0"/>
      <p:bldP spid="189455" grpId="0"/>
      <p:bldP spid="189456" grpId="0"/>
      <p:bldP spid="189457" grpId="0"/>
      <p:bldP spid="189458" grpId="0"/>
      <p:bldP spid="189459" grpId="0"/>
      <p:bldP spid="189460" grpId="0"/>
      <p:bldP spid="189461" grpId="0" animBg="1"/>
      <p:bldP spid="189461" grpId="1" animBg="1"/>
      <p:bldP spid="189462" grpId="0" animBg="1"/>
      <p:bldP spid="189462" grpId="1" animBg="1"/>
      <p:bldP spid="189463" grpId="0" animBg="1"/>
      <p:bldP spid="189463" grpId="1" animBg="1"/>
      <p:bldP spid="189464" grpId="0" animBg="1"/>
      <p:bldP spid="189464" grpId="1" animBg="1"/>
      <p:bldP spid="189465" grpId="0" animBg="1"/>
      <p:bldP spid="189465" grpId="1" animBg="1"/>
      <p:bldP spid="189466" grpId="0" animBg="1"/>
      <p:bldP spid="189466" grpId="1" animBg="1"/>
      <p:bldP spid="189467" grpId="0" animBg="1"/>
      <p:bldP spid="189467" grpId="1" animBg="1"/>
      <p:bldP spid="189468" grpId="0" animBg="1"/>
      <p:bldP spid="189468" grpId="1" animBg="1"/>
      <p:bldP spid="189469" grpId="0" animBg="1"/>
      <p:bldP spid="189469" grpId="1" animBg="1"/>
      <p:bldP spid="189470" grpId="0" animBg="1"/>
      <p:bldP spid="189470" grpId="1" animBg="1"/>
      <p:bldP spid="189471" grpId="0" animBg="1"/>
      <p:bldP spid="189471" grpId="1" animBg="1"/>
      <p:bldP spid="189472" grpId="0" animBg="1"/>
      <p:bldP spid="189472" grpId="1" animBg="1"/>
      <p:bldP spid="189473" grpId="0" animBg="1"/>
      <p:bldP spid="189473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70" name="Text Box 6"/>
          <p:cNvSpPr txBox="1">
            <a:spLocks noChangeArrowheads="1"/>
          </p:cNvSpPr>
          <p:nvPr/>
        </p:nvSpPr>
        <p:spPr bwMode="auto">
          <a:xfrm>
            <a:off x="396876" y="399079"/>
            <a:ext cx="8424862" cy="1200150"/>
          </a:xfrm>
          <a:prstGeom prst="rect">
            <a:avLst/>
          </a:prstGeom>
          <a:noFill/>
          <a:ln w="9525" algn="ctr">
            <a:solidFill>
              <a:srgbClr val="00CCFF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rgbClr val="008000"/>
                </a:solidFill>
                <a:latin typeface="Arial Narrow" panose="020B0606020202030204" pitchFamily="34" charset="0"/>
              </a:rPr>
              <a:t>Now work in groups. Play the guessing game </a:t>
            </a:r>
            <a:r>
              <a:rPr lang="en-US" altLang="zh-CN" i="1" dirty="0">
                <a:solidFill>
                  <a:srgbClr val="FF0066"/>
                </a:solidFill>
              </a:rPr>
              <a:t>English for Fun</a:t>
            </a:r>
            <a:r>
              <a:rPr lang="en-US" altLang="zh-CN" dirty="0">
                <a:solidFill>
                  <a:srgbClr val="008000"/>
                </a:solidFill>
                <a:latin typeface="Arial Narrow" panose="020B0606020202030204" pitchFamily="34" charset="0"/>
              </a:rPr>
              <a:t>.</a:t>
            </a:r>
          </a:p>
        </p:txBody>
      </p:sp>
      <p:sp>
        <p:nvSpPr>
          <p:cNvPr id="190471" name="AutoShape 7"/>
          <p:cNvSpPr>
            <a:spLocks noChangeArrowheads="1"/>
          </p:cNvSpPr>
          <p:nvPr/>
        </p:nvSpPr>
        <p:spPr bwMode="auto">
          <a:xfrm>
            <a:off x="323850" y="1773238"/>
            <a:ext cx="8497888" cy="4895850"/>
          </a:xfrm>
          <a:prstGeom prst="roundRect">
            <a:avLst>
              <a:gd name="adj" fmla="val 16667"/>
            </a:avLst>
          </a:prstGeom>
          <a:solidFill>
            <a:srgbClr val="D9FFFF">
              <a:alpha val="59000"/>
            </a:srgbClr>
          </a:solidFill>
          <a:ln w="9525" algn="ctr">
            <a:solidFill>
              <a:srgbClr val="666699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0472" name="WordArt 8"/>
          <p:cNvSpPr>
            <a:spLocks noChangeArrowheads="1" noChangeShapeType="1" noTextEdit="1"/>
          </p:cNvSpPr>
          <p:nvPr/>
        </p:nvSpPr>
        <p:spPr bwMode="auto">
          <a:xfrm>
            <a:off x="2339975" y="1973263"/>
            <a:ext cx="4017963" cy="59213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kern="10" dirty="0">
                <a:ln w="9525">
                  <a:solidFill>
                    <a:srgbClr val="000000"/>
                  </a:solidFill>
                  <a:round/>
                </a:ln>
                <a:solidFill>
                  <a:srgbClr val="008000"/>
                </a:solidFill>
                <a:latin typeface="华文新魏" panose="02010800040101010101" charset="-122"/>
                <a:ea typeface="华文新魏" panose="02010800040101010101" charset="-122"/>
              </a:rPr>
              <a:t>English for Fun</a:t>
            </a:r>
            <a:endParaRPr lang="zh-CN" altLang="en-US" kern="10" dirty="0">
              <a:ln w="9525">
                <a:solidFill>
                  <a:srgbClr val="000000"/>
                </a:solidFill>
                <a:round/>
              </a:ln>
              <a:solidFill>
                <a:srgbClr val="008000"/>
              </a:solidFill>
              <a:latin typeface="华文新魏" panose="02010800040101010101" charset="-122"/>
              <a:ea typeface="华文新魏" panose="02010800040101010101" charset="-122"/>
            </a:endParaRPr>
          </a:p>
        </p:txBody>
      </p:sp>
      <p:sp>
        <p:nvSpPr>
          <p:cNvPr id="190473" name="Text Box 9"/>
          <p:cNvSpPr txBox="1">
            <a:spLocks noChangeArrowheads="1"/>
          </p:cNvSpPr>
          <p:nvPr/>
        </p:nvSpPr>
        <p:spPr bwMode="auto">
          <a:xfrm>
            <a:off x="395288" y="2636838"/>
            <a:ext cx="4464050" cy="3627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5000"/>
              </a:spcBef>
            </a:pPr>
            <a:r>
              <a:rPr kumimoji="0" lang="en-US" altLang="zh-CN" sz="3200" dirty="0">
                <a:latin typeface="Arial Narrow" panose="020B0606020202030204" pitchFamily="34" charset="0"/>
              </a:rPr>
              <a:t>1. full of care   _________</a:t>
            </a:r>
          </a:p>
          <a:p>
            <a:pPr>
              <a:spcBef>
                <a:spcPct val="25000"/>
              </a:spcBef>
            </a:pPr>
            <a:r>
              <a:rPr kumimoji="0" lang="en-US" altLang="zh-CN" sz="3200" dirty="0">
                <a:latin typeface="Arial Narrow" panose="020B0606020202030204" pitchFamily="34" charset="0"/>
              </a:rPr>
              <a:t>2. can be collected </a:t>
            </a:r>
          </a:p>
          <a:p>
            <a:pPr>
              <a:spcBef>
                <a:spcPct val="25000"/>
              </a:spcBef>
            </a:pPr>
            <a:r>
              <a:rPr kumimoji="0" lang="en-US" altLang="zh-CN" sz="3200" dirty="0">
                <a:latin typeface="Arial Narrow" panose="020B0606020202030204" pitchFamily="34" charset="0"/>
              </a:rPr>
              <a:t>                       __________</a:t>
            </a:r>
          </a:p>
          <a:p>
            <a:pPr>
              <a:spcBef>
                <a:spcPct val="25000"/>
              </a:spcBef>
            </a:pPr>
            <a:r>
              <a:rPr kumimoji="0" lang="en-US" altLang="zh-CN" sz="3200" dirty="0">
                <a:latin typeface="Arial Narrow" panose="020B0606020202030204" pitchFamily="34" charset="0"/>
              </a:rPr>
              <a:t>3. full of hope   _________</a:t>
            </a:r>
          </a:p>
          <a:p>
            <a:pPr>
              <a:spcBef>
                <a:spcPct val="25000"/>
              </a:spcBef>
            </a:pPr>
            <a:r>
              <a:rPr kumimoji="0" lang="en-US" altLang="zh-CN" sz="3200" dirty="0">
                <a:latin typeface="Arial Narrow" panose="020B0606020202030204" pitchFamily="34" charset="0"/>
              </a:rPr>
              <a:t>4. without any hope _____</a:t>
            </a:r>
          </a:p>
          <a:p>
            <a:pPr>
              <a:spcBef>
                <a:spcPct val="25000"/>
              </a:spcBef>
            </a:pPr>
            <a:r>
              <a:rPr kumimoji="0" lang="en-US" altLang="zh-CN" sz="3200" dirty="0">
                <a:latin typeface="Arial Narrow" panose="020B0606020202030204" pitchFamily="34" charset="0"/>
              </a:rPr>
              <a:t>5. not possible _________</a:t>
            </a:r>
          </a:p>
        </p:txBody>
      </p:sp>
      <p:sp>
        <p:nvSpPr>
          <p:cNvPr id="190474" name="Text Box 10"/>
          <p:cNvSpPr txBox="1">
            <a:spLocks noChangeArrowheads="1"/>
          </p:cNvSpPr>
          <p:nvPr/>
        </p:nvSpPr>
        <p:spPr bwMode="auto">
          <a:xfrm>
            <a:off x="4643438" y="2803525"/>
            <a:ext cx="4105275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5000"/>
              </a:spcBef>
            </a:pPr>
            <a:r>
              <a:rPr lang="en-US" altLang="zh-CN" sz="3200">
                <a:latin typeface="Arial Narrow" panose="020B0606020202030204" pitchFamily="34" charset="0"/>
              </a:rPr>
              <a:t>6. not usual __________</a:t>
            </a:r>
          </a:p>
          <a:p>
            <a:pPr>
              <a:spcBef>
                <a:spcPct val="25000"/>
              </a:spcBef>
            </a:pPr>
            <a:r>
              <a:rPr lang="en-US" altLang="zh-CN" sz="3200">
                <a:latin typeface="Arial Narrow" panose="020B0606020202030204" pitchFamily="34" charset="0"/>
              </a:rPr>
              <a:t>7. without any use _____</a:t>
            </a:r>
          </a:p>
          <a:p>
            <a:pPr>
              <a:spcBef>
                <a:spcPct val="25000"/>
              </a:spcBef>
            </a:pPr>
            <a:r>
              <a:rPr lang="en-US" altLang="zh-CN" sz="3200">
                <a:latin typeface="Arial Narrow" panose="020B0606020202030204" pitchFamily="34" charset="0"/>
              </a:rPr>
              <a:t>8. use again __________</a:t>
            </a:r>
          </a:p>
          <a:p>
            <a:pPr>
              <a:spcBef>
                <a:spcPct val="25000"/>
              </a:spcBef>
            </a:pPr>
            <a:r>
              <a:rPr lang="en-US" altLang="zh-CN" sz="3200">
                <a:latin typeface="Arial Narrow" panose="020B0606020202030204" pitchFamily="34" charset="0"/>
              </a:rPr>
              <a:t>9. not wanted _________</a:t>
            </a:r>
          </a:p>
          <a:p>
            <a:pPr>
              <a:spcBef>
                <a:spcPct val="25000"/>
              </a:spcBef>
            </a:pPr>
            <a:r>
              <a:rPr lang="en-US" altLang="zh-CN" sz="3200">
                <a:latin typeface="Arial Narrow" panose="020B0606020202030204" pitchFamily="34" charset="0"/>
              </a:rPr>
              <a:t>10. making a lot of waste          ___________</a:t>
            </a:r>
          </a:p>
        </p:txBody>
      </p:sp>
      <p:sp>
        <p:nvSpPr>
          <p:cNvPr id="190475" name="Text Box 11"/>
          <p:cNvSpPr txBox="1">
            <a:spLocks noChangeArrowheads="1"/>
          </p:cNvSpPr>
          <p:nvPr/>
        </p:nvSpPr>
        <p:spPr bwMode="auto">
          <a:xfrm>
            <a:off x="2987675" y="2633663"/>
            <a:ext cx="15843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>
                <a:solidFill>
                  <a:srgbClr val="FF0066"/>
                </a:solidFill>
                <a:latin typeface="Arial Narrow" panose="020B0606020202030204" pitchFamily="34" charset="0"/>
              </a:rPr>
              <a:t>careful</a:t>
            </a:r>
          </a:p>
        </p:txBody>
      </p:sp>
      <p:sp>
        <p:nvSpPr>
          <p:cNvPr id="190476" name="Text Box 12"/>
          <p:cNvSpPr txBox="1">
            <a:spLocks noChangeArrowheads="1"/>
          </p:cNvSpPr>
          <p:nvPr/>
        </p:nvSpPr>
        <p:spPr bwMode="auto">
          <a:xfrm>
            <a:off x="2555875" y="3789363"/>
            <a:ext cx="23050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>
                <a:solidFill>
                  <a:srgbClr val="FF0066"/>
                </a:solidFill>
                <a:latin typeface="Arial Narrow" panose="020B0606020202030204" pitchFamily="34" charset="0"/>
              </a:rPr>
              <a:t>collectable</a:t>
            </a:r>
          </a:p>
        </p:txBody>
      </p:sp>
      <p:sp>
        <p:nvSpPr>
          <p:cNvPr id="190477" name="Text Box 13"/>
          <p:cNvSpPr txBox="1">
            <a:spLocks noChangeArrowheads="1"/>
          </p:cNvSpPr>
          <p:nvPr/>
        </p:nvSpPr>
        <p:spPr bwMode="auto">
          <a:xfrm>
            <a:off x="2987675" y="4433888"/>
            <a:ext cx="15843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>
                <a:solidFill>
                  <a:srgbClr val="FF0066"/>
                </a:solidFill>
                <a:latin typeface="Arial Narrow" panose="020B0606020202030204" pitchFamily="34" charset="0"/>
              </a:rPr>
              <a:t>hopeful</a:t>
            </a:r>
          </a:p>
        </p:txBody>
      </p:sp>
      <p:sp>
        <p:nvSpPr>
          <p:cNvPr id="190478" name="Text Box 14"/>
          <p:cNvSpPr txBox="1">
            <a:spLocks noChangeArrowheads="1"/>
          </p:cNvSpPr>
          <p:nvPr/>
        </p:nvSpPr>
        <p:spPr bwMode="auto">
          <a:xfrm>
            <a:off x="3492500" y="5081588"/>
            <a:ext cx="17272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000">
                <a:solidFill>
                  <a:srgbClr val="FF0066"/>
                </a:solidFill>
                <a:latin typeface="Arial Narrow" panose="020B0606020202030204" pitchFamily="34" charset="0"/>
              </a:rPr>
              <a:t>hopeless</a:t>
            </a:r>
          </a:p>
        </p:txBody>
      </p:sp>
      <p:sp>
        <p:nvSpPr>
          <p:cNvPr id="190479" name="Text Box 15"/>
          <p:cNvSpPr txBox="1">
            <a:spLocks noChangeArrowheads="1"/>
          </p:cNvSpPr>
          <p:nvPr/>
        </p:nvSpPr>
        <p:spPr bwMode="auto">
          <a:xfrm>
            <a:off x="2771775" y="5657850"/>
            <a:ext cx="21605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>
                <a:solidFill>
                  <a:srgbClr val="FF0066"/>
                </a:solidFill>
                <a:latin typeface="Arial Narrow" panose="020B0606020202030204" pitchFamily="34" charset="0"/>
              </a:rPr>
              <a:t>impossible</a:t>
            </a:r>
          </a:p>
        </p:txBody>
      </p:sp>
      <p:sp>
        <p:nvSpPr>
          <p:cNvPr id="190480" name="Text Box 16"/>
          <p:cNvSpPr txBox="1">
            <a:spLocks noChangeArrowheads="1"/>
          </p:cNvSpPr>
          <p:nvPr/>
        </p:nvSpPr>
        <p:spPr bwMode="auto">
          <a:xfrm>
            <a:off x="6804025" y="2781300"/>
            <a:ext cx="1584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>
                <a:solidFill>
                  <a:srgbClr val="FF0066"/>
                </a:solidFill>
                <a:latin typeface="Arial Narrow" panose="020B0606020202030204" pitchFamily="34" charset="0"/>
              </a:rPr>
              <a:t>unusual</a:t>
            </a:r>
          </a:p>
        </p:txBody>
      </p:sp>
      <p:sp>
        <p:nvSpPr>
          <p:cNvPr id="190481" name="Text Box 17"/>
          <p:cNvSpPr txBox="1">
            <a:spLocks noChangeArrowheads="1"/>
          </p:cNvSpPr>
          <p:nvPr/>
        </p:nvSpPr>
        <p:spPr bwMode="auto">
          <a:xfrm>
            <a:off x="7524750" y="3354388"/>
            <a:ext cx="15843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>
                <a:solidFill>
                  <a:srgbClr val="FF0066"/>
                </a:solidFill>
                <a:latin typeface="Arial Narrow" panose="020B0606020202030204" pitchFamily="34" charset="0"/>
              </a:rPr>
              <a:t>useless</a:t>
            </a:r>
          </a:p>
        </p:txBody>
      </p:sp>
      <p:sp>
        <p:nvSpPr>
          <p:cNvPr id="190482" name="Text Box 18"/>
          <p:cNvSpPr txBox="1">
            <a:spLocks noChangeArrowheads="1"/>
          </p:cNvSpPr>
          <p:nvPr/>
        </p:nvSpPr>
        <p:spPr bwMode="auto">
          <a:xfrm>
            <a:off x="6948488" y="4002088"/>
            <a:ext cx="15843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>
                <a:solidFill>
                  <a:srgbClr val="FF0066"/>
                </a:solidFill>
                <a:latin typeface="Arial Narrow" panose="020B0606020202030204" pitchFamily="34" charset="0"/>
              </a:rPr>
              <a:t>reuse</a:t>
            </a:r>
          </a:p>
        </p:txBody>
      </p:sp>
      <p:sp>
        <p:nvSpPr>
          <p:cNvPr id="190483" name="Text Box 19"/>
          <p:cNvSpPr txBox="1">
            <a:spLocks noChangeArrowheads="1"/>
          </p:cNvSpPr>
          <p:nvPr/>
        </p:nvSpPr>
        <p:spPr bwMode="auto">
          <a:xfrm>
            <a:off x="6948488" y="4578350"/>
            <a:ext cx="18002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>
                <a:solidFill>
                  <a:srgbClr val="FF0066"/>
                </a:solidFill>
                <a:latin typeface="Arial Narrow" panose="020B0606020202030204" pitchFamily="34" charset="0"/>
              </a:rPr>
              <a:t>unwanted</a:t>
            </a:r>
          </a:p>
        </p:txBody>
      </p:sp>
      <p:sp>
        <p:nvSpPr>
          <p:cNvPr id="190484" name="Text Box 20"/>
          <p:cNvSpPr txBox="1">
            <a:spLocks noChangeArrowheads="1"/>
          </p:cNvSpPr>
          <p:nvPr/>
        </p:nvSpPr>
        <p:spPr bwMode="auto">
          <a:xfrm>
            <a:off x="6804025" y="5657850"/>
            <a:ext cx="1584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>
                <a:solidFill>
                  <a:srgbClr val="FF0066"/>
                </a:solidFill>
                <a:latin typeface="Arial Narrow" panose="020B0606020202030204" pitchFamily="34" charset="0"/>
              </a:rPr>
              <a:t>wasteful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04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904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0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04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04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0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04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04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0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04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904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0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04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904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0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04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904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04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04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904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0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9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0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90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0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90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475" grpId="0"/>
      <p:bldP spid="190476" grpId="0"/>
      <p:bldP spid="190477" grpId="0"/>
      <p:bldP spid="190478" grpId="0"/>
      <p:bldP spid="190479" grpId="0"/>
      <p:bldP spid="190480" grpId="0"/>
      <p:bldP spid="190481" grpId="0"/>
      <p:bldP spid="190482" grpId="0"/>
      <p:bldP spid="190483" grpId="0"/>
      <p:bldP spid="19048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6" name="AutoShape 8"/>
          <p:cNvSpPr>
            <a:spLocks noChangeArrowheads="1"/>
          </p:cNvSpPr>
          <p:nvPr/>
        </p:nvSpPr>
        <p:spPr bwMode="auto">
          <a:xfrm>
            <a:off x="179388" y="1630363"/>
            <a:ext cx="8785225" cy="719137"/>
          </a:xfrm>
          <a:prstGeom prst="roundRect">
            <a:avLst>
              <a:gd name="adj" fmla="val 16667"/>
            </a:avLst>
          </a:prstGeom>
          <a:solidFill>
            <a:srgbClr val="CCFFFF">
              <a:alpha val="53000"/>
            </a:srgbClr>
          </a:solidFill>
          <a:ln w="9525" algn="ctr">
            <a:solidFill>
              <a:srgbClr val="80808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1492" name="Text Box 4"/>
          <p:cNvSpPr txBox="1">
            <a:spLocks noChangeArrowheads="1"/>
          </p:cNvSpPr>
          <p:nvPr/>
        </p:nvSpPr>
        <p:spPr bwMode="auto">
          <a:xfrm>
            <a:off x="611188" y="411163"/>
            <a:ext cx="609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</a:p>
        </p:txBody>
      </p:sp>
      <p:sp>
        <p:nvSpPr>
          <p:cNvPr id="191493" name="Oval 5"/>
          <p:cNvSpPr>
            <a:spLocks noChangeArrowheads="1"/>
          </p:cNvSpPr>
          <p:nvPr/>
        </p:nvSpPr>
        <p:spPr bwMode="auto">
          <a:xfrm>
            <a:off x="0" y="0"/>
            <a:ext cx="1331913" cy="5334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>
                <a:solidFill>
                  <a:srgbClr val="3333FF"/>
                </a:solidFill>
              </a:rPr>
              <a:t>P100</a:t>
            </a:r>
          </a:p>
        </p:txBody>
      </p:sp>
      <p:sp>
        <p:nvSpPr>
          <p:cNvPr id="191494" name="Text Box 6"/>
          <p:cNvSpPr txBox="1">
            <a:spLocks noChangeArrowheads="1"/>
          </p:cNvSpPr>
          <p:nvPr/>
        </p:nvSpPr>
        <p:spPr bwMode="auto">
          <a:xfrm>
            <a:off x="1042988" y="404813"/>
            <a:ext cx="7777162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>
                    <a:alpha val="320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69850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chemeClr val="accent2"/>
                </a:solidFill>
                <a:latin typeface="Arial Narrow" panose="020B0606020202030204" pitchFamily="34" charset="0"/>
              </a:rPr>
              <a:t>Complete the sentences with the words in the box.</a:t>
            </a:r>
          </a:p>
        </p:txBody>
      </p:sp>
      <p:sp>
        <p:nvSpPr>
          <p:cNvPr id="191495" name="Text Box 7"/>
          <p:cNvSpPr txBox="1">
            <a:spLocks noChangeArrowheads="1"/>
          </p:cNvSpPr>
          <p:nvPr/>
        </p:nvSpPr>
        <p:spPr bwMode="auto">
          <a:xfrm>
            <a:off x="107950" y="1697038"/>
            <a:ext cx="92170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dirty="0"/>
              <a:t> hopeful   impossible   reuse   unhealthy   wasteful</a:t>
            </a:r>
          </a:p>
        </p:txBody>
      </p:sp>
      <p:sp>
        <p:nvSpPr>
          <p:cNvPr id="191497" name="Text Box 9"/>
          <p:cNvSpPr txBox="1">
            <a:spLocks noChangeArrowheads="1"/>
          </p:cNvSpPr>
          <p:nvPr/>
        </p:nvSpPr>
        <p:spPr bwMode="auto">
          <a:xfrm>
            <a:off x="250825" y="2492375"/>
            <a:ext cx="8642350" cy="399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kumimoji="0" lang="en-US" altLang="zh-CN" sz="3200" dirty="0"/>
              <a:t>1. Polluted water is _________.</a:t>
            </a:r>
          </a:p>
          <a:p>
            <a:r>
              <a:rPr kumimoji="0" lang="en-US" altLang="zh-CN" sz="3200" dirty="0"/>
              <a:t>2. It is _________ to throw so much food away.</a:t>
            </a:r>
          </a:p>
          <a:p>
            <a:r>
              <a:rPr kumimoji="0" lang="en-US" altLang="zh-CN" sz="3200" dirty="0"/>
              <a:t>3. If you look after things well, you may _______ some of them later.</a:t>
            </a:r>
          </a:p>
          <a:p>
            <a:r>
              <a:rPr kumimoji="0" lang="en-US" altLang="zh-CN" sz="3200" dirty="0"/>
              <a:t>4. It is _________ to clean up the whole river in such a short time.</a:t>
            </a:r>
          </a:p>
          <a:p>
            <a:r>
              <a:rPr kumimoji="0" lang="en-US" altLang="zh-CN" sz="3200" dirty="0"/>
              <a:t>5. If we pay attention to pollution now, the future will be _________.</a:t>
            </a:r>
          </a:p>
        </p:txBody>
      </p:sp>
      <p:sp>
        <p:nvSpPr>
          <p:cNvPr id="191498" name="Text Box 10"/>
          <p:cNvSpPr txBox="1">
            <a:spLocks noChangeArrowheads="1"/>
          </p:cNvSpPr>
          <p:nvPr/>
        </p:nvSpPr>
        <p:spPr bwMode="auto">
          <a:xfrm>
            <a:off x="3635375" y="2420938"/>
            <a:ext cx="2952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>
                <a:solidFill>
                  <a:srgbClr val="FF0066"/>
                </a:solidFill>
              </a:rPr>
              <a:t>unhealthy</a:t>
            </a:r>
          </a:p>
        </p:txBody>
      </p:sp>
      <p:sp>
        <p:nvSpPr>
          <p:cNvPr id="191499" name="Text Box 11"/>
          <p:cNvSpPr txBox="1">
            <a:spLocks noChangeArrowheads="1"/>
          </p:cNvSpPr>
          <p:nvPr/>
        </p:nvSpPr>
        <p:spPr bwMode="auto">
          <a:xfrm>
            <a:off x="1547813" y="2932113"/>
            <a:ext cx="23764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>
                <a:solidFill>
                  <a:srgbClr val="FF0066"/>
                </a:solidFill>
              </a:rPr>
              <a:t>wasteful</a:t>
            </a:r>
          </a:p>
        </p:txBody>
      </p:sp>
      <p:sp>
        <p:nvSpPr>
          <p:cNvPr id="191500" name="Text Box 12"/>
          <p:cNvSpPr txBox="1">
            <a:spLocks noChangeArrowheads="1"/>
          </p:cNvSpPr>
          <p:nvPr/>
        </p:nvSpPr>
        <p:spPr bwMode="auto">
          <a:xfrm>
            <a:off x="7380288" y="3363913"/>
            <a:ext cx="18002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>
                <a:solidFill>
                  <a:srgbClr val="FF0066"/>
                </a:solidFill>
              </a:rPr>
              <a:t>reuse</a:t>
            </a:r>
          </a:p>
        </p:txBody>
      </p:sp>
      <p:sp>
        <p:nvSpPr>
          <p:cNvPr id="191501" name="Text Box 13"/>
          <p:cNvSpPr txBox="1">
            <a:spLocks noChangeArrowheads="1"/>
          </p:cNvSpPr>
          <p:nvPr/>
        </p:nvSpPr>
        <p:spPr bwMode="auto">
          <a:xfrm>
            <a:off x="1331913" y="4371975"/>
            <a:ext cx="30241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>
                <a:solidFill>
                  <a:srgbClr val="FF0066"/>
                </a:solidFill>
              </a:rPr>
              <a:t>impossible</a:t>
            </a:r>
          </a:p>
        </p:txBody>
      </p:sp>
      <p:sp>
        <p:nvSpPr>
          <p:cNvPr id="191502" name="Text Box 14"/>
          <p:cNvSpPr txBox="1">
            <a:spLocks noChangeArrowheads="1"/>
          </p:cNvSpPr>
          <p:nvPr/>
        </p:nvSpPr>
        <p:spPr bwMode="auto">
          <a:xfrm>
            <a:off x="3203575" y="5811838"/>
            <a:ext cx="18002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>
                <a:solidFill>
                  <a:srgbClr val="FF0066"/>
                </a:solidFill>
              </a:rPr>
              <a:t>hopeful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1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91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91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91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91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498" grpId="0"/>
      <p:bldP spid="191499" grpId="0"/>
      <p:bldP spid="191500" grpId="0"/>
      <p:bldP spid="191501" grpId="0"/>
      <p:bldP spid="19150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6" name="Text Box 4"/>
          <p:cNvSpPr txBox="1">
            <a:spLocks noChangeArrowheads="1"/>
          </p:cNvSpPr>
          <p:nvPr/>
        </p:nvSpPr>
        <p:spPr bwMode="auto">
          <a:xfrm>
            <a:off x="1547813" y="-26988"/>
            <a:ext cx="609600" cy="6413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</a:p>
        </p:txBody>
      </p:sp>
      <p:sp>
        <p:nvSpPr>
          <p:cNvPr id="192517" name="Oval 5"/>
          <p:cNvSpPr>
            <a:spLocks noChangeArrowheads="1"/>
          </p:cNvSpPr>
          <p:nvPr/>
        </p:nvSpPr>
        <p:spPr bwMode="auto">
          <a:xfrm>
            <a:off x="0" y="0"/>
            <a:ext cx="1403350" cy="5334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>
                <a:solidFill>
                  <a:srgbClr val="3333FF"/>
                </a:solidFill>
              </a:rPr>
              <a:t>P101</a:t>
            </a:r>
          </a:p>
        </p:txBody>
      </p:sp>
      <p:sp>
        <p:nvSpPr>
          <p:cNvPr id="192518" name="Text Box 6"/>
          <p:cNvSpPr txBox="1">
            <a:spLocks noChangeArrowheads="1"/>
          </p:cNvSpPr>
          <p:nvPr/>
        </p:nvSpPr>
        <p:spPr bwMode="auto">
          <a:xfrm>
            <a:off x="2124075" y="0"/>
            <a:ext cx="6553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>
                    <a:alpha val="320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69850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chemeClr val="accent2"/>
                </a:solidFill>
                <a:latin typeface="Arial Narrow" panose="020B0606020202030204" pitchFamily="34" charset="0"/>
              </a:rPr>
              <a:t>Complete the table.</a:t>
            </a:r>
          </a:p>
        </p:txBody>
      </p:sp>
      <p:graphicFrame>
        <p:nvGraphicFramePr>
          <p:cNvPr id="192594" name="Group 82"/>
          <p:cNvGraphicFramePr>
            <a:graphicFrameLocks noGrp="1"/>
          </p:cNvGraphicFramePr>
          <p:nvPr/>
        </p:nvGraphicFramePr>
        <p:xfrm>
          <a:off x="179388" y="765175"/>
          <a:ext cx="8893175" cy="6013138"/>
        </p:xfrm>
        <a:graphic>
          <a:graphicData uri="http://schemas.openxmlformats.org/drawingml/2006/table">
            <a:tbl>
              <a:tblPr/>
              <a:tblGrid>
                <a:gridCol w="21605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46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34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844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4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Noun 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C5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Verb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C5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Adjective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C5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Adverb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C5F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6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useful/ useless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8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hope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hopefully/ hopelessly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8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pollution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——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3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water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——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——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6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waste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8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——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———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usually/ unusually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92572" name="Text Box 60"/>
          <p:cNvSpPr txBox="1">
            <a:spLocks noChangeArrowheads="1"/>
          </p:cNvSpPr>
          <p:nvPr/>
        </p:nvSpPr>
        <p:spPr bwMode="auto">
          <a:xfrm>
            <a:off x="576263" y="1557338"/>
            <a:ext cx="1295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3200" i="1">
                <a:solidFill>
                  <a:srgbClr val="FF0066"/>
                </a:solidFill>
              </a:rPr>
              <a:t>use</a:t>
            </a:r>
          </a:p>
        </p:txBody>
      </p:sp>
      <p:sp>
        <p:nvSpPr>
          <p:cNvPr id="192573" name="Text Box 61"/>
          <p:cNvSpPr txBox="1">
            <a:spLocks noChangeArrowheads="1"/>
          </p:cNvSpPr>
          <p:nvPr/>
        </p:nvSpPr>
        <p:spPr bwMode="auto">
          <a:xfrm>
            <a:off x="2520950" y="1557338"/>
            <a:ext cx="1295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3200" i="1">
                <a:solidFill>
                  <a:srgbClr val="FF0066"/>
                </a:solidFill>
              </a:rPr>
              <a:t>use</a:t>
            </a:r>
          </a:p>
        </p:txBody>
      </p:sp>
      <p:sp>
        <p:nvSpPr>
          <p:cNvPr id="192574" name="Text Box 62"/>
          <p:cNvSpPr txBox="1">
            <a:spLocks noChangeArrowheads="1"/>
          </p:cNvSpPr>
          <p:nvPr/>
        </p:nvSpPr>
        <p:spPr bwMode="auto">
          <a:xfrm>
            <a:off x="6842125" y="1341438"/>
            <a:ext cx="2051050" cy="96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zh-CN" sz="3200" i="1">
                <a:solidFill>
                  <a:srgbClr val="FF0066"/>
                </a:solidFill>
              </a:rPr>
              <a:t>usefully/ uselessly</a:t>
            </a:r>
          </a:p>
        </p:txBody>
      </p:sp>
      <p:sp>
        <p:nvSpPr>
          <p:cNvPr id="192575" name="Text Box 63"/>
          <p:cNvSpPr txBox="1">
            <a:spLocks noChangeArrowheads="1"/>
          </p:cNvSpPr>
          <p:nvPr/>
        </p:nvSpPr>
        <p:spPr bwMode="auto">
          <a:xfrm>
            <a:off x="2627313" y="2492375"/>
            <a:ext cx="1295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3200" i="1">
                <a:solidFill>
                  <a:srgbClr val="FF0066"/>
                </a:solidFill>
              </a:rPr>
              <a:t>hope</a:t>
            </a:r>
          </a:p>
        </p:txBody>
      </p:sp>
      <p:sp>
        <p:nvSpPr>
          <p:cNvPr id="192576" name="Text Box 64"/>
          <p:cNvSpPr txBox="1">
            <a:spLocks noChangeArrowheads="1"/>
          </p:cNvSpPr>
          <p:nvPr/>
        </p:nvSpPr>
        <p:spPr bwMode="auto">
          <a:xfrm>
            <a:off x="4356100" y="2276475"/>
            <a:ext cx="2160588" cy="96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zh-CN" sz="3200" i="1">
                <a:solidFill>
                  <a:srgbClr val="FF0066"/>
                </a:solidFill>
              </a:rPr>
              <a:t> hopeful/ hopeless</a:t>
            </a:r>
          </a:p>
        </p:txBody>
      </p:sp>
      <p:sp>
        <p:nvSpPr>
          <p:cNvPr id="192577" name="Text Box 65"/>
          <p:cNvSpPr txBox="1">
            <a:spLocks noChangeArrowheads="1"/>
          </p:cNvSpPr>
          <p:nvPr/>
        </p:nvSpPr>
        <p:spPr bwMode="auto">
          <a:xfrm>
            <a:off x="2555875" y="3357563"/>
            <a:ext cx="15843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3200" i="1">
                <a:solidFill>
                  <a:srgbClr val="FF0066"/>
                </a:solidFill>
              </a:rPr>
              <a:t>pollute</a:t>
            </a:r>
          </a:p>
        </p:txBody>
      </p:sp>
      <p:sp>
        <p:nvSpPr>
          <p:cNvPr id="192578" name="Text Box 66"/>
          <p:cNvSpPr txBox="1">
            <a:spLocks noChangeArrowheads="1"/>
          </p:cNvSpPr>
          <p:nvPr/>
        </p:nvSpPr>
        <p:spPr bwMode="auto">
          <a:xfrm>
            <a:off x="4356100" y="3181350"/>
            <a:ext cx="2232025" cy="96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zh-CN" sz="3200" i="1">
                <a:solidFill>
                  <a:srgbClr val="FF0066"/>
                </a:solidFill>
              </a:rPr>
              <a:t>polluted/ unpolluted</a:t>
            </a:r>
          </a:p>
        </p:txBody>
      </p:sp>
      <p:sp>
        <p:nvSpPr>
          <p:cNvPr id="192580" name="Text Box 68"/>
          <p:cNvSpPr txBox="1">
            <a:spLocks noChangeArrowheads="1"/>
          </p:cNvSpPr>
          <p:nvPr/>
        </p:nvSpPr>
        <p:spPr bwMode="auto">
          <a:xfrm>
            <a:off x="2700338" y="4221163"/>
            <a:ext cx="1295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3200" i="1">
                <a:solidFill>
                  <a:srgbClr val="FF0066"/>
                </a:solidFill>
              </a:rPr>
              <a:t>water</a:t>
            </a:r>
          </a:p>
        </p:txBody>
      </p:sp>
      <p:sp>
        <p:nvSpPr>
          <p:cNvPr id="192581" name="Text Box 69"/>
          <p:cNvSpPr txBox="1">
            <a:spLocks noChangeArrowheads="1"/>
          </p:cNvSpPr>
          <p:nvPr/>
        </p:nvSpPr>
        <p:spPr bwMode="auto">
          <a:xfrm>
            <a:off x="2555875" y="4941888"/>
            <a:ext cx="1295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3200" i="1">
                <a:solidFill>
                  <a:srgbClr val="FF0066"/>
                </a:solidFill>
              </a:rPr>
              <a:t>waste</a:t>
            </a:r>
          </a:p>
        </p:txBody>
      </p:sp>
      <p:sp>
        <p:nvSpPr>
          <p:cNvPr id="192582" name="Text Box 70"/>
          <p:cNvSpPr txBox="1">
            <a:spLocks noChangeArrowheads="1"/>
          </p:cNvSpPr>
          <p:nvPr/>
        </p:nvSpPr>
        <p:spPr bwMode="auto">
          <a:xfrm>
            <a:off x="4284663" y="4868863"/>
            <a:ext cx="2519362" cy="96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zh-CN" sz="3200" i="1">
                <a:solidFill>
                  <a:srgbClr val="FF0066"/>
                </a:solidFill>
              </a:rPr>
              <a:t> wasteful/ wasted</a:t>
            </a:r>
          </a:p>
        </p:txBody>
      </p:sp>
      <p:sp>
        <p:nvSpPr>
          <p:cNvPr id="192583" name="Text Box 71"/>
          <p:cNvSpPr txBox="1">
            <a:spLocks noChangeArrowheads="1"/>
          </p:cNvSpPr>
          <p:nvPr/>
        </p:nvSpPr>
        <p:spPr bwMode="auto">
          <a:xfrm>
            <a:off x="6588125" y="5084763"/>
            <a:ext cx="22320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3200" i="1">
                <a:solidFill>
                  <a:srgbClr val="FF0066"/>
                </a:solidFill>
              </a:rPr>
              <a:t> wastefully</a:t>
            </a:r>
          </a:p>
        </p:txBody>
      </p:sp>
      <p:sp>
        <p:nvSpPr>
          <p:cNvPr id="192584" name="Text Box 72"/>
          <p:cNvSpPr txBox="1">
            <a:spLocks noChangeArrowheads="1"/>
          </p:cNvSpPr>
          <p:nvPr/>
        </p:nvSpPr>
        <p:spPr bwMode="auto">
          <a:xfrm>
            <a:off x="4284663" y="5805488"/>
            <a:ext cx="2303462" cy="96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zh-CN" sz="3200" i="1">
                <a:solidFill>
                  <a:srgbClr val="FF0066"/>
                </a:solidFill>
              </a:rPr>
              <a:t> usual/ unusual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2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2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92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92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92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92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92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92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92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92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92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92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572" grpId="0"/>
      <p:bldP spid="192573" grpId="0"/>
      <p:bldP spid="192574" grpId="0"/>
      <p:bldP spid="192575" grpId="0"/>
      <p:bldP spid="192576" grpId="0"/>
      <p:bldP spid="192577" grpId="0"/>
      <p:bldP spid="192578" grpId="0"/>
      <p:bldP spid="192580" grpId="0"/>
      <p:bldP spid="192581" grpId="0"/>
      <p:bldP spid="192582" grpId="0"/>
      <p:bldP spid="192583" grpId="0"/>
      <p:bldP spid="19258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4" name="Text Box 4"/>
          <p:cNvSpPr txBox="1">
            <a:spLocks noChangeArrowheads="1"/>
          </p:cNvSpPr>
          <p:nvPr/>
        </p:nvSpPr>
        <p:spPr bwMode="auto">
          <a:xfrm>
            <a:off x="468313" y="515938"/>
            <a:ext cx="609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</a:t>
            </a:r>
          </a:p>
        </p:txBody>
      </p:sp>
      <p:sp>
        <p:nvSpPr>
          <p:cNvPr id="194565" name="Oval 5"/>
          <p:cNvSpPr>
            <a:spLocks noChangeArrowheads="1"/>
          </p:cNvSpPr>
          <p:nvPr/>
        </p:nvSpPr>
        <p:spPr bwMode="auto">
          <a:xfrm>
            <a:off x="0" y="0"/>
            <a:ext cx="1258888" cy="5334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>
                <a:solidFill>
                  <a:srgbClr val="3333FF"/>
                </a:solidFill>
              </a:rPr>
              <a:t>P101</a:t>
            </a:r>
          </a:p>
        </p:txBody>
      </p:sp>
      <p:sp>
        <p:nvSpPr>
          <p:cNvPr id="194566" name="Text Box 6"/>
          <p:cNvSpPr txBox="1">
            <a:spLocks noChangeArrowheads="1"/>
          </p:cNvSpPr>
          <p:nvPr/>
        </p:nvSpPr>
        <p:spPr bwMode="auto">
          <a:xfrm>
            <a:off x="971550" y="561975"/>
            <a:ext cx="7777163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>
                    <a:alpha val="320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69850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dirty="0">
                <a:solidFill>
                  <a:schemeClr val="accent2"/>
                </a:solidFill>
                <a:latin typeface="Arial Narrow" panose="020B0606020202030204" pitchFamily="34" charset="0"/>
              </a:rPr>
              <a:t>Complete the sentences with the correct form of the words in Activity 3.</a:t>
            </a:r>
          </a:p>
        </p:txBody>
      </p:sp>
      <p:sp>
        <p:nvSpPr>
          <p:cNvPr id="194567" name="Text Box 7"/>
          <p:cNvSpPr txBox="1">
            <a:spLocks noChangeArrowheads="1"/>
          </p:cNvSpPr>
          <p:nvPr/>
        </p:nvSpPr>
        <p:spPr bwMode="auto">
          <a:xfrm>
            <a:off x="395288" y="1557338"/>
            <a:ext cx="8496300" cy="1076325"/>
          </a:xfrm>
          <a:prstGeom prst="rect">
            <a:avLst/>
          </a:prstGeom>
          <a:noFill/>
          <a:ln w="9525" algn="ctr">
            <a:solidFill>
              <a:srgbClr val="00CCFF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i="1" dirty="0"/>
              <a:t>She was _______ that her new job would make her more successful.</a:t>
            </a:r>
          </a:p>
        </p:txBody>
      </p:sp>
      <p:sp>
        <p:nvSpPr>
          <p:cNvPr id="194568" name="Text Box 8"/>
          <p:cNvSpPr txBox="1">
            <a:spLocks noChangeArrowheads="1"/>
          </p:cNvSpPr>
          <p:nvPr/>
        </p:nvSpPr>
        <p:spPr bwMode="auto">
          <a:xfrm>
            <a:off x="1908175" y="1557338"/>
            <a:ext cx="18002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i="1">
                <a:solidFill>
                  <a:srgbClr val="FF0066"/>
                </a:solidFill>
              </a:rPr>
              <a:t>hopeful</a:t>
            </a:r>
          </a:p>
        </p:txBody>
      </p:sp>
      <p:sp>
        <p:nvSpPr>
          <p:cNvPr id="194569" name="Text Box 9"/>
          <p:cNvSpPr txBox="1">
            <a:spLocks noChangeArrowheads="1"/>
          </p:cNvSpPr>
          <p:nvPr/>
        </p:nvSpPr>
        <p:spPr bwMode="auto">
          <a:xfrm>
            <a:off x="250825" y="2565400"/>
            <a:ext cx="8642350" cy="423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kumimoji="0" lang="en-US" altLang="zh-CN" sz="3400" dirty="0"/>
              <a:t>1. The factory ________ the river, and the fish died.</a:t>
            </a:r>
          </a:p>
          <a:p>
            <a:r>
              <a:rPr kumimoji="0" lang="en-US" altLang="zh-CN" sz="3400" dirty="0"/>
              <a:t>2. We often walk in the countryside. It is a(n) _______ activity for us.</a:t>
            </a:r>
          </a:p>
          <a:p>
            <a:r>
              <a:rPr kumimoji="0" lang="en-US" altLang="zh-CN" sz="3400" dirty="0"/>
              <a:t>3. Do not use so much water. It is very ________.</a:t>
            </a:r>
          </a:p>
          <a:p>
            <a:r>
              <a:rPr kumimoji="0" lang="en-US" altLang="zh-CN" sz="3400" dirty="0"/>
              <a:t>4. To keep the flowers growing, you need to _______ them once a day.</a:t>
            </a:r>
          </a:p>
        </p:txBody>
      </p:sp>
      <p:sp>
        <p:nvSpPr>
          <p:cNvPr id="194570" name="Text Box 10"/>
          <p:cNvSpPr txBox="1">
            <a:spLocks noChangeArrowheads="1"/>
          </p:cNvSpPr>
          <p:nvPr/>
        </p:nvSpPr>
        <p:spPr bwMode="auto">
          <a:xfrm>
            <a:off x="3059113" y="2492375"/>
            <a:ext cx="22336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>
                <a:solidFill>
                  <a:srgbClr val="FF0066"/>
                </a:solidFill>
              </a:rPr>
              <a:t>polluted</a:t>
            </a:r>
          </a:p>
        </p:txBody>
      </p:sp>
      <p:sp>
        <p:nvSpPr>
          <p:cNvPr id="194571" name="Text Box 11"/>
          <p:cNvSpPr txBox="1">
            <a:spLocks noChangeArrowheads="1"/>
          </p:cNvSpPr>
          <p:nvPr/>
        </p:nvSpPr>
        <p:spPr bwMode="auto">
          <a:xfrm>
            <a:off x="1042988" y="4083050"/>
            <a:ext cx="15843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>
                <a:solidFill>
                  <a:srgbClr val="FF0066"/>
                </a:solidFill>
              </a:rPr>
              <a:t>usual</a:t>
            </a:r>
          </a:p>
        </p:txBody>
      </p:sp>
      <p:sp>
        <p:nvSpPr>
          <p:cNvPr id="194572" name="Text Box 12"/>
          <p:cNvSpPr txBox="1">
            <a:spLocks noChangeArrowheads="1"/>
          </p:cNvSpPr>
          <p:nvPr/>
        </p:nvSpPr>
        <p:spPr bwMode="auto">
          <a:xfrm>
            <a:off x="684213" y="5092700"/>
            <a:ext cx="2952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>
                <a:solidFill>
                  <a:srgbClr val="FF0066"/>
                </a:solidFill>
              </a:rPr>
              <a:t> wasteful</a:t>
            </a:r>
          </a:p>
        </p:txBody>
      </p:sp>
      <p:sp>
        <p:nvSpPr>
          <p:cNvPr id="194573" name="Text Box 13"/>
          <p:cNvSpPr txBox="1">
            <a:spLocks noChangeArrowheads="1"/>
          </p:cNvSpPr>
          <p:nvPr/>
        </p:nvSpPr>
        <p:spPr bwMode="auto">
          <a:xfrm>
            <a:off x="898525" y="6092825"/>
            <a:ext cx="2952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>
                <a:solidFill>
                  <a:srgbClr val="FF0066"/>
                </a:solidFill>
              </a:rPr>
              <a:t>water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4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94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94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94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70" grpId="0"/>
      <p:bldP spid="194571" grpId="0"/>
      <p:bldP spid="194572" grpId="0"/>
      <p:bldP spid="19457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9986" name="Picture 2" descr="pair%20readi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00788" y="908050"/>
            <a:ext cx="1800225" cy="1235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9988" name="Text Box 4"/>
          <p:cNvSpPr txBox="1">
            <a:spLocks noChangeArrowheads="1"/>
          </p:cNvSpPr>
          <p:nvPr/>
        </p:nvSpPr>
        <p:spPr bwMode="auto">
          <a:xfrm>
            <a:off x="1403350" y="2708275"/>
            <a:ext cx="6626225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66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800100" indent="-3429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308100" indent="-3429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830705" indent="-3429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352675" indent="-3429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809875" indent="-3429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3267075" indent="-3429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724275" indent="-3429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4181475" indent="-3429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kumimoji="0" lang="en-US" altLang="zh-CN" sz="3500" dirty="0"/>
              <a:t>To summarize and consolidate </a:t>
            </a:r>
            <a:r>
              <a:rPr kumimoji="0" lang="en-US" altLang="zh-CN" sz="3500" dirty="0">
                <a:solidFill>
                  <a:srgbClr val="FF0000"/>
                </a:solidFill>
              </a:rPr>
              <a:t>the rules of word building</a:t>
            </a:r>
          </a:p>
        </p:txBody>
      </p:sp>
      <p:grpSp>
        <p:nvGrpSpPr>
          <p:cNvPr id="169990" name="Group 6"/>
          <p:cNvGrpSpPr/>
          <p:nvPr/>
        </p:nvGrpSpPr>
        <p:grpSpPr bwMode="auto">
          <a:xfrm>
            <a:off x="828675" y="1279525"/>
            <a:ext cx="4248150" cy="925513"/>
            <a:chOff x="930" y="73"/>
            <a:chExt cx="3444" cy="810"/>
          </a:xfrm>
        </p:grpSpPr>
        <p:sp>
          <p:nvSpPr>
            <p:cNvPr id="169991" name="Oval 7"/>
            <p:cNvSpPr>
              <a:spLocks noChangeArrowheads="1"/>
            </p:cNvSpPr>
            <p:nvPr/>
          </p:nvSpPr>
          <p:spPr bwMode="auto">
            <a:xfrm>
              <a:off x="1565" y="164"/>
              <a:ext cx="2809" cy="716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rgbClr val="0000FF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pic>
          <p:nvPicPr>
            <p:cNvPr id="169992" name="Picture 8" descr="135"/>
            <p:cNvPicPr>
              <a:picLocks noChangeAspect="1" noChangeArrowheads="1" noCrop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930" y="73"/>
              <a:ext cx="861" cy="8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9993" name="Rectangle 9"/>
          <p:cNvSpPr>
            <a:spLocks noChangeArrowheads="1"/>
          </p:cNvSpPr>
          <p:nvPr/>
        </p:nvSpPr>
        <p:spPr bwMode="auto">
          <a:xfrm>
            <a:off x="2124075" y="1484313"/>
            <a:ext cx="32115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dirty="0">
                <a:solidFill>
                  <a:schemeClr val="bg1"/>
                </a:solidFill>
              </a:rPr>
              <a:t>Objective: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69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8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8" name="Text Box 4"/>
          <p:cNvSpPr txBox="1">
            <a:spLocks noChangeArrowheads="1"/>
          </p:cNvSpPr>
          <p:nvPr/>
        </p:nvSpPr>
        <p:spPr bwMode="auto">
          <a:xfrm>
            <a:off x="290513" y="484188"/>
            <a:ext cx="609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</a:t>
            </a:r>
          </a:p>
        </p:txBody>
      </p:sp>
      <p:sp>
        <p:nvSpPr>
          <p:cNvPr id="195589" name="Oval 5"/>
          <p:cNvSpPr>
            <a:spLocks noChangeArrowheads="1"/>
          </p:cNvSpPr>
          <p:nvPr/>
        </p:nvSpPr>
        <p:spPr bwMode="auto">
          <a:xfrm>
            <a:off x="0" y="0"/>
            <a:ext cx="1187450" cy="5334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>
                <a:solidFill>
                  <a:srgbClr val="3333FF"/>
                </a:solidFill>
              </a:rPr>
              <a:t>P101</a:t>
            </a:r>
          </a:p>
        </p:txBody>
      </p:sp>
      <p:sp>
        <p:nvSpPr>
          <p:cNvPr id="195590" name="Text Box 6"/>
          <p:cNvSpPr txBox="1">
            <a:spLocks noChangeArrowheads="1"/>
          </p:cNvSpPr>
          <p:nvPr/>
        </p:nvSpPr>
        <p:spPr bwMode="auto">
          <a:xfrm>
            <a:off x="827088" y="484188"/>
            <a:ext cx="77771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>
                    <a:alpha val="320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69850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chemeClr val="accent2"/>
                </a:solidFill>
                <a:latin typeface="Arial Narrow" panose="020B0606020202030204" pitchFamily="34" charset="0"/>
              </a:rPr>
              <a:t>Complete the sentences.</a:t>
            </a:r>
          </a:p>
        </p:txBody>
      </p:sp>
      <p:sp>
        <p:nvSpPr>
          <p:cNvPr id="195591" name="Text Box 7"/>
          <p:cNvSpPr txBox="1">
            <a:spLocks noChangeArrowheads="1"/>
          </p:cNvSpPr>
          <p:nvPr/>
        </p:nvSpPr>
        <p:spPr bwMode="auto">
          <a:xfrm>
            <a:off x="539750" y="1125538"/>
            <a:ext cx="8353425" cy="1200150"/>
          </a:xfrm>
          <a:prstGeom prst="rect">
            <a:avLst/>
          </a:prstGeom>
          <a:noFill/>
          <a:ln w="9525" algn="ctr">
            <a:solidFill>
              <a:srgbClr val="00CCFF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/>
              <a:t>A ________ is a </a:t>
            </a:r>
            <a:r>
              <a:rPr lang="en-US" altLang="zh-CN" dirty="0">
                <a:solidFill>
                  <a:srgbClr val="3333FF"/>
                </a:solidFill>
              </a:rPr>
              <a:t>box</a:t>
            </a:r>
            <a:r>
              <a:rPr lang="en-US" altLang="zh-CN" dirty="0"/>
              <a:t> that you keep your </a:t>
            </a:r>
            <a:r>
              <a:rPr lang="en-US" altLang="zh-CN" dirty="0">
                <a:solidFill>
                  <a:srgbClr val="3333FF"/>
                </a:solidFill>
              </a:rPr>
              <a:t>lunch</a:t>
            </a:r>
            <a:r>
              <a:rPr lang="en-US" altLang="zh-CN" dirty="0"/>
              <a:t> in.</a:t>
            </a:r>
          </a:p>
        </p:txBody>
      </p:sp>
      <p:sp>
        <p:nvSpPr>
          <p:cNvPr id="195592" name="Text Box 8"/>
          <p:cNvSpPr txBox="1">
            <a:spLocks noChangeArrowheads="1"/>
          </p:cNvSpPr>
          <p:nvPr/>
        </p:nvSpPr>
        <p:spPr bwMode="auto">
          <a:xfrm>
            <a:off x="900113" y="1131888"/>
            <a:ext cx="22336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>
                <a:solidFill>
                  <a:srgbClr val="FF0066"/>
                </a:solidFill>
              </a:rPr>
              <a:t> lunchbox</a:t>
            </a:r>
          </a:p>
        </p:txBody>
      </p:sp>
      <p:sp>
        <p:nvSpPr>
          <p:cNvPr id="195593" name="Text Box 9"/>
          <p:cNvSpPr txBox="1">
            <a:spLocks noChangeArrowheads="1"/>
          </p:cNvSpPr>
          <p:nvPr/>
        </p:nvSpPr>
        <p:spPr bwMode="auto">
          <a:xfrm>
            <a:off x="107950" y="2492375"/>
            <a:ext cx="8964613" cy="4232275"/>
          </a:xfrm>
          <a:prstGeom prst="rect">
            <a:avLst/>
          </a:prstGeom>
          <a:solidFill>
            <a:schemeClr val="bg1">
              <a:alpha val="69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kumimoji="0" lang="en-US" altLang="zh-CN" sz="3400" dirty="0"/>
              <a:t>1. A __________ is a card that you write on one side of and send to someone by post.</a:t>
            </a:r>
          </a:p>
          <a:p>
            <a:r>
              <a:rPr kumimoji="0" lang="en-US" altLang="zh-CN" sz="3400" dirty="0"/>
              <a:t>2. A __________ is a room where you have classes at school.</a:t>
            </a:r>
          </a:p>
          <a:p>
            <a:r>
              <a:rPr kumimoji="0" lang="en-US" altLang="zh-CN" sz="3400" dirty="0"/>
              <a:t>3. A __________ is a book that has one or more stories for children.</a:t>
            </a:r>
          </a:p>
          <a:p>
            <a:r>
              <a:rPr kumimoji="0" lang="en-US" altLang="zh-CN" sz="3400" dirty="0"/>
              <a:t>4. A __________ is a black board that is used at school for writing on with chalk.</a:t>
            </a:r>
          </a:p>
        </p:txBody>
      </p:sp>
      <p:sp>
        <p:nvSpPr>
          <p:cNvPr id="195594" name="Text Box 10"/>
          <p:cNvSpPr txBox="1">
            <a:spLocks noChangeArrowheads="1"/>
          </p:cNvSpPr>
          <p:nvPr/>
        </p:nvSpPr>
        <p:spPr bwMode="auto">
          <a:xfrm>
            <a:off x="1185863" y="2420938"/>
            <a:ext cx="22336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 dirty="0">
                <a:solidFill>
                  <a:srgbClr val="FF0066"/>
                </a:solidFill>
              </a:rPr>
              <a:t>postcard</a:t>
            </a:r>
          </a:p>
        </p:txBody>
      </p:sp>
      <p:sp>
        <p:nvSpPr>
          <p:cNvPr id="195595" name="Text Box 11"/>
          <p:cNvSpPr txBox="1">
            <a:spLocks noChangeArrowheads="1"/>
          </p:cNvSpPr>
          <p:nvPr/>
        </p:nvSpPr>
        <p:spPr bwMode="auto">
          <a:xfrm>
            <a:off x="1185863" y="3435350"/>
            <a:ext cx="22336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>
                <a:solidFill>
                  <a:srgbClr val="FF0066"/>
                </a:solidFill>
              </a:rPr>
              <a:t>classroom</a:t>
            </a:r>
          </a:p>
        </p:txBody>
      </p:sp>
      <p:sp>
        <p:nvSpPr>
          <p:cNvPr id="195596" name="Text Box 12"/>
          <p:cNvSpPr txBox="1">
            <a:spLocks noChangeArrowheads="1"/>
          </p:cNvSpPr>
          <p:nvPr/>
        </p:nvSpPr>
        <p:spPr bwMode="auto">
          <a:xfrm>
            <a:off x="1187450" y="4516438"/>
            <a:ext cx="22336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>
                <a:solidFill>
                  <a:srgbClr val="FF0066"/>
                </a:solidFill>
              </a:rPr>
              <a:t>storybook</a:t>
            </a:r>
          </a:p>
        </p:txBody>
      </p:sp>
      <p:sp>
        <p:nvSpPr>
          <p:cNvPr id="195597" name="Text Box 13"/>
          <p:cNvSpPr txBox="1">
            <a:spLocks noChangeArrowheads="1"/>
          </p:cNvSpPr>
          <p:nvPr/>
        </p:nvSpPr>
        <p:spPr bwMode="auto">
          <a:xfrm>
            <a:off x="971550" y="5589588"/>
            <a:ext cx="26654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>
                <a:solidFill>
                  <a:srgbClr val="FF0066"/>
                </a:solidFill>
              </a:rPr>
              <a:t>blackboard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5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95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95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95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95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592" grpId="0"/>
      <p:bldP spid="195594" grpId="0"/>
      <p:bldP spid="195595" grpId="0"/>
      <p:bldP spid="195596" grpId="0"/>
      <p:bldP spid="19559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2" name="Text Box 4"/>
          <p:cNvSpPr txBox="1">
            <a:spLocks noChangeArrowheads="1"/>
          </p:cNvSpPr>
          <p:nvPr/>
        </p:nvSpPr>
        <p:spPr bwMode="auto">
          <a:xfrm>
            <a:off x="290513" y="484188"/>
            <a:ext cx="609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</a:t>
            </a:r>
          </a:p>
        </p:txBody>
      </p:sp>
      <p:sp>
        <p:nvSpPr>
          <p:cNvPr id="196613" name="Oval 5"/>
          <p:cNvSpPr>
            <a:spLocks noChangeArrowheads="1"/>
          </p:cNvSpPr>
          <p:nvPr/>
        </p:nvSpPr>
        <p:spPr bwMode="auto">
          <a:xfrm>
            <a:off x="0" y="0"/>
            <a:ext cx="1187450" cy="5334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>
                <a:solidFill>
                  <a:srgbClr val="3333FF"/>
                </a:solidFill>
              </a:rPr>
              <a:t>P101</a:t>
            </a:r>
          </a:p>
        </p:txBody>
      </p:sp>
      <p:sp>
        <p:nvSpPr>
          <p:cNvPr id="196614" name="Text Box 6"/>
          <p:cNvSpPr txBox="1">
            <a:spLocks noChangeArrowheads="1"/>
          </p:cNvSpPr>
          <p:nvPr/>
        </p:nvSpPr>
        <p:spPr bwMode="auto">
          <a:xfrm>
            <a:off x="827088" y="484187"/>
            <a:ext cx="7777162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>
                    <a:alpha val="320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69850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chemeClr val="accent2"/>
                </a:solidFill>
                <a:latin typeface="Arial Narrow" panose="020B0606020202030204" pitchFamily="34" charset="0"/>
              </a:rPr>
              <a:t>Work in pairs. Look at the pictures and answer the questions.</a:t>
            </a:r>
          </a:p>
        </p:txBody>
      </p:sp>
      <p:pic>
        <p:nvPicPr>
          <p:cNvPr id="196616" name="Picture 8" descr="1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95963" y="1341438"/>
            <a:ext cx="2735262" cy="1501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6617" name="Text Box 9"/>
          <p:cNvSpPr txBox="1">
            <a:spLocks noChangeArrowheads="1"/>
          </p:cNvSpPr>
          <p:nvPr/>
        </p:nvSpPr>
        <p:spPr bwMode="auto">
          <a:xfrm>
            <a:off x="323850" y="1916113"/>
            <a:ext cx="5184775" cy="338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kumimoji="0" lang="en-US" altLang="zh-CN" sz="3600"/>
              <a:t>1. What kind of things can be recycled?</a:t>
            </a:r>
          </a:p>
          <a:p>
            <a:r>
              <a:rPr kumimoji="0" lang="en-US" altLang="zh-CN" sz="3600"/>
              <a:t>2. How can these things be used?</a:t>
            </a:r>
          </a:p>
          <a:p>
            <a:r>
              <a:rPr kumimoji="0" lang="en-US" altLang="zh-CN" sz="3600"/>
              <a:t>3. How does this help the environment?</a:t>
            </a:r>
          </a:p>
        </p:txBody>
      </p:sp>
      <p:sp>
        <p:nvSpPr>
          <p:cNvPr id="196618" name="Rectangle 10"/>
          <p:cNvSpPr>
            <a:spLocks noChangeArrowheads="1"/>
          </p:cNvSpPr>
          <p:nvPr/>
        </p:nvSpPr>
        <p:spPr bwMode="auto">
          <a:xfrm>
            <a:off x="395288" y="5373688"/>
            <a:ext cx="8929687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/>
              <a:t>4. Have you ever recycled or used things </a:t>
            </a:r>
          </a:p>
          <a:p>
            <a:r>
              <a:rPr lang="en-US" altLang="zh-CN"/>
              <a:t>    that can be recycled? How?</a:t>
            </a:r>
          </a:p>
        </p:txBody>
      </p:sp>
      <p:sp>
        <p:nvSpPr>
          <p:cNvPr id="196619" name="Text Box 11"/>
          <p:cNvSpPr txBox="1">
            <a:spLocks noChangeArrowheads="1"/>
          </p:cNvSpPr>
          <p:nvPr/>
        </p:nvSpPr>
        <p:spPr bwMode="auto">
          <a:xfrm>
            <a:off x="-36513" y="1484313"/>
            <a:ext cx="4537076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>
                <a:solidFill>
                  <a:srgbClr val="FF6600"/>
                </a:solidFill>
                <a:latin typeface="Comic Sans MS" panose="030F0702030302020204" pitchFamily="66" charset="0"/>
              </a:rPr>
              <a:t> possible answers:</a:t>
            </a:r>
          </a:p>
        </p:txBody>
      </p:sp>
      <p:sp>
        <p:nvSpPr>
          <p:cNvPr id="196620" name="Text Box 12"/>
          <p:cNvSpPr txBox="1">
            <a:spLocks noChangeArrowheads="1"/>
          </p:cNvSpPr>
          <p:nvPr/>
        </p:nvSpPr>
        <p:spPr bwMode="auto">
          <a:xfrm>
            <a:off x="827088" y="1941513"/>
            <a:ext cx="4968875" cy="1127125"/>
          </a:xfrm>
          <a:prstGeom prst="rect">
            <a:avLst/>
          </a:prstGeom>
          <a:solidFill>
            <a:srgbClr val="FFFFC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400" i="1" dirty="0">
                <a:solidFill>
                  <a:srgbClr val="0000FF"/>
                </a:solidFill>
              </a:rPr>
              <a:t>Cloth, paper, cans, plastic, glass, etc.</a:t>
            </a:r>
          </a:p>
        </p:txBody>
      </p:sp>
      <p:sp>
        <p:nvSpPr>
          <p:cNvPr id="196621" name="Text Box 13"/>
          <p:cNvSpPr txBox="1">
            <a:spLocks noChangeArrowheads="1"/>
          </p:cNvSpPr>
          <p:nvPr/>
        </p:nvSpPr>
        <p:spPr bwMode="auto">
          <a:xfrm>
            <a:off x="827088" y="3068638"/>
            <a:ext cx="7704137" cy="1127125"/>
          </a:xfrm>
          <a:prstGeom prst="rect">
            <a:avLst/>
          </a:prstGeom>
          <a:solidFill>
            <a:srgbClr val="FFFFC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400" i="1">
                <a:solidFill>
                  <a:srgbClr val="0000FF"/>
                </a:solidFill>
              </a:rPr>
              <a:t>Recycled paper can be used for notebooks, tickets or writing paper.</a:t>
            </a:r>
          </a:p>
        </p:txBody>
      </p:sp>
      <p:sp>
        <p:nvSpPr>
          <p:cNvPr id="196622" name="Text Box 14"/>
          <p:cNvSpPr txBox="1">
            <a:spLocks noChangeArrowheads="1"/>
          </p:cNvSpPr>
          <p:nvPr/>
        </p:nvSpPr>
        <p:spPr bwMode="auto">
          <a:xfrm>
            <a:off x="827088" y="4173538"/>
            <a:ext cx="7777162" cy="1127125"/>
          </a:xfrm>
          <a:prstGeom prst="rect">
            <a:avLst/>
          </a:prstGeom>
          <a:solidFill>
            <a:srgbClr val="FFFFC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400" i="1">
                <a:solidFill>
                  <a:srgbClr val="0000FF"/>
                </a:solidFill>
              </a:rPr>
              <a:t>It helps save a lot of resources and reduce greenhouse gas emissions.</a:t>
            </a:r>
          </a:p>
        </p:txBody>
      </p:sp>
      <p:sp>
        <p:nvSpPr>
          <p:cNvPr id="196623" name="Text Box 15"/>
          <p:cNvSpPr txBox="1">
            <a:spLocks noChangeArrowheads="1"/>
          </p:cNvSpPr>
          <p:nvPr/>
        </p:nvSpPr>
        <p:spPr bwMode="auto">
          <a:xfrm>
            <a:off x="827088" y="5397500"/>
            <a:ext cx="8316912" cy="1158875"/>
          </a:xfrm>
          <a:prstGeom prst="rect">
            <a:avLst/>
          </a:prstGeom>
          <a:solidFill>
            <a:srgbClr val="FFFFC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400" i="1">
                <a:solidFill>
                  <a:srgbClr val="0000FF"/>
                </a:solidFill>
              </a:rPr>
              <a:t>Yes. I recycled aluminum</a:t>
            </a:r>
            <a:r>
              <a:rPr lang="en-US" altLang="zh-CN" i="1">
                <a:solidFill>
                  <a:srgbClr val="0000FF"/>
                </a:solidFill>
              </a:rPr>
              <a:t> </a:t>
            </a:r>
            <a:r>
              <a:rPr lang="en-US" altLang="zh-CN" sz="3400" i="1">
                <a:solidFill>
                  <a:srgbClr val="0000FF"/>
                </a:solidFill>
              </a:rPr>
              <a:t>cans and paper by selling them to the recycled factory.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6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6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96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96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96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9" grpId="0"/>
      <p:bldP spid="196620" grpId="0" animBg="1"/>
      <p:bldP spid="196621" grpId="0" animBg="1"/>
      <p:bldP spid="196622" grpId="0" animBg="1"/>
      <p:bldP spid="19662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62" name="AutoShape 6"/>
          <p:cNvSpPr>
            <a:spLocks noChangeArrowheads="1"/>
          </p:cNvSpPr>
          <p:nvPr/>
        </p:nvSpPr>
        <p:spPr bwMode="auto">
          <a:xfrm>
            <a:off x="611188" y="260350"/>
            <a:ext cx="7848600" cy="1008063"/>
          </a:xfrm>
          <a:prstGeom prst="roundRect">
            <a:avLst>
              <a:gd name="adj" fmla="val 16667"/>
            </a:avLst>
          </a:prstGeom>
          <a:solidFill>
            <a:srgbClr val="FF99CC">
              <a:alpha val="31000"/>
            </a:srgbClr>
          </a:solidFill>
          <a:ln w="9525" algn="ctr">
            <a:solidFill>
              <a:srgbClr val="666699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8660" name="Text Box 4"/>
          <p:cNvSpPr txBox="1">
            <a:spLocks noChangeArrowheads="1"/>
          </p:cNvSpPr>
          <p:nvPr/>
        </p:nvSpPr>
        <p:spPr bwMode="auto">
          <a:xfrm>
            <a:off x="0" y="1341438"/>
            <a:ext cx="9144000" cy="5453062"/>
          </a:xfrm>
          <a:prstGeom prst="rect">
            <a:avLst/>
          </a:prstGeom>
          <a:solidFill>
            <a:schemeClr val="bg1">
              <a:alpha val="56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>
                <a:solidFill>
                  <a:srgbClr val="3333FF"/>
                </a:solidFill>
              </a:rPr>
              <a:t>Mike:</a:t>
            </a:r>
            <a:r>
              <a:rPr lang="en-US" altLang="zh-CN" sz="3200"/>
              <a:t> I hear you are off to the Caribbean for a </a:t>
            </a:r>
          </a:p>
          <a:p>
            <a:r>
              <a:rPr lang="en-US" altLang="zh-CN" sz="3200"/>
              <a:t>           holiday! Lucky you! But aren’t you (1) </a:t>
            </a:r>
          </a:p>
          <a:p>
            <a:r>
              <a:rPr lang="en-US" altLang="zh-CN" sz="3200"/>
              <a:t>           _____________ the pollution that such long </a:t>
            </a:r>
          </a:p>
          <a:p>
            <a:r>
              <a:rPr lang="en-US" altLang="zh-CN" sz="3200"/>
              <a:t>           plane journeys may cause for the </a:t>
            </a:r>
          </a:p>
          <a:p>
            <a:r>
              <a:rPr lang="en-US" altLang="zh-CN" sz="3200"/>
              <a:t>           environment?</a:t>
            </a:r>
          </a:p>
          <a:p>
            <a:r>
              <a:rPr lang="en-US" altLang="zh-CN" sz="3200"/>
              <a:t> </a:t>
            </a:r>
            <a:r>
              <a:rPr lang="en-US" altLang="zh-CN" sz="3200">
                <a:solidFill>
                  <a:srgbClr val="008000"/>
                </a:solidFill>
              </a:rPr>
              <a:t>Ken:</a:t>
            </a:r>
            <a:r>
              <a:rPr lang="en-US" altLang="zh-CN" sz="3200"/>
              <a:t> I know, but what can I do about it? I already </a:t>
            </a:r>
          </a:p>
          <a:p>
            <a:r>
              <a:rPr lang="en-US" altLang="zh-CN" sz="3200"/>
              <a:t>          try my best to protect the environment. I </a:t>
            </a:r>
          </a:p>
          <a:p>
            <a:r>
              <a:rPr lang="en-US" altLang="zh-CN" sz="3200"/>
              <a:t>          recycle. I don’t (2) ___________ things if I </a:t>
            </a:r>
          </a:p>
          <a:p>
            <a:r>
              <a:rPr lang="en-US" altLang="zh-CN" sz="3200"/>
              <a:t>          don’t want them any more. I (3)__________ </a:t>
            </a:r>
          </a:p>
          <a:p>
            <a:r>
              <a:rPr lang="en-US" altLang="zh-CN" sz="3200"/>
              <a:t>          the lights when I leave a room. Don’t tell me I </a:t>
            </a:r>
          </a:p>
          <a:p>
            <a:r>
              <a:rPr lang="en-US" altLang="zh-CN" sz="3200"/>
              <a:t>          shouldn’t travel by plane any more!</a:t>
            </a:r>
          </a:p>
        </p:txBody>
      </p:sp>
      <p:sp>
        <p:nvSpPr>
          <p:cNvPr id="198661" name="Text Box 5"/>
          <p:cNvSpPr txBox="1">
            <a:spLocks noChangeArrowheads="1"/>
          </p:cNvSpPr>
          <p:nvPr/>
        </p:nvSpPr>
        <p:spPr bwMode="auto">
          <a:xfrm>
            <a:off x="323850" y="201613"/>
            <a:ext cx="820737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3200"/>
              <a:t> be good for     throw away    turn off      worry about</a:t>
            </a:r>
          </a:p>
        </p:txBody>
      </p:sp>
      <p:sp>
        <p:nvSpPr>
          <p:cNvPr id="198664" name="Text Box 8"/>
          <p:cNvSpPr txBox="1">
            <a:spLocks noChangeArrowheads="1"/>
          </p:cNvSpPr>
          <p:nvPr/>
        </p:nvSpPr>
        <p:spPr bwMode="auto">
          <a:xfrm>
            <a:off x="1187450" y="2205038"/>
            <a:ext cx="30972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 </a:t>
            </a:r>
            <a:r>
              <a:rPr lang="en-US" altLang="zh-CN" sz="3200" i="1">
                <a:solidFill>
                  <a:srgbClr val="FF0066"/>
                </a:solidFill>
              </a:rPr>
              <a:t>worried about</a:t>
            </a:r>
          </a:p>
        </p:txBody>
      </p:sp>
      <p:sp>
        <p:nvSpPr>
          <p:cNvPr id="198665" name="Text Box 9"/>
          <p:cNvSpPr txBox="1">
            <a:spLocks noChangeArrowheads="1"/>
          </p:cNvSpPr>
          <p:nvPr/>
        </p:nvSpPr>
        <p:spPr bwMode="auto">
          <a:xfrm>
            <a:off x="4138613" y="4659313"/>
            <a:ext cx="30972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 </a:t>
            </a:r>
            <a:r>
              <a:rPr lang="en-US" altLang="zh-CN" sz="3200" i="1">
                <a:solidFill>
                  <a:srgbClr val="FF0066"/>
                </a:solidFill>
              </a:rPr>
              <a:t>throw away</a:t>
            </a:r>
          </a:p>
        </p:txBody>
      </p:sp>
      <p:sp>
        <p:nvSpPr>
          <p:cNvPr id="198666" name="Text Box 10"/>
          <p:cNvSpPr txBox="1">
            <a:spLocks noChangeArrowheads="1"/>
          </p:cNvSpPr>
          <p:nvPr/>
        </p:nvSpPr>
        <p:spPr bwMode="auto">
          <a:xfrm>
            <a:off x="6659563" y="5157788"/>
            <a:ext cx="30972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 </a:t>
            </a:r>
            <a:r>
              <a:rPr lang="en-US" altLang="zh-CN" sz="3200" i="1">
                <a:solidFill>
                  <a:srgbClr val="FF0066"/>
                </a:solidFill>
              </a:rPr>
              <a:t>turn off</a:t>
            </a:r>
          </a:p>
        </p:txBody>
      </p:sp>
      <p:sp>
        <p:nvSpPr>
          <p:cNvPr id="198667" name="AutoShape 11"/>
          <p:cNvSpPr>
            <a:spLocks noChangeArrowheads="1"/>
          </p:cNvSpPr>
          <p:nvPr/>
        </p:nvSpPr>
        <p:spPr bwMode="auto">
          <a:xfrm>
            <a:off x="107950" y="1557338"/>
            <a:ext cx="8748713" cy="2879725"/>
          </a:xfrm>
          <a:prstGeom prst="cloudCallout">
            <a:avLst>
              <a:gd name="adj1" fmla="val -50343"/>
              <a:gd name="adj2" fmla="val 98514"/>
            </a:avLst>
          </a:prstGeom>
          <a:gradFill rotWithShape="1">
            <a:gsLst>
              <a:gs pos="0">
                <a:srgbClr val="FFFF99">
                  <a:alpha val="99001"/>
                </a:srgb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zh-CN" altLang="zh-CN"/>
          </a:p>
        </p:txBody>
      </p:sp>
      <p:sp>
        <p:nvSpPr>
          <p:cNvPr id="198668" name="Text Box 12"/>
          <p:cNvSpPr txBox="1">
            <a:spLocks noChangeArrowheads="1"/>
          </p:cNvSpPr>
          <p:nvPr/>
        </p:nvSpPr>
        <p:spPr bwMode="auto">
          <a:xfrm>
            <a:off x="1082675" y="2066925"/>
            <a:ext cx="609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</a:t>
            </a:r>
          </a:p>
        </p:txBody>
      </p:sp>
      <p:sp>
        <p:nvSpPr>
          <p:cNvPr id="198669" name="Oval 13"/>
          <p:cNvSpPr>
            <a:spLocks noChangeArrowheads="1"/>
          </p:cNvSpPr>
          <p:nvPr/>
        </p:nvSpPr>
        <p:spPr bwMode="auto">
          <a:xfrm>
            <a:off x="0" y="908050"/>
            <a:ext cx="1187450" cy="5334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>
                <a:solidFill>
                  <a:srgbClr val="3333FF"/>
                </a:solidFill>
              </a:rPr>
              <a:t>P102</a:t>
            </a:r>
          </a:p>
        </p:txBody>
      </p:sp>
      <p:sp>
        <p:nvSpPr>
          <p:cNvPr id="198670" name="Text Box 14"/>
          <p:cNvSpPr txBox="1">
            <a:spLocks noChangeArrowheads="1"/>
          </p:cNvSpPr>
          <p:nvPr/>
        </p:nvSpPr>
        <p:spPr bwMode="auto">
          <a:xfrm>
            <a:off x="1474788" y="2049463"/>
            <a:ext cx="7418387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>
                    <a:alpha val="320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69850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chemeClr val="accent2"/>
                </a:solidFill>
                <a:latin typeface="Arial Narrow" panose="020B0606020202030204" pitchFamily="34" charset="0"/>
              </a:rPr>
              <a:t>Complete the conversation with the correct form of the expressions in the box.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98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98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8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198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198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198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62" grpId="0" animBg="1"/>
      <p:bldP spid="198660" grpId="0" animBg="1"/>
      <p:bldP spid="198661" grpId="0"/>
      <p:bldP spid="198664" grpId="0"/>
      <p:bldP spid="198665" grpId="0"/>
      <p:bldP spid="198666" grpId="0"/>
      <p:bldP spid="198667" grpId="0" animBg="1"/>
      <p:bldP spid="198668" grpId="0"/>
      <p:bldP spid="198669" grpId="0" animBg="1"/>
      <p:bldP spid="19867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4" name="Text Box 4"/>
          <p:cNvSpPr txBox="1">
            <a:spLocks noChangeArrowheads="1"/>
          </p:cNvSpPr>
          <p:nvPr/>
        </p:nvSpPr>
        <p:spPr bwMode="auto">
          <a:xfrm>
            <a:off x="250825" y="1330325"/>
            <a:ext cx="8713788" cy="5267325"/>
          </a:xfrm>
          <a:prstGeom prst="rect">
            <a:avLst/>
          </a:prstGeom>
          <a:solidFill>
            <a:schemeClr val="bg1">
              <a:alpha val="570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400">
                <a:solidFill>
                  <a:srgbClr val="3333FF"/>
                </a:solidFill>
              </a:rPr>
              <a:t>Mike:</a:t>
            </a:r>
            <a:r>
              <a:rPr lang="en-US" altLang="zh-CN" sz="3400"/>
              <a:t> No, of course not. But we can do more </a:t>
            </a:r>
          </a:p>
          <a:p>
            <a:r>
              <a:rPr lang="en-US" altLang="zh-CN" sz="3400"/>
              <a:t>           to protect the environment. For </a:t>
            </a:r>
          </a:p>
          <a:p>
            <a:r>
              <a:rPr lang="en-US" altLang="zh-CN" sz="3400"/>
              <a:t>           example, we can help keep the air clean </a:t>
            </a:r>
          </a:p>
          <a:p>
            <a:r>
              <a:rPr lang="en-US" altLang="zh-CN" sz="3400"/>
              <a:t>           by planting trees. Trees (4) _________ </a:t>
            </a:r>
          </a:p>
          <a:p>
            <a:r>
              <a:rPr lang="en-US" altLang="zh-CN" sz="3400"/>
              <a:t>           the environment. In this way, we can </a:t>
            </a:r>
          </a:p>
          <a:p>
            <a:r>
              <a:rPr lang="en-US" altLang="zh-CN" sz="3400"/>
              <a:t>           reduce the harm of pollution.</a:t>
            </a:r>
          </a:p>
          <a:p>
            <a:r>
              <a:rPr lang="en-US" altLang="zh-CN" sz="3400"/>
              <a:t> </a:t>
            </a:r>
            <a:r>
              <a:rPr lang="en-US" altLang="zh-CN" sz="3400">
                <a:solidFill>
                  <a:srgbClr val="008000"/>
                </a:solidFill>
              </a:rPr>
              <a:t>Ken:</a:t>
            </a:r>
            <a:r>
              <a:rPr lang="en-US" altLang="zh-CN" sz="3400"/>
              <a:t> Good! So I can enjoy my holiday, and </a:t>
            </a:r>
          </a:p>
          <a:p>
            <a:r>
              <a:rPr lang="en-US" altLang="zh-CN" sz="3400"/>
              <a:t>           when I come back, I’ll plant some trees!</a:t>
            </a:r>
          </a:p>
          <a:p>
            <a:r>
              <a:rPr lang="en-US" altLang="zh-CN" sz="3400">
                <a:solidFill>
                  <a:srgbClr val="3333FF"/>
                </a:solidFill>
              </a:rPr>
              <a:t>Mike:</a:t>
            </a:r>
            <a:r>
              <a:rPr lang="en-US" altLang="zh-CN" sz="3400"/>
              <a:t> That’s the idea! Maybe we can all join </a:t>
            </a:r>
          </a:p>
          <a:p>
            <a:r>
              <a:rPr lang="en-US" altLang="zh-CN" sz="3400"/>
              <a:t>            in and start a small forest!</a:t>
            </a:r>
          </a:p>
        </p:txBody>
      </p:sp>
      <p:sp>
        <p:nvSpPr>
          <p:cNvPr id="199685" name="AutoShape 5"/>
          <p:cNvSpPr>
            <a:spLocks noChangeArrowheads="1"/>
          </p:cNvSpPr>
          <p:nvPr/>
        </p:nvSpPr>
        <p:spPr bwMode="auto">
          <a:xfrm>
            <a:off x="611188" y="260350"/>
            <a:ext cx="7848600" cy="1008063"/>
          </a:xfrm>
          <a:prstGeom prst="roundRect">
            <a:avLst>
              <a:gd name="adj" fmla="val 16667"/>
            </a:avLst>
          </a:prstGeom>
          <a:solidFill>
            <a:srgbClr val="FF99CC">
              <a:alpha val="31000"/>
            </a:srgbClr>
          </a:solidFill>
          <a:ln w="9525" algn="ctr">
            <a:solidFill>
              <a:srgbClr val="666699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9686" name="Text Box 6"/>
          <p:cNvSpPr txBox="1">
            <a:spLocks noChangeArrowheads="1"/>
          </p:cNvSpPr>
          <p:nvPr/>
        </p:nvSpPr>
        <p:spPr bwMode="auto">
          <a:xfrm>
            <a:off x="323850" y="188913"/>
            <a:ext cx="820737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3200"/>
              <a:t> be good for     throw away    turn off      worry about</a:t>
            </a:r>
          </a:p>
        </p:txBody>
      </p:sp>
      <p:sp>
        <p:nvSpPr>
          <p:cNvPr id="199687" name="Text Box 7"/>
          <p:cNvSpPr txBox="1">
            <a:spLocks noChangeArrowheads="1"/>
          </p:cNvSpPr>
          <p:nvPr/>
        </p:nvSpPr>
        <p:spPr bwMode="auto">
          <a:xfrm>
            <a:off x="6370638" y="2781300"/>
            <a:ext cx="30972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 </a:t>
            </a:r>
            <a:r>
              <a:rPr lang="en-US" altLang="zh-CN" sz="3200" i="1">
                <a:solidFill>
                  <a:srgbClr val="FF0066"/>
                </a:solidFill>
              </a:rPr>
              <a:t>are good for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99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68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40" name="Text Box 8"/>
          <p:cNvSpPr txBox="1">
            <a:spLocks noChangeArrowheads="1"/>
          </p:cNvSpPr>
          <p:nvPr/>
        </p:nvSpPr>
        <p:spPr bwMode="auto">
          <a:xfrm>
            <a:off x="107950" y="1028700"/>
            <a:ext cx="8785225" cy="5784850"/>
          </a:xfrm>
          <a:prstGeom prst="rect">
            <a:avLst/>
          </a:prstGeom>
          <a:solidFill>
            <a:schemeClr val="bg1">
              <a:alpha val="61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kumimoji="0" lang="en-US" altLang="zh-CN" sz="3400" dirty="0"/>
              <a:t>1. It is OK to throw used things away. Looking after them takes a lot of time.</a:t>
            </a:r>
          </a:p>
          <a:p>
            <a:r>
              <a:rPr kumimoji="0" lang="en-US" altLang="zh-CN" sz="3400" dirty="0"/>
              <a:t>2. Do not throw away things made of glass, plastic and paper, but recycle them when possible.</a:t>
            </a:r>
          </a:p>
          <a:p>
            <a:r>
              <a:rPr kumimoji="0" lang="en-US" altLang="zh-CN" sz="3400" dirty="0"/>
              <a:t>3. Take a bag when you go shopping.</a:t>
            </a:r>
          </a:p>
          <a:p>
            <a:r>
              <a:rPr kumimoji="0" lang="en-US" altLang="zh-CN" sz="3400" dirty="0"/>
              <a:t>4. Producing electricity and using oil will not cause pollution.</a:t>
            </a:r>
          </a:p>
          <a:p>
            <a:r>
              <a:rPr kumimoji="0" lang="en-US" altLang="zh-CN" sz="3400" dirty="0"/>
              <a:t>5. Turn off lights when you do not need them.</a:t>
            </a:r>
          </a:p>
          <a:p>
            <a:r>
              <a:rPr kumimoji="0" lang="en-US" altLang="zh-CN" sz="3400" dirty="0"/>
              <a:t>6. Ride a bike or walk, and do not often drive your car.</a:t>
            </a:r>
          </a:p>
        </p:txBody>
      </p:sp>
      <p:sp>
        <p:nvSpPr>
          <p:cNvPr id="197641" name="Text Box 9"/>
          <p:cNvSpPr txBox="1">
            <a:spLocks noChangeArrowheads="1"/>
          </p:cNvSpPr>
          <p:nvPr/>
        </p:nvSpPr>
        <p:spPr bwMode="auto">
          <a:xfrm>
            <a:off x="649288" y="404813"/>
            <a:ext cx="609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</a:t>
            </a:r>
          </a:p>
        </p:txBody>
      </p:sp>
      <p:sp>
        <p:nvSpPr>
          <p:cNvPr id="197642" name="Oval 10"/>
          <p:cNvSpPr>
            <a:spLocks noChangeArrowheads="1"/>
          </p:cNvSpPr>
          <p:nvPr/>
        </p:nvSpPr>
        <p:spPr bwMode="auto">
          <a:xfrm>
            <a:off x="0" y="0"/>
            <a:ext cx="1187450" cy="5334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>
                <a:solidFill>
                  <a:srgbClr val="3333FF"/>
                </a:solidFill>
              </a:rPr>
              <a:t>P102</a:t>
            </a:r>
          </a:p>
        </p:txBody>
      </p:sp>
      <p:sp>
        <p:nvSpPr>
          <p:cNvPr id="197643" name="Text Box 11"/>
          <p:cNvSpPr txBox="1">
            <a:spLocks noChangeArrowheads="1"/>
          </p:cNvSpPr>
          <p:nvPr/>
        </p:nvSpPr>
        <p:spPr bwMode="auto">
          <a:xfrm>
            <a:off x="1042988" y="404813"/>
            <a:ext cx="77771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>
                    <a:alpha val="320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69850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chemeClr val="accent2"/>
                </a:solidFill>
                <a:latin typeface="Arial Narrow" panose="020B0606020202030204" pitchFamily="34" charset="0"/>
              </a:rPr>
              <a:t>Listen and check (</a:t>
            </a:r>
            <a:r>
              <a:rPr lang="en-US" altLang="zh-CN" dirty="0">
                <a:solidFill>
                  <a:srgbClr val="FF3300"/>
                </a:solidFill>
              </a:rPr>
              <a:t>√</a:t>
            </a:r>
            <a:r>
              <a:rPr lang="en-US" altLang="zh-CN" dirty="0">
                <a:solidFill>
                  <a:schemeClr val="accent2"/>
                </a:solidFill>
                <a:latin typeface="Arial Narrow" panose="020B0606020202030204" pitchFamily="34" charset="0"/>
              </a:rPr>
              <a:t>) the true sentences.</a:t>
            </a:r>
          </a:p>
        </p:txBody>
      </p:sp>
      <p:sp>
        <p:nvSpPr>
          <p:cNvPr id="197644" name="Rectangle 12"/>
          <p:cNvSpPr>
            <a:spLocks noChangeArrowheads="1"/>
          </p:cNvSpPr>
          <p:nvPr/>
        </p:nvSpPr>
        <p:spPr bwMode="auto">
          <a:xfrm>
            <a:off x="8604250" y="1125538"/>
            <a:ext cx="504825" cy="503237"/>
          </a:xfrm>
          <a:prstGeom prst="rect">
            <a:avLst/>
          </a:prstGeom>
          <a:noFill/>
          <a:ln w="28575" algn="ctr">
            <a:solidFill>
              <a:srgbClr val="00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7645" name="Rectangle 13"/>
          <p:cNvSpPr>
            <a:spLocks noChangeArrowheads="1"/>
          </p:cNvSpPr>
          <p:nvPr/>
        </p:nvSpPr>
        <p:spPr bwMode="auto">
          <a:xfrm>
            <a:off x="8604250" y="2997200"/>
            <a:ext cx="504825" cy="503238"/>
          </a:xfrm>
          <a:prstGeom prst="rect">
            <a:avLst/>
          </a:prstGeom>
          <a:noFill/>
          <a:ln w="28575" algn="ctr">
            <a:solidFill>
              <a:srgbClr val="00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7646" name="Rectangle 14"/>
          <p:cNvSpPr>
            <a:spLocks noChangeArrowheads="1"/>
          </p:cNvSpPr>
          <p:nvPr/>
        </p:nvSpPr>
        <p:spPr bwMode="auto">
          <a:xfrm>
            <a:off x="8604250" y="3646488"/>
            <a:ext cx="504825" cy="503237"/>
          </a:xfrm>
          <a:prstGeom prst="rect">
            <a:avLst/>
          </a:prstGeom>
          <a:noFill/>
          <a:ln w="28575" algn="ctr">
            <a:solidFill>
              <a:srgbClr val="00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7647" name="Rectangle 15"/>
          <p:cNvSpPr>
            <a:spLocks noChangeArrowheads="1"/>
          </p:cNvSpPr>
          <p:nvPr/>
        </p:nvSpPr>
        <p:spPr bwMode="auto">
          <a:xfrm>
            <a:off x="8604250" y="4724400"/>
            <a:ext cx="504825" cy="503238"/>
          </a:xfrm>
          <a:prstGeom prst="rect">
            <a:avLst/>
          </a:prstGeom>
          <a:noFill/>
          <a:ln w="28575" algn="ctr">
            <a:solidFill>
              <a:srgbClr val="00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7648" name="Rectangle 16"/>
          <p:cNvSpPr>
            <a:spLocks noChangeArrowheads="1"/>
          </p:cNvSpPr>
          <p:nvPr/>
        </p:nvSpPr>
        <p:spPr bwMode="auto">
          <a:xfrm>
            <a:off x="8604250" y="5300663"/>
            <a:ext cx="504825" cy="503237"/>
          </a:xfrm>
          <a:prstGeom prst="rect">
            <a:avLst/>
          </a:prstGeom>
          <a:noFill/>
          <a:ln w="28575" algn="ctr">
            <a:solidFill>
              <a:srgbClr val="00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7649" name="Rectangle 17"/>
          <p:cNvSpPr>
            <a:spLocks noChangeArrowheads="1"/>
          </p:cNvSpPr>
          <p:nvPr/>
        </p:nvSpPr>
        <p:spPr bwMode="auto">
          <a:xfrm>
            <a:off x="8604250" y="6238875"/>
            <a:ext cx="504825" cy="503238"/>
          </a:xfrm>
          <a:prstGeom prst="rect">
            <a:avLst/>
          </a:prstGeom>
          <a:noFill/>
          <a:ln w="28575" algn="ctr">
            <a:solidFill>
              <a:srgbClr val="00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7650" name="Rectangle 18"/>
          <p:cNvSpPr>
            <a:spLocks noChangeArrowheads="1"/>
          </p:cNvSpPr>
          <p:nvPr/>
        </p:nvSpPr>
        <p:spPr bwMode="auto">
          <a:xfrm>
            <a:off x="8532813" y="2859088"/>
            <a:ext cx="641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3300"/>
                </a:solidFill>
              </a:rPr>
              <a:t>√</a:t>
            </a:r>
          </a:p>
        </p:txBody>
      </p:sp>
      <p:sp>
        <p:nvSpPr>
          <p:cNvPr id="197651" name="Rectangle 19"/>
          <p:cNvSpPr>
            <a:spLocks noChangeArrowheads="1"/>
          </p:cNvSpPr>
          <p:nvPr/>
        </p:nvSpPr>
        <p:spPr bwMode="auto">
          <a:xfrm>
            <a:off x="8467725" y="3579813"/>
            <a:ext cx="641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3300"/>
                </a:solidFill>
              </a:rPr>
              <a:t>√</a:t>
            </a:r>
          </a:p>
        </p:txBody>
      </p:sp>
      <p:sp>
        <p:nvSpPr>
          <p:cNvPr id="197652" name="Rectangle 20"/>
          <p:cNvSpPr>
            <a:spLocks noChangeArrowheads="1"/>
          </p:cNvSpPr>
          <p:nvPr/>
        </p:nvSpPr>
        <p:spPr bwMode="auto">
          <a:xfrm>
            <a:off x="8467725" y="5235575"/>
            <a:ext cx="641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3300"/>
                </a:solidFill>
              </a:rPr>
              <a:t>√</a:t>
            </a:r>
          </a:p>
        </p:txBody>
      </p:sp>
      <p:sp>
        <p:nvSpPr>
          <p:cNvPr id="197653" name="Rectangle 21"/>
          <p:cNvSpPr>
            <a:spLocks noChangeArrowheads="1"/>
          </p:cNvSpPr>
          <p:nvPr/>
        </p:nvSpPr>
        <p:spPr bwMode="auto">
          <a:xfrm>
            <a:off x="8459788" y="6165850"/>
            <a:ext cx="641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3300"/>
                </a:solidFill>
              </a:rPr>
              <a:t>√</a:t>
            </a:r>
          </a:p>
        </p:txBody>
      </p:sp>
      <p:sp>
        <p:nvSpPr>
          <p:cNvPr id="197654" name="Text Box 22"/>
          <p:cNvSpPr txBox="1">
            <a:spLocks noChangeArrowheads="1"/>
          </p:cNvSpPr>
          <p:nvPr/>
        </p:nvSpPr>
        <p:spPr bwMode="auto">
          <a:xfrm>
            <a:off x="8532813" y="1052513"/>
            <a:ext cx="7921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>
                <a:solidFill>
                  <a:srgbClr val="FF3300"/>
                </a:solidFill>
              </a:rPr>
              <a:t>×</a:t>
            </a:r>
          </a:p>
        </p:txBody>
      </p:sp>
      <p:sp>
        <p:nvSpPr>
          <p:cNvPr id="197655" name="Text Box 23"/>
          <p:cNvSpPr txBox="1">
            <a:spLocks noChangeArrowheads="1"/>
          </p:cNvSpPr>
          <p:nvPr/>
        </p:nvSpPr>
        <p:spPr bwMode="auto">
          <a:xfrm>
            <a:off x="8604250" y="4652963"/>
            <a:ext cx="7921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>
                <a:solidFill>
                  <a:srgbClr val="FF3300"/>
                </a:solidFill>
              </a:rPr>
              <a:t>×</a:t>
            </a:r>
          </a:p>
        </p:txBody>
      </p:sp>
      <p:pic>
        <p:nvPicPr>
          <p:cNvPr id="197656" name="Picture 24" descr="MC900389954[1]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532813" y="476250"/>
            <a:ext cx="611187" cy="57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9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50" grpId="0"/>
      <p:bldP spid="197651" grpId="0"/>
      <p:bldP spid="197652" grpId="0"/>
      <p:bldP spid="197653" grpId="0"/>
      <p:bldP spid="197654" grpId="0"/>
      <p:bldP spid="19765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0748" name="Group 44"/>
          <p:cNvGraphicFramePr>
            <a:graphicFrameLocks noGrp="1"/>
          </p:cNvGraphicFramePr>
          <p:nvPr/>
        </p:nvGraphicFramePr>
        <p:xfrm>
          <a:off x="107950" y="333375"/>
          <a:ext cx="8856663" cy="6205411"/>
        </p:xfrm>
        <a:graphic>
          <a:graphicData uri="http://schemas.openxmlformats.org/drawingml/2006/table">
            <a:tbl>
              <a:tblPr/>
              <a:tblGrid>
                <a:gridCol w="5688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8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9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Advice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Reasons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 Don’t throw away things made of ____________________, but ___________ them.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Throwing things away is wasteful.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2. _____________ your plastic bags when you can and ____________ with you when you go shopping.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Plastic bags ____________ recycle.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3. Use less electricity and oil to ____________.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4. Don’t leave lights on and ____________.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5. _____________ and do not often drive your car.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Producing electricity and using oil may cause _______________.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00749" name="Text Box 45"/>
          <p:cNvSpPr txBox="1">
            <a:spLocks noChangeArrowheads="1"/>
          </p:cNvSpPr>
          <p:nvPr/>
        </p:nvSpPr>
        <p:spPr bwMode="auto">
          <a:xfrm>
            <a:off x="34925" y="1325563"/>
            <a:ext cx="43211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/>
              <a:t> </a:t>
            </a:r>
            <a:r>
              <a:rPr lang="en-US" altLang="zh-CN" sz="2800" i="1">
                <a:solidFill>
                  <a:srgbClr val="FF0066"/>
                </a:solidFill>
              </a:rPr>
              <a:t>glass, plastic and paper</a:t>
            </a:r>
          </a:p>
        </p:txBody>
      </p:sp>
      <p:sp>
        <p:nvSpPr>
          <p:cNvPr id="200750" name="Text Box 46"/>
          <p:cNvSpPr txBox="1">
            <a:spLocks noChangeArrowheads="1"/>
          </p:cNvSpPr>
          <p:nvPr/>
        </p:nvSpPr>
        <p:spPr bwMode="auto">
          <a:xfrm>
            <a:off x="466725" y="1773238"/>
            <a:ext cx="30972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i="1">
                <a:solidFill>
                  <a:srgbClr val="FF0066"/>
                </a:solidFill>
              </a:rPr>
              <a:t> recycle</a:t>
            </a:r>
          </a:p>
        </p:txBody>
      </p:sp>
      <p:sp>
        <p:nvSpPr>
          <p:cNvPr id="200751" name="Text Box 47"/>
          <p:cNvSpPr txBox="1">
            <a:spLocks noChangeArrowheads="1"/>
          </p:cNvSpPr>
          <p:nvPr/>
        </p:nvSpPr>
        <p:spPr bwMode="auto">
          <a:xfrm>
            <a:off x="1042988" y="2333625"/>
            <a:ext cx="19446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i="1">
                <a:solidFill>
                  <a:srgbClr val="FF0066"/>
                </a:solidFill>
              </a:rPr>
              <a:t> Reuse </a:t>
            </a:r>
          </a:p>
        </p:txBody>
      </p:sp>
      <p:sp>
        <p:nvSpPr>
          <p:cNvPr id="200752" name="Text Box 48"/>
          <p:cNvSpPr txBox="1">
            <a:spLocks noChangeArrowheads="1"/>
          </p:cNvSpPr>
          <p:nvPr/>
        </p:nvSpPr>
        <p:spPr bwMode="auto">
          <a:xfrm>
            <a:off x="3059113" y="2765425"/>
            <a:ext cx="30972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i="1">
                <a:solidFill>
                  <a:srgbClr val="FF0066"/>
                </a:solidFill>
              </a:rPr>
              <a:t> take a bag</a:t>
            </a:r>
          </a:p>
        </p:txBody>
      </p:sp>
      <p:sp>
        <p:nvSpPr>
          <p:cNvPr id="200753" name="Text Box 49"/>
          <p:cNvSpPr txBox="1">
            <a:spLocks noChangeArrowheads="1"/>
          </p:cNvSpPr>
          <p:nvPr/>
        </p:nvSpPr>
        <p:spPr bwMode="auto">
          <a:xfrm>
            <a:off x="5867400" y="2765425"/>
            <a:ext cx="30972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i="1">
                <a:solidFill>
                  <a:srgbClr val="FF0066"/>
                </a:solidFill>
              </a:rPr>
              <a:t> are hard to</a:t>
            </a:r>
          </a:p>
        </p:txBody>
      </p:sp>
      <p:sp>
        <p:nvSpPr>
          <p:cNvPr id="200754" name="Text Box 50"/>
          <p:cNvSpPr txBox="1">
            <a:spLocks noChangeArrowheads="1"/>
          </p:cNvSpPr>
          <p:nvPr/>
        </p:nvSpPr>
        <p:spPr bwMode="auto">
          <a:xfrm>
            <a:off x="34925" y="4076700"/>
            <a:ext cx="30972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i="1">
                <a:solidFill>
                  <a:srgbClr val="FF0066"/>
                </a:solidFill>
              </a:rPr>
              <a:t> reduce pollution</a:t>
            </a:r>
          </a:p>
        </p:txBody>
      </p:sp>
      <p:sp>
        <p:nvSpPr>
          <p:cNvPr id="200755" name="Text Box 51"/>
          <p:cNvSpPr txBox="1">
            <a:spLocks noChangeArrowheads="1"/>
          </p:cNvSpPr>
          <p:nvPr/>
        </p:nvSpPr>
        <p:spPr bwMode="auto">
          <a:xfrm>
            <a:off x="34925" y="5013325"/>
            <a:ext cx="30972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i="1">
                <a:solidFill>
                  <a:srgbClr val="FF0066"/>
                </a:solidFill>
              </a:rPr>
              <a:t> waste electricity</a:t>
            </a:r>
          </a:p>
        </p:txBody>
      </p:sp>
      <p:sp>
        <p:nvSpPr>
          <p:cNvPr id="200756" name="Text Box 52"/>
          <p:cNvSpPr txBox="1">
            <a:spLocks noChangeArrowheads="1"/>
          </p:cNvSpPr>
          <p:nvPr/>
        </p:nvSpPr>
        <p:spPr bwMode="auto">
          <a:xfrm>
            <a:off x="611188" y="5573713"/>
            <a:ext cx="30972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i="1">
                <a:solidFill>
                  <a:srgbClr val="FF0066"/>
                </a:solidFill>
              </a:rPr>
              <a:t>Walk or cycle</a:t>
            </a:r>
          </a:p>
        </p:txBody>
      </p:sp>
      <p:sp>
        <p:nvSpPr>
          <p:cNvPr id="200757" name="Text Box 53"/>
          <p:cNvSpPr txBox="1">
            <a:spLocks noChangeArrowheads="1"/>
          </p:cNvSpPr>
          <p:nvPr/>
        </p:nvSpPr>
        <p:spPr bwMode="auto">
          <a:xfrm>
            <a:off x="5938838" y="4941888"/>
            <a:ext cx="20177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i="1">
                <a:solidFill>
                  <a:srgbClr val="FF0066"/>
                </a:solidFill>
              </a:rPr>
              <a:t> pollution</a:t>
            </a:r>
          </a:p>
        </p:txBody>
      </p:sp>
      <p:sp>
        <p:nvSpPr>
          <p:cNvPr id="200758" name="AutoShape 54"/>
          <p:cNvSpPr>
            <a:spLocks noChangeArrowheads="1"/>
          </p:cNvSpPr>
          <p:nvPr/>
        </p:nvSpPr>
        <p:spPr bwMode="auto">
          <a:xfrm>
            <a:off x="107950" y="1557338"/>
            <a:ext cx="8748713" cy="1727200"/>
          </a:xfrm>
          <a:prstGeom prst="cloudCallout">
            <a:avLst>
              <a:gd name="adj1" fmla="val -45699"/>
              <a:gd name="adj2" fmla="val 127847"/>
            </a:avLst>
          </a:prstGeom>
          <a:gradFill rotWithShape="1">
            <a:gsLst>
              <a:gs pos="0">
                <a:srgbClr val="FFFF99">
                  <a:alpha val="99001"/>
                </a:srgb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zh-CN" altLang="zh-CN"/>
          </a:p>
        </p:txBody>
      </p:sp>
      <p:sp>
        <p:nvSpPr>
          <p:cNvPr id="200759" name="Text Box 55"/>
          <p:cNvSpPr txBox="1">
            <a:spLocks noChangeArrowheads="1"/>
          </p:cNvSpPr>
          <p:nvPr/>
        </p:nvSpPr>
        <p:spPr bwMode="auto">
          <a:xfrm>
            <a:off x="1082675" y="2066925"/>
            <a:ext cx="609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9</a:t>
            </a:r>
          </a:p>
        </p:txBody>
      </p:sp>
      <p:sp>
        <p:nvSpPr>
          <p:cNvPr id="200760" name="Oval 56"/>
          <p:cNvSpPr>
            <a:spLocks noChangeArrowheads="1"/>
          </p:cNvSpPr>
          <p:nvPr/>
        </p:nvSpPr>
        <p:spPr bwMode="auto">
          <a:xfrm>
            <a:off x="0" y="908050"/>
            <a:ext cx="1187450" cy="5334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>
                <a:solidFill>
                  <a:srgbClr val="3333FF"/>
                </a:solidFill>
              </a:rPr>
              <a:t>P102</a:t>
            </a:r>
          </a:p>
        </p:txBody>
      </p:sp>
      <p:sp>
        <p:nvSpPr>
          <p:cNvPr id="200761" name="Text Box 57"/>
          <p:cNvSpPr txBox="1">
            <a:spLocks noChangeArrowheads="1"/>
          </p:cNvSpPr>
          <p:nvPr/>
        </p:nvSpPr>
        <p:spPr bwMode="auto">
          <a:xfrm>
            <a:off x="1474788" y="2049463"/>
            <a:ext cx="74183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>
                    <a:alpha val="320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69850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chemeClr val="accent2"/>
                </a:solidFill>
                <a:latin typeface="Arial Narrow" panose="020B0606020202030204" pitchFamily="34" charset="0"/>
              </a:rPr>
              <a:t>Listen again and complete the table.</a:t>
            </a:r>
          </a:p>
        </p:txBody>
      </p:sp>
      <p:pic>
        <p:nvPicPr>
          <p:cNvPr id="200762" name="Picture 58" descr="MC900389954[1]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058150" y="2060575"/>
            <a:ext cx="762000" cy="72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0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"/>
                                        <p:tgtEl>
                                          <p:spTgt spid="200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9" dur="500"/>
                                        <p:tgtEl>
                                          <p:spTgt spid="200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4" dur="500"/>
                                        <p:tgtEl>
                                          <p:spTgt spid="200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9" dur="500"/>
                                        <p:tgtEl>
                                          <p:spTgt spid="200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4" dur="500"/>
                                        <p:tgtEl>
                                          <p:spTgt spid="200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9" dur="500"/>
                                        <p:tgtEl>
                                          <p:spTgt spid="200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4" dur="500"/>
                                        <p:tgtEl>
                                          <p:spTgt spid="200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9" dur="500"/>
                                        <p:tgtEl>
                                          <p:spTgt spid="200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4" dur="500"/>
                                        <p:tgtEl>
                                          <p:spTgt spid="200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749" grpId="0"/>
      <p:bldP spid="200750" grpId="0"/>
      <p:bldP spid="200751" grpId="0"/>
      <p:bldP spid="200752" grpId="0"/>
      <p:bldP spid="200753" grpId="0"/>
      <p:bldP spid="200754" grpId="0"/>
      <p:bldP spid="200755" grpId="0"/>
      <p:bldP spid="200756" grpId="0"/>
      <p:bldP spid="200757" grpId="0"/>
      <p:bldP spid="200758" grpId="0" animBg="1"/>
      <p:bldP spid="200759" grpId="0"/>
      <p:bldP spid="200760" grpId="0" animBg="1"/>
      <p:bldP spid="20076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WordArt 2"/>
          <p:cNvSpPr>
            <a:spLocks noChangeArrowheads="1" noChangeShapeType="1" noTextEdit="1"/>
          </p:cNvSpPr>
          <p:nvPr/>
        </p:nvSpPr>
        <p:spPr bwMode="auto">
          <a:xfrm>
            <a:off x="3059113" y="765175"/>
            <a:ext cx="3240087" cy="79216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kern="10" dirty="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 panose="030F0702030302020204"/>
              </a:rPr>
              <a:t>Review</a:t>
            </a:r>
            <a:endParaRPr lang="zh-CN" altLang="en-US" kern="10" dirty="0">
              <a:ln w="12700">
                <a:solidFill>
                  <a:srgbClr val="EAEAEA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latin typeface="Comic Sans MS" panose="030F0702030302020204"/>
            </a:endParaRPr>
          </a:p>
        </p:txBody>
      </p:sp>
      <p:sp>
        <p:nvSpPr>
          <p:cNvPr id="160775" name="Text Box 7"/>
          <p:cNvSpPr txBox="1">
            <a:spLocks noChangeArrowheads="1"/>
          </p:cNvSpPr>
          <p:nvPr/>
        </p:nvSpPr>
        <p:spPr bwMode="auto">
          <a:xfrm>
            <a:off x="1116013" y="1962150"/>
            <a:ext cx="7200900" cy="3122613"/>
          </a:xfrm>
          <a:prstGeom prst="rect">
            <a:avLst/>
          </a:prstGeom>
          <a:noFill/>
          <a:ln w="9525" algn="ctr">
            <a:solidFill>
              <a:srgbClr val="FFCC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dirty="0"/>
              <a:t>英语中常见的构词法：</a:t>
            </a:r>
          </a:p>
          <a:p>
            <a:pPr>
              <a:spcBef>
                <a:spcPct val="50000"/>
              </a:spcBef>
            </a:pPr>
            <a:r>
              <a:rPr lang="en-US" altLang="zh-CN" dirty="0"/>
              <a:t>1.</a:t>
            </a:r>
            <a:r>
              <a:rPr lang="zh-CN" altLang="en-US" dirty="0"/>
              <a:t>合成法</a:t>
            </a:r>
          </a:p>
          <a:p>
            <a:pPr>
              <a:spcBef>
                <a:spcPct val="50000"/>
              </a:spcBef>
            </a:pPr>
            <a:r>
              <a:rPr lang="en-US" altLang="zh-CN" dirty="0"/>
              <a:t>2. </a:t>
            </a:r>
            <a:r>
              <a:rPr lang="zh-CN" altLang="en-US" dirty="0"/>
              <a:t>派生法 （加前缀、后缀）</a:t>
            </a:r>
          </a:p>
          <a:p>
            <a:pPr>
              <a:spcBef>
                <a:spcPct val="50000"/>
              </a:spcBef>
            </a:pPr>
            <a:r>
              <a:rPr lang="en-US" altLang="zh-CN" dirty="0"/>
              <a:t>3. </a:t>
            </a:r>
            <a:r>
              <a:rPr lang="zh-CN" altLang="en-US" dirty="0"/>
              <a:t>转化法（词性变词形不变）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908" name="Text Box 20"/>
          <p:cNvSpPr txBox="1">
            <a:spLocks noChangeArrowheads="1"/>
          </p:cNvSpPr>
          <p:nvPr/>
        </p:nvSpPr>
        <p:spPr bwMode="auto">
          <a:xfrm>
            <a:off x="215900" y="3759200"/>
            <a:ext cx="8893175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dirty="0"/>
              <a:t>1. Both of the books were ________ to her</a:t>
            </a:r>
          </a:p>
          <a:p>
            <a:r>
              <a:rPr lang="en-US" altLang="zh-CN" dirty="0"/>
              <a:t>and she couldn’t decide which one to buy.</a:t>
            </a:r>
          </a:p>
          <a:p>
            <a:r>
              <a:rPr lang="en-US" altLang="zh-CN" dirty="0"/>
              <a:t>2. How ________ of John to break the cup!</a:t>
            </a:r>
          </a:p>
          <a:p>
            <a:r>
              <a:rPr lang="en-US" altLang="zh-CN" dirty="0"/>
              <a:t>3. The meat has a strange smell. I’m afraid it’s hardly _________.</a:t>
            </a:r>
          </a:p>
        </p:txBody>
      </p:sp>
      <p:sp>
        <p:nvSpPr>
          <p:cNvPr id="165899" name="Rectangle 11"/>
          <p:cNvSpPr>
            <a:spLocks noChangeArrowheads="1"/>
          </p:cNvSpPr>
          <p:nvPr/>
        </p:nvSpPr>
        <p:spPr bwMode="auto">
          <a:xfrm>
            <a:off x="73025" y="1341438"/>
            <a:ext cx="8675688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dirty="0">
                <a:solidFill>
                  <a:srgbClr val="6600CC"/>
                </a:solidFill>
              </a:rPr>
              <a:t>I. </a:t>
            </a:r>
            <a:r>
              <a:rPr lang="zh-CN" altLang="en-US" dirty="0">
                <a:solidFill>
                  <a:srgbClr val="6600CC"/>
                </a:solidFill>
              </a:rPr>
              <a:t>从方框中选择适当的单词并用其正确形式填空。</a:t>
            </a:r>
          </a:p>
        </p:txBody>
      </p:sp>
      <p:sp>
        <p:nvSpPr>
          <p:cNvPr id="165907" name="AutoShape 19"/>
          <p:cNvSpPr>
            <a:spLocks noChangeArrowheads="1"/>
          </p:cNvSpPr>
          <p:nvPr/>
        </p:nvSpPr>
        <p:spPr bwMode="auto">
          <a:xfrm>
            <a:off x="755650" y="2636838"/>
            <a:ext cx="7416800" cy="1008062"/>
          </a:xfrm>
          <a:prstGeom prst="roundRect">
            <a:avLst>
              <a:gd name="adj" fmla="val 16667"/>
            </a:avLst>
          </a:prstGeom>
          <a:solidFill>
            <a:srgbClr val="FFFFCC">
              <a:alpha val="53999"/>
            </a:srgbClr>
          </a:solidFill>
          <a:ln w="9525" algn="ctr">
            <a:solidFill>
              <a:srgbClr val="333399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165891" name="Picture 3" descr="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339975" y="244475"/>
            <a:ext cx="2447925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5895" name="Rectangle 7"/>
          <p:cNvSpPr>
            <a:spLocks noChangeArrowheads="1"/>
          </p:cNvSpPr>
          <p:nvPr/>
        </p:nvSpPr>
        <p:spPr bwMode="auto">
          <a:xfrm>
            <a:off x="3133725" y="460375"/>
            <a:ext cx="1511300" cy="649288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>
                <a:solidFill>
                  <a:srgbClr val="00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4000">
                <a:solidFill>
                  <a:schemeClr val="bg1"/>
                </a:solidFill>
              </a:rPr>
              <a:t>Quiz</a:t>
            </a:r>
          </a:p>
        </p:txBody>
      </p:sp>
      <p:pic>
        <p:nvPicPr>
          <p:cNvPr id="165896" name="Picture 8" descr="e45a5afda8d0afc2358e5eabcd172430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99263" y="188913"/>
            <a:ext cx="1012825" cy="1223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5897" name="Text Box 9"/>
          <p:cNvSpPr txBox="1">
            <a:spLocks noChangeArrowheads="1"/>
          </p:cNvSpPr>
          <p:nvPr/>
        </p:nvSpPr>
        <p:spPr bwMode="auto">
          <a:xfrm>
            <a:off x="4641850" y="382588"/>
            <a:ext cx="2016125" cy="79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">
              <a:lnSpc>
                <a:spcPct val="105000"/>
              </a:lnSpc>
            </a:pPr>
            <a:r>
              <a:rPr lang="zh-CN" altLang="en-US" sz="2200">
                <a:latin typeface="华文细黑" panose="02010600040101010101" pitchFamily="2" charset="-122"/>
                <a:ea typeface="华文细黑" panose="02010600040101010101" pitchFamily="2" charset="-122"/>
              </a:rPr>
              <a:t>注</a:t>
            </a:r>
            <a:r>
              <a:rPr lang="en-US" altLang="zh-CN" sz="2200">
                <a:latin typeface="华文细黑" panose="02010600040101010101" pitchFamily="2" charset="-122"/>
                <a:ea typeface="华文细黑" panose="02010600040101010101" pitchFamily="2" charset="-122"/>
              </a:rPr>
              <a:t>: word </a:t>
            </a:r>
            <a:r>
              <a:rPr lang="zh-CN" altLang="en-US" sz="2200">
                <a:latin typeface="华文细黑" panose="02010600040101010101" pitchFamily="2" charset="-122"/>
                <a:ea typeface="华文细黑" panose="02010600040101010101" pitchFamily="2" charset="-122"/>
              </a:rPr>
              <a:t>文档</a:t>
            </a:r>
          </a:p>
          <a:p>
            <a:pPr algn="ctr" fontAlgn="b">
              <a:lnSpc>
                <a:spcPct val="105000"/>
              </a:lnSpc>
            </a:pPr>
            <a:r>
              <a:rPr lang="zh-CN" altLang="en-US" sz="2200">
                <a:latin typeface="华文细黑" panose="02010600040101010101" pitchFamily="2" charset="-122"/>
                <a:ea typeface="华文细黑" panose="02010600040101010101" pitchFamily="2" charset="-122"/>
              </a:rPr>
              <a:t>点击此处链接</a:t>
            </a:r>
          </a:p>
        </p:txBody>
      </p:sp>
      <p:pic>
        <p:nvPicPr>
          <p:cNvPr id="165898" name="Picture 10" descr="200852091247877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73813" y="1125538"/>
            <a:ext cx="358775" cy="35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5901" name="Rectangle 13"/>
          <p:cNvSpPr>
            <a:spLocks noChangeArrowheads="1"/>
          </p:cNvSpPr>
          <p:nvPr/>
        </p:nvSpPr>
        <p:spPr bwMode="auto">
          <a:xfrm>
            <a:off x="5292725" y="3789363"/>
            <a:ext cx="29511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>
                    <a:alpha val="600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73025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i="1">
                <a:solidFill>
                  <a:srgbClr val="FF0066"/>
                </a:solidFill>
              </a:rPr>
              <a:t>helpful</a:t>
            </a:r>
          </a:p>
        </p:txBody>
      </p:sp>
      <p:sp>
        <p:nvSpPr>
          <p:cNvPr id="165902" name="Rectangle 14"/>
          <p:cNvSpPr>
            <a:spLocks noChangeArrowheads="1"/>
          </p:cNvSpPr>
          <p:nvPr/>
        </p:nvSpPr>
        <p:spPr bwMode="auto">
          <a:xfrm>
            <a:off x="1835150" y="4875213"/>
            <a:ext cx="18002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>
                    <a:alpha val="600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73025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i="1">
                <a:solidFill>
                  <a:srgbClr val="FF0066"/>
                </a:solidFill>
              </a:rPr>
              <a:t>careless</a:t>
            </a:r>
          </a:p>
        </p:txBody>
      </p:sp>
      <p:sp>
        <p:nvSpPr>
          <p:cNvPr id="165903" name="Rectangle 15"/>
          <p:cNvSpPr>
            <a:spLocks noChangeArrowheads="1"/>
          </p:cNvSpPr>
          <p:nvPr/>
        </p:nvSpPr>
        <p:spPr bwMode="auto">
          <a:xfrm>
            <a:off x="2484438" y="5956300"/>
            <a:ext cx="33115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>
                    <a:alpha val="600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73025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i="1">
                <a:solidFill>
                  <a:srgbClr val="FF0066"/>
                </a:solidFill>
              </a:rPr>
              <a:t>eatable</a:t>
            </a:r>
          </a:p>
        </p:txBody>
      </p:sp>
      <p:sp>
        <p:nvSpPr>
          <p:cNvPr id="165906" name="Text Box 18"/>
          <p:cNvSpPr txBox="1">
            <a:spLocks noChangeArrowheads="1"/>
          </p:cNvSpPr>
          <p:nvPr/>
        </p:nvSpPr>
        <p:spPr bwMode="auto">
          <a:xfrm>
            <a:off x="252413" y="2565400"/>
            <a:ext cx="80645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3200" dirty="0"/>
              <a:t>correct   energy    eat    possible</a:t>
            </a:r>
          </a:p>
          <a:p>
            <a:pPr algn="ctr"/>
            <a:r>
              <a:rPr lang="en-US" altLang="zh-CN" sz="3200" dirty="0"/>
              <a:t>appear     help    success    care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65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65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65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901" grpId="0"/>
      <p:bldP spid="165902" grpId="0"/>
      <p:bldP spid="16590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5" name="AutoShape 5"/>
          <p:cNvSpPr>
            <a:spLocks noChangeArrowheads="1"/>
          </p:cNvSpPr>
          <p:nvPr/>
        </p:nvSpPr>
        <p:spPr bwMode="auto">
          <a:xfrm>
            <a:off x="755650" y="404813"/>
            <a:ext cx="7416800" cy="1008062"/>
          </a:xfrm>
          <a:prstGeom prst="roundRect">
            <a:avLst>
              <a:gd name="adj" fmla="val 16667"/>
            </a:avLst>
          </a:prstGeom>
          <a:solidFill>
            <a:srgbClr val="FFFFCC">
              <a:alpha val="53999"/>
            </a:srgbClr>
          </a:solidFill>
          <a:ln w="9525" algn="ctr">
            <a:solidFill>
              <a:srgbClr val="333399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25284" name="Text Box 4"/>
          <p:cNvSpPr txBox="1">
            <a:spLocks noChangeArrowheads="1"/>
          </p:cNvSpPr>
          <p:nvPr/>
        </p:nvSpPr>
        <p:spPr bwMode="auto">
          <a:xfrm>
            <a:off x="179388" y="404813"/>
            <a:ext cx="80645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3200" dirty="0"/>
              <a:t>correct   energy    eat    possible</a:t>
            </a:r>
          </a:p>
          <a:p>
            <a:pPr algn="ctr"/>
            <a:r>
              <a:rPr lang="en-US" altLang="zh-CN" sz="3200" dirty="0"/>
              <a:t>appear     help    success    care</a:t>
            </a:r>
          </a:p>
        </p:txBody>
      </p:sp>
      <p:sp>
        <p:nvSpPr>
          <p:cNvPr id="225286" name="Text Box 6"/>
          <p:cNvSpPr txBox="1">
            <a:spLocks noChangeArrowheads="1"/>
          </p:cNvSpPr>
          <p:nvPr/>
        </p:nvSpPr>
        <p:spPr bwMode="auto">
          <a:xfrm>
            <a:off x="323850" y="1484313"/>
            <a:ext cx="8569325" cy="531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5000"/>
              </a:lnSpc>
            </a:pPr>
            <a:r>
              <a:rPr lang="en-US" altLang="zh-CN" dirty="0"/>
              <a:t>4. Tom is an _________ boy and it seems that he never gets tired.</a:t>
            </a:r>
          </a:p>
          <a:p>
            <a:pPr>
              <a:lnSpc>
                <a:spcPct val="95000"/>
              </a:lnSpc>
            </a:pPr>
            <a:r>
              <a:rPr lang="en-US" altLang="zh-CN" dirty="0"/>
              <a:t>5. I’m afraid that it’s __________ for us to get there before eight.</a:t>
            </a:r>
          </a:p>
          <a:p>
            <a:pPr>
              <a:lnSpc>
                <a:spcPct val="95000"/>
              </a:lnSpc>
            </a:pPr>
            <a:r>
              <a:rPr lang="en-US" altLang="zh-CN" dirty="0"/>
              <a:t>6. The sun ___________ behind the clouds and it began to rain.</a:t>
            </a:r>
          </a:p>
          <a:p>
            <a:pPr>
              <a:lnSpc>
                <a:spcPct val="95000"/>
              </a:lnSpc>
            </a:pPr>
            <a:r>
              <a:rPr lang="en-US" altLang="zh-CN" dirty="0"/>
              <a:t>7. I’m sorry to say your answer is __________. Please try again.</a:t>
            </a:r>
          </a:p>
          <a:p>
            <a:pPr>
              <a:lnSpc>
                <a:spcPct val="95000"/>
              </a:lnSpc>
            </a:pPr>
            <a:r>
              <a:rPr lang="en-US" altLang="zh-CN" dirty="0"/>
              <a:t>8. It’s not easy to become a ___________ actor.</a:t>
            </a:r>
          </a:p>
        </p:txBody>
      </p:sp>
      <p:sp>
        <p:nvSpPr>
          <p:cNvPr id="225287" name="Rectangle 7"/>
          <p:cNvSpPr>
            <a:spLocks noChangeArrowheads="1"/>
          </p:cNvSpPr>
          <p:nvPr/>
        </p:nvSpPr>
        <p:spPr bwMode="auto">
          <a:xfrm>
            <a:off x="2989263" y="1419225"/>
            <a:ext cx="29511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>
                    <a:alpha val="600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73025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i="1">
                <a:solidFill>
                  <a:srgbClr val="FF0066"/>
                </a:solidFill>
              </a:rPr>
              <a:t>energetic</a:t>
            </a:r>
          </a:p>
        </p:txBody>
      </p:sp>
      <p:sp>
        <p:nvSpPr>
          <p:cNvPr id="225288" name="Rectangle 8"/>
          <p:cNvSpPr>
            <a:spLocks noChangeArrowheads="1"/>
          </p:cNvSpPr>
          <p:nvPr/>
        </p:nvSpPr>
        <p:spPr bwMode="auto">
          <a:xfrm>
            <a:off x="4645025" y="2492375"/>
            <a:ext cx="29511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>
                    <a:alpha val="600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73025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i="1">
                <a:solidFill>
                  <a:srgbClr val="FF0066"/>
                </a:solidFill>
              </a:rPr>
              <a:t>impossible</a:t>
            </a:r>
          </a:p>
        </p:txBody>
      </p:sp>
      <p:sp>
        <p:nvSpPr>
          <p:cNvPr id="225289" name="Rectangle 9"/>
          <p:cNvSpPr>
            <a:spLocks noChangeArrowheads="1"/>
          </p:cNvSpPr>
          <p:nvPr/>
        </p:nvSpPr>
        <p:spPr bwMode="auto">
          <a:xfrm>
            <a:off x="2628900" y="3573463"/>
            <a:ext cx="29511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>
                    <a:alpha val="600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73025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i="1">
                <a:solidFill>
                  <a:srgbClr val="FF0066"/>
                </a:solidFill>
              </a:rPr>
              <a:t>disappeared</a:t>
            </a:r>
          </a:p>
        </p:txBody>
      </p:sp>
      <p:sp>
        <p:nvSpPr>
          <p:cNvPr id="225290" name="Rectangle 10"/>
          <p:cNvSpPr>
            <a:spLocks noChangeArrowheads="1"/>
          </p:cNvSpPr>
          <p:nvPr/>
        </p:nvSpPr>
        <p:spPr bwMode="auto">
          <a:xfrm>
            <a:off x="541338" y="5084763"/>
            <a:ext cx="29511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>
                    <a:alpha val="600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73025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i="1">
                <a:solidFill>
                  <a:srgbClr val="FF0066"/>
                </a:solidFill>
              </a:rPr>
              <a:t>incorrect</a:t>
            </a:r>
          </a:p>
        </p:txBody>
      </p:sp>
      <p:sp>
        <p:nvSpPr>
          <p:cNvPr id="225291" name="Rectangle 11"/>
          <p:cNvSpPr>
            <a:spLocks noChangeArrowheads="1"/>
          </p:cNvSpPr>
          <p:nvPr/>
        </p:nvSpPr>
        <p:spPr bwMode="auto">
          <a:xfrm>
            <a:off x="5942013" y="5661025"/>
            <a:ext cx="29511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>
                    <a:alpha val="600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73025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i="1">
                <a:solidFill>
                  <a:srgbClr val="FF0066"/>
                </a:solidFill>
              </a:rPr>
              <a:t>successful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25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25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25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25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225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87" grpId="0"/>
      <p:bldP spid="225288" grpId="0"/>
      <p:bldP spid="225289" grpId="0"/>
      <p:bldP spid="225290" grpId="0"/>
      <p:bldP spid="225291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8" name="Text Box 4"/>
          <p:cNvSpPr txBox="1">
            <a:spLocks noChangeArrowheads="1"/>
          </p:cNvSpPr>
          <p:nvPr/>
        </p:nvSpPr>
        <p:spPr bwMode="auto">
          <a:xfrm>
            <a:off x="250825" y="561975"/>
            <a:ext cx="8642350" cy="544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15000"/>
              </a:spcBef>
            </a:pPr>
            <a:r>
              <a:rPr lang="en-US" altLang="zh-CN" dirty="0">
                <a:solidFill>
                  <a:srgbClr val="6600CC"/>
                </a:solidFill>
              </a:rPr>
              <a:t>Ⅱ.</a:t>
            </a:r>
            <a:r>
              <a:rPr lang="zh-CN" altLang="en-US" dirty="0">
                <a:solidFill>
                  <a:srgbClr val="6600CC"/>
                </a:solidFill>
              </a:rPr>
              <a:t>完成下列同义句。</a:t>
            </a:r>
          </a:p>
          <a:p>
            <a:pPr>
              <a:spcBef>
                <a:spcPct val="15000"/>
              </a:spcBef>
            </a:pPr>
            <a:r>
              <a:rPr lang="en-US" altLang="zh-CN" dirty="0"/>
              <a:t>1. It’s not polite to speak to others with your mouth full of food.</a:t>
            </a:r>
          </a:p>
          <a:p>
            <a:pPr>
              <a:spcBef>
                <a:spcPct val="15000"/>
              </a:spcBef>
            </a:pPr>
            <a:r>
              <a:rPr lang="en-US" altLang="zh-CN" dirty="0"/>
              <a:t>   It’s _________ to speak to others with your mouth full of food.</a:t>
            </a:r>
          </a:p>
          <a:p>
            <a:pPr>
              <a:spcBef>
                <a:spcPct val="15000"/>
              </a:spcBef>
            </a:pPr>
            <a:r>
              <a:rPr lang="en-US" altLang="zh-CN" dirty="0"/>
              <a:t>2. The teacher asked him to write the composition again.</a:t>
            </a:r>
          </a:p>
          <a:p>
            <a:pPr>
              <a:spcBef>
                <a:spcPct val="15000"/>
              </a:spcBef>
            </a:pPr>
            <a:r>
              <a:rPr lang="en-US" altLang="zh-CN" dirty="0"/>
              <a:t>    The teacher asked him to _________ the</a:t>
            </a:r>
          </a:p>
          <a:p>
            <a:pPr>
              <a:spcBef>
                <a:spcPct val="15000"/>
              </a:spcBef>
            </a:pPr>
            <a:r>
              <a:rPr lang="en-US" altLang="zh-CN" dirty="0"/>
              <a:t>composition.</a:t>
            </a:r>
          </a:p>
        </p:txBody>
      </p:sp>
      <p:sp>
        <p:nvSpPr>
          <p:cNvPr id="226309" name="Rectangle 5"/>
          <p:cNvSpPr>
            <a:spLocks noChangeArrowheads="1"/>
          </p:cNvSpPr>
          <p:nvPr/>
        </p:nvSpPr>
        <p:spPr bwMode="auto">
          <a:xfrm>
            <a:off x="1403350" y="2349500"/>
            <a:ext cx="29511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>
                    <a:alpha val="600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73025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i="1">
                <a:solidFill>
                  <a:srgbClr val="FF0066"/>
                </a:solidFill>
              </a:rPr>
              <a:t>impolite</a:t>
            </a:r>
          </a:p>
        </p:txBody>
      </p:sp>
      <p:sp>
        <p:nvSpPr>
          <p:cNvPr id="226310" name="Rectangle 6"/>
          <p:cNvSpPr>
            <a:spLocks noChangeArrowheads="1"/>
          </p:cNvSpPr>
          <p:nvPr/>
        </p:nvSpPr>
        <p:spPr bwMode="auto">
          <a:xfrm>
            <a:off x="6084888" y="4732338"/>
            <a:ext cx="29511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>
                    <a:alpha val="600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73025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i="1">
                <a:solidFill>
                  <a:srgbClr val="FF0066"/>
                </a:solidFill>
              </a:rPr>
              <a:t>rewrite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26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26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09" grpId="0"/>
      <p:bldP spid="2263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8" name="WordArt 4"/>
          <p:cNvSpPr>
            <a:spLocks noChangeArrowheads="1" noChangeShapeType="1" noTextEdit="1"/>
          </p:cNvSpPr>
          <p:nvPr/>
        </p:nvSpPr>
        <p:spPr bwMode="auto">
          <a:xfrm>
            <a:off x="3203575" y="549275"/>
            <a:ext cx="2474913" cy="6096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altLang="zh-CN" kern="10" dirty="0">
                <a:ln w="12700">
                  <a:solidFill>
                    <a:srgbClr val="B2B2B2"/>
                  </a:solidFill>
                  <a:round/>
                </a:ln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Comic Sans MS" panose="030F0702030302020204"/>
              </a:rPr>
              <a:t>Observe</a:t>
            </a:r>
            <a:endParaRPr lang="zh-CN" altLang="en-US" kern="10" dirty="0">
              <a:ln w="12700">
                <a:solidFill>
                  <a:srgbClr val="B2B2B2"/>
                </a:solidFill>
                <a:round/>
              </a:ln>
              <a:gradFill rotWithShape="0">
                <a:gsLst>
                  <a:gs pos="0">
                    <a:srgbClr val="520402"/>
                  </a:gs>
                  <a:gs pos="100000">
                    <a:srgbClr val="FFCC00"/>
                  </a:gs>
                </a:gsLst>
                <a:lin ang="5400000" scaled="1"/>
              </a:gradFill>
              <a:effectLst>
                <a:outerShdw dist="35921" dir="2700000" sy="50000" rotWithShape="0">
                  <a:srgbClr val="875B0D">
                    <a:alpha val="70000"/>
                  </a:srgbClr>
                </a:outerShdw>
              </a:effectLst>
              <a:latin typeface="Comic Sans MS" panose="030F0702030302020204"/>
            </a:endParaRPr>
          </a:p>
        </p:txBody>
      </p:sp>
      <p:sp>
        <p:nvSpPr>
          <p:cNvPr id="210949" name="Text Box 5"/>
          <p:cNvSpPr txBox="1">
            <a:spLocks noChangeArrowheads="1"/>
          </p:cNvSpPr>
          <p:nvPr/>
        </p:nvSpPr>
        <p:spPr bwMode="auto">
          <a:xfrm>
            <a:off x="468313" y="1341438"/>
            <a:ext cx="8135937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rgbClr val="6600CC"/>
                </a:solidFill>
                <a:latin typeface="Arial Narrow" panose="020B0606020202030204" pitchFamily="34" charset="0"/>
              </a:rPr>
              <a:t>Observe the following sentences carefully. They are all from this module.</a:t>
            </a:r>
          </a:p>
        </p:txBody>
      </p:sp>
      <p:sp>
        <p:nvSpPr>
          <p:cNvPr id="210950" name="Text Box 6"/>
          <p:cNvSpPr txBox="1">
            <a:spLocks noChangeArrowheads="1"/>
          </p:cNvSpPr>
          <p:nvPr/>
        </p:nvSpPr>
        <p:spPr bwMode="auto">
          <a:xfrm>
            <a:off x="539750" y="2565400"/>
            <a:ext cx="8135938" cy="393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dirty="0"/>
              <a:t>1. </a:t>
            </a:r>
            <a:r>
              <a:rPr lang="en-US" altLang="zh-CN" dirty="0">
                <a:solidFill>
                  <a:srgbClr val="FF3300"/>
                </a:solidFill>
              </a:rPr>
              <a:t>Reuse</a:t>
            </a:r>
            <a:r>
              <a:rPr lang="en-US" altLang="zh-CN" dirty="0"/>
              <a:t> means “use again”.</a:t>
            </a:r>
          </a:p>
          <a:p>
            <a:r>
              <a:rPr lang="en-US" altLang="zh-CN" dirty="0"/>
              <a:t>2. Though </a:t>
            </a:r>
            <a:r>
              <a:rPr lang="en-US" altLang="zh-CN" dirty="0">
                <a:solidFill>
                  <a:srgbClr val="FF3300"/>
                </a:solidFill>
              </a:rPr>
              <a:t>pollution</a:t>
            </a:r>
            <a:r>
              <a:rPr lang="en-US" altLang="zh-CN" dirty="0"/>
              <a:t> is heavy now, I don’t think it’s </a:t>
            </a:r>
            <a:r>
              <a:rPr lang="en-US" altLang="zh-CN" dirty="0">
                <a:solidFill>
                  <a:srgbClr val="FF3300"/>
                </a:solidFill>
              </a:rPr>
              <a:t>hopeless</a:t>
            </a:r>
            <a:r>
              <a:rPr lang="en-US" altLang="zh-CN" dirty="0"/>
              <a:t>.</a:t>
            </a:r>
          </a:p>
          <a:p>
            <a:r>
              <a:rPr lang="en-US" altLang="zh-CN" dirty="0"/>
              <a:t>3. If the rivers are polluted, </a:t>
            </a:r>
            <a:r>
              <a:rPr lang="en-US" altLang="zh-CN" dirty="0">
                <a:solidFill>
                  <a:srgbClr val="FF3300"/>
                </a:solidFill>
              </a:rPr>
              <a:t>farmers</a:t>
            </a:r>
            <a:r>
              <a:rPr lang="en-US" altLang="zh-CN" dirty="0"/>
              <a:t> can’t use the water for their crops.</a:t>
            </a:r>
          </a:p>
          <a:p>
            <a:r>
              <a:rPr lang="en-US" altLang="zh-CN" dirty="0"/>
              <a:t>4. If </a:t>
            </a:r>
            <a:r>
              <a:rPr lang="en-US" altLang="zh-CN" dirty="0">
                <a:solidFill>
                  <a:srgbClr val="FF3300"/>
                </a:solidFill>
              </a:rPr>
              <a:t>everyone</a:t>
            </a:r>
            <a:r>
              <a:rPr lang="en-US" altLang="zh-CN" dirty="0"/>
              <a:t> starts to do </a:t>
            </a:r>
            <a:r>
              <a:rPr lang="en-US" altLang="zh-CN" dirty="0">
                <a:solidFill>
                  <a:srgbClr val="FF3300"/>
                </a:solidFill>
              </a:rPr>
              <a:t>something</a:t>
            </a:r>
            <a:r>
              <a:rPr lang="en-US" altLang="zh-CN" dirty="0"/>
              <a:t>, the world will be saved.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0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50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2" name="Text Box 4"/>
          <p:cNvSpPr txBox="1">
            <a:spLocks noChangeArrowheads="1"/>
          </p:cNvSpPr>
          <p:nvPr/>
        </p:nvSpPr>
        <p:spPr bwMode="auto">
          <a:xfrm>
            <a:off x="323850" y="309563"/>
            <a:ext cx="8569325" cy="635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5000"/>
              </a:lnSpc>
            </a:pPr>
            <a:r>
              <a:rPr lang="en-US" altLang="zh-CN" dirty="0"/>
              <a:t>3. He’s not popular with some of the neighbors.</a:t>
            </a:r>
          </a:p>
          <a:p>
            <a:pPr>
              <a:lnSpc>
                <a:spcPct val="95000"/>
              </a:lnSpc>
            </a:pPr>
            <a:r>
              <a:rPr lang="en-US" altLang="zh-CN" dirty="0"/>
              <a:t>   He’s _________ with some of the neighbors.</a:t>
            </a:r>
          </a:p>
          <a:p>
            <a:pPr>
              <a:lnSpc>
                <a:spcPct val="95000"/>
              </a:lnSpc>
            </a:pPr>
            <a:r>
              <a:rPr lang="en-US" altLang="zh-CN" dirty="0"/>
              <a:t>4. I hate sweet food. Especially, I don’t like</a:t>
            </a:r>
          </a:p>
          <a:p>
            <a:pPr>
              <a:lnSpc>
                <a:spcPct val="95000"/>
              </a:lnSpc>
            </a:pPr>
            <a:r>
              <a:rPr lang="en-US" altLang="zh-CN" dirty="0"/>
              <a:t>eating cake.</a:t>
            </a:r>
          </a:p>
          <a:p>
            <a:pPr>
              <a:lnSpc>
                <a:spcPct val="95000"/>
              </a:lnSpc>
            </a:pPr>
            <a:r>
              <a:rPr lang="en-US" altLang="zh-CN" dirty="0"/>
              <a:t>   I hate sweet food. Especially, I _________ eating cake.</a:t>
            </a:r>
          </a:p>
          <a:p>
            <a:pPr>
              <a:lnSpc>
                <a:spcPct val="95000"/>
              </a:lnSpc>
            </a:pPr>
            <a:r>
              <a:rPr lang="en-US" altLang="zh-CN" dirty="0"/>
              <a:t>5. Hamburgers, candy and ice cream aren’t healthy food.</a:t>
            </a:r>
          </a:p>
          <a:p>
            <a:pPr>
              <a:lnSpc>
                <a:spcPct val="95000"/>
              </a:lnSpc>
            </a:pPr>
            <a:r>
              <a:rPr lang="en-US" altLang="zh-CN" dirty="0"/>
              <a:t>    Hamburgers, candy and ice cream are ________ food.</a:t>
            </a:r>
          </a:p>
        </p:txBody>
      </p:sp>
      <p:sp>
        <p:nvSpPr>
          <p:cNvPr id="227333" name="Rectangle 5"/>
          <p:cNvSpPr>
            <a:spLocks noChangeArrowheads="1"/>
          </p:cNvSpPr>
          <p:nvPr/>
        </p:nvSpPr>
        <p:spPr bwMode="auto">
          <a:xfrm>
            <a:off x="1692275" y="1341438"/>
            <a:ext cx="29511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>
                    <a:alpha val="600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73025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i="1">
                <a:solidFill>
                  <a:srgbClr val="FF0066"/>
                </a:solidFill>
              </a:rPr>
              <a:t>unpopular</a:t>
            </a:r>
          </a:p>
        </p:txBody>
      </p:sp>
      <p:sp>
        <p:nvSpPr>
          <p:cNvPr id="227334" name="Rectangle 6"/>
          <p:cNvSpPr>
            <a:spLocks noChangeArrowheads="1"/>
          </p:cNvSpPr>
          <p:nvPr/>
        </p:nvSpPr>
        <p:spPr bwMode="auto">
          <a:xfrm>
            <a:off x="684213" y="3933825"/>
            <a:ext cx="29511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>
                    <a:alpha val="600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73025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i="1">
                <a:solidFill>
                  <a:srgbClr val="FF0066"/>
                </a:solidFill>
              </a:rPr>
              <a:t>dislike</a:t>
            </a:r>
          </a:p>
        </p:txBody>
      </p:sp>
      <p:sp>
        <p:nvSpPr>
          <p:cNvPr id="227335" name="Rectangle 7"/>
          <p:cNvSpPr>
            <a:spLocks noChangeArrowheads="1"/>
          </p:cNvSpPr>
          <p:nvPr/>
        </p:nvSpPr>
        <p:spPr bwMode="auto">
          <a:xfrm>
            <a:off x="250825" y="5956300"/>
            <a:ext cx="29511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>
                    <a:alpha val="600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73025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i="1">
                <a:solidFill>
                  <a:srgbClr val="FF0066"/>
                </a:solidFill>
              </a:rPr>
              <a:t>unhealthy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27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27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27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3" grpId="0"/>
      <p:bldP spid="227334" grpId="0"/>
      <p:bldP spid="22733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ChangeArrowheads="1"/>
          </p:cNvSpPr>
          <p:nvPr/>
        </p:nvSpPr>
        <p:spPr bwMode="auto">
          <a:xfrm>
            <a:off x="827584" y="2060848"/>
            <a:ext cx="7848872" cy="3386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535305" indent="-535305">
              <a:lnSpc>
                <a:spcPct val="120000"/>
              </a:lnSpc>
              <a:tabLst>
                <a:tab pos="228600" algn="l"/>
              </a:tabLst>
            </a:pPr>
            <a:r>
              <a:rPr lang="en-US" altLang="zh-CN" dirty="0"/>
              <a:t>1. Search for more information about pollution. Make an oral presentation to your class.</a:t>
            </a:r>
          </a:p>
          <a:p>
            <a:pPr marL="535305" indent="-535305">
              <a:lnSpc>
                <a:spcPct val="120000"/>
              </a:lnSpc>
              <a:tabLst>
                <a:tab pos="228600" algn="l"/>
              </a:tabLst>
            </a:pPr>
            <a:r>
              <a:rPr lang="en-US" altLang="zh-CN" dirty="0"/>
              <a:t>2. Finish the exercises in </a:t>
            </a:r>
            <a:r>
              <a:rPr lang="en-US" altLang="zh-CN" i="1" dirty="0">
                <a:solidFill>
                  <a:srgbClr val="6600CC"/>
                </a:solidFill>
              </a:rPr>
              <a:t>Learning English</a:t>
            </a:r>
            <a:r>
              <a:rPr lang="en-US" altLang="zh-CN" dirty="0" smtClean="0"/>
              <a:t>. </a:t>
            </a:r>
            <a:endParaRPr lang="en-US" altLang="zh-CN" dirty="0"/>
          </a:p>
        </p:txBody>
      </p:sp>
      <p:sp>
        <p:nvSpPr>
          <p:cNvPr id="153603" name="Text Box 3"/>
          <p:cNvSpPr txBox="1">
            <a:spLocks noChangeArrowheads="1"/>
          </p:cNvSpPr>
          <p:nvPr/>
        </p:nvSpPr>
        <p:spPr bwMode="auto">
          <a:xfrm>
            <a:off x="2915816" y="1063625"/>
            <a:ext cx="2498725" cy="730250"/>
          </a:xfrm>
          <a:prstGeom prst="rect">
            <a:avLst/>
          </a:prstGeom>
          <a:solidFill>
            <a:srgbClr val="9933FF"/>
          </a:solidFill>
          <a:ln w="28575" cmpd="dbl">
            <a:solidFill>
              <a:srgbClr val="969696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 dirty="0">
                <a:solidFill>
                  <a:schemeClr val="bg1"/>
                </a:solidFill>
              </a:rPr>
              <a:t>Homework</a:t>
            </a:r>
          </a:p>
        </p:txBody>
      </p:sp>
      <p:pic>
        <p:nvPicPr>
          <p:cNvPr id="153606" name="Picture 6" descr="8514258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52120" y="808487"/>
            <a:ext cx="1223963" cy="1223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2" name="Text Box 4"/>
          <p:cNvSpPr txBox="1">
            <a:spLocks noChangeArrowheads="1"/>
          </p:cNvSpPr>
          <p:nvPr/>
        </p:nvSpPr>
        <p:spPr bwMode="auto">
          <a:xfrm>
            <a:off x="323850" y="260350"/>
            <a:ext cx="8424863" cy="635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5000"/>
              </a:lnSpc>
            </a:pPr>
            <a:r>
              <a:rPr lang="en-US" altLang="zh-CN" dirty="0"/>
              <a:t>5. We all need a </a:t>
            </a:r>
            <a:r>
              <a:rPr lang="en-US" altLang="zh-CN" dirty="0">
                <a:solidFill>
                  <a:srgbClr val="FF3300"/>
                </a:solidFill>
              </a:rPr>
              <a:t>healthy</a:t>
            </a:r>
            <a:r>
              <a:rPr lang="en-US" altLang="zh-CN" dirty="0"/>
              <a:t> environment, but we produce </a:t>
            </a:r>
            <a:r>
              <a:rPr lang="en-US" altLang="zh-CN" dirty="0">
                <a:solidFill>
                  <a:srgbClr val="FF3300"/>
                </a:solidFill>
              </a:rPr>
              <a:t>waste</a:t>
            </a:r>
            <a:r>
              <a:rPr lang="en-US" altLang="zh-CN" dirty="0"/>
              <a:t> every day, and it is </a:t>
            </a:r>
            <a:r>
              <a:rPr lang="en-US" altLang="zh-CN" dirty="0">
                <a:solidFill>
                  <a:srgbClr val="FF3300"/>
                </a:solidFill>
              </a:rPr>
              <a:t>harmful</a:t>
            </a:r>
            <a:r>
              <a:rPr lang="en-US" altLang="zh-CN" dirty="0"/>
              <a:t> to our environment.</a:t>
            </a:r>
          </a:p>
          <a:p>
            <a:pPr>
              <a:lnSpc>
                <a:spcPct val="95000"/>
              </a:lnSpc>
            </a:pPr>
            <a:r>
              <a:rPr lang="en-US" altLang="zh-CN" dirty="0"/>
              <a:t>6. Do not </a:t>
            </a:r>
            <a:r>
              <a:rPr lang="en-US" altLang="zh-CN" dirty="0">
                <a:solidFill>
                  <a:srgbClr val="FF3300"/>
                </a:solidFill>
              </a:rPr>
              <a:t>waste</a:t>
            </a:r>
            <a:r>
              <a:rPr lang="en-US" altLang="zh-CN" dirty="0"/>
              <a:t> things.</a:t>
            </a:r>
          </a:p>
          <a:p>
            <a:pPr>
              <a:lnSpc>
                <a:spcPct val="95000"/>
              </a:lnSpc>
            </a:pPr>
            <a:r>
              <a:rPr lang="en-US" altLang="zh-CN" dirty="0"/>
              <a:t>7. Repeat these three words daily: reduce, </a:t>
            </a:r>
            <a:r>
              <a:rPr lang="en-US" altLang="zh-CN" dirty="0">
                <a:solidFill>
                  <a:srgbClr val="FF3300"/>
                </a:solidFill>
              </a:rPr>
              <a:t>reuse</a:t>
            </a:r>
            <a:r>
              <a:rPr lang="en-US" altLang="zh-CN" dirty="0"/>
              <a:t> and </a:t>
            </a:r>
            <a:r>
              <a:rPr lang="en-US" altLang="zh-CN" dirty="0">
                <a:solidFill>
                  <a:srgbClr val="FF3300"/>
                </a:solidFill>
              </a:rPr>
              <a:t>recycle</a:t>
            </a:r>
            <a:r>
              <a:rPr lang="en-US" altLang="zh-CN" dirty="0"/>
              <a:t>.</a:t>
            </a:r>
          </a:p>
          <a:p>
            <a:pPr>
              <a:lnSpc>
                <a:spcPct val="95000"/>
              </a:lnSpc>
            </a:pPr>
            <a:r>
              <a:rPr lang="en-US" altLang="zh-CN" dirty="0"/>
              <a:t>8. Before you buy </a:t>
            </a:r>
            <a:r>
              <a:rPr lang="en-US" altLang="zh-CN" dirty="0">
                <a:solidFill>
                  <a:srgbClr val="FF3300"/>
                </a:solidFill>
              </a:rPr>
              <a:t>something</a:t>
            </a:r>
            <a:r>
              <a:rPr lang="en-US" altLang="zh-CN" dirty="0"/>
              <a:t> new, think whether it is </a:t>
            </a:r>
            <a:r>
              <a:rPr lang="en-US" altLang="zh-CN" dirty="0">
                <a:solidFill>
                  <a:srgbClr val="FF3300"/>
                </a:solidFill>
              </a:rPr>
              <a:t>really</a:t>
            </a:r>
            <a:r>
              <a:rPr lang="en-US" altLang="zh-CN" dirty="0"/>
              <a:t> necessary because maybe old one is just as good!</a:t>
            </a:r>
          </a:p>
          <a:p>
            <a:pPr>
              <a:lnSpc>
                <a:spcPct val="95000"/>
              </a:lnSpc>
            </a:pPr>
            <a:r>
              <a:rPr lang="en-US" altLang="zh-CN" dirty="0"/>
              <a:t>9. …but let’s take these simple steps today so that we will save the world for our </a:t>
            </a:r>
            <a:r>
              <a:rPr lang="en-US" altLang="zh-CN" dirty="0">
                <a:solidFill>
                  <a:srgbClr val="FF3300"/>
                </a:solidFill>
              </a:rPr>
              <a:t>grandsons</a:t>
            </a:r>
            <a:r>
              <a:rPr lang="en-US" altLang="zh-CN" dirty="0"/>
              <a:t> and </a:t>
            </a:r>
            <a:r>
              <a:rPr lang="en-US" altLang="zh-CN" dirty="0">
                <a:solidFill>
                  <a:srgbClr val="FF3300"/>
                </a:solidFill>
              </a:rPr>
              <a:t>granddaughters</a:t>
            </a:r>
            <a:r>
              <a:rPr lang="en-US" altLang="zh-CN" dirty="0"/>
              <a:t> tomorrow.</a:t>
            </a:r>
          </a:p>
        </p:txBody>
      </p:sp>
      <p:sp>
        <p:nvSpPr>
          <p:cNvPr id="211973" name="Oval 5"/>
          <p:cNvSpPr>
            <a:spLocks noChangeArrowheads="1"/>
          </p:cNvSpPr>
          <p:nvPr/>
        </p:nvSpPr>
        <p:spPr bwMode="auto">
          <a:xfrm>
            <a:off x="2700338" y="836613"/>
            <a:ext cx="1295400" cy="576262"/>
          </a:xfrm>
          <a:prstGeom prst="ellipse">
            <a:avLst/>
          </a:prstGeom>
          <a:noFill/>
          <a:ln w="28575" algn="ctr">
            <a:solidFill>
              <a:srgbClr val="339966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1974" name="Oval 6"/>
          <p:cNvSpPr>
            <a:spLocks noChangeArrowheads="1"/>
          </p:cNvSpPr>
          <p:nvPr/>
        </p:nvSpPr>
        <p:spPr bwMode="auto">
          <a:xfrm>
            <a:off x="2195513" y="1844675"/>
            <a:ext cx="1295400" cy="576263"/>
          </a:xfrm>
          <a:prstGeom prst="ellipse">
            <a:avLst/>
          </a:prstGeom>
          <a:noFill/>
          <a:ln w="28575" algn="ctr">
            <a:solidFill>
              <a:srgbClr val="339966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1975" name="Line 7"/>
          <p:cNvSpPr>
            <a:spLocks noChangeShapeType="1"/>
          </p:cNvSpPr>
          <p:nvPr/>
        </p:nvSpPr>
        <p:spPr bwMode="auto">
          <a:xfrm flipH="1">
            <a:off x="2987675" y="1412875"/>
            <a:ext cx="215900" cy="431800"/>
          </a:xfrm>
          <a:prstGeom prst="line">
            <a:avLst/>
          </a:prstGeom>
          <a:noFill/>
          <a:ln w="28575">
            <a:solidFill>
              <a:srgbClr val="339966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1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11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211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11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972" grpId="0"/>
      <p:bldP spid="211973" grpId="0" animBg="1"/>
      <p:bldP spid="211974" grpId="0" animBg="1"/>
      <p:bldP spid="21197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6" name="Text Box 4"/>
          <p:cNvSpPr txBox="1">
            <a:spLocks noChangeArrowheads="1"/>
          </p:cNvSpPr>
          <p:nvPr/>
        </p:nvSpPr>
        <p:spPr bwMode="auto">
          <a:xfrm>
            <a:off x="395288" y="298450"/>
            <a:ext cx="8497887" cy="622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3000"/>
              </a:lnSpc>
            </a:pPr>
            <a:r>
              <a:rPr lang="en-US" altLang="zh-CN"/>
              <a:t>1. _______ (use) means “use again”.</a:t>
            </a:r>
          </a:p>
          <a:p>
            <a:pPr>
              <a:lnSpc>
                <a:spcPct val="93000"/>
              </a:lnSpc>
            </a:pPr>
            <a:r>
              <a:rPr lang="en-US" altLang="zh-CN"/>
              <a:t>2. Though ________ (pollute) is heavy now, I don’t think it’s ________ (hope).</a:t>
            </a:r>
          </a:p>
          <a:p>
            <a:pPr>
              <a:lnSpc>
                <a:spcPct val="93000"/>
              </a:lnSpc>
            </a:pPr>
            <a:r>
              <a:rPr lang="en-US" altLang="zh-CN"/>
              <a:t>3. If the rivers are polluted, ________ (farm) can’t use the water for their crops.</a:t>
            </a:r>
          </a:p>
          <a:p>
            <a:pPr>
              <a:lnSpc>
                <a:spcPct val="93000"/>
              </a:lnSpc>
            </a:pPr>
            <a:r>
              <a:rPr lang="en-US" altLang="zh-CN"/>
              <a:t>4. If _______ (everyone) starts to do _________ (something), the world will be saved.</a:t>
            </a:r>
          </a:p>
          <a:p>
            <a:pPr>
              <a:lnSpc>
                <a:spcPct val="93000"/>
              </a:lnSpc>
            </a:pPr>
            <a:r>
              <a:rPr lang="en-US" altLang="zh-CN"/>
              <a:t>5. We all need a _______ (health) environment, but we produce _______ (waste) every day, and it is _______ (harm) to our environment.</a:t>
            </a:r>
          </a:p>
        </p:txBody>
      </p:sp>
      <p:sp>
        <p:nvSpPr>
          <p:cNvPr id="212997" name="Text Box 5"/>
          <p:cNvSpPr txBox="1">
            <a:spLocks noChangeArrowheads="1"/>
          </p:cNvSpPr>
          <p:nvPr/>
        </p:nvSpPr>
        <p:spPr bwMode="auto">
          <a:xfrm>
            <a:off x="1114425" y="260350"/>
            <a:ext cx="1657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>
                <a:solidFill>
                  <a:srgbClr val="FF0066"/>
                </a:solidFill>
              </a:rPr>
              <a:t>Reuse </a:t>
            </a:r>
          </a:p>
        </p:txBody>
      </p:sp>
      <p:sp>
        <p:nvSpPr>
          <p:cNvPr id="212998" name="Text Box 6"/>
          <p:cNvSpPr txBox="1">
            <a:spLocks noChangeArrowheads="1"/>
          </p:cNvSpPr>
          <p:nvPr/>
        </p:nvSpPr>
        <p:spPr bwMode="auto">
          <a:xfrm>
            <a:off x="2627313" y="765175"/>
            <a:ext cx="2305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>
                <a:solidFill>
                  <a:srgbClr val="FF0066"/>
                </a:solidFill>
              </a:rPr>
              <a:t>pollution </a:t>
            </a:r>
          </a:p>
        </p:txBody>
      </p:sp>
      <p:sp>
        <p:nvSpPr>
          <p:cNvPr id="212999" name="Text Box 7"/>
          <p:cNvSpPr txBox="1">
            <a:spLocks noChangeArrowheads="1"/>
          </p:cNvSpPr>
          <p:nvPr/>
        </p:nvSpPr>
        <p:spPr bwMode="auto">
          <a:xfrm>
            <a:off x="3851275" y="1268413"/>
            <a:ext cx="20161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>
                <a:solidFill>
                  <a:srgbClr val="FF0066"/>
                </a:solidFill>
              </a:rPr>
              <a:t>hopeless </a:t>
            </a:r>
          </a:p>
        </p:txBody>
      </p:sp>
      <p:sp>
        <p:nvSpPr>
          <p:cNvPr id="213000" name="Text Box 8"/>
          <p:cNvSpPr txBox="1">
            <a:spLocks noChangeArrowheads="1"/>
          </p:cNvSpPr>
          <p:nvPr/>
        </p:nvSpPr>
        <p:spPr bwMode="auto">
          <a:xfrm>
            <a:off x="6011863" y="1773238"/>
            <a:ext cx="1657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>
                <a:solidFill>
                  <a:srgbClr val="FF0066"/>
                </a:solidFill>
              </a:rPr>
              <a:t>farmers </a:t>
            </a:r>
          </a:p>
        </p:txBody>
      </p:sp>
      <p:sp>
        <p:nvSpPr>
          <p:cNvPr id="213001" name="Text Box 9"/>
          <p:cNvSpPr txBox="1">
            <a:spLocks noChangeArrowheads="1"/>
          </p:cNvSpPr>
          <p:nvPr/>
        </p:nvSpPr>
        <p:spPr bwMode="auto">
          <a:xfrm>
            <a:off x="1258888" y="2781300"/>
            <a:ext cx="20161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>
                <a:solidFill>
                  <a:srgbClr val="FF0066"/>
                </a:solidFill>
              </a:rPr>
              <a:t>everyone </a:t>
            </a:r>
          </a:p>
        </p:txBody>
      </p:sp>
      <p:sp>
        <p:nvSpPr>
          <p:cNvPr id="213002" name="Text Box 10"/>
          <p:cNvSpPr txBox="1">
            <a:spLocks noChangeArrowheads="1"/>
          </p:cNvSpPr>
          <p:nvPr/>
        </p:nvSpPr>
        <p:spPr bwMode="auto">
          <a:xfrm>
            <a:off x="468313" y="3284538"/>
            <a:ext cx="2159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>
                <a:solidFill>
                  <a:srgbClr val="FF0066"/>
                </a:solidFill>
              </a:rPr>
              <a:t>something </a:t>
            </a:r>
          </a:p>
        </p:txBody>
      </p:sp>
      <p:sp>
        <p:nvSpPr>
          <p:cNvPr id="213003" name="Text Box 11"/>
          <p:cNvSpPr txBox="1">
            <a:spLocks noChangeArrowheads="1"/>
          </p:cNvSpPr>
          <p:nvPr/>
        </p:nvSpPr>
        <p:spPr bwMode="auto">
          <a:xfrm>
            <a:off x="3708400" y="4292600"/>
            <a:ext cx="1657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>
                <a:solidFill>
                  <a:srgbClr val="FF0066"/>
                </a:solidFill>
              </a:rPr>
              <a:t>healthy </a:t>
            </a:r>
          </a:p>
        </p:txBody>
      </p:sp>
      <p:sp>
        <p:nvSpPr>
          <p:cNvPr id="213004" name="Text Box 12"/>
          <p:cNvSpPr txBox="1">
            <a:spLocks noChangeArrowheads="1"/>
          </p:cNvSpPr>
          <p:nvPr/>
        </p:nvSpPr>
        <p:spPr bwMode="auto">
          <a:xfrm>
            <a:off x="6372225" y="4868863"/>
            <a:ext cx="1657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>
                <a:solidFill>
                  <a:srgbClr val="FF0066"/>
                </a:solidFill>
              </a:rPr>
              <a:t>waste </a:t>
            </a:r>
          </a:p>
        </p:txBody>
      </p:sp>
      <p:sp>
        <p:nvSpPr>
          <p:cNvPr id="213005" name="Text Box 13"/>
          <p:cNvSpPr txBox="1">
            <a:spLocks noChangeArrowheads="1"/>
          </p:cNvSpPr>
          <p:nvPr/>
        </p:nvSpPr>
        <p:spPr bwMode="auto">
          <a:xfrm>
            <a:off x="5724525" y="5373688"/>
            <a:ext cx="2520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>
                <a:solidFill>
                  <a:srgbClr val="FF0066"/>
                </a:solidFill>
              </a:rPr>
              <a:t>harmful </a:t>
            </a:r>
          </a:p>
        </p:txBody>
      </p:sp>
      <p:sp>
        <p:nvSpPr>
          <p:cNvPr id="213006" name="AutoShape 14"/>
          <p:cNvSpPr>
            <a:spLocks noChangeArrowheads="1"/>
          </p:cNvSpPr>
          <p:nvPr/>
        </p:nvSpPr>
        <p:spPr bwMode="auto">
          <a:xfrm>
            <a:off x="2484438" y="1844675"/>
            <a:ext cx="3024187" cy="2592388"/>
          </a:xfrm>
          <a:prstGeom prst="curvedRightArrow">
            <a:avLst>
              <a:gd name="adj1" fmla="val 33287"/>
              <a:gd name="adj2" fmla="val 48231"/>
              <a:gd name="adj3" fmla="val 38869"/>
            </a:avLst>
          </a:prstGeom>
          <a:gradFill rotWithShape="1">
            <a:gsLst>
              <a:gs pos="0">
                <a:schemeClr val="folHlink"/>
              </a:gs>
              <a:gs pos="100000">
                <a:srgbClr val="FF0066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1" lang="en-US" altLang="zh-CN" sz="6600">
                <a:solidFill>
                  <a:srgbClr val="0000FF"/>
                </a:solidFill>
              </a:rPr>
              <a:t>go</a:t>
            </a:r>
          </a:p>
        </p:txBody>
      </p:sp>
      <p:sp>
        <p:nvSpPr>
          <p:cNvPr id="213007" name="AutoShape 15"/>
          <p:cNvSpPr>
            <a:spLocks noChangeArrowheads="1"/>
          </p:cNvSpPr>
          <p:nvPr/>
        </p:nvSpPr>
        <p:spPr bwMode="auto">
          <a:xfrm>
            <a:off x="1878013" y="1263650"/>
            <a:ext cx="6121400" cy="2952750"/>
          </a:xfrm>
          <a:prstGeom prst="cloudCallout">
            <a:avLst>
              <a:gd name="adj1" fmla="val -43958"/>
              <a:gd name="adj2" fmla="val 61181"/>
            </a:avLst>
          </a:prstGeom>
          <a:gradFill rotWithShape="1">
            <a:gsLst>
              <a:gs pos="0">
                <a:srgbClr val="CCFFFF"/>
              </a:gs>
              <a:gs pos="100000">
                <a:srgbClr val="FFCCFF"/>
              </a:gs>
            </a:gsLst>
            <a:lin ang="5400000" scaled="1"/>
          </a:gra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kumimoji="1" lang="en-US" altLang="zh-CN" sz="7200">
              <a:solidFill>
                <a:srgbClr val="9900CC"/>
              </a:solidFill>
            </a:endParaRPr>
          </a:p>
          <a:p>
            <a:pPr algn="ctr">
              <a:lnSpc>
                <a:spcPct val="75000"/>
              </a:lnSpc>
            </a:pPr>
            <a:r>
              <a:rPr kumimoji="1" lang="en-US" altLang="zh-CN" sz="7200">
                <a:solidFill>
                  <a:srgbClr val="9900CC"/>
                </a:solidFill>
              </a:rPr>
              <a:t> Ready?</a:t>
            </a:r>
          </a:p>
        </p:txBody>
      </p:sp>
      <p:pic>
        <p:nvPicPr>
          <p:cNvPr id="213008" name="Picture 16" descr="Guessing game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75038" y="1595438"/>
            <a:ext cx="2230437" cy="1223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130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130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2130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3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2130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2130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2130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3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1000"/>
                                        <p:tgtEl>
                                          <p:spTgt spid="2130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2130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3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29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29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29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29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129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129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130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130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130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130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130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130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13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13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130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130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130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130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3006" grpId="0" animBg="1"/>
      <p:bldP spid="21300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20" name="Text Box 4"/>
          <p:cNvSpPr txBox="1">
            <a:spLocks noChangeArrowheads="1"/>
          </p:cNvSpPr>
          <p:nvPr/>
        </p:nvSpPr>
        <p:spPr bwMode="auto">
          <a:xfrm>
            <a:off x="395288" y="390525"/>
            <a:ext cx="8353425" cy="613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dirty="0"/>
              <a:t>6. Do not ______ (waste) things.</a:t>
            </a:r>
          </a:p>
          <a:p>
            <a:r>
              <a:rPr lang="en-US" altLang="zh-CN" dirty="0"/>
              <a:t>7. Repeat these three words daily: reduce, _______ (use) and _______ (recycle).</a:t>
            </a:r>
          </a:p>
          <a:p>
            <a:r>
              <a:rPr lang="en-US" altLang="zh-CN" dirty="0"/>
              <a:t>8. Before you buy _________ (something) new, think whether it is _______ (real) necessary because maybe old one is just as good!</a:t>
            </a:r>
          </a:p>
          <a:p>
            <a:r>
              <a:rPr lang="en-US" altLang="zh-CN" dirty="0"/>
              <a:t>9. …but let’s take these simple steps today so that we will save the world for our _________ (grandson) and _________ (granddaughter) tomorrow.</a:t>
            </a:r>
          </a:p>
        </p:txBody>
      </p:sp>
      <p:sp>
        <p:nvSpPr>
          <p:cNvPr id="214021" name="Text Box 5"/>
          <p:cNvSpPr txBox="1">
            <a:spLocks noChangeArrowheads="1"/>
          </p:cNvSpPr>
          <p:nvPr/>
        </p:nvSpPr>
        <p:spPr bwMode="auto">
          <a:xfrm>
            <a:off x="2409825" y="404813"/>
            <a:ext cx="1657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>
                <a:solidFill>
                  <a:srgbClr val="FF0066"/>
                </a:solidFill>
              </a:rPr>
              <a:t>waste </a:t>
            </a:r>
          </a:p>
        </p:txBody>
      </p:sp>
      <p:sp>
        <p:nvSpPr>
          <p:cNvPr id="214022" name="Text Box 6"/>
          <p:cNvSpPr txBox="1">
            <a:spLocks noChangeArrowheads="1"/>
          </p:cNvSpPr>
          <p:nvPr/>
        </p:nvSpPr>
        <p:spPr bwMode="auto">
          <a:xfrm>
            <a:off x="754063" y="1484313"/>
            <a:ext cx="1657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>
                <a:solidFill>
                  <a:srgbClr val="FF0066"/>
                </a:solidFill>
              </a:rPr>
              <a:t>reuse </a:t>
            </a:r>
          </a:p>
        </p:txBody>
      </p:sp>
      <p:sp>
        <p:nvSpPr>
          <p:cNvPr id="214023" name="Text Box 7"/>
          <p:cNvSpPr txBox="1">
            <a:spLocks noChangeArrowheads="1"/>
          </p:cNvSpPr>
          <p:nvPr/>
        </p:nvSpPr>
        <p:spPr bwMode="auto">
          <a:xfrm>
            <a:off x="4140200" y="1412875"/>
            <a:ext cx="1657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>
                <a:solidFill>
                  <a:srgbClr val="FF0066"/>
                </a:solidFill>
              </a:rPr>
              <a:t>recycle</a:t>
            </a:r>
          </a:p>
        </p:txBody>
      </p:sp>
      <p:sp>
        <p:nvSpPr>
          <p:cNvPr id="214024" name="Text Box 8"/>
          <p:cNvSpPr txBox="1">
            <a:spLocks noChangeArrowheads="1"/>
          </p:cNvSpPr>
          <p:nvPr/>
        </p:nvSpPr>
        <p:spPr bwMode="auto">
          <a:xfrm>
            <a:off x="4067175" y="1995488"/>
            <a:ext cx="2305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>
                <a:solidFill>
                  <a:srgbClr val="FF0066"/>
                </a:solidFill>
              </a:rPr>
              <a:t>something</a:t>
            </a:r>
          </a:p>
        </p:txBody>
      </p:sp>
      <p:sp>
        <p:nvSpPr>
          <p:cNvPr id="214025" name="Text Box 9"/>
          <p:cNvSpPr txBox="1">
            <a:spLocks noChangeArrowheads="1"/>
          </p:cNvSpPr>
          <p:nvPr/>
        </p:nvSpPr>
        <p:spPr bwMode="auto">
          <a:xfrm>
            <a:off x="5219700" y="2565400"/>
            <a:ext cx="1657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>
                <a:solidFill>
                  <a:srgbClr val="FF0066"/>
                </a:solidFill>
              </a:rPr>
              <a:t>really </a:t>
            </a:r>
          </a:p>
        </p:txBody>
      </p:sp>
      <p:sp>
        <p:nvSpPr>
          <p:cNvPr id="214026" name="Text Box 10"/>
          <p:cNvSpPr txBox="1">
            <a:spLocks noChangeArrowheads="1"/>
          </p:cNvSpPr>
          <p:nvPr/>
        </p:nvSpPr>
        <p:spPr bwMode="auto">
          <a:xfrm>
            <a:off x="1331913" y="5300663"/>
            <a:ext cx="23764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>
                <a:solidFill>
                  <a:srgbClr val="FF0066"/>
                </a:solidFill>
              </a:rPr>
              <a:t>grandsons </a:t>
            </a:r>
          </a:p>
        </p:txBody>
      </p:sp>
      <p:sp>
        <p:nvSpPr>
          <p:cNvPr id="214027" name="Text Box 11"/>
          <p:cNvSpPr txBox="1">
            <a:spLocks noChangeArrowheads="1"/>
          </p:cNvSpPr>
          <p:nvPr/>
        </p:nvSpPr>
        <p:spPr bwMode="auto">
          <a:xfrm>
            <a:off x="6516688" y="5370513"/>
            <a:ext cx="33115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i="1">
                <a:solidFill>
                  <a:srgbClr val="FF0066"/>
                </a:solidFill>
                <a:latin typeface="Arial Narrow" panose="020B0606020202030204" pitchFamily="34" charset="0"/>
              </a:rPr>
              <a:t>granddaughters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40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40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40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40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40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40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40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40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4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4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14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14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14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14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WordArt 2"/>
          <p:cNvSpPr>
            <a:spLocks noChangeArrowheads="1" noChangeShapeType="1" noTextEdit="1"/>
          </p:cNvSpPr>
          <p:nvPr/>
        </p:nvSpPr>
        <p:spPr bwMode="auto">
          <a:xfrm>
            <a:off x="2195513" y="2276475"/>
            <a:ext cx="3887787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4400" kern="10">
                <a:ln w="9525">
                  <a:solidFill>
                    <a:srgbClr val="FF66CC"/>
                  </a:solidFill>
                  <a:rou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构词法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6" name="Rectangle 6"/>
          <p:cNvSpPr>
            <a:spLocks noChangeArrowheads="1"/>
          </p:cNvSpPr>
          <p:nvPr/>
        </p:nvSpPr>
        <p:spPr bwMode="auto">
          <a:xfrm>
            <a:off x="6443663" y="1844675"/>
            <a:ext cx="1441450" cy="576263"/>
          </a:xfrm>
          <a:prstGeom prst="rect">
            <a:avLst/>
          </a:prstGeom>
          <a:solidFill>
            <a:srgbClr val="CC99FF">
              <a:alpha val="66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5044" name="WordArt 4"/>
          <p:cNvSpPr>
            <a:spLocks noChangeArrowheads="1" noChangeShapeType="1" noTextEdit="1"/>
          </p:cNvSpPr>
          <p:nvPr/>
        </p:nvSpPr>
        <p:spPr bwMode="auto">
          <a:xfrm>
            <a:off x="468313" y="476250"/>
            <a:ext cx="2663825" cy="6572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4000" kern="10" dirty="0">
                <a:ln w="9525">
                  <a:solidFill>
                    <a:srgbClr val="333399"/>
                  </a:solidFill>
                  <a:round/>
                </a:ln>
                <a:solidFill>
                  <a:srgbClr val="00CCFF"/>
                </a:solidFill>
                <a:latin typeface="华文新魏" panose="02010800040101010101" charset="-122"/>
                <a:ea typeface="华文新魏" panose="02010800040101010101" charset="-122"/>
              </a:rPr>
              <a:t>1. </a:t>
            </a:r>
            <a:r>
              <a:rPr lang="zh-CN" altLang="en-US" sz="4000" kern="10" dirty="0">
                <a:ln w="9525">
                  <a:solidFill>
                    <a:srgbClr val="333399"/>
                  </a:solidFill>
                  <a:round/>
                </a:ln>
                <a:solidFill>
                  <a:srgbClr val="00CCFF"/>
                </a:solidFill>
                <a:latin typeface="华文新魏" panose="02010800040101010101" charset="-122"/>
                <a:ea typeface="华文新魏" panose="02010800040101010101" charset="-122"/>
              </a:rPr>
              <a:t>合成法</a:t>
            </a:r>
          </a:p>
        </p:txBody>
      </p:sp>
      <p:sp>
        <p:nvSpPr>
          <p:cNvPr id="215045" name="Text Box 5"/>
          <p:cNvSpPr txBox="1">
            <a:spLocks noChangeArrowheads="1"/>
          </p:cNvSpPr>
          <p:nvPr/>
        </p:nvSpPr>
        <p:spPr bwMode="auto">
          <a:xfrm>
            <a:off x="395288" y="1268413"/>
            <a:ext cx="8604250" cy="1200150"/>
          </a:xfrm>
          <a:prstGeom prst="rect">
            <a:avLst/>
          </a:prstGeom>
          <a:noFill/>
          <a:ln w="9525" algn="ctr">
            <a:solidFill>
              <a:srgbClr val="FFCC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dirty="0">
                <a:ea typeface="楷体_GB2312" pitchFamily="49" charset="-122"/>
              </a:rPr>
              <a:t>将</a:t>
            </a:r>
            <a:r>
              <a:rPr lang="zh-CN" altLang="en-US" dirty="0">
                <a:solidFill>
                  <a:srgbClr val="3333FF"/>
                </a:solidFill>
                <a:ea typeface="楷体_GB2312" pitchFamily="49" charset="-122"/>
              </a:rPr>
              <a:t>两个或两个以上独立且语义不同的单词合在一起</a:t>
            </a:r>
            <a:r>
              <a:rPr lang="zh-CN" altLang="en-US" dirty="0">
                <a:ea typeface="楷体_GB2312" pitchFamily="49" charset="-122"/>
              </a:rPr>
              <a:t>构成新词的方法称作合成法。</a:t>
            </a:r>
          </a:p>
        </p:txBody>
      </p:sp>
      <p:graphicFrame>
        <p:nvGraphicFramePr>
          <p:cNvPr id="215081" name="Group 41"/>
          <p:cNvGraphicFramePr>
            <a:graphicFrameLocks noGrp="1"/>
          </p:cNvGraphicFramePr>
          <p:nvPr/>
        </p:nvGraphicFramePr>
        <p:xfrm>
          <a:off x="468313" y="2636838"/>
          <a:ext cx="8208962" cy="3889568"/>
        </p:xfrm>
        <a:graphic>
          <a:graphicData uri="http://schemas.openxmlformats.org/drawingml/2006/table">
            <a:tbl>
              <a:tblPr/>
              <a:tblGrid>
                <a:gridCol w="21605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48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12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合成名词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afternoon, sportsman, blackboard, newspaper, airplane, classmate…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合成形容词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kind-hearted, middle-aged, hard-working…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8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合成副词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however, maybe…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0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合成代词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himself, everyone, nothing…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6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合成动词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overlook…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15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15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46" grpId="0" animBg="1"/>
      <p:bldP spid="21504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70" name="Rectangle 6"/>
          <p:cNvSpPr>
            <a:spLocks noChangeArrowheads="1"/>
          </p:cNvSpPr>
          <p:nvPr/>
        </p:nvSpPr>
        <p:spPr bwMode="auto">
          <a:xfrm>
            <a:off x="6731000" y="1844675"/>
            <a:ext cx="1441450" cy="576263"/>
          </a:xfrm>
          <a:prstGeom prst="rect">
            <a:avLst/>
          </a:prstGeom>
          <a:solidFill>
            <a:srgbClr val="CC99FF">
              <a:alpha val="66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6068" name="WordArt 4"/>
          <p:cNvSpPr>
            <a:spLocks noChangeArrowheads="1" noChangeShapeType="1" noTextEdit="1"/>
          </p:cNvSpPr>
          <p:nvPr/>
        </p:nvSpPr>
        <p:spPr bwMode="auto">
          <a:xfrm>
            <a:off x="539750" y="333375"/>
            <a:ext cx="2447925" cy="6477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4000" kern="10" dirty="0">
                <a:ln w="9525">
                  <a:solidFill>
                    <a:srgbClr val="333399"/>
                  </a:solidFill>
                  <a:round/>
                </a:ln>
                <a:solidFill>
                  <a:srgbClr val="00CCFF"/>
                </a:solidFill>
                <a:latin typeface="华文新魏" panose="02010800040101010101" charset="-122"/>
                <a:ea typeface="华文新魏" panose="02010800040101010101" charset="-122"/>
              </a:rPr>
              <a:t>2. </a:t>
            </a:r>
            <a:r>
              <a:rPr lang="zh-CN" altLang="en-US" sz="4000" kern="10" dirty="0">
                <a:ln w="9525">
                  <a:solidFill>
                    <a:srgbClr val="333399"/>
                  </a:solidFill>
                  <a:round/>
                </a:ln>
                <a:solidFill>
                  <a:srgbClr val="00CCFF"/>
                </a:solidFill>
                <a:latin typeface="华文新魏" panose="02010800040101010101" charset="-122"/>
                <a:ea typeface="华文新魏" panose="02010800040101010101" charset="-122"/>
              </a:rPr>
              <a:t>派生法</a:t>
            </a:r>
          </a:p>
        </p:txBody>
      </p:sp>
      <p:sp>
        <p:nvSpPr>
          <p:cNvPr id="216069" name="Text Box 5"/>
          <p:cNvSpPr txBox="1">
            <a:spLocks noChangeArrowheads="1"/>
          </p:cNvSpPr>
          <p:nvPr/>
        </p:nvSpPr>
        <p:spPr bwMode="auto">
          <a:xfrm>
            <a:off x="682625" y="1301750"/>
            <a:ext cx="81375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dirty="0">
                <a:ea typeface="楷体_GB2312" pitchFamily="49" charset="-122"/>
              </a:rPr>
              <a:t>通过</a:t>
            </a:r>
            <a:r>
              <a:rPr lang="zh-CN" altLang="en-US" dirty="0">
                <a:solidFill>
                  <a:srgbClr val="3333FF"/>
                </a:solidFill>
                <a:ea typeface="楷体_GB2312" pitchFamily="49" charset="-122"/>
              </a:rPr>
              <a:t>在词根前面加前缀</a:t>
            </a:r>
            <a:r>
              <a:rPr lang="zh-CN" altLang="en-US" dirty="0">
                <a:ea typeface="楷体_GB2312" pitchFamily="49" charset="-122"/>
              </a:rPr>
              <a:t>或</a:t>
            </a:r>
            <a:r>
              <a:rPr lang="zh-CN" altLang="en-US" dirty="0">
                <a:solidFill>
                  <a:srgbClr val="3333FF"/>
                </a:solidFill>
                <a:ea typeface="楷体_GB2312" pitchFamily="49" charset="-122"/>
              </a:rPr>
              <a:t>在词根后面加后缀</a:t>
            </a:r>
            <a:r>
              <a:rPr lang="zh-CN" altLang="en-US" dirty="0">
                <a:ea typeface="楷体_GB2312" pitchFamily="49" charset="-122"/>
              </a:rPr>
              <a:t>构成一个新词的方法称作派生法。</a:t>
            </a:r>
          </a:p>
        </p:txBody>
      </p:sp>
      <p:graphicFrame>
        <p:nvGraphicFramePr>
          <p:cNvPr id="216071" name="Group 7"/>
          <p:cNvGraphicFramePr>
            <a:graphicFrameLocks noGrp="1"/>
          </p:cNvGraphicFramePr>
          <p:nvPr/>
        </p:nvGraphicFramePr>
        <p:xfrm>
          <a:off x="395288" y="1085850"/>
          <a:ext cx="8497887" cy="5516880"/>
        </p:xfrm>
        <a:graphic>
          <a:graphicData uri="http://schemas.openxmlformats.org/drawingml/2006/table">
            <a:tbl>
              <a:tblPr/>
              <a:tblGrid>
                <a:gridCol w="15128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75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974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</a:rPr>
                        <a:t>前缀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</a:rPr>
                        <a:t>含义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</a:rPr>
                        <a:t>例词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dis-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不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disagree, dislike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en-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使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……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处在某种状态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enable, enrich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</a:t>
                      </a:r>
                      <a:r>
                        <a:rPr kumimoji="0" lang="en-US" altLang="zh-CN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im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-, in-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不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impossible, impatient, inexpensive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inter-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在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……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之间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international, interconnect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</a:t>
                      </a:r>
                      <a:r>
                        <a:rPr kumimoji="0" lang="en-US" altLang="zh-CN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mis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错误的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mislead, misunderstand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non-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不，非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non-smoker, non-native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re-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再，重复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rewrite, retell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un-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不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unable, unhappy, unpopular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16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216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60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60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16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070" grpId="0" animBg="1"/>
      <p:bldP spid="216070" grpId="1" animBg="1"/>
      <p:bldP spid="216069" grpId="0"/>
      <p:bldP spid="216069" grpId="1"/>
    </p:bldLst>
  </p:timing>
</p:sld>
</file>

<file path=ppt/theme/theme1.xml><?xml version="1.0" encoding="utf-8"?>
<a:theme xmlns:a="http://schemas.openxmlformats.org/drawingml/2006/main" name="WWW.2PPT.COM&#10;">
  <a:themeElements>
    <a:clrScheme name="a (93)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 (93)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a (93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 (93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 (93)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 (93)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 (93)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 (93)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 (93)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 (93)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 (93)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 (93)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 (93)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 (93)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2445</Words>
  <Application>Microsoft Office PowerPoint</Application>
  <PresentationFormat>全屏显示(4:3)</PresentationFormat>
  <Paragraphs>438</Paragraphs>
  <Slides>31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31</vt:i4>
      </vt:variant>
    </vt:vector>
  </HeadingPairs>
  <TitlesOfParts>
    <vt:vector size="42" baseType="lpstr">
      <vt:lpstr>华文细黑</vt:lpstr>
      <vt:lpstr>华文新魏</vt:lpstr>
      <vt:lpstr>楷体_GB2312</vt:lpstr>
      <vt:lpstr>宋体</vt:lpstr>
      <vt:lpstr>微软雅黑</vt:lpstr>
      <vt:lpstr>Arial</vt:lpstr>
      <vt:lpstr>Arial Narrow</vt:lpstr>
      <vt:lpstr>Calibri</vt:lpstr>
      <vt:lpstr>Comic Sans MS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cp:keywords>第一PPT模板网-WWW.1PPT.COM</cp:keywords>
  <dc:description>www.ppt818.com-提供资源下载</dc:description>
  <cp:lastModifiedBy>Windows 用户</cp:lastModifiedBy>
  <cp:revision>216</cp:revision>
  <dcterms:created xsi:type="dcterms:W3CDTF">2007-07-05T00:39:00Z</dcterms:created>
  <dcterms:modified xsi:type="dcterms:W3CDTF">2023-01-16T18:08:09Z</dcterms:modified>
  <cp:category>第一PPT模板网-WWW.1PPT.COM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F518566A908F43F6A508928DBFEF8DEB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