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image" Target="../media/image10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3" Type="http://schemas.openxmlformats.org/officeDocument/2006/relationships/tags" Target="../tags/tag65.xml"/><Relationship Id="rId21" Type="http://schemas.openxmlformats.org/officeDocument/2006/relationships/tags" Target="../tags/tag83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image" Target="../media/image13.png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image" Target="../media/image12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image" Target="../media/image2.png"/><Relationship Id="rId5" Type="http://schemas.openxmlformats.org/officeDocument/2006/relationships/tags" Target="../tags/tag9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2.png"/><Relationship Id="rId5" Type="http://schemas.openxmlformats.org/officeDocument/2006/relationships/tags" Target="../tags/tag11.xml"/><Relationship Id="rId10" Type="http://schemas.openxmlformats.org/officeDocument/2006/relationships/image" Target="../media/image5.png"/><Relationship Id="rId4" Type="http://schemas.openxmlformats.org/officeDocument/2006/relationships/tags" Target="../tags/tag10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1" y="895352"/>
            <a:ext cx="91569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36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 </a:t>
            </a:r>
            <a:r>
              <a:rPr lang="zh-CN" altLang="en-US" sz="36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线段的垂直平分线</a:t>
            </a:r>
            <a:endParaRPr lang="en-US" altLang="zh-CN" sz="3600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2025" y="31051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17195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228600" y="676639"/>
            <a:ext cx="8229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等腰三角形的底边及底边上的高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，能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出两个全等的等腰三角形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已知：如图线段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h.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求作：三角形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作法：①作线段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②作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上作线段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AD=h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④连接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为所求的等腰三角形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indent="457200"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PA_直接连接符 7"/>
          <p:cNvCxnSpPr/>
          <p:nvPr>
            <p:custDataLst>
              <p:tags r:id="rId2"/>
            </p:custDataLst>
          </p:nvPr>
        </p:nvCxnSpPr>
        <p:spPr>
          <a:xfrm>
            <a:off x="6061800" y="1913372"/>
            <a:ext cx="108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A_直接连接符 8"/>
          <p:cNvCxnSpPr/>
          <p:nvPr>
            <p:custDataLst>
              <p:tags r:id="rId3"/>
            </p:custDataLst>
          </p:nvPr>
        </p:nvCxnSpPr>
        <p:spPr>
          <a:xfrm>
            <a:off x="6061800" y="1913372"/>
            <a:ext cx="108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_文本框 9"/>
          <p:cNvSpPr txBox="1"/>
          <p:nvPr>
            <p:custDataLst>
              <p:tags r:id="rId4"/>
            </p:custDataLst>
          </p:nvPr>
        </p:nvSpPr>
        <p:spPr>
          <a:xfrm>
            <a:off x="6433759" y="1371107"/>
            <a:ext cx="2872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PA_直接连接符 11"/>
          <p:cNvCxnSpPr/>
          <p:nvPr>
            <p:custDataLst>
              <p:tags r:id="rId5"/>
            </p:custDataLst>
          </p:nvPr>
        </p:nvCxnSpPr>
        <p:spPr>
          <a:xfrm>
            <a:off x="7509600" y="1913372"/>
            <a:ext cx="72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2"/>
          <p:cNvCxnSpPr/>
          <p:nvPr>
            <p:custDataLst>
              <p:tags r:id="rId6"/>
            </p:custDataLst>
          </p:nvPr>
        </p:nvCxnSpPr>
        <p:spPr>
          <a:xfrm>
            <a:off x="7509600" y="1913372"/>
            <a:ext cx="72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_文本框 13"/>
          <p:cNvSpPr txBox="1"/>
          <p:nvPr>
            <p:custDataLst>
              <p:tags r:id="rId7"/>
            </p:custDataLst>
          </p:nvPr>
        </p:nvSpPr>
        <p:spPr>
          <a:xfrm>
            <a:off x="7666718" y="13525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3" name="PA_直接连接符 14"/>
          <p:cNvCxnSpPr/>
          <p:nvPr>
            <p:custDataLst>
              <p:tags r:id="rId8"/>
            </p:custDataLst>
          </p:nvPr>
        </p:nvCxnSpPr>
        <p:spPr>
          <a:xfrm>
            <a:off x="5859750" y="3787540"/>
            <a:ext cx="108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_文本框 24"/>
          <p:cNvSpPr txBox="1"/>
          <p:nvPr>
            <p:custDataLst>
              <p:tags r:id="rId9"/>
            </p:custDataLst>
          </p:nvPr>
        </p:nvSpPr>
        <p:spPr>
          <a:xfrm>
            <a:off x="5764913" y="3677142"/>
            <a:ext cx="3558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PA_文本框 25"/>
          <p:cNvSpPr txBox="1"/>
          <p:nvPr>
            <p:custDataLst>
              <p:tags r:id="rId10"/>
            </p:custDataLst>
          </p:nvPr>
        </p:nvSpPr>
        <p:spPr>
          <a:xfrm>
            <a:off x="6844913" y="3677142"/>
            <a:ext cx="3558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6" name="PA_直接连接符 28"/>
          <p:cNvCxnSpPr/>
          <p:nvPr>
            <p:custDataLst>
              <p:tags r:id="rId11"/>
            </p:custDataLst>
          </p:nvPr>
        </p:nvCxnSpPr>
        <p:spPr>
          <a:xfrm>
            <a:off x="6381750" y="2534140"/>
            <a:ext cx="0" cy="232361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A_图片 36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0" cstate="email"/>
          <a:stretch>
            <a:fillRect/>
          </a:stretch>
        </p:blipFill>
        <p:spPr>
          <a:xfrm>
            <a:off x="6329550" y="2990592"/>
            <a:ext cx="134124" cy="85351"/>
          </a:xfrm>
          <a:prstGeom prst="rect">
            <a:avLst/>
          </a:prstGeom>
        </p:spPr>
      </p:pic>
      <p:sp>
        <p:nvSpPr>
          <p:cNvPr id="18" name="PA_矩形 37"/>
          <p:cNvSpPr/>
          <p:nvPr>
            <p:custDataLst>
              <p:tags r:id="rId13"/>
            </p:custDataLst>
          </p:nvPr>
        </p:nvSpPr>
        <p:spPr>
          <a:xfrm>
            <a:off x="6329550" y="345859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┐</a:t>
            </a:r>
          </a:p>
        </p:txBody>
      </p:sp>
      <p:sp>
        <p:nvSpPr>
          <p:cNvPr id="19" name="PA_文本框 38"/>
          <p:cNvSpPr txBox="1"/>
          <p:nvPr>
            <p:custDataLst>
              <p:tags r:id="rId14"/>
            </p:custDataLst>
          </p:nvPr>
        </p:nvSpPr>
        <p:spPr>
          <a:xfrm>
            <a:off x="6249709" y="2109990"/>
            <a:ext cx="24878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" name="PA_组合 41"/>
          <p:cNvGrpSpPr/>
          <p:nvPr>
            <p:custDataLst>
              <p:tags r:id="rId15"/>
            </p:custDataLst>
          </p:nvPr>
        </p:nvGrpSpPr>
        <p:grpSpPr>
          <a:xfrm>
            <a:off x="6381750" y="3109540"/>
            <a:ext cx="0" cy="1405800"/>
            <a:chOff x="6381750" y="3109540"/>
            <a:chExt cx="0" cy="1405800"/>
          </a:xfrm>
        </p:grpSpPr>
        <p:cxnSp>
          <p:nvCxnSpPr>
            <p:cNvPr id="21" name="PA_直接连接符 15"/>
            <p:cNvCxnSpPr/>
            <p:nvPr>
              <p:custDataLst>
                <p:tags r:id="rId17"/>
              </p:custDataLst>
            </p:nvPr>
          </p:nvCxnSpPr>
          <p:spPr>
            <a:xfrm>
              <a:off x="6991200" y="2918550"/>
              <a:ext cx="0" cy="72000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A_直接连接符 15"/>
            <p:cNvCxnSpPr/>
            <p:nvPr>
              <p:custDataLst>
                <p:tags r:id="rId18"/>
              </p:custDataLst>
            </p:nvPr>
          </p:nvCxnSpPr>
          <p:spPr>
            <a:xfrm>
              <a:off x="6991200" y="3604350"/>
              <a:ext cx="0" cy="720000"/>
            </a:xfrm>
            <a:prstGeom prst="line">
              <a:avLst/>
            </a:prstGeom>
            <a:ln w="12700">
              <a:solidFill>
                <a:srgbClr val="292929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PA_文本框 24"/>
          <p:cNvSpPr txBox="1"/>
          <p:nvPr>
            <p:custDataLst>
              <p:tags r:id="rId16"/>
            </p:custDataLst>
          </p:nvPr>
        </p:nvSpPr>
        <p:spPr>
          <a:xfrm>
            <a:off x="6153154" y="3677142"/>
            <a:ext cx="3558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43"/>
          <p:cNvSpPr txBox="1"/>
          <p:nvPr/>
        </p:nvSpPr>
        <p:spPr>
          <a:xfrm>
            <a:off x="6340471" y="27607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5" name="直接连接符 24"/>
          <p:cNvCxnSpPr>
            <a:endCxn id="24" idx="1"/>
          </p:cNvCxnSpPr>
          <p:nvPr/>
        </p:nvCxnSpPr>
        <p:spPr>
          <a:xfrm flipH="1" flipV="1">
            <a:off x="6340471" y="3014668"/>
            <a:ext cx="599289" cy="776319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-120000" flipV="1">
            <a:off x="5860130" y="3036258"/>
            <a:ext cx="561648" cy="7560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14"/>
          <p:cNvSpPr txBox="1"/>
          <p:nvPr/>
        </p:nvSpPr>
        <p:spPr>
          <a:xfrm>
            <a:off x="773569" y="4155342"/>
            <a:ext cx="41665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事实上还可以作一个满足条件的三角形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-1.85185E-6 L 0.04827 0.10093 C 0.05191 0.12192 0.05399 0.1534 0.05399 0.18704 C 0.05399 0.22469 0.05191 0.25494 0.04827 0.27593 L 0.03264 0.37716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188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7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75"/>
                                          </p:val>
                                        </p:tav>
                                      </p:tavLst>
                                    </p:anim>
                                    <p:animRot by="21600000" from="0" to="5400000">
                                      <p:cBhvr>
                                        <p:cTn id="6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-1200000">
                                      <p:cBhvr>
                                        <p:cTn id="74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-1200000" to="1200000">
                                      <p:cBhvr>
                                        <p:cTn id="75" dur="8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76" dur="6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3" grpId="0"/>
      <p:bldP spid="2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685800" y="719727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圆规和直尺作出下列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，作过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点垂直与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228600" y="1586629"/>
            <a:ext cx="594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图，直线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P.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求作：直线</a:t>
            </a:r>
            <a:r>
              <a:rPr lang="en-US" altLang="zh-CN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PC⊥</a:t>
            </a:r>
            <a:r>
              <a:rPr lang="en-US" altLang="zh-CN" i="1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endParaRPr lang="en-US" altLang="zh-CN" i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圆心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以适当长度为半径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弧交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②分别以点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为圆心，以大于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 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 半径作弧，两弧相交于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③作直线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CP.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CP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就是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点垂直与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8" name="PA_直接连接符 8"/>
          <p:cNvCxnSpPr/>
          <p:nvPr>
            <p:custDataLst>
              <p:tags r:id="rId3"/>
            </p:custDataLst>
          </p:nvPr>
        </p:nvCxnSpPr>
        <p:spPr>
          <a:xfrm>
            <a:off x="6222557" y="2664228"/>
            <a:ext cx="25146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PA_组合 13"/>
          <p:cNvGrpSpPr/>
          <p:nvPr>
            <p:custDataLst>
              <p:tags r:id="rId4"/>
            </p:custDataLst>
          </p:nvPr>
        </p:nvGrpSpPr>
        <p:grpSpPr>
          <a:xfrm flipV="1">
            <a:off x="7026855" y="2358274"/>
            <a:ext cx="1023510" cy="611912"/>
            <a:chOff x="3048000" y="5848350"/>
            <a:chExt cx="1524000" cy="1219200"/>
          </a:xfrm>
        </p:grpSpPr>
        <p:cxnSp>
          <p:nvCxnSpPr>
            <p:cNvPr id="10" name="PA_直接连接符 10"/>
            <p:cNvCxnSpPr/>
            <p:nvPr>
              <p:custDataLst>
                <p:tags r:id="rId21"/>
              </p:custDataLst>
            </p:nvPr>
          </p:nvCxnSpPr>
          <p:spPr>
            <a:xfrm>
              <a:off x="3048000" y="5848350"/>
              <a:ext cx="762000" cy="60960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A_直接连接符 11"/>
            <p:cNvCxnSpPr/>
            <p:nvPr>
              <p:custDataLst>
                <p:tags r:id="rId22"/>
              </p:custDataLst>
            </p:nvPr>
          </p:nvCxnSpPr>
          <p:spPr>
            <a:xfrm>
              <a:off x="3810000" y="6457950"/>
              <a:ext cx="762000" cy="609600"/>
            </a:xfrm>
            <a:prstGeom prst="line">
              <a:avLst/>
            </a:prstGeom>
            <a:ln w="12700">
              <a:solidFill>
                <a:srgbClr val="292929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A_椭圆 14"/>
          <p:cNvSpPr/>
          <p:nvPr>
            <p:custDataLst>
              <p:tags r:id="rId5"/>
            </p:custDataLst>
          </p:nvPr>
        </p:nvSpPr>
        <p:spPr>
          <a:xfrm>
            <a:off x="7489758" y="2628228"/>
            <a:ext cx="72000" cy="72000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PA_文本框 15"/>
          <p:cNvSpPr txBox="1"/>
          <p:nvPr>
            <p:custDataLst>
              <p:tags r:id="rId6"/>
            </p:custDataLst>
          </p:nvPr>
        </p:nvSpPr>
        <p:spPr>
          <a:xfrm>
            <a:off x="8775258" y="2319230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l</a:t>
            </a:r>
            <a:endParaRPr lang="zh-CN" altLang="en-US" dirty="0">
              <a:latin typeface="+mn-ea"/>
            </a:endParaRPr>
          </a:p>
        </p:txBody>
      </p:sp>
      <p:sp>
        <p:nvSpPr>
          <p:cNvPr id="14" name="PA_文本框 16"/>
          <p:cNvSpPr txBox="1"/>
          <p:nvPr>
            <p:custDataLst>
              <p:tags r:id="rId7"/>
            </p:custDataLst>
          </p:nvPr>
        </p:nvSpPr>
        <p:spPr>
          <a:xfrm>
            <a:off x="7433445" y="2571751"/>
            <a:ext cx="3347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P</a:t>
            </a:r>
            <a:endParaRPr lang="zh-CN" altLang="en-US" dirty="0">
              <a:latin typeface="+mn-ea"/>
            </a:endParaRPr>
          </a:p>
        </p:txBody>
      </p:sp>
      <p:cxnSp>
        <p:nvCxnSpPr>
          <p:cNvPr id="15" name="PA_直接连接符 21"/>
          <p:cNvCxnSpPr/>
          <p:nvPr>
            <p:custDataLst>
              <p:tags r:id="rId8"/>
            </p:custDataLst>
          </p:nvPr>
        </p:nvCxnSpPr>
        <p:spPr>
          <a:xfrm>
            <a:off x="6876000" y="2571750"/>
            <a:ext cx="76200" cy="1524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A_直接连接符 26"/>
          <p:cNvCxnSpPr/>
          <p:nvPr>
            <p:custDataLst>
              <p:tags r:id="rId9"/>
            </p:custDataLst>
          </p:nvPr>
        </p:nvCxnSpPr>
        <p:spPr>
          <a:xfrm flipH="1">
            <a:off x="8100000" y="2571750"/>
            <a:ext cx="76200" cy="1524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_文本框 27"/>
          <p:cNvSpPr txBox="1"/>
          <p:nvPr>
            <p:custDataLst>
              <p:tags r:id="rId10"/>
            </p:custDataLst>
          </p:nvPr>
        </p:nvSpPr>
        <p:spPr>
          <a:xfrm>
            <a:off x="6776020" y="2521669"/>
            <a:ext cx="245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A</a:t>
            </a:r>
            <a:endParaRPr lang="zh-CN" altLang="en-US" dirty="0">
              <a:latin typeface="+mn-ea"/>
            </a:endParaRPr>
          </a:p>
        </p:txBody>
      </p:sp>
      <p:sp>
        <p:nvSpPr>
          <p:cNvPr id="18" name="PA_文本框 28"/>
          <p:cNvSpPr txBox="1"/>
          <p:nvPr>
            <p:custDataLst>
              <p:tags r:id="rId11"/>
            </p:custDataLst>
          </p:nvPr>
        </p:nvSpPr>
        <p:spPr>
          <a:xfrm>
            <a:off x="8083186" y="2540669"/>
            <a:ext cx="245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+mn-ea"/>
              </a:rPr>
              <a:t>B</a:t>
            </a:r>
            <a:endParaRPr lang="zh-CN" altLang="en-US" b="1" dirty="0">
              <a:latin typeface="+mn-ea"/>
            </a:endParaRPr>
          </a:p>
        </p:txBody>
      </p:sp>
      <p:cxnSp>
        <p:nvCxnSpPr>
          <p:cNvPr id="19" name="PA_直接连接符 31"/>
          <p:cNvCxnSpPr/>
          <p:nvPr>
            <p:custDataLst>
              <p:tags r:id="rId12"/>
            </p:custDataLst>
          </p:nvPr>
        </p:nvCxnSpPr>
        <p:spPr>
          <a:xfrm flipH="1">
            <a:off x="7524000" y="1047750"/>
            <a:ext cx="0" cy="29718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PA_组合 36"/>
          <p:cNvGrpSpPr/>
          <p:nvPr>
            <p:custDataLst>
              <p:tags r:id="rId13"/>
            </p:custDataLst>
          </p:nvPr>
        </p:nvGrpSpPr>
        <p:grpSpPr>
          <a:xfrm>
            <a:off x="6713400" y="1819950"/>
            <a:ext cx="449400" cy="1656000"/>
            <a:chOff x="10447200" y="742950"/>
            <a:chExt cx="449400" cy="900605"/>
          </a:xfrm>
        </p:grpSpPr>
        <p:cxnSp>
          <p:nvCxnSpPr>
            <p:cNvPr id="21" name="PA_直接连接符 33"/>
            <p:cNvCxnSpPr/>
            <p:nvPr>
              <p:custDataLst>
                <p:tags r:id="rId19"/>
              </p:custDataLst>
            </p:nvPr>
          </p:nvCxnSpPr>
          <p:spPr>
            <a:xfrm flipH="1">
              <a:off x="10668000" y="742950"/>
              <a:ext cx="228600" cy="45720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A_直接连接符 34"/>
            <p:cNvCxnSpPr/>
            <p:nvPr>
              <p:custDataLst>
                <p:tags r:id="rId20"/>
              </p:custDataLst>
            </p:nvPr>
          </p:nvCxnSpPr>
          <p:spPr>
            <a:xfrm flipH="1">
              <a:off x="10447200" y="1186355"/>
              <a:ext cx="228600" cy="457200"/>
            </a:xfrm>
            <a:prstGeom prst="line">
              <a:avLst/>
            </a:prstGeom>
            <a:ln w="12700">
              <a:solidFill>
                <a:srgbClr val="0000FF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PA_组合 40"/>
          <p:cNvGrpSpPr/>
          <p:nvPr>
            <p:custDataLst>
              <p:tags r:id="rId14"/>
            </p:custDataLst>
          </p:nvPr>
        </p:nvGrpSpPr>
        <p:grpSpPr>
          <a:xfrm flipH="1">
            <a:off x="7912968" y="1830150"/>
            <a:ext cx="449400" cy="1656000"/>
            <a:chOff x="10447200" y="742950"/>
            <a:chExt cx="449400" cy="900605"/>
          </a:xfrm>
        </p:grpSpPr>
        <p:cxnSp>
          <p:nvCxnSpPr>
            <p:cNvPr id="24" name="PA_直接连接符 33"/>
            <p:cNvCxnSpPr/>
            <p:nvPr>
              <p:custDataLst>
                <p:tags r:id="rId17"/>
              </p:custDataLst>
            </p:nvPr>
          </p:nvCxnSpPr>
          <p:spPr>
            <a:xfrm flipH="1">
              <a:off x="10668000" y="742950"/>
              <a:ext cx="228600" cy="45720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A_直接连接符 34"/>
            <p:cNvCxnSpPr/>
            <p:nvPr>
              <p:custDataLst>
                <p:tags r:id="rId18"/>
              </p:custDataLst>
            </p:nvPr>
          </p:nvCxnSpPr>
          <p:spPr>
            <a:xfrm flipH="1">
              <a:off x="10447200" y="1186355"/>
              <a:ext cx="228600" cy="457200"/>
            </a:xfrm>
            <a:prstGeom prst="line">
              <a:avLst/>
            </a:prstGeom>
            <a:ln w="12700">
              <a:solidFill>
                <a:srgbClr val="0000FF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PA_直接连接符 44"/>
          <p:cNvCxnSpPr/>
          <p:nvPr>
            <p:custDataLst>
              <p:tags r:id="rId15"/>
            </p:custDataLst>
          </p:nvPr>
        </p:nvCxnSpPr>
        <p:spPr>
          <a:xfrm>
            <a:off x="7452941" y="1962152"/>
            <a:ext cx="171338" cy="107133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A_直接连接符 44"/>
          <p:cNvCxnSpPr/>
          <p:nvPr>
            <p:custDataLst>
              <p:tags r:id="rId16"/>
            </p:custDataLst>
          </p:nvPr>
        </p:nvCxnSpPr>
        <p:spPr>
          <a:xfrm flipH="1">
            <a:off x="7448662" y="1962152"/>
            <a:ext cx="171338" cy="107133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46"/>
          <p:cNvSpPr txBox="1"/>
          <p:nvPr/>
        </p:nvSpPr>
        <p:spPr>
          <a:xfrm>
            <a:off x="7479857" y="1899331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C</a:t>
            </a:r>
            <a:endParaRPr lang="zh-CN" altLang="en-US" dirty="0">
              <a:latin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724400" y="378700"/>
            <a:ext cx="4350940" cy="3945650"/>
          </a:xfrm>
          <a:prstGeom prst="rect">
            <a:avLst/>
          </a:prstGeom>
          <a:solidFill>
            <a:schemeClr val="tx1">
              <a:alpha val="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60000" to="13800000">
                                      <p:cBhvr>
                                        <p:cTn id="22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3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2400000">
                                      <p:cBhvr>
                                        <p:cTn id="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-2400000"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40"/>
          <p:cNvGrpSpPr/>
          <p:nvPr>
            <p:custDataLst>
              <p:tags r:id="rId1"/>
            </p:custDataLst>
          </p:nvPr>
        </p:nvGrpSpPr>
        <p:grpSpPr>
          <a:xfrm flipH="1">
            <a:off x="7912968" y="1830150"/>
            <a:ext cx="449400" cy="1656000"/>
            <a:chOff x="10447200" y="742950"/>
            <a:chExt cx="449400" cy="900605"/>
          </a:xfrm>
        </p:grpSpPr>
        <p:cxnSp>
          <p:nvCxnSpPr>
            <p:cNvPr id="3" name="PA_直接连接符 33"/>
            <p:cNvCxnSpPr/>
            <p:nvPr>
              <p:custDataLst>
                <p:tags r:id="rId22"/>
              </p:custDataLst>
            </p:nvPr>
          </p:nvCxnSpPr>
          <p:spPr>
            <a:xfrm flipH="1">
              <a:off x="10668000" y="742950"/>
              <a:ext cx="228600" cy="45720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PA_直接连接符 34"/>
            <p:cNvCxnSpPr/>
            <p:nvPr>
              <p:custDataLst>
                <p:tags r:id="rId23"/>
              </p:custDataLst>
            </p:nvPr>
          </p:nvCxnSpPr>
          <p:spPr>
            <a:xfrm flipH="1">
              <a:off x="10447200" y="1186355"/>
              <a:ext cx="228600" cy="457200"/>
            </a:xfrm>
            <a:prstGeom prst="line">
              <a:avLst/>
            </a:prstGeom>
            <a:ln w="12700">
              <a:solidFill>
                <a:srgbClr val="0000FF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_文本框 5"/>
          <p:cNvSpPr txBox="1"/>
          <p:nvPr>
            <p:custDataLst>
              <p:tags r:id="rId2"/>
            </p:custDataLst>
          </p:nvPr>
        </p:nvSpPr>
        <p:spPr>
          <a:xfrm>
            <a:off x="479527" y="431277"/>
            <a:ext cx="5768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圆规和直尺作出下列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，作过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点垂直与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457204" y="1276350"/>
            <a:ext cx="607676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图，直线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外一点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P.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求作：直线</a:t>
            </a:r>
            <a:r>
              <a:rPr lang="en-US" altLang="zh-CN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PC⊥</a:t>
            </a:r>
            <a:r>
              <a:rPr lang="en-US" altLang="zh-CN" i="1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endParaRPr lang="en-US" altLang="zh-CN" i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①以点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圆心，以适当长度为半径（大于点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的距离）作弧交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分别以点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为圆心，以大于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 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 半径作弧，两弧相交于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③作直线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CP.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CP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就是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点垂直与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你能用尺规作图作出线段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垂直平分线吗？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与线段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是什么关系？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1" name="PA_直接连接符 8"/>
          <p:cNvCxnSpPr/>
          <p:nvPr>
            <p:custDataLst>
              <p:tags r:id="rId4"/>
            </p:custDataLst>
          </p:nvPr>
        </p:nvCxnSpPr>
        <p:spPr>
          <a:xfrm>
            <a:off x="6222557" y="2664228"/>
            <a:ext cx="25146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PA_组合 13"/>
          <p:cNvGrpSpPr/>
          <p:nvPr>
            <p:custDataLst>
              <p:tags r:id="rId5"/>
            </p:custDataLst>
          </p:nvPr>
        </p:nvGrpSpPr>
        <p:grpSpPr>
          <a:xfrm>
            <a:off x="6948000" y="2700001"/>
            <a:ext cx="1152000" cy="611912"/>
            <a:chOff x="3048000" y="5848350"/>
            <a:chExt cx="1524000" cy="1219200"/>
          </a:xfrm>
        </p:grpSpPr>
        <p:cxnSp>
          <p:nvCxnSpPr>
            <p:cNvPr id="13" name="PA_直接连接符 10"/>
            <p:cNvCxnSpPr/>
            <p:nvPr>
              <p:custDataLst>
                <p:tags r:id="rId20"/>
              </p:custDataLst>
            </p:nvPr>
          </p:nvCxnSpPr>
          <p:spPr>
            <a:xfrm>
              <a:off x="3048000" y="5848350"/>
              <a:ext cx="762000" cy="60960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A_直接连接符 11"/>
            <p:cNvCxnSpPr/>
            <p:nvPr>
              <p:custDataLst>
                <p:tags r:id="rId21"/>
              </p:custDataLst>
            </p:nvPr>
          </p:nvCxnSpPr>
          <p:spPr>
            <a:xfrm>
              <a:off x="3810000" y="6457950"/>
              <a:ext cx="762000" cy="609600"/>
            </a:xfrm>
            <a:prstGeom prst="line">
              <a:avLst/>
            </a:prstGeom>
            <a:ln w="12700">
              <a:solidFill>
                <a:srgbClr val="292929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A_椭圆 14"/>
          <p:cNvSpPr/>
          <p:nvPr>
            <p:custDataLst>
              <p:tags r:id="rId6"/>
            </p:custDataLst>
          </p:nvPr>
        </p:nvSpPr>
        <p:spPr>
          <a:xfrm>
            <a:off x="7489758" y="2952750"/>
            <a:ext cx="72000" cy="72000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PA_文本框 15"/>
          <p:cNvSpPr txBox="1"/>
          <p:nvPr>
            <p:custDataLst>
              <p:tags r:id="rId7"/>
            </p:custDataLst>
          </p:nvPr>
        </p:nvSpPr>
        <p:spPr>
          <a:xfrm>
            <a:off x="8775258" y="2319230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l</a:t>
            </a:r>
            <a:endParaRPr lang="zh-CN" altLang="en-US" dirty="0">
              <a:latin typeface="+mn-ea"/>
            </a:endParaRPr>
          </a:p>
        </p:txBody>
      </p:sp>
      <p:sp>
        <p:nvSpPr>
          <p:cNvPr id="17" name="PA_文本框 16"/>
          <p:cNvSpPr txBox="1"/>
          <p:nvPr>
            <p:custDataLst>
              <p:tags r:id="rId8"/>
            </p:custDataLst>
          </p:nvPr>
        </p:nvSpPr>
        <p:spPr>
          <a:xfrm>
            <a:off x="7571660" y="2705281"/>
            <a:ext cx="3347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P</a:t>
            </a:r>
            <a:endParaRPr lang="zh-CN" altLang="en-US" dirty="0">
              <a:latin typeface="+mn-ea"/>
            </a:endParaRPr>
          </a:p>
        </p:txBody>
      </p:sp>
      <p:cxnSp>
        <p:nvCxnSpPr>
          <p:cNvPr id="18" name="PA_直接连接符 21"/>
          <p:cNvCxnSpPr/>
          <p:nvPr>
            <p:custDataLst>
              <p:tags r:id="rId9"/>
            </p:custDataLst>
          </p:nvPr>
        </p:nvCxnSpPr>
        <p:spPr>
          <a:xfrm>
            <a:off x="6876000" y="2571750"/>
            <a:ext cx="76200" cy="1524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A_直接连接符 26"/>
          <p:cNvCxnSpPr/>
          <p:nvPr>
            <p:custDataLst>
              <p:tags r:id="rId10"/>
            </p:custDataLst>
          </p:nvPr>
        </p:nvCxnSpPr>
        <p:spPr>
          <a:xfrm flipH="1">
            <a:off x="8100000" y="2571750"/>
            <a:ext cx="76200" cy="1524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_文本框 27"/>
          <p:cNvSpPr txBox="1"/>
          <p:nvPr>
            <p:custDataLst>
              <p:tags r:id="rId11"/>
            </p:custDataLst>
          </p:nvPr>
        </p:nvSpPr>
        <p:spPr>
          <a:xfrm>
            <a:off x="6776020" y="2521669"/>
            <a:ext cx="245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A</a:t>
            </a:r>
            <a:endParaRPr lang="zh-CN" altLang="en-US" dirty="0">
              <a:latin typeface="+mn-ea"/>
            </a:endParaRPr>
          </a:p>
        </p:txBody>
      </p:sp>
      <p:sp>
        <p:nvSpPr>
          <p:cNvPr id="21" name="PA_文本框 28"/>
          <p:cNvSpPr txBox="1"/>
          <p:nvPr>
            <p:custDataLst>
              <p:tags r:id="rId12"/>
            </p:custDataLst>
          </p:nvPr>
        </p:nvSpPr>
        <p:spPr>
          <a:xfrm>
            <a:off x="8083521" y="2495552"/>
            <a:ext cx="245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+mn-ea"/>
              </a:rPr>
              <a:t>B</a:t>
            </a:r>
            <a:endParaRPr lang="zh-CN" altLang="en-US" b="1" dirty="0">
              <a:latin typeface="+mn-ea"/>
            </a:endParaRPr>
          </a:p>
        </p:txBody>
      </p:sp>
      <p:cxnSp>
        <p:nvCxnSpPr>
          <p:cNvPr id="22" name="PA_直接连接符 31"/>
          <p:cNvCxnSpPr/>
          <p:nvPr>
            <p:custDataLst>
              <p:tags r:id="rId13"/>
            </p:custDataLst>
          </p:nvPr>
        </p:nvCxnSpPr>
        <p:spPr>
          <a:xfrm flipH="1">
            <a:off x="7525758" y="1013389"/>
            <a:ext cx="0" cy="29718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PA_组合 36"/>
          <p:cNvGrpSpPr/>
          <p:nvPr>
            <p:custDataLst>
              <p:tags r:id="rId14"/>
            </p:custDataLst>
          </p:nvPr>
        </p:nvGrpSpPr>
        <p:grpSpPr>
          <a:xfrm>
            <a:off x="6713400" y="1819950"/>
            <a:ext cx="449400" cy="1656000"/>
            <a:chOff x="10447200" y="742950"/>
            <a:chExt cx="449400" cy="900605"/>
          </a:xfrm>
        </p:grpSpPr>
        <p:cxnSp>
          <p:nvCxnSpPr>
            <p:cNvPr id="24" name="PA_直接连接符 33"/>
            <p:cNvCxnSpPr/>
            <p:nvPr>
              <p:custDataLst>
                <p:tags r:id="rId18"/>
              </p:custDataLst>
            </p:nvPr>
          </p:nvCxnSpPr>
          <p:spPr>
            <a:xfrm flipH="1">
              <a:off x="10668000" y="742950"/>
              <a:ext cx="228600" cy="45720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A_直接连接符 34"/>
            <p:cNvCxnSpPr/>
            <p:nvPr>
              <p:custDataLst>
                <p:tags r:id="rId19"/>
              </p:custDataLst>
            </p:nvPr>
          </p:nvCxnSpPr>
          <p:spPr>
            <a:xfrm flipH="1">
              <a:off x="10447200" y="1186355"/>
              <a:ext cx="228600" cy="457200"/>
            </a:xfrm>
            <a:prstGeom prst="line">
              <a:avLst/>
            </a:prstGeom>
            <a:ln w="12700">
              <a:solidFill>
                <a:srgbClr val="0000FF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PA_直接连接符 44"/>
          <p:cNvCxnSpPr/>
          <p:nvPr>
            <p:custDataLst>
              <p:tags r:id="rId15"/>
            </p:custDataLst>
          </p:nvPr>
        </p:nvCxnSpPr>
        <p:spPr>
          <a:xfrm>
            <a:off x="7452941" y="1962152"/>
            <a:ext cx="171338" cy="107133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A_直接连接符 44"/>
          <p:cNvCxnSpPr/>
          <p:nvPr>
            <p:custDataLst>
              <p:tags r:id="rId16"/>
            </p:custDataLst>
          </p:nvPr>
        </p:nvCxnSpPr>
        <p:spPr>
          <a:xfrm flipH="1">
            <a:off x="7448662" y="1962152"/>
            <a:ext cx="171338" cy="107133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A_文本框 46"/>
          <p:cNvSpPr txBox="1"/>
          <p:nvPr>
            <p:custDataLst>
              <p:tags r:id="rId17"/>
            </p:custDataLst>
          </p:nvPr>
        </p:nvSpPr>
        <p:spPr>
          <a:xfrm>
            <a:off x="7479857" y="1899331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C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-600000" to="7800000">
                                      <p:cBhvr>
                                        <p:cTn id="22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2400000">
                                      <p:cBhvr>
                                        <p:cTn id="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-2400000"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4800" y="301171"/>
            <a:ext cx="8458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延长线上一点，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垂直平分线与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的交点，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你认为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是否在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的垂直平分线上，如果是，请你说明理由．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理由是：∵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的垂直平分线上的一点，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2046018"/>
            <a:ext cx="2275581" cy="1287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自我小结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371600" y="135255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三角形三边的垂直平分线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，并且这一点到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三个顶点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的距离相等；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能用尺规作过点垂直已知直线的垂线及线段的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垂直平分线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5800" y="610435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．下列作图语句正确的是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．过点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的中垂线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的延长线上取一点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．过直线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和直线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作直线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MN∥a∥b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．过点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作直线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垂线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．在平面内，到三点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距离相等的点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)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．只有一个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．有两个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．有三个或三个以上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．有一个或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没有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4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矩形 9"/>
          <p:cNvSpPr/>
          <p:nvPr>
            <p:custDataLst>
              <p:tags r:id="rId2"/>
            </p:custDataLst>
          </p:nvPr>
        </p:nvSpPr>
        <p:spPr>
          <a:xfrm>
            <a:off x="3505200" y="762833"/>
            <a:ext cx="381000" cy="228600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PA_矩形 9"/>
          <p:cNvSpPr/>
          <p:nvPr>
            <p:custDataLst>
              <p:tags r:id="rId3"/>
            </p:custDataLst>
          </p:nvPr>
        </p:nvSpPr>
        <p:spPr>
          <a:xfrm>
            <a:off x="5334000" y="2820233"/>
            <a:ext cx="381000" cy="228600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457200" y="673436"/>
            <a:ext cx="8305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latin typeface="+mn-ea"/>
              </a:defRPr>
            </a:lvl1pPr>
          </a:lstStyle>
          <a:p>
            <a:r>
              <a:rPr lang="en-US" altLang="zh-CN" dirty="0"/>
              <a:t>3</a:t>
            </a:r>
            <a:r>
              <a:rPr lang="zh-CN" altLang="zh-CN" dirty="0"/>
              <a:t>．已知△</a:t>
            </a:r>
            <a:r>
              <a:rPr lang="en-US" altLang="zh-CN" dirty="0"/>
              <a:t>ABC</a:t>
            </a:r>
            <a:r>
              <a:rPr lang="zh-CN" altLang="zh-CN" dirty="0"/>
              <a:t>的三边的垂直平分线交点在△</a:t>
            </a:r>
            <a:r>
              <a:rPr lang="en-US" altLang="zh-CN" dirty="0"/>
              <a:t>ABC</a:t>
            </a:r>
            <a:r>
              <a:rPr lang="zh-CN" altLang="zh-CN" dirty="0"/>
              <a:t>的边上，则△</a:t>
            </a:r>
            <a:r>
              <a:rPr lang="en-US" altLang="zh-CN" dirty="0"/>
              <a:t>ABC</a:t>
            </a:r>
            <a:r>
              <a:rPr lang="zh-CN" altLang="zh-CN" dirty="0"/>
              <a:t>的形状为（</a:t>
            </a: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r>
              <a:rPr lang="en-US" altLang="zh-CN" dirty="0" smtClean="0"/>
              <a:t>  </a:t>
            </a:r>
            <a:r>
              <a:rPr lang="zh-CN" altLang="zh-CN" dirty="0"/>
              <a:t>）</a:t>
            </a:r>
          </a:p>
          <a:p>
            <a:r>
              <a:rPr lang="en-US" altLang="zh-CN" dirty="0"/>
              <a:t>A</a:t>
            </a:r>
            <a:r>
              <a:rPr lang="zh-CN" altLang="zh-CN" dirty="0"/>
              <a:t>、锐角三角形</a:t>
            </a:r>
            <a:r>
              <a:rPr lang="en-US" altLang="zh-CN" dirty="0"/>
              <a:t> B</a:t>
            </a:r>
            <a:r>
              <a:rPr lang="zh-CN" altLang="zh-CN" dirty="0"/>
              <a:t>、直角三角形  </a:t>
            </a:r>
            <a:r>
              <a:rPr lang="en-US" altLang="zh-CN" dirty="0"/>
              <a:t>C</a:t>
            </a:r>
            <a:r>
              <a:rPr lang="zh-CN" altLang="zh-CN" dirty="0"/>
              <a:t>、钝角三角形</a:t>
            </a:r>
            <a:r>
              <a:rPr lang="en-US" altLang="zh-CN" dirty="0"/>
              <a:t>  D</a:t>
            </a:r>
            <a:r>
              <a:rPr lang="zh-CN" altLang="zh-CN" dirty="0"/>
              <a:t>、不能</a:t>
            </a:r>
            <a:r>
              <a:rPr lang="zh-CN" altLang="zh-CN" dirty="0" smtClean="0"/>
              <a:t>确定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如</a:t>
            </a:r>
            <a:r>
              <a:rPr lang="zh-CN" altLang="en-US" dirty="0"/>
              <a:t>图，由于水资源缺乏，</a:t>
            </a:r>
            <a:r>
              <a:rPr lang="en-US" altLang="zh-CN" dirty="0"/>
              <a:t>B</a:t>
            </a:r>
            <a:r>
              <a:rPr lang="zh-CN" altLang="en-US" dirty="0"/>
              <a:t>，</a:t>
            </a:r>
            <a:r>
              <a:rPr lang="en-US" altLang="zh-CN" dirty="0"/>
              <a:t>C</a:t>
            </a:r>
            <a:r>
              <a:rPr lang="zh-CN" altLang="en-US" dirty="0"/>
              <a:t>两地不得不从黄河上的扬水站</a:t>
            </a:r>
            <a:r>
              <a:rPr lang="en-US" altLang="zh-CN" dirty="0"/>
              <a:t>A</a:t>
            </a:r>
            <a:r>
              <a:rPr lang="zh-CN" altLang="en-US" dirty="0"/>
              <a:t>引水，这就需要</a:t>
            </a:r>
            <a:r>
              <a:rPr lang="en-US" altLang="zh-CN" dirty="0"/>
              <a:t>A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zh-CN" altLang="en-US" dirty="0"/>
              <a:t>，</a:t>
            </a:r>
            <a:r>
              <a:rPr lang="en-US" altLang="zh-CN" dirty="0"/>
              <a:t>C</a:t>
            </a:r>
            <a:r>
              <a:rPr lang="zh-CN" altLang="en-US" dirty="0"/>
              <a:t>之间铺设地下输水管道，有人设计了三种铺设方案：如图①②③，图中实线表示管道铺设线路，在图②中，</a:t>
            </a:r>
            <a:r>
              <a:rPr lang="en-US" altLang="zh-CN" dirty="0"/>
              <a:t>AD</a:t>
            </a:r>
            <a:r>
              <a:rPr lang="zh-CN" altLang="en-US" dirty="0"/>
              <a:t>垂直</a:t>
            </a:r>
            <a:r>
              <a:rPr lang="en-US" altLang="zh-CN" dirty="0"/>
              <a:t>BC</a:t>
            </a:r>
            <a:r>
              <a:rPr lang="zh-CN" altLang="en-US" dirty="0"/>
              <a:t>于点</a:t>
            </a:r>
            <a:r>
              <a:rPr lang="en-US" altLang="zh-CN" dirty="0"/>
              <a:t>D</a:t>
            </a:r>
            <a:r>
              <a:rPr lang="zh-CN" altLang="en-US" dirty="0"/>
              <a:t>；在图③中，</a:t>
            </a:r>
            <a:r>
              <a:rPr lang="en-US" altLang="zh-CN" dirty="0"/>
              <a:t>OA</a:t>
            </a:r>
            <a:r>
              <a:rPr lang="zh-CN" altLang="en-US" dirty="0"/>
              <a:t>＝</a:t>
            </a:r>
            <a:r>
              <a:rPr lang="en-US" altLang="zh-CN" dirty="0"/>
              <a:t>OB</a:t>
            </a:r>
            <a:r>
              <a:rPr lang="zh-CN" altLang="en-US" dirty="0"/>
              <a:t>＝</a:t>
            </a:r>
            <a:r>
              <a:rPr lang="en-US" altLang="zh-CN" dirty="0"/>
              <a:t>OC.</a:t>
            </a:r>
            <a:r>
              <a:rPr lang="zh-CN" altLang="en-US" dirty="0"/>
              <a:t>为减少渗漏，节约水资源，并降低工程造价，铺设线路应尽量缩短，已知△</a:t>
            </a:r>
            <a:r>
              <a:rPr lang="en-US" altLang="zh-CN" dirty="0"/>
              <a:t>ABC</a:t>
            </a:r>
            <a:r>
              <a:rPr lang="zh-CN" altLang="en-US" dirty="0"/>
              <a:t>恰好是一个边长为</a:t>
            </a:r>
            <a:r>
              <a:rPr lang="en-US" altLang="zh-CN" dirty="0"/>
              <a:t>a</a:t>
            </a:r>
            <a:r>
              <a:rPr lang="zh-CN" altLang="en-US" dirty="0"/>
              <a:t>的等边三角形，那么通过计算，你认为最好的铺设方案是</a:t>
            </a:r>
            <a:r>
              <a:rPr lang="zh-CN" altLang="en-US" dirty="0" smtClean="0"/>
              <a:t>方案  </a:t>
            </a:r>
            <a:r>
              <a:rPr lang="zh-CN" altLang="en-US" dirty="0" smtClean="0">
                <a:solidFill>
                  <a:srgbClr val="FF0000"/>
                </a:solidFill>
              </a:rPr>
              <a:t>③</a:t>
            </a:r>
            <a:r>
              <a:rPr lang="zh-CN" altLang="en-US" dirty="0" smtClean="0"/>
              <a:t> ．</a:t>
            </a:r>
            <a:endParaRPr lang="zh-CN" altLang="zh-CN" dirty="0"/>
          </a:p>
        </p:txBody>
      </p:sp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031718" y="3743773"/>
            <a:ext cx="3269721" cy="1190179"/>
          </a:xfrm>
          <a:prstGeom prst="rect">
            <a:avLst/>
          </a:prstGeom>
        </p:spPr>
      </p:pic>
      <p:grpSp>
        <p:nvGrpSpPr>
          <p:cNvPr id="8" name="PA_组合 13"/>
          <p:cNvGrpSpPr/>
          <p:nvPr>
            <p:custDataLst>
              <p:tags r:id="rId4"/>
            </p:custDataLst>
          </p:nvPr>
        </p:nvGrpSpPr>
        <p:grpSpPr>
          <a:xfrm>
            <a:off x="4610100" y="3743771"/>
            <a:ext cx="3276600" cy="1016586"/>
            <a:chOff x="2895600" y="5695950"/>
            <a:chExt cx="3276600" cy="1016586"/>
          </a:xfrm>
        </p:grpSpPr>
        <p:sp>
          <p:nvSpPr>
            <p:cNvPr id="9" name="PA_矩形 11"/>
            <p:cNvSpPr/>
            <p:nvPr>
              <p:custDataLst>
                <p:tags r:id="rId8"/>
              </p:custDataLst>
            </p:nvPr>
          </p:nvSpPr>
          <p:spPr>
            <a:xfrm>
              <a:off x="2895600" y="5695950"/>
              <a:ext cx="3276600" cy="1016586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PA_图片 10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3" cstate="email"/>
            <a:stretch>
              <a:fillRect/>
            </a:stretch>
          </p:blipFill>
          <p:spPr>
            <a:xfrm>
              <a:off x="2895600" y="5695950"/>
              <a:ext cx="3276600" cy="1016586"/>
            </a:xfrm>
            <a:prstGeom prst="rect">
              <a:avLst/>
            </a:prstGeom>
          </p:spPr>
        </p:pic>
      </p:grpSp>
      <p:cxnSp>
        <p:nvCxnSpPr>
          <p:cNvPr id="11" name="PA_直接连接符 8"/>
          <p:cNvCxnSpPr/>
          <p:nvPr>
            <p:custDataLst>
              <p:tags r:id="rId5"/>
            </p:custDataLst>
          </p:nvPr>
        </p:nvCxnSpPr>
        <p:spPr>
          <a:xfrm>
            <a:off x="7924800" y="3562350"/>
            <a:ext cx="381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_矩形 9"/>
          <p:cNvSpPr/>
          <p:nvPr>
            <p:custDataLst>
              <p:tags r:id="rId6"/>
            </p:custDataLst>
          </p:nvPr>
        </p:nvSpPr>
        <p:spPr>
          <a:xfrm>
            <a:off x="8115300" y="819150"/>
            <a:ext cx="381000" cy="228600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PA_矩形 14"/>
          <p:cNvSpPr/>
          <p:nvPr>
            <p:custDataLst>
              <p:tags r:id="rId7"/>
            </p:custDataLst>
          </p:nvPr>
        </p:nvSpPr>
        <p:spPr>
          <a:xfrm>
            <a:off x="7886700" y="3333750"/>
            <a:ext cx="381000" cy="228600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75"/>
                                          </p:val>
                                        </p:tav>
                                        <p:tav tm="100000">
                                          <p:val>
                                            <p:fltVal val="0.65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" y="20000"/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100000">
                                          <p:val>
                                            <p:fltVal val="0.7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5"/>
                                          </p:val>
                                        </p:tav>
                                        <p:tav tm="100000">
                                          <p:val>
                                            <p:fltVal val="0.8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30000" y="130000"/>
                                      <p:to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57200" y="71534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5.</a:t>
            </a:r>
            <a:r>
              <a:rPr lang="zh-CN" altLang="en-US" dirty="0" smtClean="0">
                <a:latin typeface="+mn-ea"/>
              </a:rPr>
              <a:t>如</a:t>
            </a:r>
            <a:r>
              <a:rPr lang="zh-CN" altLang="en-US" dirty="0">
                <a:latin typeface="+mn-ea"/>
              </a:rPr>
              <a:t>图，在△</a:t>
            </a:r>
            <a:r>
              <a:rPr lang="en-US" altLang="zh-CN" dirty="0">
                <a:latin typeface="+mn-ea"/>
              </a:rPr>
              <a:t>ABC</a:t>
            </a:r>
            <a:r>
              <a:rPr lang="zh-CN" altLang="en-US" dirty="0">
                <a:latin typeface="+mn-ea"/>
              </a:rPr>
              <a:t>中，∠</a:t>
            </a:r>
            <a:r>
              <a:rPr lang="en-US" altLang="zh-CN" dirty="0">
                <a:latin typeface="+mn-ea"/>
              </a:rPr>
              <a:t>B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32°</a:t>
            </a:r>
            <a:r>
              <a:rPr lang="zh-CN" altLang="en-US" dirty="0">
                <a:latin typeface="+mn-ea"/>
              </a:rPr>
              <a:t>，∠</a:t>
            </a:r>
            <a:r>
              <a:rPr lang="en-US" altLang="zh-CN" dirty="0">
                <a:latin typeface="+mn-ea"/>
              </a:rPr>
              <a:t>C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48°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AB</a:t>
            </a:r>
            <a:r>
              <a:rPr lang="zh-CN" altLang="en-US" dirty="0">
                <a:latin typeface="+mn-ea"/>
              </a:rPr>
              <a:t>和</a:t>
            </a:r>
            <a:r>
              <a:rPr lang="en-US" altLang="zh-CN" dirty="0">
                <a:latin typeface="+mn-ea"/>
              </a:rPr>
              <a:t>AC</a:t>
            </a:r>
            <a:r>
              <a:rPr lang="zh-CN" altLang="en-US" dirty="0">
                <a:latin typeface="+mn-ea"/>
              </a:rPr>
              <a:t>的垂直平分线分别交</a:t>
            </a:r>
            <a:r>
              <a:rPr lang="en-US" altLang="zh-CN" dirty="0">
                <a:latin typeface="+mn-ea"/>
              </a:rPr>
              <a:t>BC</a:t>
            </a:r>
            <a:r>
              <a:rPr lang="zh-CN" altLang="en-US" dirty="0">
                <a:latin typeface="+mn-ea"/>
              </a:rPr>
              <a:t>于点</a:t>
            </a:r>
            <a:r>
              <a:rPr lang="en-US" altLang="zh-CN" dirty="0">
                <a:latin typeface="+mn-ea"/>
              </a:rPr>
              <a:t>D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E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BC</a:t>
            </a:r>
            <a:r>
              <a:rPr lang="zh-CN" altLang="en-US" dirty="0">
                <a:latin typeface="+mn-ea"/>
              </a:rPr>
              <a:t>＝ </a:t>
            </a:r>
            <a:r>
              <a:rPr lang="en-US" altLang="zh-CN" dirty="0">
                <a:latin typeface="+mn-ea"/>
              </a:rPr>
              <a:t>6  cm</a:t>
            </a:r>
            <a:r>
              <a:rPr lang="zh-CN" altLang="en-US" dirty="0">
                <a:latin typeface="+mn-ea"/>
              </a:rPr>
              <a:t>，请计算出∠</a:t>
            </a:r>
            <a:r>
              <a:rPr lang="en-US" altLang="zh-CN" dirty="0">
                <a:latin typeface="+mn-ea"/>
              </a:rPr>
              <a:t>DAE</a:t>
            </a:r>
            <a:r>
              <a:rPr lang="zh-CN" altLang="en-US" dirty="0">
                <a:latin typeface="+mn-ea"/>
              </a:rPr>
              <a:t>的度数和△</a:t>
            </a:r>
            <a:r>
              <a:rPr lang="en-US" altLang="zh-CN" dirty="0">
                <a:latin typeface="+mn-ea"/>
              </a:rPr>
              <a:t>ADE</a:t>
            </a:r>
            <a:r>
              <a:rPr lang="zh-CN" altLang="en-US" dirty="0">
                <a:latin typeface="+mn-ea"/>
              </a:rPr>
              <a:t>的周长．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9270" y="1630949"/>
            <a:ext cx="563673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+mn-ea"/>
              </a:rPr>
              <a:t>解：∵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AB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和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的垂直平分线交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BC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于点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+mn-ea"/>
              </a:rPr>
              <a:t>∴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BD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CE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AE.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+mn-ea"/>
              </a:rPr>
              <a:t>∴∠DAB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32 °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，∠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EAC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48 °.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+mn-ea"/>
              </a:rPr>
              <a:t>∴∠ADE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＋∠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DAB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64 °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+mn-ea"/>
              </a:rPr>
              <a:t>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AED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＋∠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EAC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96 °.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+mn-ea"/>
              </a:rPr>
              <a:t>∴∠DAE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180 °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－∠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ADE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－∠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AED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20 °.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+mn-ea"/>
              </a:rPr>
              <a:t>△ADE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的周长为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＋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DE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＋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AE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BD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＋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DE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＋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EC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BC</a:t>
            </a:r>
            <a:r>
              <a:rPr lang="zh-CN" altLang="en-US" dirty="0">
                <a:solidFill>
                  <a:srgbClr val="0000FF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0000FF"/>
                </a:solidFill>
                <a:latin typeface="+mn-ea"/>
              </a:rPr>
              <a:t>6 cm.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1" y="2114550"/>
            <a:ext cx="2420541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469703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6</a:t>
            </a:r>
            <a:r>
              <a:rPr lang="zh-CN" altLang="en-US" sz="1600" dirty="0">
                <a:latin typeface="+mn-ea"/>
              </a:rPr>
              <a:t>．如图，在△</a:t>
            </a:r>
            <a:r>
              <a:rPr lang="en-US" altLang="zh-CN" sz="1600" dirty="0">
                <a:latin typeface="+mn-ea"/>
              </a:rPr>
              <a:t>ABC</a:t>
            </a:r>
            <a:r>
              <a:rPr lang="zh-CN" altLang="en-US" sz="1600" dirty="0">
                <a:latin typeface="+mn-ea"/>
              </a:rPr>
              <a:t>中， ∠</a:t>
            </a:r>
            <a:r>
              <a:rPr lang="en-US" altLang="zh-CN" sz="1600" dirty="0">
                <a:latin typeface="+mn-ea"/>
              </a:rPr>
              <a:t>C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90°</a:t>
            </a:r>
            <a:r>
              <a:rPr lang="zh-CN" altLang="en-US" sz="1600" dirty="0">
                <a:latin typeface="+mn-ea"/>
              </a:rPr>
              <a:t>，∠</a:t>
            </a:r>
            <a:r>
              <a:rPr lang="en-US" altLang="zh-CN" sz="1600" dirty="0">
                <a:latin typeface="+mn-ea"/>
              </a:rPr>
              <a:t>A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30</a:t>
            </a:r>
            <a:r>
              <a:rPr lang="en-US" altLang="zh-CN" sz="1600" dirty="0" smtClean="0">
                <a:latin typeface="+mn-ea"/>
              </a:rPr>
              <a:t>°. </a:t>
            </a:r>
            <a:endParaRPr lang="en-US" altLang="zh-CN" sz="1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(1)</a:t>
            </a:r>
            <a:r>
              <a:rPr lang="zh-CN" altLang="en-US" sz="1600" dirty="0">
                <a:latin typeface="+mn-ea"/>
              </a:rPr>
              <a:t>用直尺和圆规，作</a:t>
            </a:r>
            <a:r>
              <a:rPr lang="en-US" altLang="zh-CN" sz="1600" dirty="0">
                <a:latin typeface="+mn-ea"/>
              </a:rPr>
              <a:t>AB</a:t>
            </a:r>
            <a:r>
              <a:rPr lang="zh-CN" altLang="en-US" sz="1600" dirty="0">
                <a:latin typeface="+mn-ea"/>
              </a:rPr>
              <a:t>边上的垂直平分线</a:t>
            </a:r>
            <a:r>
              <a:rPr lang="en-US" altLang="zh-CN" sz="1600" dirty="0">
                <a:latin typeface="+mn-ea"/>
              </a:rPr>
              <a:t>DE</a:t>
            </a:r>
            <a:r>
              <a:rPr lang="zh-CN" altLang="en-US" sz="1600" dirty="0">
                <a:latin typeface="+mn-ea"/>
              </a:rPr>
              <a:t>，交</a:t>
            </a:r>
            <a:r>
              <a:rPr lang="en-US" altLang="zh-CN" sz="1600" dirty="0">
                <a:latin typeface="+mn-ea"/>
              </a:rPr>
              <a:t>AC</a:t>
            </a:r>
            <a:r>
              <a:rPr lang="zh-CN" altLang="en-US" sz="1600" dirty="0">
                <a:latin typeface="+mn-ea"/>
              </a:rPr>
              <a:t>于点</a:t>
            </a:r>
            <a:r>
              <a:rPr lang="en-US" altLang="zh-CN" sz="1600" dirty="0">
                <a:latin typeface="+mn-ea"/>
              </a:rPr>
              <a:t>D</a:t>
            </a:r>
            <a:r>
              <a:rPr lang="zh-CN" altLang="en-US" sz="1600" dirty="0">
                <a:latin typeface="+mn-ea"/>
              </a:rPr>
              <a:t>，交</a:t>
            </a:r>
            <a:r>
              <a:rPr lang="en-US" altLang="zh-CN" sz="1600" dirty="0">
                <a:latin typeface="+mn-ea"/>
              </a:rPr>
              <a:t>AB</a:t>
            </a:r>
            <a:r>
              <a:rPr lang="zh-CN" altLang="en-US" sz="1600" dirty="0">
                <a:latin typeface="+mn-ea"/>
              </a:rPr>
              <a:t>于点</a:t>
            </a:r>
            <a:r>
              <a:rPr lang="en-US" altLang="zh-CN" sz="1600" dirty="0">
                <a:latin typeface="+mn-ea"/>
              </a:rPr>
              <a:t>E</a:t>
            </a:r>
            <a:r>
              <a:rPr lang="zh-CN" altLang="en-US" sz="1600" dirty="0">
                <a:latin typeface="+mn-ea"/>
              </a:rPr>
              <a:t>；</a:t>
            </a:r>
            <a:r>
              <a:rPr lang="en-US" altLang="zh-CN" sz="1600" dirty="0">
                <a:latin typeface="+mn-ea"/>
              </a:rPr>
              <a:t>(</a:t>
            </a:r>
            <a:r>
              <a:rPr lang="zh-CN" altLang="en-US" sz="1600" dirty="0">
                <a:latin typeface="+mn-ea"/>
              </a:rPr>
              <a:t>保留作图痕迹，不写作法</a:t>
            </a:r>
            <a:r>
              <a:rPr lang="en-US" altLang="zh-CN" sz="16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(2)</a:t>
            </a:r>
            <a:r>
              <a:rPr lang="zh-CN" altLang="en-US" sz="1600" dirty="0">
                <a:latin typeface="+mn-ea"/>
              </a:rPr>
              <a:t>连接</a:t>
            </a:r>
            <a:r>
              <a:rPr lang="en-US" altLang="zh-CN" sz="1600" dirty="0">
                <a:latin typeface="+mn-ea"/>
              </a:rPr>
              <a:t>BD</a:t>
            </a:r>
            <a:r>
              <a:rPr lang="zh-CN" altLang="en-US" sz="1600" dirty="0">
                <a:latin typeface="+mn-ea"/>
              </a:rPr>
              <a:t>，求证：</a:t>
            </a:r>
            <a:r>
              <a:rPr lang="en-US" altLang="zh-CN" sz="1600" dirty="0">
                <a:latin typeface="+mn-ea"/>
              </a:rPr>
              <a:t>BD</a:t>
            </a:r>
            <a:r>
              <a:rPr lang="zh-CN" altLang="en-US" sz="1600" dirty="0">
                <a:latin typeface="+mn-ea"/>
              </a:rPr>
              <a:t>平分∠</a:t>
            </a:r>
            <a:r>
              <a:rPr lang="en-US" altLang="zh-CN" sz="1600" dirty="0">
                <a:latin typeface="+mn-ea"/>
              </a:rPr>
              <a:t>CBA.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+mn-ea"/>
              </a:rPr>
              <a:t>解：</a:t>
            </a:r>
            <a:r>
              <a:rPr lang="en-US" altLang="zh-CN" sz="1600" dirty="0">
                <a:latin typeface="+mn-ea"/>
              </a:rPr>
              <a:t>(1)</a:t>
            </a:r>
            <a:r>
              <a:rPr lang="zh-CN" altLang="en-US" sz="1600" dirty="0">
                <a:latin typeface="+mn-ea"/>
              </a:rPr>
              <a:t>如图所示，</a:t>
            </a:r>
            <a:r>
              <a:rPr lang="en-US" altLang="zh-CN" sz="1600" dirty="0">
                <a:latin typeface="+mn-ea"/>
              </a:rPr>
              <a:t>DE</a:t>
            </a:r>
            <a:r>
              <a:rPr lang="zh-CN" altLang="en-US" sz="1600" dirty="0">
                <a:latin typeface="+mn-ea"/>
              </a:rPr>
              <a:t>即是要求作的</a:t>
            </a:r>
            <a:r>
              <a:rPr lang="en-US" altLang="zh-CN" sz="1600" dirty="0">
                <a:latin typeface="+mn-ea"/>
              </a:rPr>
              <a:t>AB</a:t>
            </a:r>
            <a:r>
              <a:rPr lang="zh-CN" altLang="en-US" sz="1600" dirty="0">
                <a:latin typeface="+mn-ea"/>
              </a:rPr>
              <a:t>边上的垂直平分线．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(2)</a:t>
            </a:r>
            <a:r>
              <a:rPr lang="zh-CN" altLang="en-US" sz="1600" dirty="0">
                <a:latin typeface="+mn-ea"/>
              </a:rPr>
              <a:t>证明：∵</a:t>
            </a:r>
            <a:r>
              <a:rPr lang="en-US" altLang="zh-CN" sz="1600" dirty="0">
                <a:latin typeface="+mn-ea"/>
              </a:rPr>
              <a:t>DE</a:t>
            </a:r>
            <a:r>
              <a:rPr lang="zh-CN" altLang="en-US" sz="1600" dirty="0">
                <a:latin typeface="+mn-ea"/>
              </a:rPr>
              <a:t>是</a:t>
            </a:r>
            <a:r>
              <a:rPr lang="en-US" altLang="zh-CN" sz="1600" dirty="0">
                <a:latin typeface="+mn-ea"/>
              </a:rPr>
              <a:t>AB</a:t>
            </a:r>
            <a:r>
              <a:rPr lang="zh-CN" altLang="en-US" sz="1600" dirty="0">
                <a:latin typeface="+mn-ea"/>
              </a:rPr>
              <a:t>边上的垂直平分线，∠</a:t>
            </a:r>
            <a:r>
              <a:rPr lang="en-US" altLang="zh-CN" sz="1600" dirty="0">
                <a:latin typeface="+mn-ea"/>
              </a:rPr>
              <a:t>A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30 °</a:t>
            </a:r>
            <a:r>
              <a:rPr lang="zh-CN" altLang="en-US" sz="1600" dirty="0"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+mn-ea"/>
              </a:rPr>
              <a:t>∴</a:t>
            </a:r>
            <a:r>
              <a:rPr lang="en-US" altLang="zh-CN" sz="1600" dirty="0">
                <a:latin typeface="+mn-ea"/>
              </a:rPr>
              <a:t>AD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BD.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∴∠ABD</a:t>
            </a:r>
            <a:r>
              <a:rPr lang="zh-CN" altLang="en-US" sz="1600" dirty="0">
                <a:latin typeface="+mn-ea"/>
              </a:rPr>
              <a:t>＝∠</a:t>
            </a:r>
            <a:r>
              <a:rPr lang="en-US" altLang="zh-CN" sz="1600" dirty="0">
                <a:latin typeface="+mn-ea"/>
              </a:rPr>
              <a:t>A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30 °.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∵∠C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90 °</a:t>
            </a:r>
            <a:r>
              <a:rPr lang="zh-CN" altLang="en-US" sz="1600" dirty="0"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+mn-ea"/>
              </a:rPr>
              <a:t>∴∠</a:t>
            </a:r>
            <a:r>
              <a:rPr lang="en-US" altLang="zh-CN" sz="1600" dirty="0">
                <a:latin typeface="+mn-ea"/>
              </a:rPr>
              <a:t>ABC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90 °</a:t>
            </a:r>
            <a:r>
              <a:rPr lang="zh-CN" altLang="en-US" sz="1600" dirty="0">
                <a:latin typeface="+mn-ea"/>
              </a:rPr>
              <a:t>－∠</a:t>
            </a:r>
            <a:r>
              <a:rPr lang="en-US" altLang="zh-CN" sz="1600" dirty="0">
                <a:latin typeface="+mn-ea"/>
              </a:rPr>
              <a:t>A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90 °</a:t>
            </a:r>
            <a:r>
              <a:rPr lang="zh-CN" altLang="en-US" sz="1600" dirty="0">
                <a:latin typeface="+mn-ea"/>
              </a:rPr>
              <a:t>－</a:t>
            </a:r>
            <a:r>
              <a:rPr lang="en-US" altLang="zh-CN" sz="1600" dirty="0">
                <a:latin typeface="+mn-ea"/>
              </a:rPr>
              <a:t>30 °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60 °.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∴∠CBD</a:t>
            </a:r>
            <a:r>
              <a:rPr lang="zh-CN" altLang="en-US" sz="1600" dirty="0">
                <a:latin typeface="+mn-ea"/>
              </a:rPr>
              <a:t>＝∠</a:t>
            </a:r>
            <a:r>
              <a:rPr lang="en-US" altLang="zh-CN" sz="1600" dirty="0">
                <a:latin typeface="+mn-ea"/>
              </a:rPr>
              <a:t>ABC</a:t>
            </a:r>
            <a:r>
              <a:rPr lang="zh-CN" altLang="en-US" sz="1600" dirty="0">
                <a:latin typeface="+mn-ea"/>
              </a:rPr>
              <a:t>－∠</a:t>
            </a:r>
            <a:r>
              <a:rPr lang="en-US" altLang="zh-CN" sz="1600" dirty="0">
                <a:latin typeface="+mn-ea"/>
              </a:rPr>
              <a:t>ABD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60 °</a:t>
            </a:r>
            <a:r>
              <a:rPr lang="zh-CN" altLang="en-US" sz="1600" dirty="0">
                <a:latin typeface="+mn-ea"/>
              </a:rPr>
              <a:t>－</a:t>
            </a:r>
            <a:r>
              <a:rPr lang="en-US" altLang="zh-CN" sz="1600" dirty="0">
                <a:latin typeface="+mn-ea"/>
              </a:rPr>
              <a:t>30 °</a:t>
            </a:r>
            <a:r>
              <a:rPr lang="zh-CN" altLang="en-US" sz="1600" dirty="0">
                <a:latin typeface="+mn-ea"/>
              </a:rPr>
              <a:t>＝</a:t>
            </a:r>
            <a:r>
              <a:rPr lang="en-US" altLang="zh-CN" sz="1600" dirty="0">
                <a:latin typeface="+mn-ea"/>
              </a:rPr>
              <a:t>30 °.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∴∠ABD</a:t>
            </a:r>
            <a:r>
              <a:rPr lang="zh-CN" altLang="en-US" sz="1600" dirty="0">
                <a:latin typeface="+mn-ea"/>
              </a:rPr>
              <a:t>＝∠</a:t>
            </a:r>
            <a:r>
              <a:rPr lang="en-US" altLang="zh-CN" sz="1600" dirty="0">
                <a:latin typeface="+mn-ea"/>
              </a:rPr>
              <a:t>CBD</a:t>
            </a:r>
            <a:r>
              <a:rPr lang="zh-CN" altLang="en-US" sz="1600" dirty="0">
                <a:latin typeface="+mn-ea"/>
              </a:rPr>
              <a:t>，即</a:t>
            </a:r>
            <a:r>
              <a:rPr lang="en-US" altLang="zh-CN" sz="1600" dirty="0">
                <a:latin typeface="+mn-ea"/>
              </a:rPr>
              <a:t>BD</a:t>
            </a:r>
            <a:r>
              <a:rPr lang="zh-CN" altLang="en-US" sz="1600" dirty="0">
                <a:latin typeface="+mn-ea"/>
              </a:rPr>
              <a:t>平分∠</a:t>
            </a:r>
            <a:r>
              <a:rPr lang="en-US" altLang="zh-CN" sz="1600" dirty="0">
                <a:latin typeface="+mn-ea"/>
              </a:rPr>
              <a:t>CBA</a:t>
            </a:r>
          </a:p>
        </p:txBody>
      </p:sp>
      <p:pic>
        <p:nvPicPr>
          <p:cNvPr id="7" name="图片 10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1200" y="1969185"/>
            <a:ext cx="2209800" cy="214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3" y="1581152"/>
            <a:ext cx="71056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证明三角形三条边的垂直平分线相交于一点，并且这一点到三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sz="16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顶点的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距离相等，并解决相关的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矩形 6"/>
          <p:cNvSpPr/>
          <p:nvPr>
            <p:custDataLst>
              <p:tags r:id="rId1"/>
            </p:custDataLst>
          </p:nvPr>
        </p:nvSpPr>
        <p:spPr>
          <a:xfrm>
            <a:off x="1500166" y="2926099"/>
            <a:ext cx="70342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能用尺规作过点垂直已知直线的垂线；培养使用直尺和圆规作图的技能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99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99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1"/>
          <p:cNvSpPr txBox="1"/>
          <p:nvPr/>
        </p:nvSpPr>
        <p:spPr>
          <a:xfrm>
            <a:off x="472309" y="726208"/>
            <a:ext cx="86409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．三角形纸片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上有一点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，量得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．是边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的中线上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的高上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三角形三个顶点的距离都相等的点是这个三角形的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．三条高的交点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．三条角平分线的交点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．三条中线的交点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．三条边的垂直平分线的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72400" y="819150"/>
            <a:ext cx="385488" cy="381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248400" y="2821289"/>
            <a:ext cx="385488" cy="381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1000" y="886885"/>
            <a:ext cx="8534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．在同一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平面内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，过直线上一点作已知直线的垂线，能作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．无数条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点必定在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垂直平分线上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PB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49085"/>
            <a:ext cx="1219200" cy="115146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324600" y="963084"/>
            <a:ext cx="385488" cy="381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391400" y="2182284"/>
            <a:ext cx="1371600" cy="381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19200" y="2563284"/>
            <a:ext cx="385488" cy="381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828800" y="2553759"/>
            <a:ext cx="385488" cy="381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7467600" y="2563284"/>
            <a:ext cx="13716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143000" y="2944284"/>
            <a:ext cx="54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828800" y="2944284"/>
            <a:ext cx="6096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_图片 2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3678424" y="2023372"/>
            <a:ext cx="1080000" cy="2095596"/>
          </a:xfrm>
          <a:prstGeom prst="rect">
            <a:avLst/>
          </a:prstGeom>
        </p:spPr>
      </p:pic>
      <p:pic>
        <p:nvPicPr>
          <p:cNvPr id="3" name="PA_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679338" y="2021764"/>
            <a:ext cx="1079086" cy="2097206"/>
          </a:xfrm>
          <a:prstGeom prst="rect">
            <a:avLst/>
          </a:prstGeom>
        </p:spPr>
      </p:pic>
      <p:sp>
        <p:nvSpPr>
          <p:cNvPr id="8" name="PA_文本框 5"/>
          <p:cNvSpPr txBox="1"/>
          <p:nvPr>
            <p:custDataLst>
              <p:tags r:id="rId3"/>
            </p:custDataLst>
          </p:nvPr>
        </p:nvSpPr>
        <p:spPr>
          <a:xfrm>
            <a:off x="478659" y="634563"/>
            <a:ext cx="77509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一个三角形纸片，通过折叠找出每条边的垂直平分线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PA_任意多边形 20"/>
          <p:cNvSpPr/>
          <p:nvPr>
            <p:custDataLst>
              <p:tags r:id="rId4"/>
            </p:custDataLst>
          </p:nvPr>
        </p:nvSpPr>
        <p:spPr>
          <a:xfrm>
            <a:off x="2644015" y="2426076"/>
            <a:ext cx="1059813" cy="1692892"/>
          </a:xfrm>
          <a:custGeom>
            <a:avLst/>
            <a:gdLst>
              <a:gd name="connsiteX0" fmla="*/ 1059813 w 1059813"/>
              <a:gd name="connsiteY0" fmla="*/ 0 h 1692892"/>
              <a:gd name="connsiteX1" fmla="*/ 1059813 w 1059813"/>
              <a:gd name="connsiteY1" fmla="*/ 1692892 h 1692892"/>
              <a:gd name="connsiteX2" fmla="*/ 0 w 1059813"/>
              <a:gd name="connsiteY2" fmla="*/ 1692892 h 1692892"/>
              <a:gd name="connsiteX3" fmla="*/ 1059813 w 1059813"/>
              <a:gd name="connsiteY3" fmla="*/ 0 h 169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813" h="1692892">
                <a:moveTo>
                  <a:pt x="1059813" y="0"/>
                </a:moveTo>
                <a:lnTo>
                  <a:pt x="1059813" y="1692892"/>
                </a:lnTo>
                <a:lnTo>
                  <a:pt x="0" y="1692892"/>
                </a:lnTo>
                <a:lnTo>
                  <a:pt x="1059813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PA_直接连接符 26"/>
          <p:cNvCxnSpPr/>
          <p:nvPr>
            <p:custDataLst>
              <p:tags r:id="rId5"/>
            </p:custDataLst>
          </p:nvPr>
        </p:nvCxnSpPr>
        <p:spPr>
          <a:xfrm>
            <a:off x="3678424" y="2102522"/>
            <a:ext cx="0" cy="23400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A_图片 23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9" cstate="email"/>
          <a:srcRect/>
          <a:stretch>
            <a:fillRect/>
          </a:stretch>
        </p:blipFill>
        <p:spPr>
          <a:xfrm flipH="1">
            <a:off x="2643000" y="2023372"/>
            <a:ext cx="1080000" cy="2095596"/>
          </a:xfrm>
          <a:prstGeom prst="rect">
            <a:avLst/>
          </a:prstGeom>
        </p:spPr>
      </p:pic>
      <p:sp>
        <p:nvSpPr>
          <p:cNvPr id="12" name="PA_文本框 6"/>
          <p:cNvSpPr txBox="1"/>
          <p:nvPr>
            <p:custDataLst>
              <p:tags r:id="rId7"/>
            </p:custDataLst>
          </p:nvPr>
        </p:nvSpPr>
        <p:spPr>
          <a:xfrm>
            <a:off x="4218424" y="1970433"/>
            <a:ext cx="45445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同样方法可以找出其它几条边的垂直平分线</a:t>
            </a:r>
            <a:endParaRPr lang="zh-CN" altLang="en-US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1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/2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90600" y="715217"/>
            <a:ext cx="72390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）用尺规作出下列三角形三边的垂直平分线，你发现什么结论？</a:t>
            </a:r>
          </a:p>
        </p:txBody>
      </p:sp>
      <p:grpSp>
        <p:nvGrpSpPr>
          <p:cNvPr id="2049" name="Group 1069" descr="www.dearedu.com"/>
          <p:cNvGrpSpPr>
            <a:grpSpLocks noChangeAspect="1"/>
          </p:cNvGrpSpPr>
          <p:nvPr/>
        </p:nvGrpSpPr>
        <p:grpSpPr bwMode="auto">
          <a:xfrm>
            <a:off x="1828800" y="1577977"/>
            <a:ext cx="5516310" cy="1222375"/>
            <a:chOff x="0" y="0"/>
            <a:chExt cx="8280" cy="1836"/>
          </a:xfrm>
        </p:grpSpPr>
        <p:pic>
          <p:nvPicPr>
            <p:cNvPr id="2052" name="Picture 1066" descr="getCA17CUHJ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8"/>
              <a:ext cx="2160" cy="1607"/>
            </a:xfrm>
            <a:prstGeom prst="rect">
              <a:avLst/>
            </a:prstGeom>
            <a:noFill/>
          </p:spPr>
        </p:pic>
        <p:pic>
          <p:nvPicPr>
            <p:cNvPr id="2051" name="Picture 1067" descr="getCA70508O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860" y="312"/>
              <a:ext cx="3420" cy="1379"/>
            </a:xfrm>
            <a:prstGeom prst="rect">
              <a:avLst/>
            </a:prstGeom>
            <a:noFill/>
          </p:spPr>
        </p:pic>
        <p:pic>
          <p:nvPicPr>
            <p:cNvPr id="2050" name="Picture 1068" descr="getCAKIW89B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520" y="0"/>
              <a:ext cx="2160" cy="1836"/>
            </a:xfrm>
            <a:prstGeom prst="rect">
              <a:avLst/>
            </a:prstGeom>
            <a:noFill/>
          </p:spPr>
        </p:pic>
      </p:grpSp>
      <p:sp>
        <p:nvSpPr>
          <p:cNvPr id="11" name="矩形 10"/>
          <p:cNvSpPr/>
          <p:nvPr/>
        </p:nvSpPr>
        <p:spPr>
          <a:xfrm>
            <a:off x="1066801" y="3421618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）证明上述结论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8600" y="400766"/>
            <a:ext cx="8735756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解：三角形三条边的垂直平分线相交于一点，并且这一点到三个顶点的距离</a:t>
            </a:r>
            <a:r>
              <a:rPr lang="zh-CN" altLang="en-US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7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已知：在△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中，设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的垂直平分线交于点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点在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证明：∵点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在线段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PA=PB(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线段垂直平分线 上的点 到线段两个端点的距离相等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PB=PC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PA=PC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点在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的垂直平分线上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到线段两个端点距离相等的</a:t>
            </a:r>
            <a:r>
              <a:rPr lang="zh-CN" altLang="en-US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点在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这条线段的垂直平分线上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的垂直平分线相交于点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，并且这一点到三个顶点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的距离相等．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72200" y="893642"/>
            <a:ext cx="2792156" cy="2340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79617" y="4094044"/>
            <a:ext cx="410881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你能作一个过三角形三个顶点的圆吗？</a:t>
            </a:r>
            <a:endParaRPr lang="zh-CN" altLang="en-US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81000" y="895350"/>
            <a:ext cx="83876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）已知三角形的一条边及这边上的高，你能画出满足条件的三角形吗？如果能，能画几个？所画的三角形全等吗？</a:t>
            </a:r>
          </a:p>
          <a:p>
            <a:pPr indent="457200">
              <a:lnSpc>
                <a:spcPct val="20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）已知等腰三角形的底边及底边上的高，你能画出这个等腰三角形吗？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274417" y="457781"/>
            <a:ext cx="800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已知三角形的一条边及这边上的高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，画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出满足条件的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演示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PA_直接连接符 7"/>
          <p:cNvCxnSpPr/>
          <p:nvPr>
            <p:custDataLst>
              <p:tags r:id="rId2"/>
            </p:custDataLst>
          </p:nvPr>
        </p:nvCxnSpPr>
        <p:spPr>
          <a:xfrm>
            <a:off x="5334000" y="1579424"/>
            <a:ext cx="108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A_直接连接符 8"/>
          <p:cNvCxnSpPr/>
          <p:nvPr>
            <p:custDataLst>
              <p:tags r:id="rId3"/>
            </p:custDataLst>
          </p:nvPr>
        </p:nvCxnSpPr>
        <p:spPr>
          <a:xfrm>
            <a:off x="5334000" y="1579424"/>
            <a:ext cx="108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_文本框 9"/>
          <p:cNvSpPr txBox="1"/>
          <p:nvPr>
            <p:custDataLst>
              <p:tags r:id="rId4"/>
            </p:custDataLst>
          </p:nvPr>
        </p:nvSpPr>
        <p:spPr>
          <a:xfrm>
            <a:off x="5705959" y="1037159"/>
            <a:ext cx="2872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PA_直接连接符 11"/>
          <p:cNvCxnSpPr/>
          <p:nvPr>
            <p:custDataLst>
              <p:tags r:id="rId5"/>
            </p:custDataLst>
          </p:nvPr>
        </p:nvCxnSpPr>
        <p:spPr>
          <a:xfrm>
            <a:off x="6781800" y="1579424"/>
            <a:ext cx="72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2"/>
          <p:cNvCxnSpPr/>
          <p:nvPr>
            <p:custDataLst>
              <p:tags r:id="rId6"/>
            </p:custDataLst>
          </p:nvPr>
        </p:nvCxnSpPr>
        <p:spPr>
          <a:xfrm>
            <a:off x="6781800" y="1579424"/>
            <a:ext cx="72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_文本框 13"/>
          <p:cNvSpPr txBox="1"/>
          <p:nvPr>
            <p:custDataLst>
              <p:tags r:id="rId7"/>
            </p:custDataLst>
          </p:nvPr>
        </p:nvSpPr>
        <p:spPr>
          <a:xfrm>
            <a:off x="6938918" y="1018604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3" name="PA_直接连接符 14"/>
          <p:cNvCxnSpPr/>
          <p:nvPr>
            <p:custDataLst>
              <p:tags r:id="rId8"/>
            </p:custDataLst>
          </p:nvPr>
        </p:nvCxnSpPr>
        <p:spPr>
          <a:xfrm>
            <a:off x="3352800" y="2722424"/>
            <a:ext cx="1080000" cy="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A_直接连接符 15"/>
          <p:cNvCxnSpPr/>
          <p:nvPr>
            <p:custDataLst>
              <p:tags r:id="rId9"/>
            </p:custDataLst>
          </p:nvPr>
        </p:nvCxnSpPr>
        <p:spPr>
          <a:xfrm>
            <a:off x="3874800" y="2002424"/>
            <a:ext cx="0" cy="7200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079617" y="2013062"/>
            <a:ext cx="5625987" cy="0"/>
          </a:xfrm>
          <a:prstGeom prst="line">
            <a:avLst/>
          </a:prstGeom>
          <a:ln w="1270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 flipV="1">
            <a:off x="2514600" y="2002424"/>
            <a:ext cx="838200" cy="7200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514604" y="2013062"/>
            <a:ext cx="1882201" cy="709362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3377250" y="2002423"/>
            <a:ext cx="156900" cy="720000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534154" y="2013061"/>
            <a:ext cx="862651" cy="709362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3352800" y="2013061"/>
            <a:ext cx="1371600" cy="709362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4396805" y="2013061"/>
            <a:ext cx="327599" cy="709362"/>
          </a:xfrm>
          <a:prstGeom prst="line">
            <a:avLst/>
          </a:prstGeom>
          <a:ln w="127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34"/>
          <p:cNvSpPr txBox="1"/>
          <p:nvPr/>
        </p:nvSpPr>
        <p:spPr>
          <a:xfrm>
            <a:off x="762004" y="3027224"/>
            <a:ext cx="75134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）已知三角形的一条边及这边上的高，你能画出满足条件的三角形，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能画无数个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，这个三角形的另一个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顶点只要是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到这条边的距离等于高的两条平行线上的任一点都满足条件，这些三角形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在线段的另一旁也可作满足条件的三角形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092 C -0.00417 -0.00864 -0.01858 -0.01605 -0.02361 -0.01605 C -0.05538 -0.01605 -0.08819 0.10309 -0.08819 0.22222 C -0.08819 0.16204 -0.10451 0.10309 -0.11996 0.10309 C -0.13628 0.10309 -0.15173 0.16296 -0.15173 0.22222 C -0.15173 0.19259 -0.15989 0.16204 -0.16823 0.16204 C -0.17639 0.16204 -0.18455 0.19136 -0.18455 0.22222 C -0.18455 0.20679 -0.18854 0.19259 -0.19271 0.19259 C -0.1967 0.19259 -0.20087 0.20803 -0.20087 0.22222 C -0.20087 0.21451 -0.20295 0.20679 -0.20503 0.20679 C -0.20608 0.20679 -0.20903 0.21451 -0.20903 0.22222 C -0.20903 0.21821 -0.21007 0.21451 -0.21111 0.21451 C -0.21111 0.21358 -0.21337 0.21821 -0.21337 0.22222 C -0.21337 0.22037 -0.21337 0.21821 -0.21441 0.21821 C -0.21441 0.21914 -0.21545 0.22006 -0.21545 0.22222 C -0.21545 0.2213 -0.21545 0.22037 -0.21545 0.21914 C -0.21649 0.21914 -0.21649 0.22006 -0.21649 0.22099 C -0.21753 0.22099 -0.21753 0.22006 -0.21753 0.21914 C -0.21858 0.21914 -0.21858 0.22006 -0.21858 0.22099 " pathEditMode="relative" rAng="0" ptsTypes="AAAAAAAAAAAAAAAAAAA">
                                      <p:cBhvr>
                                        <p:cTn id="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10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8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Rot by="21600000" from="0" to="5400000">
                                      <p:cBhvr>
                                        <p:cTn id="21" dur="200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1874</Words>
  <Application>Microsoft Office PowerPoint</Application>
  <PresentationFormat>全屏显示(16:9)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2023-01-16T18:08:15Z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3072AFFCD8624FCE88A777501F7124CD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