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B5B8EEB-FAE8-48FF-99B5-294682285E2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FAE360F-A828-405C-B3C2-8B89AC81457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470189F-1F31-4BD0-A0ED-1C66DECEE3E6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2D9D5A-7112-416E-8AD9-8F83712CE970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D52BA31-0E24-4934-B506-68521F07E4E6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27F1F9-38AE-4A90-8C46-B17CDACE36C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B78355B-9399-4C92-A80A-60BD8DBFADD8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C32385-49C0-4924-90BB-A9A2BFDE483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70AD137-49FD-423C-B63E-B59173CF221F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496D0E7-E146-4AE1-8124-43F7684ECED4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DFD223F-59A2-43A5-8497-4A5EB9F99581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24B2A4-C64E-446E-BC9E-AC4C66F7891E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42A73DA-7AD7-4A1B-90D1-C3B6D7C233C4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ABB5D8-F3FA-4B23-A6D6-F87D4B8D154C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900A9F7-8835-4A21-9475-8C6E1C381BFA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8A3B5-4434-432B-95ED-DFC949DBBB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6B0BD-F0A9-4A35-9C0C-8FD1E35CD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B678E-C054-47CF-BE06-FDAEB71245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0CB2C-F4A1-4998-A7F6-5583B3371C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A5E3-1BD1-4BE4-B345-E107D375F2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9560C-6130-4C78-BA8C-037B2CBC41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C5EFA-9175-47A2-8EC8-95D535D0EF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AD45C-12ED-4C3A-828E-822C297568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2A771-FEC4-49F8-8B0E-9034736B01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6A4A4-2DB6-4D86-A672-8A093F9B40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69DE80D-7634-4A0C-8733-46481F912E5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12700" y="1143000"/>
            <a:ext cx="91313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Unit 2</a:t>
            </a:r>
            <a:r>
              <a:rPr lang="en-US" altLang="zh-CN" sz="3900" b="1" dirty="0">
                <a:solidFill>
                  <a:srgbClr val="C00000"/>
                </a:solidFill>
                <a:latin typeface="Calibri" panose="020F0502020204030204" pitchFamily="34" charset="0"/>
              </a:rPr>
              <a:t>  </a:t>
            </a:r>
            <a:endParaRPr lang="en-US" altLang="zh-CN" sz="39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spc="-150" dirty="0" smtClean="0"/>
              <a:t>What </a:t>
            </a:r>
            <a:r>
              <a:rPr lang="en-US" altLang="zh-CN" sz="4400" b="1" spc="-150" dirty="0"/>
              <a:t>time do you go to school?</a:t>
            </a:r>
          </a:p>
        </p:txBody>
      </p:sp>
      <p:sp>
        <p:nvSpPr>
          <p:cNvPr id="10" name="矩形 9"/>
          <p:cNvSpPr/>
          <p:nvPr/>
        </p:nvSpPr>
        <p:spPr>
          <a:xfrm>
            <a:off x="2684920" y="5232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576262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P9-P10)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935162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when</a:t>
            </a:r>
            <a:r>
              <a:rPr lang="zh-CN" altLang="en-US" sz="3200" dirty="0"/>
              <a:t>提问时间，回答时可用具体的时间点</a:t>
            </a:r>
            <a:r>
              <a:rPr lang="en-US" altLang="zh-CN" sz="3200" dirty="0"/>
              <a:t>, </a:t>
            </a:r>
            <a:r>
              <a:rPr lang="zh-CN" altLang="en-US" sz="3200" dirty="0"/>
              <a:t>也能用不具体的时间</a:t>
            </a:r>
            <a:r>
              <a:rPr lang="en-US" altLang="zh-CN" sz="3200" dirty="0"/>
              <a:t>, </a:t>
            </a:r>
            <a:r>
              <a:rPr lang="zh-CN" altLang="en-US" sz="3200" dirty="0"/>
              <a:t>如年、月、日、上午等。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(    ) --- _______________ does your brother often exercise?  --- In the afternoon.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A. What time			B. When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C. Where				D. How</a:t>
            </a:r>
          </a:p>
        </p:txBody>
      </p:sp>
      <p:sp>
        <p:nvSpPr>
          <p:cNvPr id="88068" name="TextBox 9"/>
          <p:cNvSpPr txBox="1">
            <a:spLocks noChangeArrowheads="1"/>
          </p:cNvSpPr>
          <p:nvPr/>
        </p:nvSpPr>
        <p:spPr bwMode="auto">
          <a:xfrm>
            <a:off x="682625" y="292417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"/>
          <p:cNvSpPr>
            <a:spLocks noChangeArrowheads="1"/>
          </p:cNvSpPr>
          <p:nvPr/>
        </p:nvSpPr>
        <p:spPr bwMode="auto">
          <a:xfrm>
            <a:off x="0" y="127952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Let’s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after dinner.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taking a walk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taking walks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take walk	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take a walk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--- Does your father get up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on weekends?   --- No, he gets up </a:t>
            </a:r>
            <a:r>
              <a:rPr lang="en-US" altLang="zh-CN" sz="3200" dirty="0" smtClean="0"/>
              <a:t>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early, early	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late, late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early, late	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lately, </a:t>
            </a:r>
            <a:r>
              <a:rPr lang="en-US" altLang="zh-CN" sz="3200" dirty="0" smtClean="0"/>
              <a:t>early</a:t>
            </a:r>
            <a:endParaRPr lang="en-US" altLang="zh-CN" sz="3200" dirty="0"/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0116" name="TextBox 4"/>
          <p:cNvSpPr txBox="1">
            <a:spLocks noChangeArrowheads="1"/>
          </p:cNvSpPr>
          <p:nvPr/>
        </p:nvSpPr>
        <p:spPr bwMode="auto">
          <a:xfrm>
            <a:off x="214313" y="185102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0117" name="TextBox 5"/>
          <p:cNvSpPr txBox="1">
            <a:spLocks noChangeArrowheads="1"/>
          </p:cNvSpPr>
          <p:nvPr/>
        </p:nvSpPr>
        <p:spPr bwMode="auto">
          <a:xfrm>
            <a:off x="179388" y="3706812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649288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9:45 reads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in English.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a quarter past nine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a quarter to nine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a quarter to ten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half to ten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Mary often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after school in the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exercise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exercises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exercising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exercised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I usually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at 5 :30 in the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go home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go school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go work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go to home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179388" y="655637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250825" y="252730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6" name="TextBox 4"/>
          <p:cNvSpPr txBox="1">
            <a:spLocks noChangeArrowheads="1"/>
          </p:cNvSpPr>
          <p:nvPr/>
        </p:nvSpPr>
        <p:spPr bwMode="auto">
          <a:xfrm>
            <a:off x="250825" y="461645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571500"/>
            <a:ext cx="90725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I finish _________________ (</a:t>
            </a:r>
            <a:r>
              <a:rPr lang="zh-CN" altLang="en-US" sz="3200" dirty="0"/>
              <a:t>打扫</a:t>
            </a:r>
            <a:r>
              <a:rPr lang="en-US" altLang="zh-CN" sz="3200" dirty="0"/>
              <a:t>) my room before lunch.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About _______________(</a:t>
            </a:r>
            <a:r>
              <a:rPr lang="zh-CN" altLang="en-US" sz="3200" dirty="0"/>
              <a:t>一半</a:t>
            </a:r>
            <a:r>
              <a:rPr lang="en-US" altLang="zh-CN" sz="3200" dirty="0"/>
              <a:t>) of the students in our class are boys.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15 minutes(</a:t>
            </a:r>
            <a:r>
              <a:rPr lang="zh-CN" altLang="en-US" sz="3200" dirty="0"/>
              <a:t>分钟</a:t>
            </a:r>
            <a:r>
              <a:rPr lang="en-US" altLang="zh-CN" sz="3200" dirty="0"/>
              <a:t>) means a _______________________ (</a:t>
            </a:r>
            <a:r>
              <a:rPr lang="zh-CN" altLang="en-US" sz="3200" dirty="0"/>
              <a:t>一刻钟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My sister _____________________ (</a:t>
            </a:r>
            <a:r>
              <a:rPr lang="zh-CN" altLang="en-US" sz="3200" dirty="0"/>
              <a:t>步行</a:t>
            </a:r>
            <a:r>
              <a:rPr lang="en-US" altLang="zh-CN" sz="3200" dirty="0"/>
              <a:t>) to school with me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The little girl’s mother is ________________ (</a:t>
            </a:r>
            <a:r>
              <a:rPr lang="zh-CN" altLang="en-US" sz="3200" dirty="0"/>
              <a:t>四十</a:t>
            </a:r>
            <a:r>
              <a:rPr lang="en-US" altLang="zh-CN" sz="3200" dirty="0"/>
              <a:t>) years old.</a:t>
            </a:r>
          </a:p>
        </p:txBody>
      </p:sp>
      <p:sp>
        <p:nvSpPr>
          <p:cNvPr id="93187" name="TextBox 13"/>
          <p:cNvSpPr txBox="1">
            <a:spLocks noChangeArrowheads="1"/>
          </p:cNvSpPr>
          <p:nvPr/>
        </p:nvSpPr>
        <p:spPr bwMode="auto">
          <a:xfrm>
            <a:off x="2627313" y="981075"/>
            <a:ext cx="2786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cleaning</a:t>
            </a:r>
          </a:p>
        </p:txBody>
      </p:sp>
      <p:sp>
        <p:nvSpPr>
          <p:cNvPr id="93188" name="TextBox 14"/>
          <p:cNvSpPr txBox="1">
            <a:spLocks noChangeArrowheads="1"/>
          </p:cNvSpPr>
          <p:nvPr/>
        </p:nvSpPr>
        <p:spPr bwMode="auto">
          <a:xfrm>
            <a:off x="1908175" y="1916113"/>
            <a:ext cx="284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half</a:t>
            </a:r>
          </a:p>
        </p:txBody>
      </p:sp>
      <p:sp>
        <p:nvSpPr>
          <p:cNvPr id="93189" name="TextBox 16"/>
          <p:cNvSpPr txBox="1">
            <a:spLocks noChangeArrowheads="1"/>
          </p:cNvSpPr>
          <p:nvPr/>
        </p:nvSpPr>
        <p:spPr bwMode="auto">
          <a:xfrm>
            <a:off x="2195513" y="4005263"/>
            <a:ext cx="7072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walks</a:t>
            </a:r>
          </a:p>
        </p:txBody>
      </p:sp>
      <p:sp>
        <p:nvSpPr>
          <p:cNvPr id="9319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91" name="TextBox 26"/>
          <p:cNvSpPr txBox="1">
            <a:spLocks noChangeArrowheads="1"/>
          </p:cNvSpPr>
          <p:nvPr/>
        </p:nvSpPr>
        <p:spPr bwMode="auto">
          <a:xfrm>
            <a:off x="106363" y="3429000"/>
            <a:ext cx="657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quarter </a:t>
            </a:r>
          </a:p>
        </p:txBody>
      </p:sp>
      <p:sp>
        <p:nvSpPr>
          <p:cNvPr id="93192" name="TextBox 16"/>
          <p:cNvSpPr txBox="1">
            <a:spLocks noChangeArrowheads="1"/>
          </p:cNvSpPr>
          <p:nvPr/>
        </p:nvSpPr>
        <p:spPr bwMode="auto">
          <a:xfrm>
            <a:off x="5867400" y="4868863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forty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1" grpId="0"/>
      <p:bldP spid="931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547688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When does Mary ______________(exercise) every day?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Tom always _______________(brush) his teeth at 7:00.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My best friend likes _____________(run) in the early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Jim, what about ________________(get) up earlier tomorrow?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There are nine _______________(group) in our class.</a:t>
            </a:r>
          </a:p>
        </p:txBody>
      </p:sp>
      <p:sp>
        <p:nvSpPr>
          <p:cNvPr id="94211" name="TextBox 3"/>
          <p:cNvSpPr txBox="1">
            <a:spLocks noChangeArrowheads="1"/>
          </p:cNvSpPr>
          <p:nvPr/>
        </p:nvSpPr>
        <p:spPr bwMode="auto">
          <a:xfrm>
            <a:off x="4283075" y="879476"/>
            <a:ext cx="242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94212" name="TextBox 5"/>
          <p:cNvSpPr txBox="1">
            <a:spLocks noChangeArrowheads="1"/>
          </p:cNvSpPr>
          <p:nvPr/>
        </p:nvSpPr>
        <p:spPr bwMode="auto">
          <a:xfrm>
            <a:off x="3132138" y="1887538"/>
            <a:ext cx="400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brushes</a:t>
            </a:r>
          </a:p>
        </p:txBody>
      </p:sp>
      <p:sp>
        <p:nvSpPr>
          <p:cNvPr id="94213" name="TextBox 6"/>
          <p:cNvSpPr txBox="1">
            <a:spLocks noChangeArrowheads="1"/>
          </p:cNvSpPr>
          <p:nvPr/>
        </p:nvSpPr>
        <p:spPr bwMode="auto">
          <a:xfrm>
            <a:off x="4427538" y="3905251"/>
            <a:ext cx="2286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getting</a:t>
            </a:r>
          </a:p>
        </p:txBody>
      </p:sp>
      <p:sp>
        <p:nvSpPr>
          <p:cNvPr id="94214" name="TextBox 7"/>
          <p:cNvSpPr txBox="1">
            <a:spLocks noChangeArrowheads="1"/>
          </p:cNvSpPr>
          <p:nvPr/>
        </p:nvSpPr>
        <p:spPr bwMode="auto">
          <a:xfrm>
            <a:off x="4211638" y="2895601"/>
            <a:ext cx="442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running / to run</a:t>
            </a:r>
          </a:p>
        </p:txBody>
      </p:sp>
      <p:sp>
        <p:nvSpPr>
          <p:cNvPr id="94215" name="TextBox 9"/>
          <p:cNvSpPr txBox="1">
            <a:spLocks noChangeArrowheads="1"/>
          </p:cNvSpPr>
          <p:nvPr/>
        </p:nvSpPr>
        <p:spPr bwMode="auto">
          <a:xfrm>
            <a:off x="4067175" y="4840288"/>
            <a:ext cx="1785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  <p:bldP spid="94214" grpId="0"/>
      <p:bldP spid="942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6630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我妈妈晚上十一点半睡觉。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mother ________________________ at night.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我常常周末打扫房间。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 often </a:t>
            </a:r>
            <a:r>
              <a:rPr lang="en-US" altLang="zh-CN" sz="3200" dirty="0" smtClean="0"/>
              <a:t>_____________________________.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现在是三点四十五分。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It is </a:t>
            </a:r>
            <a:r>
              <a:rPr lang="en-US" altLang="zh-CN" sz="3200" dirty="0" smtClean="0"/>
              <a:t>______________________________ </a:t>
            </a:r>
            <a:r>
              <a:rPr lang="en-US" altLang="zh-CN" sz="3200" dirty="0"/>
              <a:t>now.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吉姆课后从不跑步。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Jim </a:t>
            </a:r>
            <a:r>
              <a:rPr lang="en-US" altLang="zh-CN" sz="3200" dirty="0" smtClean="0"/>
              <a:t>____________ </a:t>
            </a:r>
            <a:r>
              <a:rPr lang="en-US" altLang="zh-CN" sz="3200" dirty="0"/>
              <a:t>after class.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我们傍晚</a:t>
            </a:r>
            <a:r>
              <a:rPr lang="en-US" altLang="zh-CN" sz="3200" dirty="0"/>
              <a:t>6:00</a:t>
            </a:r>
            <a:r>
              <a:rPr lang="zh-CN" altLang="en-US" sz="3200" dirty="0"/>
              <a:t>吃饭。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at 6:00 </a:t>
            </a:r>
            <a:r>
              <a:rPr lang="en-US" altLang="zh-CN" sz="3200" dirty="0" smtClean="0"/>
              <a:t>______________. </a:t>
            </a:r>
            <a:endParaRPr lang="en-US" altLang="zh-CN" sz="3200" dirty="0"/>
          </a:p>
        </p:txBody>
      </p:sp>
      <p:sp>
        <p:nvSpPr>
          <p:cNvPr id="95235" name="TextBox 3"/>
          <p:cNvSpPr txBox="1">
            <a:spLocks noChangeArrowheads="1"/>
          </p:cNvSpPr>
          <p:nvPr/>
        </p:nvSpPr>
        <p:spPr bwMode="auto">
          <a:xfrm>
            <a:off x="1981200" y="1629827"/>
            <a:ext cx="68373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rgbClr val="FF0000"/>
                </a:solidFill>
              </a:rPr>
              <a:t>goes to bed at half past eleven	</a:t>
            </a:r>
          </a:p>
        </p:txBody>
      </p:sp>
      <p:sp>
        <p:nvSpPr>
          <p:cNvPr id="95236" name="TextBox 5"/>
          <p:cNvSpPr txBox="1">
            <a:spLocks noChangeArrowheads="1"/>
          </p:cNvSpPr>
          <p:nvPr/>
        </p:nvSpPr>
        <p:spPr bwMode="auto">
          <a:xfrm>
            <a:off x="1574800" y="2579113"/>
            <a:ext cx="6637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clean my room on weekends</a:t>
            </a:r>
          </a:p>
        </p:txBody>
      </p:sp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755650" y="3515738"/>
            <a:ext cx="7062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 three forty-five /a quarter to four</a:t>
            </a:r>
          </a:p>
        </p:txBody>
      </p:sp>
      <p:sp>
        <p:nvSpPr>
          <p:cNvPr id="95238" name="TextBox 8"/>
          <p:cNvSpPr txBox="1">
            <a:spLocks noChangeArrowheads="1"/>
          </p:cNvSpPr>
          <p:nvPr/>
        </p:nvSpPr>
        <p:spPr bwMode="auto">
          <a:xfrm>
            <a:off x="1112838" y="4523800"/>
            <a:ext cx="2544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never runs </a:t>
            </a:r>
          </a:p>
        </p:txBody>
      </p:sp>
      <p:sp>
        <p:nvSpPr>
          <p:cNvPr id="95239" name="TextBox 11"/>
          <p:cNvSpPr txBox="1">
            <a:spLocks noChangeArrowheads="1"/>
          </p:cNvSpPr>
          <p:nvPr/>
        </p:nvSpPr>
        <p:spPr bwMode="auto">
          <a:xfrm>
            <a:off x="682625" y="5458838"/>
            <a:ext cx="4581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have dinner</a:t>
            </a:r>
          </a:p>
        </p:txBody>
      </p:sp>
      <p:sp>
        <p:nvSpPr>
          <p:cNvPr id="95240" name="TextBox 11"/>
          <p:cNvSpPr txBox="1">
            <a:spLocks noChangeArrowheads="1"/>
          </p:cNvSpPr>
          <p:nvPr/>
        </p:nvSpPr>
        <p:spPr bwMode="auto">
          <a:xfrm>
            <a:off x="5242719" y="5449313"/>
            <a:ext cx="3127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in the evening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  <p:bldP spid="95239" grpId="0"/>
      <p:bldP spid="952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04800" y="5334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550988"/>
            <a:ext cx="91440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group, homework, quarter, half, walk, clean, run, best, past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on weekends, do (one’s) homework, take a walk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What time does Rick eat breakfast?  2. When does Scott go to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7874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zh-CN" altLang="zh-CN" sz="3200" dirty="0"/>
              <a:t> ________________ v. </a:t>
            </a:r>
            <a:r>
              <a:rPr lang="zh-CN" altLang="en-US" sz="3200" dirty="0"/>
              <a:t>打扫；		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2. ______________ v. </a:t>
            </a:r>
            <a:r>
              <a:rPr lang="zh-CN" altLang="en-US" sz="3200" dirty="0"/>
              <a:t>跑；奔		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3. _____________ n. </a:t>
            </a:r>
            <a:r>
              <a:rPr lang="zh-CN" altLang="en-US" sz="3200" dirty="0"/>
              <a:t>组；群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4. ________________ n. </a:t>
            </a:r>
            <a:r>
              <a:rPr lang="zh-CN" altLang="en-US" sz="3200" dirty="0"/>
              <a:t>家庭作业	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5. __________________ n. </a:t>
            </a:r>
            <a:r>
              <a:rPr lang="zh-CN" altLang="en-US" sz="3200" dirty="0"/>
              <a:t>一刻钟	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6. ___________ n.&amp; pron.</a:t>
            </a:r>
            <a:r>
              <a:rPr lang="zh-CN" altLang="en-US" sz="3200" dirty="0"/>
              <a:t>一半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7. ________________ n.&amp; v. </a:t>
            </a:r>
            <a:r>
              <a:rPr lang="zh-CN" altLang="en-US" sz="3200" dirty="0"/>
              <a:t>行走	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8. ___________ adj.&amp; adv. </a:t>
            </a:r>
            <a:r>
              <a:rPr lang="zh-CN" altLang="en-US" sz="3200" dirty="0"/>
              <a:t>最好的</a:t>
            </a:r>
            <a:r>
              <a:rPr lang="zh-CN" altLang="zh-CN" sz="3200" dirty="0"/>
              <a:t>(</a:t>
            </a:r>
            <a:r>
              <a:rPr lang="zh-CN" altLang="en-US" sz="3200" dirty="0"/>
              <a:t>地</a:t>
            </a:r>
            <a:r>
              <a:rPr lang="zh-CN" altLang="zh-CN" sz="3200" dirty="0"/>
              <a:t>)</a:t>
            </a:r>
          </a:p>
          <a:p>
            <a:pPr marL="457200" indent="-457200" algn="l">
              <a:buFont typeface="Arial" panose="020B0604020202020204" pitchFamily="34" charset="0"/>
              <a:buNone/>
            </a:pPr>
            <a:r>
              <a:rPr lang="zh-CN" altLang="zh-CN" sz="3200" dirty="0"/>
              <a:t>9. ______ prep.</a:t>
            </a:r>
            <a:r>
              <a:rPr lang="zh-CN" altLang="en-US" sz="3200" dirty="0"/>
              <a:t>晚于</a:t>
            </a:r>
            <a:r>
              <a:rPr lang="zh-CN" altLang="zh-CN" sz="3200" dirty="0"/>
              <a:t>&amp; adj.</a:t>
            </a:r>
            <a:r>
              <a:rPr lang="zh-CN" altLang="en-US" sz="3200" dirty="0"/>
              <a:t>过去的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85813" y="1716088"/>
            <a:ext cx="2214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clean</a:t>
            </a:r>
          </a:p>
        </p:txBody>
      </p:sp>
      <p:sp>
        <p:nvSpPr>
          <p:cNvPr id="74757" name="TextBox 10"/>
          <p:cNvSpPr txBox="1">
            <a:spLocks noChangeArrowheads="1"/>
          </p:cNvSpPr>
          <p:nvPr/>
        </p:nvSpPr>
        <p:spPr bwMode="auto">
          <a:xfrm>
            <a:off x="1000125" y="221615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run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930275" y="3216275"/>
            <a:ext cx="2833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930275" y="2716213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group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785813" y="4216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half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971550" y="4581525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walk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971550" y="51562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best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684213" y="566102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past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1187450" y="3644900"/>
            <a:ext cx="2541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quarter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714375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(</a:t>
            </a:r>
            <a:r>
              <a:rPr lang="zh-CN" altLang="en-US" sz="3200" dirty="0"/>
              <a:t>在</a:t>
            </a:r>
            <a:r>
              <a:rPr lang="en-US" altLang="zh-CN" sz="3200" dirty="0"/>
              <a:t>)</a:t>
            </a:r>
            <a:r>
              <a:rPr lang="zh-CN" altLang="en-US" sz="3200" dirty="0"/>
              <a:t>周末 </a:t>
            </a:r>
            <a:r>
              <a:rPr lang="en-US" altLang="zh-CN" sz="3200" dirty="0"/>
              <a:t>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做作业 </a:t>
            </a:r>
            <a:r>
              <a:rPr lang="en-US" altLang="zh-CN" sz="3200" dirty="0"/>
              <a:t>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散步 </a:t>
            </a:r>
            <a:r>
              <a:rPr lang="en-US" altLang="zh-CN" sz="3200" dirty="0"/>
              <a:t>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回家 </a:t>
            </a:r>
            <a:r>
              <a:rPr lang="en-US" altLang="zh-CN" sz="3200" dirty="0"/>
              <a:t>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吃晚餐 </a:t>
            </a:r>
            <a:r>
              <a:rPr lang="en-US" altLang="zh-CN" sz="3200" dirty="0"/>
              <a:t>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上床睡觉 </a:t>
            </a:r>
            <a:r>
              <a:rPr lang="en-US" altLang="zh-CN" sz="3200" dirty="0"/>
              <a:t>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打扫我的房间 </a:t>
            </a:r>
            <a:r>
              <a:rPr lang="en-US" altLang="zh-CN" sz="3200" dirty="0"/>
              <a:t>_______________________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2214563" y="1071563"/>
            <a:ext cx="342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weekends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2073275" y="1714500"/>
            <a:ext cx="3940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do homework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2857500" y="2216150"/>
            <a:ext cx="302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a walk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2071688" y="2714625"/>
            <a:ext cx="3551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go home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2857500" y="3214688"/>
            <a:ext cx="328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eat dinner</a:t>
            </a:r>
          </a:p>
        </p:txBody>
      </p:sp>
      <p:sp>
        <p:nvSpPr>
          <p:cNvPr id="77833" name="TextBox 18"/>
          <p:cNvSpPr txBox="1">
            <a:spLocks noChangeArrowheads="1"/>
          </p:cNvSpPr>
          <p:nvPr/>
        </p:nvSpPr>
        <p:spPr bwMode="auto">
          <a:xfrm>
            <a:off x="2843213" y="36449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go to bed</a:t>
            </a:r>
          </a:p>
        </p:txBody>
      </p:sp>
      <p:sp>
        <p:nvSpPr>
          <p:cNvPr id="77834" name="TextBox 19"/>
          <p:cNvSpPr txBox="1">
            <a:spLocks noChangeArrowheads="1"/>
          </p:cNvSpPr>
          <p:nvPr/>
        </p:nvSpPr>
        <p:spPr bwMode="auto">
          <a:xfrm>
            <a:off x="3779838" y="4076700"/>
            <a:ext cx="446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clean my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5715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他们总是七点二十分穿衣服。</a:t>
            </a:r>
            <a:r>
              <a:rPr lang="en-US" altLang="zh-CN" sz="3200" dirty="0"/>
              <a:t>(get dressed) 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Rick</a:t>
            </a:r>
            <a:r>
              <a:rPr lang="zh-CN" altLang="en-US" sz="3200" dirty="0"/>
              <a:t>几点钟吃早餐？</a:t>
            </a:r>
            <a:r>
              <a:rPr lang="en-US" altLang="zh-CN" sz="3200" dirty="0"/>
              <a:t>(What time)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他总是</a:t>
            </a:r>
            <a:r>
              <a:rPr lang="en-US" altLang="zh-CN" sz="3200" dirty="0"/>
              <a:t>11</a:t>
            </a:r>
            <a:r>
              <a:rPr lang="zh-CN" altLang="en-US" sz="3200" dirty="0"/>
              <a:t>点去上班。</a:t>
            </a:r>
            <a:r>
              <a:rPr lang="en-US" altLang="zh-CN" sz="3200" dirty="0"/>
              <a:t>(go to work) 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Scott</a:t>
            </a:r>
            <a:r>
              <a:rPr lang="zh-CN" altLang="en-US" sz="3200" dirty="0"/>
              <a:t>什么时候去上班？</a:t>
            </a:r>
            <a:r>
              <a:rPr lang="en-US" altLang="zh-CN" sz="3200" dirty="0"/>
              <a:t>(When)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/>
              <a:t>21.</a:t>
            </a:r>
            <a:r>
              <a:rPr lang="zh-CN" altLang="en-US" sz="3200" dirty="0"/>
              <a:t>他们通常周末锻炼。</a:t>
            </a:r>
            <a:r>
              <a:rPr lang="en-US" altLang="zh-CN" sz="3200" dirty="0"/>
              <a:t>(on weekends) _______________________________________</a:t>
            </a:r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0813" y="1571625"/>
            <a:ext cx="72596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They always get dressed at seven twenty/twenty past seven/7:20.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07950" y="2851150"/>
            <a:ext cx="709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 time does Rick eat breakfast?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859213"/>
            <a:ext cx="7929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He always goes to work at 11 o’clock.</a:t>
            </a:r>
          </a:p>
        </p:txBody>
      </p:sp>
      <p:sp>
        <p:nvSpPr>
          <p:cNvPr id="79879" name="TextBox 18"/>
          <p:cNvSpPr txBox="1">
            <a:spLocks noChangeArrowheads="1"/>
          </p:cNvSpPr>
          <p:nvPr/>
        </p:nvSpPr>
        <p:spPr bwMode="auto">
          <a:xfrm>
            <a:off x="179388" y="4868863"/>
            <a:ext cx="800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When does Scott go to work?</a:t>
            </a:r>
          </a:p>
        </p:txBody>
      </p:sp>
      <p:sp>
        <p:nvSpPr>
          <p:cNvPr id="79880" name="TextBox 19"/>
          <p:cNvSpPr txBox="1">
            <a:spLocks noChangeArrowheads="1"/>
          </p:cNvSpPr>
          <p:nvPr/>
        </p:nvSpPr>
        <p:spPr bwMode="auto">
          <a:xfrm>
            <a:off x="179388" y="5876925"/>
            <a:ext cx="805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They usually exercise on weekends.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642938"/>
            <a:ext cx="914400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英语钟点时刻表达方式②：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分钟数≤</a:t>
            </a:r>
            <a:r>
              <a:rPr lang="en-US" altLang="zh-CN" sz="3200" dirty="0"/>
              <a:t>30</a:t>
            </a:r>
            <a:r>
              <a:rPr lang="zh-CN" altLang="en-US" sz="3200" dirty="0"/>
              <a:t>，用“分钟数</a:t>
            </a:r>
            <a:r>
              <a:rPr lang="en-US" altLang="zh-CN" sz="3200" dirty="0"/>
              <a:t>+past+</a:t>
            </a:r>
            <a:r>
              <a:rPr lang="zh-CN" altLang="en-US" sz="3200" dirty="0"/>
              <a:t>点钟数”</a:t>
            </a:r>
            <a:r>
              <a:rPr lang="en-US" altLang="zh-CN" sz="3200" dirty="0"/>
              <a:t>, </a:t>
            </a:r>
            <a:r>
              <a:rPr lang="zh-CN" altLang="en-US" sz="3200" dirty="0"/>
              <a:t>意为“</a:t>
            </a:r>
            <a:r>
              <a:rPr lang="en-US" altLang="zh-CN" sz="3200" dirty="0"/>
              <a:t>...</a:t>
            </a:r>
            <a:r>
              <a:rPr lang="zh-CN" altLang="en-US" sz="3200" dirty="0"/>
              <a:t>点过</a:t>
            </a:r>
            <a:r>
              <a:rPr lang="en-US" altLang="zh-CN" sz="3200" dirty="0"/>
              <a:t>...</a:t>
            </a:r>
            <a:r>
              <a:rPr lang="zh-CN" altLang="en-US" sz="3200" dirty="0"/>
              <a:t>分”</a:t>
            </a:r>
            <a:r>
              <a:rPr lang="en-US" altLang="zh-CN" sz="3200" dirty="0"/>
              <a:t>, </a:t>
            </a:r>
            <a:r>
              <a:rPr lang="zh-CN" altLang="en-US" sz="3200" dirty="0"/>
              <a:t>如</a:t>
            </a:r>
            <a:r>
              <a:rPr lang="en-US" altLang="zh-CN" sz="3200" dirty="0"/>
              <a:t>9:25 twenty-five past nine.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分钟数＞</a:t>
            </a:r>
            <a:r>
              <a:rPr lang="en-US" altLang="zh-CN" sz="3200" dirty="0"/>
              <a:t>30</a:t>
            </a:r>
            <a:r>
              <a:rPr lang="zh-CN" altLang="en-US" sz="3200" dirty="0"/>
              <a:t>，用“（</a:t>
            </a:r>
            <a:r>
              <a:rPr lang="en-US" altLang="zh-CN" sz="3200" dirty="0"/>
              <a:t>60-</a:t>
            </a:r>
            <a:r>
              <a:rPr lang="zh-CN" altLang="en-US" sz="3200" dirty="0"/>
              <a:t>原分钟数）</a:t>
            </a:r>
            <a:r>
              <a:rPr lang="en-US" altLang="zh-CN" sz="3200" dirty="0"/>
              <a:t>+to+</a:t>
            </a:r>
            <a:r>
              <a:rPr lang="zh-CN" altLang="en-US" sz="3200" dirty="0"/>
              <a:t>下一个点钟数”表示，意为“差</a:t>
            </a:r>
            <a:r>
              <a:rPr lang="en-US" altLang="zh-CN" sz="3200" dirty="0"/>
              <a:t>…</a:t>
            </a:r>
            <a:r>
              <a:rPr lang="zh-CN" altLang="en-US" sz="3200" dirty="0"/>
              <a:t>分到</a:t>
            </a:r>
            <a:r>
              <a:rPr lang="en-US" altLang="zh-CN" sz="3200" dirty="0"/>
              <a:t>…</a:t>
            </a:r>
            <a:r>
              <a:rPr lang="zh-CN" altLang="en-US" sz="3200" dirty="0"/>
              <a:t>点”，如</a:t>
            </a:r>
            <a:r>
              <a:rPr lang="en-US" altLang="zh-CN" sz="3200" dirty="0"/>
              <a:t>10:55 five to eleven.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6:20 twenty 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3:05 _________________ three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 4:10 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4) 5:35 twenty-five 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5) 10:50 _________________ eleven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6) 7:40 ____________________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3203575" y="3429000"/>
            <a:ext cx="230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past six</a:t>
            </a:r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2338388" y="4005263"/>
            <a:ext cx="2301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five past</a:t>
            </a:r>
          </a:p>
        </p:txBody>
      </p:sp>
      <p:sp>
        <p:nvSpPr>
          <p:cNvPr id="81926" name="TextBox 4"/>
          <p:cNvSpPr txBox="1">
            <a:spLocks noChangeArrowheads="1"/>
          </p:cNvSpPr>
          <p:nvPr/>
        </p:nvSpPr>
        <p:spPr bwMode="auto">
          <a:xfrm>
            <a:off x="2266950" y="4508500"/>
            <a:ext cx="384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ten past four</a:t>
            </a:r>
          </a:p>
        </p:txBody>
      </p:sp>
      <p:sp>
        <p:nvSpPr>
          <p:cNvPr id="81927" name="TextBox 4"/>
          <p:cNvSpPr txBox="1">
            <a:spLocks noChangeArrowheads="1"/>
          </p:cNvSpPr>
          <p:nvPr/>
        </p:nvSpPr>
        <p:spPr bwMode="auto">
          <a:xfrm>
            <a:off x="3563938" y="5013325"/>
            <a:ext cx="3840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six</a:t>
            </a:r>
          </a:p>
        </p:txBody>
      </p:sp>
      <p:sp>
        <p:nvSpPr>
          <p:cNvPr id="81928" name="TextBox 4"/>
          <p:cNvSpPr txBox="1">
            <a:spLocks noChangeArrowheads="1"/>
          </p:cNvSpPr>
          <p:nvPr/>
        </p:nvSpPr>
        <p:spPr bwMode="auto">
          <a:xfrm>
            <a:off x="1835150" y="5445125"/>
            <a:ext cx="3840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ten to</a:t>
            </a:r>
          </a:p>
        </p:txBody>
      </p:sp>
      <p:sp>
        <p:nvSpPr>
          <p:cNvPr id="81929" name="TextBox 4"/>
          <p:cNvSpPr txBox="1">
            <a:spLocks noChangeArrowheads="1"/>
          </p:cNvSpPr>
          <p:nvPr/>
        </p:nvSpPr>
        <p:spPr bwMode="auto">
          <a:xfrm>
            <a:off x="1908175" y="5949950"/>
            <a:ext cx="38401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twenty to 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57467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注意： 一刻</a:t>
            </a:r>
            <a:r>
              <a:rPr lang="en-US" altLang="zh-CN" sz="3200" dirty="0">
                <a:sym typeface="Arial" panose="020B0604020202020204" pitchFamily="34" charset="0"/>
              </a:rPr>
              <a:t>(15</a:t>
            </a:r>
            <a:r>
              <a:rPr lang="zh-CN" altLang="en-US" sz="3200" dirty="0">
                <a:sym typeface="Arial" panose="020B0604020202020204" pitchFamily="34" charset="0"/>
              </a:rPr>
              <a:t>分钟</a:t>
            </a:r>
            <a:r>
              <a:rPr lang="en-US" altLang="zh-CN" sz="3200" dirty="0">
                <a:sym typeface="Arial" panose="020B0604020202020204" pitchFamily="34" charset="0"/>
              </a:rPr>
              <a:t>)  a quarter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7) 7:30 ___________________ seven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8) 2:15 ____________________ two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9) 8:45 _________________ nine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take a walk</a:t>
            </a:r>
            <a:r>
              <a:rPr lang="zh-CN" altLang="en-US" sz="3200" dirty="0"/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take a walk =have a walk / go for a walk</a:t>
            </a:r>
            <a:r>
              <a:rPr lang="zh-CN" altLang="en-US" sz="3200" dirty="0"/>
              <a:t>意为“散步”。</a:t>
            </a:r>
            <a:r>
              <a:rPr lang="en-US" altLang="zh-CN" sz="3200" dirty="0"/>
              <a:t>walk</a:t>
            </a:r>
            <a:r>
              <a:rPr lang="zh-CN" altLang="en-US" sz="3200" dirty="0"/>
              <a:t>为可数名词，意为“步行，行走”。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10) </a:t>
            </a:r>
            <a:r>
              <a:rPr lang="zh-CN" altLang="en-US" sz="3200" dirty="0"/>
              <a:t>散步怎么样？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What about _____________________________?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11) </a:t>
            </a:r>
            <a:r>
              <a:rPr lang="zh-CN" altLang="en-US" sz="3200" dirty="0"/>
              <a:t>我妈妈通常晚饭后散步。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mother ______________________________ after dinner.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816100" y="981075"/>
            <a:ext cx="255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half past 	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2052638" y="1485900"/>
            <a:ext cx="3641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quarter past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2555875" y="4365625"/>
            <a:ext cx="6092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taking a walk/going for a walk	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1976438" y="5373688"/>
            <a:ext cx="7215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usually takes a walk/goes for a walk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1979613" y="1989138"/>
            <a:ext cx="3643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quarter </a:t>
            </a:r>
            <a:r>
              <a:rPr lang="en-US" altLang="en-US" sz="3200" b="1">
                <a:solidFill>
                  <a:srgbClr val="FF0000"/>
                </a:solidFill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885825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★do homework</a:t>
            </a:r>
            <a:r>
              <a:rPr lang="zh-CN" altLang="en-US" sz="3200" dirty="0"/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do one’s homework </a:t>
            </a:r>
            <a:r>
              <a:rPr lang="zh-CN" altLang="en-US" sz="3200" dirty="0"/>
              <a:t>意为“做某人的家庭作业”。 </a:t>
            </a:r>
            <a:r>
              <a:rPr lang="en-US" altLang="zh-CN" sz="3200" dirty="0"/>
              <a:t>homework</a:t>
            </a:r>
            <a:r>
              <a:rPr lang="zh-CN" altLang="en-US" sz="3200" dirty="0"/>
              <a:t>是不可数名词。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12) </a:t>
            </a:r>
            <a:r>
              <a:rPr lang="zh-CN" altLang="en-US" sz="3200" dirty="0"/>
              <a:t>我弟弟经常在周末做作业。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brother __________________ on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13) </a:t>
            </a:r>
            <a:r>
              <a:rPr lang="zh-CN" altLang="en-US" sz="3200" dirty="0"/>
              <a:t>她必须按时做完作业。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has to finish __________________on time.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2117725" y="2733675"/>
            <a:ext cx="4676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does (his) homework 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2968625" y="3668713"/>
            <a:ext cx="4810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(doing) her homework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49" y="2857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P9-P10)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3589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When</a:t>
            </a:r>
            <a:r>
              <a:rPr lang="zh-CN" altLang="en-US" sz="3200" dirty="0"/>
              <a:t>和</a:t>
            </a:r>
            <a:r>
              <a:rPr lang="en-US" altLang="zh-CN" sz="3200" dirty="0"/>
              <a:t>What time </a:t>
            </a:r>
            <a:r>
              <a:rPr lang="zh-CN" altLang="en-US" sz="3200" dirty="0"/>
              <a:t>引导的特殊疑问句：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--- _________ __________ do you usually eat breakfast?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--- At 7:00.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= ___________ do you usually eat breakfast?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--- At 7:00.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--- ______________ is your birthday?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--- It’s in January.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结论：</a:t>
            </a:r>
            <a:r>
              <a:rPr lang="en-US" altLang="zh-CN" sz="3200" dirty="0"/>
              <a:t>what time</a:t>
            </a:r>
            <a:r>
              <a:rPr lang="zh-CN" altLang="en-US" sz="3200" dirty="0"/>
              <a:t>提问时间，回答应为具体的时间点，即几点、几点几分等；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1476375" y="17002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3635375" y="1773238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900113" y="3284538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86023" name="矩形 14"/>
          <p:cNvSpPr>
            <a:spLocks noChangeArrowheads="1"/>
          </p:cNvSpPr>
          <p:nvPr/>
        </p:nvSpPr>
        <p:spPr bwMode="auto">
          <a:xfrm>
            <a:off x="1547813" y="422116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全屏显示(4:3)</PresentationFormat>
  <Paragraphs>198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29A338B7738E49FD9F06169829DB22C9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