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16E1166-0A8C-48DA-82A9-F6F7A936E07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1C7475-EEB5-4876-8A70-35ED223893E4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49560A6-87A6-4549-8432-67CBB1A7B1B0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6B0C524-BBCF-45AC-8CDC-241AF0D77A14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A2CAFD3-EF6B-4F30-B084-8E3D815A22D3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E47DD03-09C3-4711-98EA-A6082F3B57F1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1B2A72A-FD1E-4BFE-9928-BE88FBB12FCF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90D07B2-714E-4CAD-B55F-60C1D32A6574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631174D-73DB-4955-A055-603850D4717C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708EB01-75EA-4A19-BD31-3E6F79851422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72C0282-F462-4E80-A9EC-DA9FA58524AF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531F7A-40E4-479B-AB1A-6E5B893E45AF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EB4EFEC-6E40-4847-9D6A-EACA303804AB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7D9E5A-481C-485B-B92E-500E7AF4D927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352C87A-176E-4324-9D9A-BE54079A6A19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71EAB8-6B26-4110-9E4A-6B9E66D246F6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EFBED98-B32F-45B4-AFED-F2FC5BBF34EB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E9F19-0CE2-477B-97DB-5162727186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49E59-C409-4718-AE20-3AF710FB2D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FC4AB-F3AC-4FCA-9C80-0219749111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A2FAA-BDCC-4449-B1DC-A1D2063F2C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85E0C-F021-4B1A-8A9C-5081D492DE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171F4-C2CA-4971-802E-81A5B71D44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F2699-CEFC-4ADA-8B0D-8A577D0C2A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0E2A7-36F4-47C1-AF52-D9C8947017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E601-C049-4DFB-A0C8-6F18042B8B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F1772-C6C6-43DB-8504-6A24054F64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0BD3900-7D03-4FA5-8F9C-1E709852257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905000"/>
            <a:ext cx="9144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8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5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  </a:t>
            </a:r>
            <a:r>
              <a:rPr lang="en-US" altLang="zh-CN" sz="5800" b="1" dirty="0" smtClean="0"/>
              <a:t>I’m </a:t>
            </a:r>
            <a:r>
              <a:rPr lang="en-US" altLang="zh-CN" sz="5800" b="1" dirty="0"/>
              <a:t>watching TV.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4953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P31-P32)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216025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语法巩固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1</a:t>
            </a:r>
            <a:r>
              <a:rPr lang="en-US" altLang="zh-CN" sz="3200" dirty="0"/>
              <a:t>. --- Are they playing the guitar? (</a:t>
            </a:r>
            <a:r>
              <a:rPr lang="zh-CN" altLang="en-US" sz="3200" dirty="0"/>
              <a:t>做肯定回答和否定回答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--- __________,__________  ________./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_________,_______ 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---Is he swimming? (</a:t>
            </a:r>
            <a:r>
              <a:rPr lang="zh-CN" altLang="en-US" sz="3200" dirty="0"/>
              <a:t>做肯定回答和否定回答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--- __________,__________ </a:t>
            </a:r>
            <a:r>
              <a:rPr lang="en-US" altLang="zh-CN" sz="3200" dirty="0">
                <a:sym typeface="Arial" panose="020B0604020202020204" pitchFamily="34" charset="0"/>
              </a:rPr>
              <a:t>________./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 _________,_______ 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---Are you cleaning the house?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 __________,__________ </a:t>
            </a:r>
            <a:r>
              <a:rPr lang="en-US" altLang="zh-CN" sz="3200" dirty="0">
                <a:sym typeface="Arial" panose="020B0604020202020204" pitchFamily="34" charset="0"/>
              </a:rPr>
              <a:t>______./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_______,______ _______ </a:t>
            </a:r>
            <a:r>
              <a:rPr lang="en-US" altLang="zh-CN" sz="3200" dirty="0" smtClean="0"/>
              <a:t>______.</a:t>
            </a:r>
            <a:endParaRPr lang="en-US" altLang="zh-CN" sz="3200" dirty="0"/>
          </a:p>
        </p:txBody>
      </p:sp>
      <p:sp>
        <p:nvSpPr>
          <p:cNvPr id="88068" name="TextBox 11"/>
          <p:cNvSpPr txBox="1">
            <a:spLocks noChangeArrowheads="1"/>
          </p:cNvSpPr>
          <p:nvPr/>
        </p:nvSpPr>
        <p:spPr bwMode="auto">
          <a:xfrm>
            <a:off x="827088" y="3068638"/>
            <a:ext cx="5957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      No             they      aren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t. </a:t>
            </a:r>
          </a:p>
        </p:txBody>
      </p:sp>
      <p:sp>
        <p:nvSpPr>
          <p:cNvPr id="88069" name="TextBox 11"/>
          <p:cNvSpPr txBox="1">
            <a:spLocks noChangeArrowheads="1"/>
          </p:cNvSpPr>
          <p:nvPr/>
        </p:nvSpPr>
        <p:spPr bwMode="auto">
          <a:xfrm>
            <a:off x="1116013" y="2565400"/>
            <a:ext cx="66436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Yes,                  they              are.</a:t>
            </a:r>
          </a:p>
        </p:txBody>
      </p:sp>
      <p:sp>
        <p:nvSpPr>
          <p:cNvPr id="88070" name="TextBox 11"/>
          <p:cNvSpPr txBox="1">
            <a:spLocks noChangeArrowheads="1"/>
          </p:cNvSpPr>
          <p:nvPr/>
        </p:nvSpPr>
        <p:spPr bwMode="auto">
          <a:xfrm>
            <a:off x="1476375" y="4005263"/>
            <a:ext cx="5951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Yes                he               is</a:t>
            </a:r>
          </a:p>
        </p:txBody>
      </p:sp>
      <p:sp>
        <p:nvSpPr>
          <p:cNvPr id="88071" name="TextBox 11"/>
          <p:cNvSpPr txBox="1">
            <a:spLocks noChangeArrowheads="1"/>
          </p:cNvSpPr>
          <p:nvPr/>
        </p:nvSpPr>
        <p:spPr bwMode="auto">
          <a:xfrm>
            <a:off x="1403350" y="4652963"/>
            <a:ext cx="5149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No              he          isn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 dirty="0">
                <a:solidFill>
                  <a:srgbClr val="FF0000"/>
                </a:solidFill>
              </a:rPr>
              <a:t>t.</a:t>
            </a:r>
          </a:p>
        </p:txBody>
      </p:sp>
      <p:sp>
        <p:nvSpPr>
          <p:cNvPr id="88072" name="TextBox 11"/>
          <p:cNvSpPr txBox="1">
            <a:spLocks noChangeArrowheads="1"/>
          </p:cNvSpPr>
          <p:nvPr/>
        </p:nvSpPr>
        <p:spPr bwMode="auto">
          <a:xfrm>
            <a:off x="971550" y="6092825"/>
            <a:ext cx="6091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           I          am           not</a:t>
            </a:r>
          </a:p>
        </p:txBody>
      </p:sp>
      <p:sp>
        <p:nvSpPr>
          <p:cNvPr id="88073" name="TextBox 11"/>
          <p:cNvSpPr txBox="1">
            <a:spLocks noChangeArrowheads="1"/>
          </p:cNvSpPr>
          <p:nvPr/>
        </p:nvSpPr>
        <p:spPr bwMode="auto">
          <a:xfrm>
            <a:off x="908050" y="5661025"/>
            <a:ext cx="5835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Yes                 I                   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  <p:bldP spid="88072" grpId="0"/>
      <p:bldP spid="88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1"/>
          <p:cNvSpPr txBox="1">
            <a:spLocks noChangeArrowheads="1"/>
          </p:cNvSpPr>
          <p:nvPr/>
        </p:nvSpPr>
        <p:spPr bwMode="auto">
          <a:xfrm>
            <a:off x="349250" y="60642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1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P31-P32)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90115" name="矩形 2"/>
          <p:cNvSpPr>
            <a:spLocks noChangeArrowheads="1"/>
          </p:cNvSpPr>
          <p:nvPr/>
        </p:nvSpPr>
        <p:spPr bwMode="auto">
          <a:xfrm>
            <a:off x="228600" y="1870770"/>
            <a:ext cx="8686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--- __________,__________ </a:t>
            </a:r>
            <a:r>
              <a:rPr lang="en-US" altLang="zh-CN" sz="3200" dirty="0">
                <a:sym typeface="宋体" panose="02010600030101010101" pitchFamily="2" charset="-122"/>
              </a:rPr>
              <a:t>______./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_______,______ _______ 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有关现在进行时：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肯定回答：</a:t>
            </a:r>
            <a:r>
              <a:rPr lang="en-US" altLang="zh-CN" sz="3200" dirty="0">
                <a:sym typeface="Arial" panose="020B0604020202020204" pitchFamily="34" charset="0"/>
              </a:rPr>
              <a:t>Yes, + </a:t>
            </a:r>
            <a:r>
              <a:rPr lang="zh-CN" altLang="en-US" sz="3200" dirty="0">
                <a:sym typeface="Arial" panose="020B0604020202020204" pitchFamily="34" charset="0"/>
              </a:rPr>
              <a:t>主语</a:t>
            </a:r>
            <a:r>
              <a:rPr lang="en-US" altLang="zh-CN" sz="3200" dirty="0" smtClean="0">
                <a:sym typeface="Arial" panose="020B0604020202020204" pitchFamily="34" charset="0"/>
              </a:rPr>
              <a:t>+_____.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否定回答：</a:t>
            </a:r>
            <a:r>
              <a:rPr lang="en-US" altLang="zh-CN" sz="3200" dirty="0">
                <a:sym typeface="Arial" panose="020B0604020202020204" pitchFamily="34" charset="0"/>
              </a:rPr>
              <a:t>No, + </a:t>
            </a:r>
            <a:r>
              <a:rPr lang="zh-CN" altLang="en-US" sz="3200" dirty="0">
                <a:sym typeface="Arial" panose="020B0604020202020204" pitchFamily="34" charset="0"/>
              </a:rPr>
              <a:t>主语</a:t>
            </a:r>
            <a:r>
              <a:rPr lang="en-US" altLang="zh-CN" sz="3200" dirty="0" smtClean="0">
                <a:sym typeface="Arial" panose="020B0604020202020204" pitchFamily="34" charset="0"/>
              </a:rPr>
              <a:t>+______+______.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一般疑问句：</a:t>
            </a:r>
            <a:r>
              <a:rPr lang="en-US" altLang="zh-CN" sz="3200" dirty="0" smtClean="0">
                <a:sym typeface="Arial" panose="020B0604020202020204" pitchFamily="34" charset="0"/>
              </a:rPr>
              <a:t>______+</a:t>
            </a:r>
            <a:r>
              <a:rPr lang="zh-CN" altLang="en-US" sz="3200" dirty="0">
                <a:sym typeface="Arial" panose="020B0604020202020204" pitchFamily="34" charset="0"/>
              </a:rPr>
              <a:t>主语</a:t>
            </a:r>
            <a:r>
              <a:rPr lang="en-US" altLang="zh-CN" sz="3200" dirty="0" smtClean="0">
                <a:sym typeface="Arial" panose="020B0604020202020204" pitchFamily="34" charset="0"/>
              </a:rPr>
              <a:t>+________+</a:t>
            </a:r>
            <a:r>
              <a:rPr lang="zh-CN" altLang="en-US" sz="3200" dirty="0">
                <a:sym typeface="Arial" panose="020B0604020202020204" pitchFamily="34" charset="0"/>
              </a:rPr>
              <a:t>其它</a:t>
            </a:r>
            <a:r>
              <a:rPr lang="en-US" altLang="zh-CN" sz="3200" dirty="0">
                <a:sym typeface="Arial" panose="020B0604020202020204" pitchFamily="34" charset="0"/>
              </a:rPr>
              <a:t>?</a:t>
            </a:r>
            <a:endParaRPr lang="en-US" altLang="zh-CN" sz="3200" dirty="0"/>
          </a:p>
        </p:txBody>
      </p:sp>
      <p:sp>
        <p:nvSpPr>
          <p:cNvPr id="90116" name="TextBox 11"/>
          <p:cNvSpPr txBox="1">
            <a:spLocks noChangeArrowheads="1"/>
          </p:cNvSpPr>
          <p:nvPr/>
        </p:nvSpPr>
        <p:spPr bwMode="auto">
          <a:xfrm>
            <a:off x="1057275" y="1851720"/>
            <a:ext cx="5864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Yes                  we              are.</a:t>
            </a:r>
          </a:p>
        </p:txBody>
      </p:sp>
      <p:sp>
        <p:nvSpPr>
          <p:cNvPr id="90117" name="TextBox 11"/>
          <p:cNvSpPr txBox="1">
            <a:spLocks noChangeArrowheads="1"/>
          </p:cNvSpPr>
          <p:nvPr/>
        </p:nvSpPr>
        <p:spPr bwMode="auto">
          <a:xfrm>
            <a:off x="4800600" y="3723383"/>
            <a:ext cx="1273969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90118" name="TextBox 11"/>
          <p:cNvSpPr txBox="1">
            <a:spLocks noChangeArrowheads="1"/>
          </p:cNvSpPr>
          <p:nvPr/>
        </p:nvSpPr>
        <p:spPr bwMode="auto">
          <a:xfrm>
            <a:off x="5651500" y="4731445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90119" name="TextBox 11"/>
          <p:cNvSpPr txBox="1">
            <a:spLocks noChangeArrowheads="1"/>
          </p:cNvSpPr>
          <p:nvPr/>
        </p:nvSpPr>
        <p:spPr bwMode="auto">
          <a:xfrm>
            <a:off x="984250" y="2356545"/>
            <a:ext cx="648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              we      are         not                            </a:t>
            </a:r>
          </a:p>
        </p:txBody>
      </p:sp>
      <p:sp>
        <p:nvSpPr>
          <p:cNvPr id="90120" name="TextBox 11"/>
          <p:cNvSpPr txBox="1">
            <a:spLocks noChangeArrowheads="1"/>
          </p:cNvSpPr>
          <p:nvPr/>
        </p:nvSpPr>
        <p:spPr bwMode="auto">
          <a:xfrm>
            <a:off x="4584700" y="4299645"/>
            <a:ext cx="825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90121" name="TextBox 11"/>
          <p:cNvSpPr txBox="1">
            <a:spLocks noChangeArrowheads="1"/>
          </p:cNvSpPr>
          <p:nvPr/>
        </p:nvSpPr>
        <p:spPr bwMode="auto">
          <a:xfrm>
            <a:off x="6324600" y="4228208"/>
            <a:ext cx="127396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2711450" y="4804470"/>
            <a:ext cx="1273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  <p:bldP spid="90120" grpId="0"/>
      <p:bldP spid="90121" grpId="0"/>
      <p:bldP spid="90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304800" y="1495485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I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at the picture now. I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some koalas in it.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look; </a:t>
            </a:r>
            <a:r>
              <a:rPr lang="en-US" altLang="zh-CN" sz="3200" dirty="0" smtClean="0"/>
              <a:t>see      B</a:t>
            </a:r>
            <a:r>
              <a:rPr lang="en-US" altLang="zh-CN" sz="3200" dirty="0"/>
              <a:t>. am looking; am seeing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C. am looking; see 	D. look at; seeing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Look! He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in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</a:t>
            </a:r>
            <a:r>
              <a:rPr lang="en-US" altLang="zh-CN" sz="3200" dirty="0" err="1"/>
              <a:t>A.does</a:t>
            </a:r>
            <a:r>
              <a:rPr lang="en-US" altLang="zh-CN" sz="3200" dirty="0"/>
              <a:t> sports	     B. is doing sports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C. does sport	     D. is doing sport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381000" y="569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2164" name="TextBox 4"/>
          <p:cNvSpPr txBox="1">
            <a:spLocks noChangeArrowheads="1"/>
          </p:cNvSpPr>
          <p:nvPr/>
        </p:nvSpPr>
        <p:spPr bwMode="auto">
          <a:xfrm>
            <a:off x="555625" y="205111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165" name="TextBox 5"/>
          <p:cNvSpPr txBox="1">
            <a:spLocks noChangeArrowheads="1"/>
          </p:cNvSpPr>
          <p:nvPr/>
        </p:nvSpPr>
        <p:spPr bwMode="auto">
          <a:xfrm>
            <a:off x="484188" y="4499035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630237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My sister is talking with her friend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the phone.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in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on    C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by    D</a:t>
            </a:r>
            <a:r>
              <a:rPr lang="en-US" altLang="zh-CN" sz="3200" dirty="0"/>
              <a:t>. with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---Let’s go to the movies tonight.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--- </a:t>
            </a:r>
            <a:r>
              <a:rPr lang="en-US" altLang="zh-CN" sz="3200" dirty="0" smtClean="0"/>
              <a:t>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Yes, let’s go.	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Thanks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That sounds </a:t>
            </a:r>
            <a:r>
              <a:rPr lang="en-US" altLang="zh-CN" sz="3200" dirty="0" smtClean="0"/>
              <a:t>good.     D</a:t>
            </a:r>
            <a:r>
              <a:rPr lang="en-US" altLang="zh-CN" sz="3200" dirty="0"/>
              <a:t>. No, I’m busy.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---Is that Ann </a:t>
            </a:r>
            <a:r>
              <a:rPr lang="en-US" altLang="zh-CN" sz="3200" dirty="0" smtClean="0"/>
              <a:t>_____?     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---Yes, this is Ann.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</a:t>
            </a:r>
            <a:r>
              <a:rPr lang="en-US" altLang="zh-CN" sz="3200" dirty="0" smtClean="0"/>
              <a:t>Speak    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talk   C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speaking   D</a:t>
            </a:r>
            <a:r>
              <a:rPr lang="en-US" altLang="zh-CN" sz="3200" dirty="0"/>
              <a:t>. talking</a:t>
            </a:r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250825" y="60960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250825" y="2625725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4214" name="TextBox 3"/>
          <p:cNvSpPr txBox="1">
            <a:spLocks noChangeArrowheads="1"/>
          </p:cNvSpPr>
          <p:nvPr/>
        </p:nvSpPr>
        <p:spPr bwMode="auto">
          <a:xfrm>
            <a:off x="179388" y="5002212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528637" y="1020762"/>
            <a:ext cx="8081963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看，他们正在使用电脑。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_______! </a:t>
            </a:r>
            <a:r>
              <a:rPr lang="en-US" altLang="zh-CN" sz="3200" dirty="0"/>
              <a:t>They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the computer.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我们正在洗衣服。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are </a:t>
            </a:r>
            <a:r>
              <a:rPr lang="en-US" altLang="zh-CN" sz="3200" dirty="0" smtClean="0"/>
              <a:t>______________________.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你在看报纸吗？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 </a:t>
            </a:r>
            <a:r>
              <a:rPr lang="en-US" altLang="zh-CN" sz="3200" dirty="0"/>
              <a:t>you ____________________?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那听起来很有趣。</a:t>
            </a:r>
            <a:r>
              <a:rPr lang="en-US" altLang="zh-CN" sz="3200" dirty="0" smtClean="0"/>
              <a:t>_____________________________.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大卫经常出去吃饭吗？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 </a:t>
            </a:r>
            <a:r>
              <a:rPr lang="en-US" altLang="zh-CN" sz="3200" dirty="0"/>
              <a:t>David often </a:t>
            </a:r>
            <a:r>
              <a:rPr lang="en-US" altLang="zh-CN" sz="3200" dirty="0" smtClean="0"/>
              <a:t>________?</a:t>
            </a:r>
            <a:endParaRPr lang="en-US" altLang="zh-CN" sz="3200" dirty="0"/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781050" y="1933575"/>
            <a:ext cx="1157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Look</a:t>
            </a:r>
          </a:p>
        </p:txBody>
      </p:sp>
      <p:sp>
        <p:nvSpPr>
          <p:cNvPr id="95236" name="TextBox 16"/>
          <p:cNvSpPr txBox="1">
            <a:spLocks noChangeArrowheads="1"/>
          </p:cNvSpPr>
          <p:nvPr/>
        </p:nvSpPr>
        <p:spPr bwMode="auto">
          <a:xfrm>
            <a:off x="2819400" y="3865562"/>
            <a:ext cx="459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reading a newspaper</a:t>
            </a:r>
          </a:p>
        </p:txBody>
      </p:sp>
      <p:sp>
        <p:nvSpPr>
          <p:cNvPr id="95237" name="Text Box 21"/>
          <p:cNvSpPr txBox="1">
            <a:spLocks noChangeArrowheads="1"/>
          </p:cNvSpPr>
          <p:nvPr/>
        </p:nvSpPr>
        <p:spPr bwMode="auto">
          <a:xfrm>
            <a:off x="457200" y="479425"/>
            <a:ext cx="8418512" cy="64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/>
              <a:t>能 力 阶 梯</a:t>
            </a:r>
          </a:p>
        </p:txBody>
      </p:sp>
      <p:sp>
        <p:nvSpPr>
          <p:cNvPr id="95238" name="TextBox 26"/>
          <p:cNvSpPr txBox="1">
            <a:spLocks noChangeArrowheads="1"/>
          </p:cNvSpPr>
          <p:nvPr/>
        </p:nvSpPr>
        <p:spPr bwMode="auto">
          <a:xfrm>
            <a:off x="2209800" y="2917825"/>
            <a:ext cx="4110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washing the clothes</a:t>
            </a:r>
          </a:p>
        </p:txBody>
      </p:sp>
      <p:sp>
        <p:nvSpPr>
          <p:cNvPr id="95239" name="TextBox 16"/>
          <p:cNvSpPr txBox="1">
            <a:spLocks noChangeArrowheads="1"/>
          </p:cNvSpPr>
          <p:nvPr/>
        </p:nvSpPr>
        <p:spPr bwMode="auto">
          <a:xfrm>
            <a:off x="666750" y="4884737"/>
            <a:ext cx="7042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That sounds interesting / fun</a:t>
            </a:r>
          </a:p>
        </p:txBody>
      </p:sp>
      <p:sp>
        <p:nvSpPr>
          <p:cNvPr id="95240" name="TextBox 16"/>
          <p:cNvSpPr txBox="1">
            <a:spLocks noChangeArrowheads="1"/>
          </p:cNvSpPr>
          <p:nvPr/>
        </p:nvSpPr>
        <p:spPr bwMode="auto">
          <a:xfrm>
            <a:off x="708026" y="5822950"/>
            <a:ext cx="135810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95241" name="TextBox 13"/>
          <p:cNvSpPr txBox="1">
            <a:spLocks noChangeArrowheads="1"/>
          </p:cNvSpPr>
          <p:nvPr/>
        </p:nvSpPr>
        <p:spPr bwMode="auto">
          <a:xfrm>
            <a:off x="3429000" y="1935162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 using</a:t>
            </a:r>
          </a:p>
        </p:txBody>
      </p:sp>
      <p:sp>
        <p:nvSpPr>
          <p:cNvPr id="95242" name="TextBox 16"/>
          <p:cNvSpPr txBox="1">
            <a:spLocks noChangeArrowheads="1"/>
          </p:cNvSpPr>
          <p:nvPr/>
        </p:nvSpPr>
        <p:spPr bwMode="auto">
          <a:xfrm>
            <a:off x="565150" y="3878262"/>
            <a:ext cx="1263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5243" name="TextBox 16"/>
          <p:cNvSpPr txBox="1">
            <a:spLocks noChangeArrowheads="1"/>
          </p:cNvSpPr>
          <p:nvPr/>
        </p:nvSpPr>
        <p:spPr bwMode="auto">
          <a:xfrm>
            <a:off x="4648200" y="5822950"/>
            <a:ext cx="2716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8" grpId="0"/>
      <p:bldP spid="95239" grpId="0"/>
      <p:bldP spid="95240" grpId="0"/>
      <p:bldP spid="95241" grpId="0"/>
      <p:bldP spid="95242" grpId="0"/>
      <p:bldP spid="952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14287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en-US" sz="3200" dirty="0"/>
              <a:t>     It is 7:00 in the evening. Different students are doing different things. Mike is playing computer 11</a:t>
            </a:r>
            <a:r>
              <a:rPr lang="en-US" altLang="en-US" sz="3200" dirty="0" smtClean="0"/>
              <a:t>.________. </a:t>
            </a:r>
            <a:r>
              <a:rPr lang="en-US" altLang="en-US" sz="3200" dirty="0"/>
              <a:t>He 12. _________ the computer games are very fun. Mary likes 13._________ </a:t>
            </a:r>
            <a:r>
              <a:rPr lang="en-US" altLang="en-US" sz="3200" dirty="0" err="1"/>
              <a:t>ping-pong</a:t>
            </a:r>
            <a:r>
              <a:rPr lang="en-US" altLang="en-US" sz="3200" dirty="0"/>
              <a:t>. Look! She is playing </a:t>
            </a:r>
            <a:r>
              <a:rPr lang="en-US" altLang="en-US" sz="3200" dirty="0" err="1"/>
              <a:t>ping-pong</a:t>
            </a:r>
            <a:r>
              <a:rPr lang="en-US" altLang="en-US" sz="3200" dirty="0"/>
              <a:t> 14</a:t>
            </a:r>
            <a:r>
              <a:rPr lang="en-US" altLang="en-US" sz="3200" dirty="0" smtClean="0"/>
              <a:t>.______ </a:t>
            </a:r>
            <a:r>
              <a:rPr lang="en-US" altLang="en-US" sz="3200" dirty="0"/>
              <a:t>her father now. Alice is 15.__________ her clothes. And Tom is 16</a:t>
            </a:r>
            <a:r>
              <a:rPr lang="en-US" altLang="en-US" sz="3200" dirty="0" smtClean="0"/>
              <a:t>.__________ </a:t>
            </a:r>
            <a:r>
              <a:rPr lang="en-US" altLang="en-US" sz="3200" dirty="0"/>
              <a:t>on the phone 17. </a:t>
            </a:r>
            <a:r>
              <a:rPr lang="en-US" altLang="en-US" sz="3200" dirty="0" smtClean="0"/>
              <a:t>________ </a:t>
            </a:r>
            <a:r>
              <a:rPr lang="en-US" altLang="en-US" sz="3200" dirty="0"/>
              <a:t>his grandparents. His 18.____________ are living in another city. Eric likes 19</a:t>
            </a:r>
            <a:r>
              <a:rPr lang="en-US" altLang="en-US" sz="3200" dirty="0" smtClean="0"/>
              <a:t>.________newspapers </a:t>
            </a:r>
            <a:r>
              <a:rPr lang="en-US" altLang="en-US" sz="3200" dirty="0"/>
              <a:t>very much. He is reading a newspaper now. It’s 20</a:t>
            </a:r>
            <a:r>
              <a:rPr lang="en-US" altLang="en-US" sz="3200" dirty="0" smtClean="0"/>
              <a:t>.______ </a:t>
            </a:r>
            <a:r>
              <a:rPr lang="en-US" altLang="en-US" sz="3200" dirty="0"/>
              <a:t>sports</a:t>
            </a:r>
            <a:r>
              <a:rPr lang="en-US" altLang="en-US" sz="3200" dirty="0" smtClean="0"/>
              <a:t>. </a:t>
            </a:r>
            <a:endParaRPr lang="en-US" altLang="en-US" sz="3200" dirty="0"/>
          </a:p>
        </p:txBody>
      </p:sp>
      <p:sp>
        <p:nvSpPr>
          <p:cNvPr id="96259" name="TextBox 4"/>
          <p:cNvSpPr txBox="1">
            <a:spLocks noChangeArrowheads="1"/>
          </p:cNvSpPr>
          <p:nvPr/>
        </p:nvSpPr>
        <p:spPr bwMode="auto">
          <a:xfrm>
            <a:off x="762000" y="1555750"/>
            <a:ext cx="185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games</a:t>
            </a:r>
          </a:p>
        </p:txBody>
      </p:sp>
      <p:sp>
        <p:nvSpPr>
          <p:cNvPr id="96260" name="TextBox 6"/>
          <p:cNvSpPr txBox="1">
            <a:spLocks noChangeArrowheads="1"/>
          </p:cNvSpPr>
          <p:nvPr/>
        </p:nvSpPr>
        <p:spPr bwMode="auto">
          <a:xfrm>
            <a:off x="4038600" y="1557338"/>
            <a:ext cx="1709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thinks</a:t>
            </a:r>
          </a:p>
        </p:txBody>
      </p:sp>
      <p:sp>
        <p:nvSpPr>
          <p:cNvPr id="96261" name="TextBox 7"/>
          <p:cNvSpPr txBox="1">
            <a:spLocks noChangeArrowheads="1"/>
          </p:cNvSpPr>
          <p:nvPr/>
        </p:nvSpPr>
        <p:spPr bwMode="auto">
          <a:xfrm>
            <a:off x="6400800" y="1981200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96262" name="TextBox 8"/>
          <p:cNvSpPr txBox="1">
            <a:spLocks noChangeArrowheads="1"/>
          </p:cNvSpPr>
          <p:nvPr/>
        </p:nvSpPr>
        <p:spPr bwMode="auto">
          <a:xfrm>
            <a:off x="612775" y="3068638"/>
            <a:ext cx="123110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96263" name="TextBox 9"/>
          <p:cNvSpPr txBox="1">
            <a:spLocks noChangeArrowheads="1"/>
          </p:cNvSpPr>
          <p:nvPr/>
        </p:nvSpPr>
        <p:spPr bwMode="auto">
          <a:xfrm>
            <a:off x="685800" y="3573463"/>
            <a:ext cx="2316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washing</a:t>
            </a:r>
          </a:p>
        </p:txBody>
      </p:sp>
      <p:sp>
        <p:nvSpPr>
          <p:cNvPr id="96264" name="TextBox 10"/>
          <p:cNvSpPr txBox="1">
            <a:spLocks noChangeArrowheads="1"/>
          </p:cNvSpPr>
          <p:nvPr/>
        </p:nvSpPr>
        <p:spPr bwMode="auto">
          <a:xfrm>
            <a:off x="685800" y="4005263"/>
            <a:ext cx="1631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talking</a:t>
            </a:r>
          </a:p>
        </p:txBody>
      </p:sp>
      <p:sp>
        <p:nvSpPr>
          <p:cNvPr id="96265" name="TextBox 10"/>
          <p:cNvSpPr txBox="1">
            <a:spLocks noChangeArrowheads="1"/>
          </p:cNvSpPr>
          <p:nvPr/>
        </p:nvSpPr>
        <p:spPr bwMode="auto">
          <a:xfrm>
            <a:off x="6172200" y="3932238"/>
            <a:ext cx="1631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to/with</a:t>
            </a:r>
          </a:p>
        </p:txBody>
      </p:sp>
      <p:sp>
        <p:nvSpPr>
          <p:cNvPr id="96266" name="TextBox 10"/>
          <p:cNvSpPr txBox="1">
            <a:spLocks noChangeArrowheads="1"/>
          </p:cNvSpPr>
          <p:nvPr/>
        </p:nvSpPr>
        <p:spPr bwMode="auto">
          <a:xfrm>
            <a:off x="3962400" y="4437063"/>
            <a:ext cx="2925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grandparents</a:t>
            </a:r>
          </a:p>
        </p:txBody>
      </p:sp>
      <p:sp>
        <p:nvSpPr>
          <p:cNvPr id="96267" name="TextBox 10"/>
          <p:cNvSpPr txBox="1">
            <a:spLocks noChangeArrowheads="1"/>
          </p:cNvSpPr>
          <p:nvPr/>
        </p:nvSpPr>
        <p:spPr bwMode="auto">
          <a:xfrm>
            <a:off x="4800600" y="4940300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96268" name="TextBox 10"/>
          <p:cNvSpPr txBox="1">
            <a:spLocks noChangeArrowheads="1"/>
          </p:cNvSpPr>
          <p:nvPr/>
        </p:nvSpPr>
        <p:spPr bwMode="auto">
          <a:xfrm>
            <a:off x="724694" y="5919788"/>
            <a:ext cx="146288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  <p:bldP spid="96264" grpId="0"/>
      <p:bldP spid="96265" grpId="0"/>
      <p:bldP spid="96266" grpId="0"/>
      <p:bldP spid="96267" grpId="0"/>
      <p:bldP spid="96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4937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2795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newspaper, soup, movie, use, wash, just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read a newspaper, make soup, go to the movies, eat out, talk on the phone, listen to a CD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---What are you doing?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--- I am watching TV.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2. ---Are you doing your homework?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---Yes, I am. / No, I’m not. I am cleaning my 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569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457200" y="1378327"/>
            <a:ext cx="8458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报</a:t>
            </a:r>
            <a:r>
              <a:rPr lang="zh-CN" altLang="en-US" sz="3200" dirty="0" smtClean="0"/>
              <a:t>纸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2.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使</a:t>
            </a:r>
            <a:r>
              <a:rPr lang="zh-CN" altLang="en-US" sz="3200" dirty="0" smtClean="0"/>
              <a:t>用</a:t>
            </a:r>
            <a:endParaRPr lang="zh-CN" altLang="en-US" sz="3200" dirty="0"/>
          </a:p>
          <a:p>
            <a:pPr algn="l"/>
            <a:r>
              <a:rPr lang="en-US" altLang="zh-CN" sz="3200" dirty="0"/>
              <a:t>3.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汤 </a:t>
            </a:r>
            <a:endParaRPr lang="en-US" altLang="zh-CN" sz="3200" dirty="0" smtClean="0"/>
          </a:p>
          <a:p>
            <a:pPr algn="l"/>
            <a:r>
              <a:rPr lang="en-US" altLang="zh-CN" sz="3200" dirty="0" smtClean="0"/>
              <a:t>4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v. </a:t>
            </a:r>
            <a:r>
              <a:rPr lang="zh-CN" altLang="en-US" sz="3200" dirty="0" smtClean="0"/>
              <a:t>洗</a:t>
            </a:r>
            <a:endParaRPr lang="en-US" altLang="zh-CN" sz="3200" dirty="0" smtClean="0"/>
          </a:p>
          <a:p>
            <a:pPr algn="l"/>
            <a:r>
              <a:rPr lang="en-US" altLang="zh-CN" sz="3200" dirty="0" smtClean="0"/>
              <a:t>5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电</a:t>
            </a:r>
            <a:r>
              <a:rPr lang="zh-CN" altLang="en-US" sz="3200" dirty="0" smtClean="0"/>
              <a:t>影</a:t>
            </a:r>
            <a:endParaRPr lang="en-US" altLang="zh-CN" sz="3200" dirty="0" smtClean="0"/>
          </a:p>
          <a:p>
            <a:pPr algn="l"/>
            <a:r>
              <a:rPr lang="en-US" altLang="zh-CN" sz="3200" dirty="0" smtClean="0"/>
              <a:t>6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只是；恰好	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1212850" y="2292727"/>
            <a:ext cx="2597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newspaper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387475" y="3305552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soap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385888" y="280549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use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1214438" y="3732590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wash</a:t>
            </a:r>
          </a:p>
        </p:txBody>
      </p:sp>
      <p:sp>
        <p:nvSpPr>
          <p:cNvPr id="74760" name="TextBox 15"/>
          <p:cNvSpPr txBox="1">
            <a:spLocks noChangeArrowheads="1"/>
          </p:cNvSpPr>
          <p:nvPr/>
        </p:nvSpPr>
        <p:spPr bwMode="auto">
          <a:xfrm>
            <a:off x="1428750" y="4164390"/>
            <a:ext cx="2500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movie</a:t>
            </a:r>
          </a:p>
        </p:txBody>
      </p:sp>
      <p:sp>
        <p:nvSpPr>
          <p:cNvPr id="74761" name="TextBox 16"/>
          <p:cNvSpPr txBox="1">
            <a:spLocks noChangeArrowheads="1"/>
          </p:cNvSpPr>
          <p:nvPr/>
        </p:nvSpPr>
        <p:spPr bwMode="auto">
          <a:xfrm>
            <a:off x="1233488" y="4669215"/>
            <a:ext cx="1768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just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06388" y="6588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457199" y="2082800"/>
            <a:ext cx="8001001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看报纸 </a:t>
            </a:r>
            <a:r>
              <a:rPr lang="en-US" altLang="zh-CN" sz="3200" dirty="0" smtClean="0"/>
              <a:t>__________________ 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做汤 </a:t>
            </a:r>
            <a:r>
              <a:rPr lang="en-US" altLang="zh-CN" sz="3200" dirty="0" smtClean="0"/>
              <a:t>____________________ 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看电影 </a:t>
            </a:r>
            <a:r>
              <a:rPr lang="en-US" altLang="zh-CN" sz="3200" dirty="0" smtClean="0"/>
              <a:t>___________________  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出去吃饭 </a:t>
            </a:r>
            <a:r>
              <a:rPr lang="en-US" altLang="zh-CN" sz="3200" dirty="0" smtClean="0"/>
              <a:t>________________</a:t>
            </a:r>
            <a:r>
              <a:rPr lang="en-US" altLang="zh-CN" sz="3200" dirty="0"/>
              <a:t>	  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3049587" y="3016250"/>
            <a:ext cx="3457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make soup</a:t>
            </a:r>
          </a:p>
        </p:txBody>
      </p:sp>
      <p:sp>
        <p:nvSpPr>
          <p:cNvPr id="77829" name="TextBox 12"/>
          <p:cNvSpPr txBox="1">
            <a:spLocks noChangeArrowheads="1"/>
          </p:cNvSpPr>
          <p:nvPr/>
        </p:nvSpPr>
        <p:spPr bwMode="auto">
          <a:xfrm>
            <a:off x="2976562" y="3519487"/>
            <a:ext cx="3729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go to the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movies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77830" name="TextBox 13"/>
          <p:cNvSpPr txBox="1">
            <a:spLocks noChangeArrowheads="1"/>
          </p:cNvSpPr>
          <p:nvPr/>
        </p:nvSpPr>
        <p:spPr bwMode="auto">
          <a:xfrm>
            <a:off x="2538412" y="2505075"/>
            <a:ext cx="3968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read a newspaper </a:t>
            </a:r>
          </a:p>
        </p:txBody>
      </p:sp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3103562" y="4005262"/>
            <a:ext cx="248681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eat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5207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235075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我正在洗衣服。</a:t>
            </a:r>
            <a:r>
              <a:rPr lang="en-US" altLang="zh-CN" sz="3200" dirty="0"/>
              <a:t>(wash my clothes)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我们可以出去吃饭。</a:t>
            </a:r>
            <a:r>
              <a:rPr lang="en-US" altLang="zh-CN" sz="3200" dirty="0"/>
              <a:t>(eat out)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我正在看电视。 </a:t>
            </a:r>
            <a:r>
              <a:rPr lang="en-US" altLang="zh-CN" sz="3200" dirty="0"/>
              <a:t>(watch TV)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你想要和我一起吃晚餐吗？</a:t>
            </a:r>
            <a:r>
              <a:rPr lang="en-US" altLang="zh-CN" sz="3200" dirty="0"/>
              <a:t>(join sb.)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07950" y="2149475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I am washing my clothes.		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42875" y="3092450"/>
            <a:ext cx="8799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 can eat out.</a:t>
            </a:r>
          </a:p>
        </p:txBody>
      </p:sp>
      <p:sp>
        <p:nvSpPr>
          <p:cNvPr id="79878" name="TextBox 16"/>
          <p:cNvSpPr txBox="1">
            <a:spLocks noChangeArrowheads="1"/>
          </p:cNvSpPr>
          <p:nvPr/>
        </p:nvSpPr>
        <p:spPr bwMode="auto">
          <a:xfrm>
            <a:off x="107950" y="4165600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 am watching TV.	</a:t>
            </a:r>
          </a:p>
        </p:txBody>
      </p:sp>
      <p:sp>
        <p:nvSpPr>
          <p:cNvPr id="79879" name="TextBox 16"/>
          <p:cNvSpPr txBox="1">
            <a:spLocks noChangeArrowheads="1"/>
          </p:cNvSpPr>
          <p:nvPr/>
        </p:nvSpPr>
        <p:spPr bwMode="auto">
          <a:xfrm>
            <a:off x="107950" y="5029200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 you want to join me for dinner?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874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★look&amp; see&amp; watch &amp;read</a:t>
            </a:r>
            <a:r>
              <a:rPr lang="zh-CN" altLang="en-US" sz="3200" dirty="0"/>
              <a:t>的区别：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look </a:t>
            </a:r>
            <a:r>
              <a:rPr lang="zh-CN" altLang="en-US" sz="3200" dirty="0"/>
              <a:t>强调看的动作或有意识地看，是不及物动词，接宾语时需要加介词</a:t>
            </a:r>
            <a:r>
              <a:rPr lang="en-US" altLang="zh-CN" sz="3200" dirty="0"/>
              <a:t>at.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如：</a:t>
            </a:r>
            <a:r>
              <a:rPr lang="en-US" altLang="zh-CN" sz="3200" dirty="0"/>
              <a:t>1. Please look ___________ 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see</a:t>
            </a:r>
            <a:r>
              <a:rPr lang="zh-CN" altLang="en-US" sz="3200" dirty="0"/>
              <a:t>强调看的结果，是及物动词，意思是“看见， 看到”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如</a:t>
            </a:r>
            <a:r>
              <a:rPr lang="en-US" altLang="zh-CN" sz="3200" dirty="0"/>
              <a:t>: 2. </a:t>
            </a:r>
            <a:r>
              <a:rPr lang="zh-CN" altLang="en-US" sz="3200" dirty="0"/>
              <a:t>我看见墙上有一幅图。 </a:t>
            </a:r>
            <a:r>
              <a:rPr lang="en-US" altLang="zh-CN" sz="3200" dirty="0"/>
              <a:t>______________________________________ 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在一些固定搭配中的运用，如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看电影 </a:t>
            </a:r>
            <a:r>
              <a:rPr lang="en-US" altLang="zh-CN" sz="3200" dirty="0"/>
              <a:t>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看医生 </a:t>
            </a:r>
            <a:r>
              <a:rPr lang="en-US" altLang="zh-CN" sz="3200" dirty="0"/>
              <a:t>_______________________</a:t>
            </a:r>
          </a:p>
        </p:txBody>
      </p:sp>
      <p:sp>
        <p:nvSpPr>
          <p:cNvPr id="81924" name="TextBox 3"/>
          <p:cNvSpPr txBox="1">
            <a:spLocks noChangeArrowheads="1"/>
          </p:cNvSpPr>
          <p:nvPr/>
        </p:nvSpPr>
        <p:spPr bwMode="auto">
          <a:xfrm>
            <a:off x="3635375" y="2133600"/>
            <a:ext cx="22510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323850" y="4076700"/>
            <a:ext cx="6665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 see a picture on the wall.	</a:t>
            </a:r>
          </a:p>
        </p:txBody>
      </p:sp>
      <p:sp>
        <p:nvSpPr>
          <p:cNvPr id="81926" name="TextBox 6"/>
          <p:cNvSpPr txBox="1">
            <a:spLocks noChangeArrowheads="1"/>
          </p:cNvSpPr>
          <p:nvPr/>
        </p:nvSpPr>
        <p:spPr bwMode="auto">
          <a:xfrm>
            <a:off x="2051050" y="5157788"/>
            <a:ext cx="3000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see a movie</a:t>
            </a:r>
          </a:p>
        </p:txBody>
      </p:sp>
      <p:sp>
        <p:nvSpPr>
          <p:cNvPr id="81927" name="TextBox 3"/>
          <p:cNvSpPr txBox="1">
            <a:spLocks noChangeArrowheads="1"/>
          </p:cNvSpPr>
          <p:nvPr/>
        </p:nvSpPr>
        <p:spPr bwMode="auto">
          <a:xfrm>
            <a:off x="1979613" y="5661025"/>
            <a:ext cx="3119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see a doctor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211515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watch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观看，注视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, </a:t>
            </a:r>
            <a:r>
              <a:rPr lang="zh-CN" altLang="en-US" sz="3200" dirty="0">
                <a:sym typeface="Arial" panose="020B0604020202020204" pitchFamily="34" charset="0"/>
              </a:rPr>
              <a:t>如</a:t>
            </a:r>
            <a:r>
              <a:rPr lang="en-US" altLang="zh-CN" sz="3200" dirty="0">
                <a:sym typeface="Arial" panose="020B0604020202020204" pitchFamily="34" charset="0"/>
              </a:rPr>
              <a:t>: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5. </a:t>
            </a:r>
            <a:r>
              <a:rPr lang="zh-CN" altLang="en-US" sz="3200" dirty="0">
                <a:sym typeface="Arial" panose="020B0604020202020204" pitchFamily="34" charset="0"/>
              </a:rPr>
              <a:t>看电视</a:t>
            </a:r>
            <a:r>
              <a:rPr lang="en-US" altLang="zh-CN" sz="3200" dirty="0">
                <a:sym typeface="Arial" panose="020B0604020202020204" pitchFamily="34" charset="0"/>
              </a:rPr>
              <a:t>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6. </a:t>
            </a:r>
            <a:r>
              <a:rPr lang="zh-CN" altLang="en-US" sz="3200" dirty="0">
                <a:sym typeface="Arial" panose="020B0604020202020204" pitchFamily="34" charset="0"/>
              </a:rPr>
              <a:t>看比赛</a:t>
            </a:r>
            <a:r>
              <a:rPr lang="en-US" altLang="zh-CN" sz="3200" dirty="0">
                <a:sym typeface="Arial" panose="020B0604020202020204" pitchFamily="34" charset="0"/>
              </a:rPr>
              <a:t>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read </a:t>
            </a:r>
            <a:r>
              <a:rPr lang="zh-CN" altLang="en-US" sz="3200" dirty="0">
                <a:sym typeface="Arial" panose="020B0604020202020204" pitchFamily="34" charset="0"/>
              </a:rPr>
              <a:t>多指 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看报纸，看书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，这里的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看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可以理解为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读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7. (    ) Don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</a:t>
            </a:r>
            <a:r>
              <a:rPr lang="en-US" altLang="zh-CN" sz="3200" dirty="0" smtClean="0">
                <a:sym typeface="Arial" panose="020B0604020202020204" pitchFamily="34" charset="0"/>
              </a:rPr>
              <a:t>___ </a:t>
            </a:r>
            <a:r>
              <a:rPr lang="en-US" altLang="zh-CN" sz="3200" dirty="0">
                <a:sym typeface="Arial" panose="020B0604020202020204" pitchFamily="34" charset="0"/>
              </a:rPr>
              <a:t>in bed. It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bad for your eyes.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watch  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look     C. see    D. read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★go to the movies = go to the cinema = go to see a movie = go to see a film </a:t>
            </a:r>
            <a:r>
              <a:rPr lang="zh-CN" altLang="en-US" sz="3200" dirty="0">
                <a:sym typeface="Arial" panose="020B0604020202020204" pitchFamily="34" charset="0"/>
              </a:rPr>
              <a:t>去看电影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8. Would you like to go to the movies? =_____________________________</a:t>
            </a:r>
            <a:r>
              <a:rPr lang="en-US" altLang="en-US" sz="3200" dirty="0">
                <a:sym typeface="Arial" panose="020B0604020202020204" pitchFamily="34" charset="0"/>
              </a:rPr>
              <a:t>____________________________________</a:t>
            </a:r>
            <a:r>
              <a:rPr lang="en-US" altLang="zh-CN" sz="3200" dirty="0">
                <a:sym typeface="Arial" panose="020B0604020202020204" pitchFamily="34" charset="0"/>
              </a:rPr>
              <a:t>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</a:t>
            </a:r>
            <a:r>
              <a:rPr lang="zh-CN" altLang="en-US" sz="3200" dirty="0">
                <a:sym typeface="Arial" panose="020B0604020202020204" pitchFamily="34" charset="0"/>
              </a:rPr>
              <a:t>现在进行时的意义和构成形式</a:t>
            </a:r>
            <a:r>
              <a:rPr lang="zh-CN" altLang="en-US" sz="3200" dirty="0" smtClean="0">
                <a:sym typeface="Arial" panose="020B0604020202020204" pitchFamily="34" charset="0"/>
              </a:rPr>
              <a:t>：</a:t>
            </a:r>
            <a:endParaRPr lang="zh-CN" altLang="en-US" sz="3200" dirty="0">
              <a:sym typeface="Arial" panose="020B0604020202020204" pitchFamily="34" charset="0"/>
            </a:endParaRP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2051050" y="614740"/>
            <a:ext cx="2998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watch TV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2052638" y="1119565"/>
            <a:ext cx="3432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watch the game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611188" y="2630865"/>
            <a:ext cx="1789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682625" y="5004178"/>
            <a:ext cx="8121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Do you want to go to the cinema? / Do you want to see a film?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358775"/>
            <a:ext cx="9144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现在进行时表示现在或说话瞬间正在进行或发生的动作。构成形式：主语</a:t>
            </a:r>
            <a:r>
              <a:rPr lang="en-US" altLang="zh-CN" sz="3200">
                <a:sym typeface="Arial" panose="020B0604020202020204" pitchFamily="34" charset="0"/>
              </a:rPr>
              <a:t>+be(am, is, are)+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行为动词的现在分词</a:t>
            </a:r>
            <a:r>
              <a:rPr lang="en-US" altLang="zh-CN" sz="3200">
                <a:sym typeface="Arial" panose="020B0604020202020204" pitchFamily="34" charset="0"/>
              </a:rPr>
              <a:t>(doing)</a:t>
            </a:r>
            <a:r>
              <a:rPr lang="zh-CN" altLang="en-US" sz="3200">
                <a:sym typeface="Arial" panose="020B0604020202020204" pitchFamily="34" charset="0"/>
              </a:rPr>
              <a:t>。初学者最容易漏掉</a:t>
            </a:r>
            <a:r>
              <a:rPr lang="en-US" altLang="zh-CN" sz="3200">
                <a:sym typeface="Arial" panose="020B0604020202020204" pitchFamily="34" charset="0"/>
              </a:rPr>
              <a:t>be</a:t>
            </a:r>
            <a:r>
              <a:rPr lang="zh-CN" altLang="en-US" sz="3200">
                <a:sym typeface="Arial" panose="020B0604020202020204" pitchFamily="34" charset="0"/>
              </a:rPr>
              <a:t>动词，它应与主语和数保持一致。</a:t>
            </a:r>
            <a:endParaRPr lang="zh-CN" altLang="en-US" sz="3200"/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3490913" y="3068638"/>
            <a:ext cx="373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am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3563938" y="3500438"/>
            <a:ext cx="373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3563938" y="4005263"/>
            <a:ext cx="3990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2875" y="2570953"/>
          <a:ext cx="8858250" cy="2438405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现在分词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第一人称单数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9. 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V--ing</a:t>
                      </a:r>
                    </a:p>
                  </a:txBody>
                  <a:tcPr marL="0" marR="0" marT="0" marB="1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第三人称单数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10. 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第二人称单数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11. 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所有人称复数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2"/>
          <p:cNvSpPr>
            <a:spLocks noChangeArrowheads="1"/>
          </p:cNvSpPr>
          <p:nvPr/>
        </p:nvSpPr>
        <p:spPr bwMode="auto">
          <a:xfrm>
            <a:off x="0" y="6985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Do you want to join me for dinner? </a:t>
            </a:r>
            <a:r>
              <a:rPr lang="zh-CN" altLang="en-US" sz="3200" dirty="0"/>
              <a:t>你想跟我一起吃饭吗？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join </a:t>
            </a:r>
            <a:r>
              <a:rPr lang="en-US" altLang="zh-CN" sz="3200" dirty="0" err="1"/>
              <a:t>sb</a:t>
            </a:r>
            <a:r>
              <a:rPr lang="en-US" altLang="zh-CN" sz="3200" dirty="0"/>
              <a:t> for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 </a:t>
            </a:r>
            <a:r>
              <a:rPr lang="zh-CN" altLang="en-US" sz="3200" dirty="0"/>
              <a:t>意为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zh-CN" altLang="en-US" sz="3200" dirty="0"/>
              <a:t>与某人一起做某事</a:t>
            </a:r>
            <a:r>
              <a:rPr lang="zh-CN" altLang="en-US" sz="3200" dirty="0">
                <a:latin typeface="Calibri" panose="020F0502020204030204" pitchFamily="34" charset="0"/>
              </a:rPr>
              <a:t>”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如：</a:t>
            </a:r>
            <a:r>
              <a:rPr lang="en-US" altLang="zh-CN" sz="3200" dirty="0"/>
              <a:t>12. </a:t>
            </a:r>
            <a:r>
              <a:rPr lang="zh-CN" altLang="en-US" sz="3200" dirty="0"/>
              <a:t>你来跟我们喝杯咖啡好吗</a:t>
            </a:r>
            <a:r>
              <a:rPr lang="en-US" altLang="zh-CN" sz="3200" dirty="0"/>
              <a:t>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Would you come and __________a cup of coffee?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I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d love to.=I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d like to.</a:t>
            </a:r>
            <a:r>
              <a:rPr lang="zh-CN" altLang="en-US" sz="3200" dirty="0"/>
              <a:t>我很乐意。经常用于礼貌地接收他人邀请。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如：</a:t>
            </a:r>
            <a:r>
              <a:rPr lang="en-US" altLang="zh-CN" sz="3200" dirty="0"/>
              <a:t>13. ---</a:t>
            </a:r>
            <a:r>
              <a:rPr lang="zh-CN" altLang="en-US" sz="3200" dirty="0"/>
              <a:t>你想和我一起踢足球吗？   </a:t>
            </a:r>
            <a:r>
              <a:rPr lang="en-US" altLang="zh-CN" sz="3200" dirty="0"/>
              <a:t>---</a:t>
            </a:r>
            <a:r>
              <a:rPr lang="zh-CN" altLang="en-US" sz="3200" dirty="0"/>
              <a:t>我很乐意。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     </a:t>
            </a:r>
            <a:r>
              <a:rPr lang="en-US" altLang="zh-CN" sz="3200" dirty="0"/>
              <a:t>---Would you like to play football with me?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---__________________.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拓展：当婉言拒绝他人邀请时，英语多用</a:t>
            </a:r>
            <a:r>
              <a:rPr lang="en-US" altLang="zh-CN" sz="3200" dirty="0"/>
              <a:t>I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d love to, but...</a:t>
            </a:r>
            <a:r>
              <a:rPr lang="zh-CN" altLang="en-US" sz="3200" dirty="0"/>
              <a:t>或</a:t>
            </a:r>
            <a:r>
              <a:rPr lang="en-US" altLang="zh-CN" sz="3200" dirty="0"/>
              <a:t>Sorry, I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m afraid I can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 because...</a:t>
            </a:r>
            <a:r>
              <a:rPr lang="zh-CN" altLang="en-US" sz="3200" dirty="0"/>
              <a:t>等</a:t>
            </a:r>
          </a:p>
        </p:txBody>
      </p:sp>
      <p:sp>
        <p:nvSpPr>
          <p:cNvPr id="86019" name="TextBox 3"/>
          <p:cNvSpPr txBox="1">
            <a:spLocks noChangeArrowheads="1"/>
          </p:cNvSpPr>
          <p:nvPr/>
        </p:nvSpPr>
        <p:spPr bwMode="auto">
          <a:xfrm>
            <a:off x="4067175" y="1916113"/>
            <a:ext cx="3119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join us for </a:t>
            </a:r>
          </a:p>
        </p:txBody>
      </p:sp>
      <p:sp>
        <p:nvSpPr>
          <p:cNvPr id="86020" name="TextBox 3"/>
          <p:cNvSpPr txBox="1">
            <a:spLocks noChangeArrowheads="1"/>
          </p:cNvSpPr>
          <p:nvPr/>
        </p:nvSpPr>
        <p:spPr bwMode="auto">
          <a:xfrm>
            <a:off x="2051050" y="4364038"/>
            <a:ext cx="3119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200" b="1">
                <a:solidFill>
                  <a:srgbClr val="FF0000"/>
                </a:solidFill>
              </a:rPr>
              <a:t>d love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全屏显示(4:3)</PresentationFormat>
  <Paragraphs>207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2023-01-16T18:08:33Z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E44115D86A1A4E1997B053CBE7A9C744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