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450" r:id="rId2"/>
    <p:sldId id="257" r:id="rId3"/>
    <p:sldId id="300" r:id="rId4"/>
    <p:sldId id="314" r:id="rId5"/>
    <p:sldId id="333" r:id="rId6"/>
    <p:sldId id="431" r:id="rId7"/>
    <p:sldId id="449" r:id="rId8"/>
    <p:sldId id="308" r:id="rId9"/>
    <p:sldId id="351" r:id="rId10"/>
    <p:sldId id="293" r:id="rId11"/>
    <p:sldId id="295" r:id="rId12"/>
    <p:sldId id="339" r:id="rId13"/>
    <p:sldId id="344" r:id="rId14"/>
    <p:sldId id="345" r:id="rId15"/>
    <p:sldId id="309" r:id="rId16"/>
    <p:sldId id="327" r:id="rId17"/>
    <p:sldId id="382" r:id="rId18"/>
    <p:sldId id="354" r:id="rId19"/>
    <p:sldId id="310" r:id="rId20"/>
    <p:sldId id="347" r:id="rId21"/>
    <p:sldId id="348" r:id="rId22"/>
    <p:sldId id="349" r:id="rId23"/>
    <p:sldId id="276" r:id="rId24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0">
          <p15:clr>
            <a:srgbClr val="A4A3A4"/>
          </p15:clr>
        </p15:guide>
        <p15:guide id="2" pos="28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FF6600"/>
    <a:srgbClr val="6600CC"/>
    <a:srgbClr val="008000"/>
    <a:srgbClr val="FFFFCC"/>
    <a:srgbClr val="3366FF"/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7"/>
    <p:restoredTop sz="98563"/>
  </p:normalViewPr>
  <p:slideViewPr>
    <p:cSldViewPr showGuides="1">
      <p:cViewPr>
        <p:scale>
          <a:sx n="100" d="100"/>
          <a:sy n="100" d="100"/>
        </p:scale>
        <p:origin x="-294" y="-264"/>
      </p:cViewPr>
      <p:guideLst>
        <p:guide orient="horz" pos="2190"/>
        <p:guide pos="2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页眉占位符 819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z="1200" b="0" strike="noStrike" noProof="1">
              <a:ea typeface="宋体" panose="02010600030101010101" pitchFamily="2" charset="-122"/>
            </a:endParaRPr>
          </a:p>
        </p:txBody>
      </p:sp>
      <p:sp>
        <p:nvSpPr>
          <p:cNvPr id="8195" name="日期占位符 819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fontAlgn="base"/>
            <a:endParaRPr lang="zh-CN" altLang="en-US" sz="1200" b="0" strike="noStrike" noProof="1">
              <a:ea typeface="宋体" panose="02010600030101010101" pitchFamily="2" charset="-122"/>
            </a:endParaRPr>
          </a:p>
        </p:txBody>
      </p:sp>
      <p:sp>
        <p:nvSpPr>
          <p:cNvPr id="8196" name="页脚占位符 819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endParaRPr lang="zh-CN" altLang="en-US" sz="1200" b="0" strike="noStrike" noProof="1">
              <a:ea typeface="宋体" panose="02010600030101010101" pitchFamily="2" charset="-122"/>
            </a:endParaRPr>
          </a:p>
        </p:txBody>
      </p:sp>
      <p:sp>
        <p:nvSpPr>
          <p:cNvPr id="8197" name="灯片编号占位符 8196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fontAlgn="base"/>
            <a:fld id="{9A0DB2DC-4C9A-4742-B13C-FB6460FD3503}" type="slidenum">
              <a:rPr lang="zh-CN" altLang="en-US" sz="1200" b="0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z="1200" b="0" strike="noStrike" noProof="1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页眉占位符 614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z="1200" b="0" strike="noStrike" noProof="1">
              <a:ea typeface="宋体" panose="02010600030101010101" pitchFamily="2" charset="-122"/>
            </a:endParaRPr>
          </a:p>
        </p:txBody>
      </p:sp>
      <p:sp>
        <p:nvSpPr>
          <p:cNvPr id="6147" name="日期占位符 6146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fontAlgn="base"/>
            <a:endParaRPr lang="zh-CN" altLang="en-US" sz="1200" b="0" strike="noStrike" noProof="1">
              <a:ea typeface="宋体" panose="02010600030101010101" pitchFamily="2" charset="-122"/>
            </a:endParaRPr>
          </a:p>
        </p:txBody>
      </p:sp>
      <p:sp>
        <p:nvSpPr>
          <p:cNvPr id="5124" name="幻灯片图像占位符 6147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125" name="文本占位符 6148"/>
          <p:cNvSpPr>
            <a:spLocks noGrp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0"/>
            <a:r>
              <a:rPr lang="zh-CN" altLang="en-US" dirty="0"/>
              <a:t>单击此处编辑母版文本样式</a:t>
            </a:r>
          </a:p>
          <a:p>
            <a:pPr lvl="1" indent="0"/>
            <a:r>
              <a:rPr lang="zh-CN" altLang="en-US" dirty="0"/>
              <a:t>第二级</a:t>
            </a:r>
          </a:p>
          <a:p>
            <a:pPr lvl="2" indent="0"/>
            <a:r>
              <a:rPr lang="zh-CN" altLang="en-US" dirty="0"/>
              <a:t>第三级</a:t>
            </a:r>
          </a:p>
          <a:p>
            <a:pPr lvl="3" indent="0"/>
            <a:r>
              <a:rPr lang="zh-CN" altLang="en-US" dirty="0"/>
              <a:t>第四级</a:t>
            </a:r>
          </a:p>
          <a:p>
            <a:pPr lvl="4" indent="0"/>
            <a:r>
              <a:rPr lang="zh-CN" altLang="en-US" dirty="0"/>
              <a:t>第五级</a:t>
            </a:r>
          </a:p>
        </p:txBody>
      </p:sp>
      <p:sp>
        <p:nvSpPr>
          <p:cNvPr id="6150" name="页脚占位符 6149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endParaRPr lang="zh-CN" altLang="en-US" sz="1200" b="0" strike="noStrike" noProof="1">
              <a:ea typeface="宋体" panose="02010600030101010101" pitchFamily="2" charset="-122"/>
            </a:endParaRPr>
          </a:p>
        </p:txBody>
      </p:sp>
      <p:sp>
        <p:nvSpPr>
          <p:cNvPr id="6151" name="灯片编号占位符 6150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fontAlgn="base"/>
            <a:fld id="{9A0DB2DC-4C9A-4742-B13C-FB6460FD3503}" type="slidenum">
              <a:rPr lang="zh-CN" altLang="en-US" sz="1200" b="0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z="1200" b="0" strike="noStrike" noProof="1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Century Gothic" panose="020B0502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212246" cy="5440363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Century Gothic" panose="020B0502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Century Gothic" panose="020B0502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7632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961003" y="1600200"/>
            <a:ext cx="257632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Century Gothic" panose="020B0502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Century Gothic" panose="020B0502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Century Gothic" panose="020B0502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Century Gothic" panose="020B0502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Century Gothic" panose="020B0502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Century Gothic" panose="020B0502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Century Gothic" panose="020B0502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 indent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342900"/>
            <a:r>
              <a:rPr lang="zh-CN" altLang="en-US" dirty="0"/>
              <a:t>单击此处编辑母版文本样式</a:t>
            </a:r>
          </a:p>
          <a:p>
            <a:pPr lvl="1" indent="-285750"/>
            <a:r>
              <a:rPr lang="zh-CN" altLang="en-US" dirty="0"/>
              <a:t>第二级</a:t>
            </a:r>
          </a:p>
          <a:p>
            <a:pPr lvl="2" indent="-228600"/>
            <a:r>
              <a:rPr lang="zh-CN" altLang="en-US" dirty="0"/>
              <a:t>第三级</a:t>
            </a:r>
          </a:p>
          <a:p>
            <a:pPr lvl="3" indent="-228600"/>
            <a:r>
              <a:rPr lang="zh-CN" altLang="en-US" dirty="0"/>
              <a:t>第四级</a:t>
            </a:r>
          </a:p>
          <a:p>
            <a:pPr lvl="4" indent="-228600"/>
            <a:r>
              <a:rPr lang="zh-CN" altLang="en-US" dirty="0"/>
              <a:t>第五级</a:t>
            </a:r>
          </a:p>
        </p:txBody>
      </p:sp>
      <p:sp>
        <p:nvSpPr>
          <p:cNvPr id="1031" name="日期占位符 1030"/>
          <p:cNvSpPr>
            <a:spLocks noGrp="1"/>
          </p:cNvSpPr>
          <p:nvPr>
            <p:ph type="dt" sz="half" idx="2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b="0">
                <a:latin typeface="Century Gothic" panose="020B0502020202020204" pitchFamily="34" charset="0"/>
                <a:ea typeface="宋体" panose="02010600030101010101" pitchFamily="2" charset="-122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1032" name="页脚占位符 1031"/>
          <p:cNvSpPr>
            <a:spLocks noGrp="1"/>
          </p:cNvSpPr>
          <p:nvPr>
            <p:ph type="ftr" sz="quarter" idx="3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200" b="0">
                <a:latin typeface="Century Gothic" panose="020B0502020202020204" pitchFamily="34" charset="0"/>
                <a:ea typeface="宋体" panose="02010600030101010101" pitchFamily="2" charset="-122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1033" name="灯片编号占位符 1032"/>
          <p:cNvSpPr>
            <a:spLocks noGrp="1"/>
          </p:cNvSpPr>
          <p:nvPr>
            <p:ph type="sldNum" sz="quarter" idx="4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b="0">
                <a:latin typeface="Century Gothic" panose="020B0502020202020204" pitchFamily="34" charset="0"/>
                <a:ea typeface="宋体" panose="02010600030101010101" pitchFamily="2" charset="-122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Century Gothic" panose="020B0502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file:///C:\Users\xili\Desktop\l.38&#24109;&#33673;\Lesson%2038.mp3" TargetMode="External"/><Relationship Id="rId1" Type="http://schemas.microsoft.com/office/2007/relationships/media" Target="file:///C:\Users\xili\Desktop\l.38&#24109;&#33673;\Lesson%2038.mp3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55576" y="1268760"/>
            <a:ext cx="7848872" cy="2232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fontAlgn="base"/>
            <a:r>
              <a:rPr lang="zh-CN" altLang="en-US" sz="3600" b="1" strike="noStrike" noProof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35921" dir="2699999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charset="0"/>
                <a:ea typeface="Arial Black" panose="020B0A04020102020204" charset="0"/>
                <a:cs typeface="+mn-cs"/>
              </a:rPr>
              <a:t>Lesson 38</a:t>
            </a:r>
            <a:endParaRPr lang="zh-CN" altLang="en-US" sz="3600" b="1" strike="noStrike" noProof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35921" dir="2699999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 charset="0"/>
              <a:ea typeface="Arial Black" panose="020B0A04020102020204" charset="0"/>
            </a:endParaRPr>
          </a:p>
          <a:p>
            <a:pPr algn="ctr" fontAlgn="base"/>
            <a:r>
              <a:rPr lang="zh-CN" altLang="en-US" sz="3600" b="1" strike="noStrike" noProof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35921" dir="2699999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charset="0"/>
                <a:ea typeface="Arial Black" panose="020B0A04020102020204" charset="0"/>
                <a:cs typeface="+mn-cs"/>
              </a:rPr>
              <a:t>Making School a Better Place</a:t>
            </a:r>
            <a:endParaRPr lang="zh-CN" altLang="en-US" sz="3600" b="1" strike="noStrike" noProof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35921" dir="2699999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 charset="0"/>
              <a:ea typeface="Arial Black" panose="020B0A0402010202020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032766" y="551723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文本框 86019"/>
          <p:cNvSpPr txBox="1"/>
          <p:nvPr/>
        </p:nvSpPr>
        <p:spPr>
          <a:xfrm>
            <a:off x="539750" y="1341438"/>
            <a:ext cx="8135938" cy="49307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dirty="0">
                <a:solidFill>
                  <a:srgbClr val="031706"/>
                </a:solidFill>
                <a:latin typeface="Times New Roman" panose="02020603050405020304" pitchFamily="18" charset="0"/>
              </a:rPr>
              <a:t>1. I’m in Grade 9 this year, and I’m </a:t>
            </a:r>
          </a:p>
          <a:p>
            <a:pPr>
              <a:lnSpc>
                <a:spcPct val="110000"/>
              </a:lnSpc>
            </a:pPr>
            <a:r>
              <a:rPr lang="en-US" altLang="zh-CN" dirty="0">
                <a:solidFill>
                  <a:srgbClr val="031706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dirty="0">
                <a:solidFill>
                  <a:srgbClr val="CC00CC"/>
                </a:solidFill>
                <a:latin typeface="Times New Roman" panose="02020603050405020304" pitchFamily="18" charset="0"/>
              </a:rPr>
              <a:t>president</a:t>
            </a:r>
            <a:r>
              <a:rPr lang="en-US" altLang="zh-CN" dirty="0">
                <a:solidFill>
                  <a:srgbClr val="031706"/>
                </a:solidFill>
                <a:latin typeface="Times New Roman" panose="02020603050405020304" pitchFamily="18" charset="0"/>
              </a:rPr>
              <a:t> of the student council at my </a:t>
            </a:r>
          </a:p>
          <a:p>
            <a:pPr>
              <a:lnSpc>
                <a:spcPct val="110000"/>
              </a:lnSpc>
            </a:pPr>
            <a:r>
              <a:rPr lang="en-US" altLang="zh-CN" dirty="0">
                <a:solidFill>
                  <a:srgbClr val="031706"/>
                </a:solidFill>
                <a:latin typeface="Times New Roman" panose="02020603050405020304" pitchFamily="18" charset="0"/>
              </a:rPr>
              <a:t>    school.</a:t>
            </a:r>
          </a:p>
          <a:p>
            <a:pPr>
              <a:lnSpc>
                <a:spcPct val="110000"/>
              </a:lnSpc>
            </a:pPr>
            <a:r>
              <a:rPr lang="en-US" altLang="zh-CN" dirty="0">
                <a:solidFill>
                  <a:srgbClr val="031706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en-US" dirty="0">
                <a:solidFill>
                  <a:srgbClr val="03170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今年我上九年级，担任学校的学生</a:t>
            </a:r>
          </a:p>
          <a:p>
            <a:pPr>
              <a:lnSpc>
                <a:spcPct val="110000"/>
              </a:lnSpc>
            </a:pPr>
            <a:r>
              <a:rPr lang="zh-CN" altLang="en-US" dirty="0">
                <a:solidFill>
                  <a:srgbClr val="03170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会主席。</a:t>
            </a:r>
          </a:p>
          <a:p>
            <a:pPr>
              <a:lnSpc>
                <a:spcPct val="110000"/>
              </a:lnSpc>
            </a:pPr>
            <a:r>
              <a:rPr lang="zh-CN" altLang="en-US" dirty="0">
                <a:solidFill>
                  <a:srgbClr val="03170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表示独一无二的职务的名词前，通常</a:t>
            </a:r>
          </a:p>
          <a:p>
            <a:pPr>
              <a:lnSpc>
                <a:spcPct val="110000"/>
              </a:lnSpc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不用冠词。但用这些词指代任职的人</a:t>
            </a:r>
          </a:p>
          <a:p>
            <a:pPr>
              <a:lnSpc>
                <a:spcPct val="110000"/>
              </a:lnSpc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时，要用冠词。</a:t>
            </a:r>
          </a:p>
        </p:txBody>
      </p:sp>
      <p:pic>
        <p:nvPicPr>
          <p:cNvPr id="16387" name="图片 86024" descr="language points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268538" y="260350"/>
            <a:ext cx="4227512" cy="9588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60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86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86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60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60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60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矩形 88067"/>
          <p:cNvSpPr/>
          <p:nvPr/>
        </p:nvSpPr>
        <p:spPr>
          <a:xfrm>
            <a:off x="468313" y="836613"/>
            <a:ext cx="8135937" cy="408111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e.g.  John was elected </a:t>
            </a:r>
            <a:r>
              <a:rPr lang="en-US" altLang="zh-CN" dirty="0">
                <a:solidFill>
                  <a:srgbClr val="CC00CC"/>
                </a:solidFill>
                <a:latin typeface="Times New Roman" panose="02020603050405020304" pitchFamily="18" charset="0"/>
              </a:rPr>
              <a:t>monitor</a:t>
            </a:r>
            <a:r>
              <a:rPr lang="en-US" altLang="zh-CN" dirty="0">
                <a:latin typeface="Times New Roman" panose="02020603050405020304" pitchFamily="18" charset="0"/>
              </a:rPr>
              <a:t> of the 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   class.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  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约翰被选为班长。</a:t>
            </a:r>
          </a:p>
          <a:p>
            <a:pPr>
              <a:lnSpc>
                <a:spcPct val="120000"/>
              </a:lnSpc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        </a:t>
            </a:r>
            <a:r>
              <a:rPr lang="en-US" altLang="zh-CN" dirty="0">
                <a:latin typeface="Times New Roman" panose="02020603050405020304" pitchFamily="18" charset="0"/>
              </a:rPr>
              <a:t>The </a:t>
            </a:r>
            <a:r>
              <a:rPr lang="en-US" altLang="zh-CN" dirty="0">
                <a:solidFill>
                  <a:srgbClr val="CC00CC"/>
                </a:solidFill>
                <a:latin typeface="Times New Roman" panose="02020603050405020304" pitchFamily="18" charset="0"/>
              </a:rPr>
              <a:t>governor</a:t>
            </a:r>
            <a:r>
              <a:rPr lang="en-US" altLang="zh-CN" dirty="0">
                <a:latin typeface="Times New Roman" panose="02020603050405020304" pitchFamily="18" charset="0"/>
              </a:rPr>
              <a:t> visited our village last           week.</a:t>
            </a:r>
          </a:p>
          <a:p>
            <a:pPr>
              <a:lnSpc>
                <a:spcPct val="120000"/>
              </a:lnSpc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上周州长参观了我们村</a:t>
            </a:r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diamond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文本框 156675"/>
          <p:cNvSpPr txBox="1"/>
          <p:nvPr/>
        </p:nvSpPr>
        <p:spPr>
          <a:xfrm>
            <a:off x="395288" y="430213"/>
            <a:ext cx="8353425" cy="60706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2. In the council, we </a:t>
            </a:r>
            <a:r>
              <a:rPr lang="en-US" altLang="zh-CN" dirty="0">
                <a:solidFill>
                  <a:srgbClr val="CC00CC"/>
                </a:solidFill>
                <a:latin typeface="Times New Roman" panose="02020603050405020304" pitchFamily="18" charset="0"/>
              </a:rPr>
              <a:t>share</a:t>
            </a:r>
            <a:r>
              <a:rPr lang="en-US" altLang="zh-CN" dirty="0">
                <a:latin typeface="Times New Roman" panose="02020603050405020304" pitchFamily="18" charset="0"/>
              </a:rPr>
              <a:t> our ideas, 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interests and </a:t>
            </a:r>
            <a:r>
              <a:rPr lang="en-US" altLang="zh-CN" dirty="0">
                <a:solidFill>
                  <a:srgbClr val="CC00CC"/>
                </a:solidFill>
                <a:latin typeface="Times New Roman" panose="02020603050405020304" pitchFamily="18" charset="0"/>
              </a:rPr>
              <a:t>concerns</a:t>
            </a:r>
            <a:r>
              <a:rPr lang="en-US" altLang="zh-CN" dirty="0">
                <a:latin typeface="Times New Roman" panose="02020603050405020304" pitchFamily="18" charset="0"/>
              </a:rPr>
              <a:t> with teachers 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and others.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在学生会里，我们与老师们和其他同    </a:t>
            </a:r>
          </a:p>
          <a:p>
            <a:pPr>
              <a:lnSpc>
                <a:spcPct val="120000"/>
              </a:lnSpc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   学们分享我们的思想兴趣和事务。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(1) share,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“分享”。</a:t>
            </a:r>
          </a:p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share...with... 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与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......</a:t>
            </a:r>
            <a:r>
              <a:rPr lang="zh-CN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分享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......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(2) concern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用复数形式，意思是“事务”</a:t>
            </a:r>
            <a:endParaRPr lang="en-US" altLang="zh-CN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diamond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文本框 161795"/>
          <p:cNvSpPr txBox="1"/>
          <p:nvPr/>
        </p:nvSpPr>
        <p:spPr>
          <a:xfrm>
            <a:off x="468313" y="188913"/>
            <a:ext cx="8137525" cy="60706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3. In December, we decided to raise 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money for an organization that 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</a:t>
            </a:r>
            <a:r>
              <a:rPr lang="en-US" altLang="zh-CN" dirty="0">
                <a:solidFill>
                  <a:srgbClr val="CC00CC"/>
                </a:solidFill>
                <a:latin typeface="Times New Roman" panose="02020603050405020304" pitchFamily="18" charset="0"/>
              </a:rPr>
              <a:t>provides</a:t>
            </a:r>
            <a:r>
              <a:rPr lang="en-US" altLang="zh-CN" dirty="0">
                <a:latin typeface="Times New Roman" panose="02020603050405020304" pitchFamily="18" charset="0"/>
              </a:rPr>
              <a:t> food</a:t>
            </a:r>
            <a:r>
              <a:rPr lang="en-US" altLang="zh-CN" dirty="0">
                <a:solidFill>
                  <a:srgbClr val="CC00CC"/>
                </a:solidFill>
                <a:latin typeface="Times New Roman" panose="02020603050405020304" pitchFamily="18" charset="0"/>
              </a:rPr>
              <a:t> for</a:t>
            </a:r>
            <a:r>
              <a:rPr lang="en-US" altLang="zh-CN" dirty="0">
                <a:latin typeface="Times New Roman" panose="02020603050405020304" pitchFamily="18" charset="0"/>
              </a:rPr>
              <a:t> poor people in our 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city.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在</a:t>
            </a:r>
            <a:r>
              <a:rPr lang="en-US" altLang="zh-CN" dirty="0">
                <a:latin typeface="Times New Roman" panose="02020603050405020304" pitchFamily="18" charset="0"/>
              </a:rPr>
              <a:t>12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月份，我们决定为本市一个给穷</a:t>
            </a:r>
          </a:p>
          <a:p>
            <a:pPr>
              <a:lnSpc>
                <a:spcPct val="120000"/>
              </a:lnSpc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    人提供食物的组织集资。</a:t>
            </a:r>
          </a:p>
          <a:p>
            <a:pPr>
              <a:lnSpc>
                <a:spcPct val="120000"/>
              </a:lnSpc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(1) 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表示“为某人提供某物”可以用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provide </a:t>
            </a:r>
            <a:r>
              <a:rPr lang="en-US" altLang="zh-C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. for/ to sb.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结构，也可</a:t>
            </a:r>
          </a:p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以用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provide sb. with </a:t>
            </a:r>
            <a:r>
              <a:rPr lang="en-US" altLang="zh-CN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结构。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1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17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17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文本框 162819"/>
          <p:cNvSpPr txBox="1"/>
          <p:nvPr/>
        </p:nvSpPr>
        <p:spPr>
          <a:xfrm>
            <a:off x="503238" y="568325"/>
            <a:ext cx="8137525" cy="60706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e.g. This restaurant </a:t>
            </a:r>
            <a:r>
              <a:rPr lang="en-US" altLang="zh-CN" dirty="0">
                <a:solidFill>
                  <a:srgbClr val="CC00CC"/>
                </a:solidFill>
                <a:latin typeface="Times New Roman" panose="02020603050405020304" pitchFamily="18" charset="0"/>
              </a:rPr>
              <a:t>provides</a:t>
            </a:r>
            <a:r>
              <a:rPr lang="en-US" altLang="zh-CN" dirty="0">
                <a:latin typeface="Times New Roman" panose="02020603050405020304" pitchFamily="18" charset="0"/>
              </a:rPr>
              <a:t> good meals 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   </a:t>
            </a:r>
            <a:r>
              <a:rPr lang="en-US" altLang="zh-CN" dirty="0">
                <a:solidFill>
                  <a:srgbClr val="CC00CC"/>
                </a:solidFill>
                <a:latin typeface="Times New Roman" panose="02020603050405020304" pitchFamily="18" charset="0"/>
              </a:rPr>
              <a:t>for</a:t>
            </a:r>
            <a:r>
              <a:rPr lang="en-US" altLang="zh-CN" dirty="0">
                <a:latin typeface="Times New Roman" panose="02020603050405020304" pitchFamily="18" charset="0"/>
              </a:rPr>
              <a:t> these guests.</a:t>
            </a:r>
          </a:p>
          <a:p>
            <a:pPr>
              <a:lnSpc>
                <a:spcPct val="120000"/>
              </a:lnSpc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       这家饭店为这些客人供应上好的膳</a:t>
            </a:r>
          </a:p>
          <a:p>
            <a:pPr>
              <a:lnSpc>
                <a:spcPct val="120000"/>
              </a:lnSpc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       食。</a:t>
            </a:r>
          </a:p>
          <a:p>
            <a:pPr>
              <a:lnSpc>
                <a:spcPct val="120000"/>
              </a:lnSpc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       </a:t>
            </a:r>
            <a:r>
              <a:rPr lang="en-US" altLang="zh-CN" dirty="0">
                <a:latin typeface="Times New Roman" panose="02020603050405020304" pitchFamily="18" charset="0"/>
              </a:rPr>
              <a:t>Mary</a:t>
            </a:r>
            <a:r>
              <a:rPr lang="en-US" altLang="zh-CN" dirty="0">
                <a:solidFill>
                  <a:srgbClr val="CC00CC"/>
                </a:solidFill>
                <a:latin typeface="Times New Roman" panose="02020603050405020304" pitchFamily="18" charset="0"/>
              </a:rPr>
              <a:t> provides</a:t>
            </a:r>
            <a:r>
              <a:rPr lang="en-US" altLang="zh-CN" dirty="0">
                <a:latin typeface="Times New Roman" panose="02020603050405020304" pitchFamily="18" charset="0"/>
              </a:rPr>
              <a:t> him with money.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  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玛丽供给他钱。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      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provide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offer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supply</a:t>
            </a:r>
          </a:p>
          <a:p>
            <a:pPr>
              <a:lnSpc>
                <a:spcPct val="120000"/>
              </a:lnSpc>
            </a:pP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amond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本占位符 105474"/>
          <p:cNvSpPr>
            <a:spLocks noGrp="1"/>
          </p:cNvSpPr>
          <p:nvPr>
            <p:ph type="body"/>
          </p:nvPr>
        </p:nvSpPr>
        <p:spPr>
          <a:xfrm>
            <a:off x="250825" y="188913"/>
            <a:ext cx="8640763" cy="1439862"/>
          </a:xfrm>
        </p:spPr>
        <p:txBody>
          <a:bodyPr anchor="t"/>
          <a:lstStyle/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3600" b="1">
                <a:solidFill>
                  <a:srgbClr val="0066FF"/>
                </a:solidFill>
              </a:rPr>
              <a:t>2. Make sentences with “provide…for” 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3600" b="1">
                <a:solidFill>
                  <a:srgbClr val="0066FF"/>
                </a:solidFill>
              </a:rPr>
              <a:t>    using the given information.</a:t>
            </a:r>
          </a:p>
        </p:txBody>
      </p:sp>
      <p:sp>
        <p:nvSpPr>
          <p:cNvPr id="105491" name="文本框 105490"/>
          <p:cNvSpPr txBox="1"/>
          <p:nvPr/>
        </p:nvSpPr>
        <p:spPr>
          <a:xfrm>
            <a:off x="663575" y="1698625"/>
            <a:ext cx="8085138" cy="47037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1. this organization / food / poor people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    →_____________________________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        ______________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2. the hotel / a shoe-cleaning service / 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    guests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    →______________________________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        ________________________</a:t>
            </a:r>
          </a:p>
        </p:txBody>
      </p:sp>
      <p:sp>
        <p:nvSpPr>
          <p:cNvPr id="105498" name="文本框 105497"/>
          <p:cNvSpPr txBox="1"/>
          <p:nvPr/>
        </p:nvSpPr>
        <p:spPr>
          <a:xfrm>
            <a:off x="1547813" y="2349500"/>
            <a:ext cx="6769100" cy="14097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CC00CC"/>
                </a:solidFill>
                <a:latin typeface="Times New Roman" panose="02020603050405020304" pitchFamily="18" charset="0"/>
              </a:rPr>
              <a:t>This organization provides food for poor people.</a:t>
            </a:r>
          </a:p>
        </p:txBody>
      </p:sp>
      <p:sp>
        <p:nvSpPr>
          <p:cNvPr id="105499" name="文本框 105498"/>
          <p:cNvSpPr txBox="1"/>
          <p:nvPr/>
        </p:nvSpPr>
        <p:spPr>
          <a:xfrm>
            <a:off x="1619250" y="4941888"/>
            <a:ext cx="6840538" cy="14097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CC00CC"/>
                </a:solidFill>
                <a:latin typeface="Times New Roman" panose="02020603050405020304" pitchFamily="18" charset="0"/>
              </a:rPr>
              <a:t>The hotel provides a shoe-cleaning service for guests.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05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105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91" grpId="0"/>
      <p:bldP spid="105498" grpId="0"/>
      <p:bldP spid="10549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文本框 130063"/>
          <p:cNvSpPr txBox="1"/>
          <p:nvPr/>
        </p:nvSpPr>
        <p:spPr>
          <a:xfrm>
            <a:off x="395288" y="2133600"/>
            <a:ext cx="8297862" cy="20685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3. the rich land / enough food / the people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    →_______________________________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        _____________</a:t>
            </a:r>
          </a:p>
        </p:txBody>
      </p:sp>
      <p:sp>
        <p:nvSpPr>
          <p:cNvPr id="130067" name="文本框 130066"/>
          <p:cNvSpPr txBox="1"/>
          <p:nvPr/>
        </p:nvSpPr>
        <p:spPr>
          <a:xfrm>
            <a:off x="1258888" y="2782888"/>
            <a:ext cx="7473950" cy="14097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CC00CC"/>
                </a:solidFill>
                <a:latin typeface="Times New Roman" panose="02020603050405020304" pitchFamily="18" charset="0"/>
              </a:rPr>
              <a:t>The rich land provides enough food for the people.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30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67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5" name="矩形 204804"/>
          <p:cNvSpPr/>
          <p:nvPr/>
        </p:nvSpPr>
        <p:spPr>
          <a:xfrm>
            <a:off x="539750" y="1196975"/>
            <a:ext cx="8064500" cy="47418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4. I think we should </a:t>
            </a:r>
            <a:r>
              <a:rPr lang="en-US" altLang="zh-CN">
                <a:solidFill>
                  <a:srgbClr val="CC00CC"/>
                </a:solidFill>
                <a:latin typeface="Times New Roman" panose="02020603050405020304" pitchFamily="18" charset="0"/>
              </a:rPr>
              <a:t>work</a:t>
            </a:r>
            <a:r>
              <a:rPr lang="en-US" altLang="zh-CN">
                <a:latin typeface="Times New Roman" panose="02020603050405020304" pitchFamily="18" charset="0"/>
              </a:rPr>
              <a:t> together 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    </a:t>
            </a:r>
            <a:r>
              <a:rPr lang="en-US" altLang="zh-CN">
                <a:solidFill>
                  <a:srgbClr val="CC00CC"/>
                </a:solidFill>
                <a:latin typeface="Times New Roman" panose="02020603050405020304" pitchFamily="18" charset="0"/>
              </a:rPr>
              <a:t>towards</a:t>
            </a:r>
            <a:r>
              <a:rPr lang="en-US" altLang="zh-CN">
                <a:latin typeface="Times New Roman" panose="02020603050405020304" pitchFamily="18" charset="0"/>
              </a:rPr>
              <a:t> peace in our school and in 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    the world.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   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我认为我们应该共同努力让学校氛围</a:t>
            </a:r>
          </a:p>
          <a:p>
            <a:pPr>
              <a:lnSpc>
                <a:spcPct val="120000"/>
              </a:lnSpc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    融洽，让世界和平。</a:t>
            </a:r>
          </a:p>
          <a:p>
            <a:pPr>
              <a:lnSpc>
                <a:spcPct val="120000"/>
              </a:lnSpc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</a:rPr>
              <a:t>work </a:t>
            </a:r>
            <a:r>
              <a:rPr lang="en-US" altLang="zh-CN" err="1">
                <a:solidFill>
                  <a:srgbClr val="0000FF"/>
                </a:solidFill>
                <a:latin typeface="Times New Roman" panose="02020603050405020304" pitchFamily="18" charset="0"/>
              </a:rPr>
              <a:t>toward(s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</a:rPr>
              <a:t>) 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的意思是“努力达</a:t>
            </a:r>
          </a:p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到；设法获得”。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48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矩形 176131"/>
          <p:cNvSpPr/>
          <p:nvPr/>
        </p:nvSpPr>
        <p:spPr>
          <a:xfrm>
            <a:off x="468313" y="774700"/>
            <a:ext cx="8064500" cy="5405438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5.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并列句是由并列连词 </a:t>
            </a:r>
            <a:r>
              <a:rPr lang="en-US" altLang="zh-CN">
                <a:latin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如</a:t>
            </a:r>
            <a:r>
              <a:rPr lang="en-US" altLang="zh-CN">
                <a:latin typeface="Times New Roman" panose="02020603050405020304" pitchFamily="18" charset="0"/>
              </a:rPr>
              <a:t>and, but, or, so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等</a:t>
            </a:r>
            <a:r>
              <a:rPr lang="en-US" altLang="zh-CN">
                <a:latin typeface="Times New Roman" panose="02020603050405020304" pitchFamily="18" charset="0"/>
              </a:rPr>
              <a:t>)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把两个或两个以上的简单句连在一起而构成的句子。</a:t>
            </a:r>
          </a:p>
          <a:p>
            <a:pPr>
              <a:lnSpc>
                <a:spcPct val="120000"/>
              </a:lnSpc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结构：“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简单句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并列连词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简单句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”</a:t>
            </a:r>
          </a:p>
          <a:p>
            <a:pPr>
              <a:lnSpc>
                <a:spcPct val="120000"/>
              </a:lnSpc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并列连词：</a:t>
            </a:r>
            <a:r>
              <a:rPr lang="en-US" altLang="zh-CN">
                <a:latin typeface="Times New Roman" panose="02020603050405020304" pitchFamily="18" charset="0"/>
              </a:rPr>
              <a:t>and    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并列关系</a:t>
            </a:r>
          </a:p>
          <a:p>
            <a:pPr>
              <a:lnSpc>
                <a:spcPct val="120000"/>
              </a:lnSpc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</a:t>
            </a:r>
            <a:r>
              <a:rPr lang="en-US" altLang="zh-CN">
                <a:latin typeface="Times New Roman" panose="02020603050405020304" pitchFamily="18" charset="0"/>
              </a:rPr>
              <a:t>but     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转折关系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                    or       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选择关系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                    so       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因果关系</a:t>
            </a:r>
          </a:p>
        </p:txBody>
      </p:sp>
    </p:spTree>
  </p:cSld>
  <p:clrMapOvr>
    <a:masterClrMapping/>
  </p:clrMapOvr>
  <p:transition>
    <p:split dir="in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文本框 106507"/>
          <p:cNvSpPr txBox="1"/>
          <p:nvPr/>
        </p:nvSpPr>
        <p:spPr>
          <a:xfrm>
            <a:off x="611188" y="404813"/>
            <a:ext cx="7848600" cy="14097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3366FF"/>
                </a:solidFill>
                <a:latin typeface="Arial" panose="020B0604020202020204" pitchFamily="34" charset="0"/>
              </a:rPr>
              <a:t>3. Fill in the blanks with “and”, 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3366FF"/>
                </a:solidFill>
                <a:latin typeface="Arial" panose="020B0604020202020204" pitchFamily="34" charset="0"/>
              </a:rPr>
              <a:t>    “but”, “or”, or “so”.</a:t>
            </a:r>
          </a:p>
        </p:txBody>
      </p:sp>
      <p:sp>
        <p:nvSpPr>
          <p:cNvPr id="106572" name="文本框 106571"/>
          <p:cNvSpPr txBox="1"/>
          <p:nvPr/>
        </p:nvSpPr>
        <p:spPr>
          <a:xfrm>
            <a:off x="879475" y="1881188"/>
            <a:ext cx="7508875" cy="4044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1. The Spring Festival is usually in 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    January ____ February.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2. I have two new classmates. One is 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    Sandra ____ the other is Mary.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3. She doesn’t like the </a:t>
            </a:r>
            <a:r>
              <a:rPr lang="en-US" altLang="zh-CN" err="1">
                <a:latin typeface="Times New Roman" panose="02020603050405020304" pitchFamily="18" charset="0"/>
              </a:rPr>
              <a:t>colour</a:t>
            </a:r>
            <a:r>
              <a:rPr lang="en-US" altLang="zh-CN">
                <a:latin typeface="Times New Roman" panose="02020603050405020304" pitchFamily="18" charset="0"/>
              </a:rPr>
              <a:t>, ____ 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    she likes the style. </a:t>
            </a:r>
          </a:p>
        </p:txBody>
      </p:sp>
      <p:sp>
        <p:nvSpPr>
          <p:cNvPr id="106573" name="文本框 106572"/>
          <p:cNvSpPr txBox="1"/>
          <p:nvPr/>
        </p:nvSpPr>
        <p:spPr>
          <a:xfrm>
            <a:off x="3276600" y="2565400"/>
            <a:ext cx="615950" cy="75088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CC00CC"/>
                </a:solidFill>
                <a:latin typeface="Times New Roman" panose="02020603050405020304" pitchFamily="18" charset="0"/>
              </a:rPr>
              <a:t>or</a:t>
            </a:r>
          </a:p>
        </p:txBody>
      </p:sp>
      <p:sp>
        <p:nvSpPr>
          <p:cNvPr id="106574" name="文本框 106573"/>
          <p:cNvSpPr txBox="1"/>
          <p:nvPr/>
        </p:nvSpPr>
        <p:spPr>
          <a:xfrm>
            <a:off x="3059113" y="3860800"/>
            <a:ext cx="920750" cy="75088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CC00CC"/>
                </a:solidFill>
                <a:latin typeface="Times New Roman" panose="02020603050405020304" pitchFamily="18" charset="0"/>
              </a:rPr>
              <a:t>and</a:t>
            </a:r>
          </a:p>
        </p:txBody>
      </p:sp>
      <p:sp>
        <p:nvSpPr>
          <p:cNvPr id="106575" name="文本框 106574"/>
          <p:cNvSpPr txBox="1"/>
          <p:nvPr/>
        </p:nvSpPr>
        <p:spPr>
          <a:xfrm>
            <a:off x="6804025" y="4508500"/>
            <a:ext cx="844550" cy="75088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CC00CC"/>
                </a:solidFill>
                <a:latin typeface="Times New Roman" panose="02020603050405020304" pitchFamily="18" charset="0"/>
              </a:rPr>
              <a:t>but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6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6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6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6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6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6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6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72" grpId="0"/>
      <p:bldP spid="106573" grpId="0"/>
      <p:bldP spid="106574" grpId="0"/>
      <p:bldP spid="10657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文本框 35846"/>
          <p:cNvSpPr txBox="1"/>
          <p:nvPr/>
        </p:nvSpPr>
        <p:spPr>
          <a:xfrm>
            <a:off x="1692275" y="5013325"/>
            <a:ext cx="6697663" cy="14097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31706"/>
                </a:solidFill>
                <a:latin typeface="Times New Roman" panose="02020603050405020304" pitchFamily="18" charset="0"/>
              </a:rPr>
              <a:t>Is there a student council in your school? What does it do?</a:t>
            </a:r>
          </a:p>
        </p:txBody>
      </p:sp>
      <p:sp>
        <p:nvSpPr>
          <p:cNvPr id="8195" name="矩形 81929"/>
          <p:cNvSpPr/>
          <p:nvPr/>
        </p:nvSpPr>
        <p:spPr>
          <a:xfrm>
            <a:off x="2339975" y="476250"/>
            <a:ext cx="4410075" cy="1169988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  <a:normAutofit/>
          </a:bodyPr>
          <a:lstStyle/>
          <a:p>
            <a:pPr algn="ctr"/>
            <a:r>
              <a:rPr lang="zh-CN" altLang="en-US" sz="3600" b="1" dirty="0"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FF6600"/>
                    </a:gs>
                    <a:gs pos="100000">
                      <a:schemeClr val="folHlink"/>
                    </a:gs>
                  </a:gsLst>
                  <a:lin ang="5400000" scaled="1"/>
                  <a:tileRect/>
                </a:gra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Warming up</a:t>
            </a:r>
          </a:p>
        </p:txBody>
      </p:sp>
      <p:pic>
        <p:nvPicPr>
          <p:cNvPr id="8196" name="图片 81940" descr="C:\Users\xili\Desktop\IMG_1288.JPGIMG_1288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460625" y="1646238"/>
            <a:ext cx="4029075" cy="3165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checke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文本框 165933"/>
          <p:cNvSpPr txBox="1"/>
          <p:nvPr/>
        </p:nvSpPr>
        <p:spPr>
          <a:xfrm>
            <a:off x="539750" y="1484313"/>
            <a:ext cx="7920038" cy="33861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4. Go right now, ___ I will punish you!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5. We have Mother’s Day and Father’s 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    Day here, _____ no Children’s Day.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6. A tablet has no keyboard ____ 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    mouse, ____ it is easy to carry.</a:t>
            </a:r>
          </a:p>
        </p:txBody>
      </p:sp>
      <p:sp>
        <p:nvSpPr>
          <p:cNvPr id="165935" name="文本框 165934"/>
          <p:cNvSpPr txBox="1"/>
          <p:nvPr/>
        </p:nvSpPr>
        <p:spPr>
          <a:xfrm>
            <a:off x="3924300" y="1484313"/>
            <a:ext cx="615950" cy="75088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CC00CC"/>
                </a:solidFill>
                <a:latin typeface="Times New Roman" panose="02020603050405020304" pitchFamily="18" charset="0"/>
              </a:rPr>
              <a:t>or</a:t>
            </a:r>
          </a:p>
        </p:txBody>
      </p:sp>
      <p:sp>
        <p:nvSpPr>
          <p:cNvPr id="165936" name="文本框 165935"/>
          <p:cNvSpPr txBox="1"/>
          <p:nvPr/>
        </p:nvSpPr>
        <p:spPr>
          <a:xfrm>
            <a:off x="3132138" y="2852738"/>
            <a:ext cx="844550" cy="75088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CC00CC"/>
                </a:solidFill>
                <a:latin typeface="Times New Roman" panose="02020603050405020304" pitchFamily="18" charset="0"/>
              </a:rPr>
              <a:t>but</a:t>
            </a:r>
          </a:p>
        </p:txBody>
      </p:sp>
      <p:sp>
        <p:nvSpPr>
          <p:cNvPr id="165937" name="文本框 165936"/>
          <p:cNvSpPr txBox="1"/>
          <p:nvPr/>
        </p:nvSpPr>
        <p:spPr>
          <a:xfrm>
            <a:off x="6156325" y="3500438"/>
            <a:ext cx="615950" cy="75088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CC00CC"/>
                </a:solidFill>
                <a:latin typeface="Times New Roman" panose="02020603050405020304" pitchFamily="18" charset="0"/>
              </a:rPr>
              <a:t>or</a:t>
            </a:r>
          </a:p>
        </p:txBody>
      </p:sp>
      <p:sp>
        <p:nvSpPr>
          <p:cNvPr id="165938" name="文本框 165937"/>
          <p:cNvSpPr txBox="1"/>
          <p:nvPr/>
        </p:nvSpPr>
        <p:spPr>
          <a:xfrm>
            <a:off x="2627313" y="4149725"/>
            <a:ext cx="590550" cy="75088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CC00CC"/>
                </a:solidFill>
                <a:latin typeface="Times New Roman" panose="02020603050405020304" pitchFamily="18" charset="0"/>
              </a:rPr>
              <a:t>so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5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5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5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5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5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5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5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5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5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5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5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5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35" grpId="0"/>
      <p:bldP spid="165936" grpId="0"/>
      <p:bldP spid="165937" grpId="0"/>
      <p:bldP spid="16593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文本框 167939"/>
          <p:cNvSpPr txBox="1"/>
          <p:nvPr/>
        </p:nvSpPr>
        <p:spPr>
          <a:xfrm>
            <a:off x="1525904" y="1786255"/>
            <a:ext cx="6091557" cy="25285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44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Let</a:t>
            </a:r>
            <a:r>
              <a:rPr lang="en-US" altLang="zh-CN" sz="44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’</a:t>
            </a:r>
            <a:r>
              <a:rPr lang="en-US" altLang="zh-CN" sz="44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宋体" panose="02010600030101010101" pitchFamily="2" charset="-122"/>
                <a:cs typeface="+mn-cs"/>
              </a:rPr>
              <a:t>s play a game</a:t>
            </a:r>
            <a:r>
              <a:rPr lang="en-US" altLang="zh-CN" sz="44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</a:t>
            </a:r>
            <a:r>
              <a:rPr lang="en-US" altLang="zh-CN" sz="44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with a conjunction</a:t>
            </a:r>
            <a:endParaRPr lang="en-US" altLang="zh-CN" sz="44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altLang="zh-CN" sz="44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(and, but, or,  so).</a:t>
            </a:r>
            <a:endParaRPr lang="en-US" altLang="zh-CN" sz="44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over dir="d"/>
    <p:sndAc>
      <p:stSnd>
        <p:snd r:embed="rId2" name="chimes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文本框 170042"/>
          <p:cNvSpPr txBox="1"/>
          <p:nvPr/>
        </p:nvSpPr>
        <p:spPr>
          <a:xfrm>
            <a:off x="179388" y="1052513"/>
            <a:ext cx="8569325" cy="40767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0">
              <a:lnSpc>
                <a:spcPct val="120000"/>
              </a:lnSpc>
              <a:tabLst>
                <a:tab pos="2863850" algn="l"/>
              </a:tabLst>
            </a:pPr>
            <a:r>
              <a:rPr lang="en-US" altLang="zh-CN" i="1" dirty="0">
                <a:solidFill>
                  <a:srgbClr val="CC00CC"/>
                </a:solidFill>
                <a:latin typeface="Times New Roman" panose="02020603050405020304" pitchFamily="18" charset="0"/>
              </a:rPr>
              <a:t>Example:</a:t>
            </a:r>
          </a:p>
          <a:p>
            <a:pPr defTabSz="0">
              <a:lnSpc>
                <a:spcPct val="120000"/>
              </a:lnSpc>
              <a:tabLst>
                <a:tab pos="2863850" algn="l"/>
              </a:tabLst>
            </a:pPr>
            <a:r>
              <a:rPr lang="en-US" altLang="zh-CN" dirty="0">
                <a:latin typeface="Times New Roman" panose="02020603050405020304" pitchFamily="18" charset="0"/>
              </a:rPr>
              <a:t>Student A :       My name is Danny.</a:t>
            </a:r>
          </a:p>
          <a:p>
            <a:pPr defTabSz="0">
              <a:lnSpc>
                <a:spcPct val="120000"/>
              </a:lnSpc>
              <a:tabLst>
                <a:tab pos="2863850" algn="l"/>
              </a:tabLst>
            </a:pPr>
            <a:r>
              <a:rPr lang="en-US" altLang="zh-CN" dirty="0">
                <a:latin typeface="Times New Roman" panose="02020603050405020304" pitchFamily="18" charset="0"/>
              </a:rPr>
              <a:t>Student B :       I am a dinosaur.</a:t>
            </a:r>
          </a:p>
          <a:p>
            <a:pPr defTabSz="0">
              <a:lnSpc>
                <a:spcPct val="120000"/>
              </a:lnSpc>
              <a:tabLst>
                <a:tab pos="2863850" algn="l"/>
              </a:tabLst>
            </a:pPr>
            <a:r>
              <a:rPr lang="en-US" altLang="zh-CN" dirty="0">
                <a:latin typeface="Times New Roman" panose="02020603050405020304" pitchFamily="18" charset="0"/>
              </a:rPr>
              <a:t>All the students :     </a:t>
            </a:r>
          </a:p>
          <a:p>
            <a:pPr defTabSz="0">
              <a:lnSpc>
                <a:spcPct val="120000"/>
              </a:lnSpc>
              <a:tabLst>
                <a:tab pos="2863850" algn="l"/>
              </a:tabLst>
            </a:pPr>
            <a:r>
              <a:rPr lang="en-US" altLang="zh-CN" dirty="0">
                <a:latin typeface="Times New Roman" panose="02020603050405020304" pitchFamily="18" charset="0"/>
              </a:rPr>
              <a:t>         My name is Danny and  I am a dinosaur. </a:t>
            </a:r>
          </a:p>
        </p:txBody>
      </p:sp>
    </p:spTree>
  </p:cSld>
  <p:clrMapOvr>
    <a:masterClrMapping/>
  </p:clrMapOvr>
  <p:transition>
    <p:cover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9" name="文本框 56338"/>
          <p:cNvSpPr txBox="1"/>
          <p:nvPr/>
        </p:nvSpPr>
        <p:spPr>
          <a:xfrm>
            <a:off x="1042988" y="2420938"/>
            <a:ext cx="7559675" cy="20843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1. Read lesson 38 </a:t>
            </a:r>
            <a:r>
              <a:rPr lang="en-US" altLang="zh-CN" dirty="0" smtClean="0">
                <a:latin typeface="Times New Roman" panose="02020603050405020304" pitchFamily="18" charset="0"/>
              </a:rPr>
              <a:t> 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2. Write down all of the sentences in the lesson that use conjunctions. </a:t>
            </a:r>
            <a:endParaRPr lang="en-US" altLang="zh-CN" dirty="0">
              <a:solidFill>
                <a:srgbClr val="031706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9699" name="图片 56341" descr="homework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771775" y="404813"/>
            <a:ext cx="5329238" cy="1504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9" name="文本框 93188"/>
          <p:cNvSpPr txBox="1"/>
          <p:nvPr/>
        </p:nvSpPr>
        <p:spPr>
          <a:xfrm>
            <a:off x="1258888" y="4292600"/>
            <a:ext cx="6840537" cy="18637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Who do you think can work towards peace? Can you do it too?</a:t>
            </a:r>
          </a:p>
          <a:p>
            <a:pPr>
              <a:lnSpc>
                <a:spcPct val="120000"/>
              </a:lnSpc>
            </a:pP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work toward(s)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“努力达到；设法获得”</a:t>
            </a:r>
          </a:p>
        </p:txBody>
      </p:sp>
      <p:pic>
        <p:nvPicPr>
          <p:cNvPr id="9219" name="图片 9320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0338" y="1052513"/>
            <a:ext cx="4276725" cy="28575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checke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4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110595"/>
          <p:cNvSpPr/>
          <p:nvPr/>
        </p:nvSpPr>
        <p:spPr>
          <a:xfrm>
            <a:off x="2555875" y="404813"/>
            <a:ext cx="4410075" cy="1169987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  <a:normAutofit/>
          </a:bodyPr>
          <a:lstStyle/>
          <a:p>
            <a:pPr algn="ctr"/>
            <a:r>
              <a:rPr lang="zh-CN" altLang="en-US" sz="3600" b="1" dirty="0"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FF6600"/>
                    </a:gs>
                    <a:gs pos="100000">
                      <a:schemeClr val="folHlink"/>
                    </a:gs>
                  </a:gsLst>
                  <a:lin ang="5400000" scaled="1"/>
                  <a:tileRect/>
                </a:gra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Words and expressions</a:t>
            </a:r>
          </a:p>
        </p:txBody>
      </p:sp>
      <p:sp>
        <p:nvSpPr>
          <p:cNvPr id="10243" name="文本框 110604"/>
          <p:cNvSpPr txBox="1"/>
          <p:nvPr/>
        </p:nvSpPr>
        <p:spPr>
          <a:xfrm>
            <a:off x="539750" y="1355725"/>
            <a:ext cx="8064500" cy="5410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1. </a:t>
            </a:r>
            <a:r>
              <a:rPr lang="en-US" altLang="zh-CN" dirty="0">
                <a:solidFill>
                  <a:srgbClr val="CC00CC"/>
                </a:solidFill>
                <a:latin typeface="Times New Roman" panose="02020603050405020304" pitchFamily="18" charset="0"/>
              </a:rPr>
              <a:t>Danielle</a:t>
            </a:r>
            <a:r>
              <a:rPr lang="en-US" altLang="zh-CN" dirty="0">
                <a:latin typeface="Times New Roman" panose="02020603050405020304" pitchFamily="18" charset="0"/>
              </a:rPr>
              <a:t>   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丹妮尔（人名）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2. </a:t>
            </a:r>
            <a:r>
              <a:rPr lang="en-US" altLang="zh-CN" dirty="0">
                <a:solidFill>
                  <a:srgbClr val="CC00CC"/>
                </a:solidFill>
                <a:latin typeface="Times New Roman" panose="02020603050405020304" pitchFamily="18" charset="0"/>
              </a:rPr>
              <a:t>president </a:t>
            </a:r>
            <a:r>
              <a:rPr lang="en-US" altLang="zh-CN" dirty="0">
                <a:latin typeface="Times New Roman" panose="02020603050405020304" pitchFamily="18" charset="0"/>
              </a:rPr>
              <a:t>  </a:t>
            </a:r>
            <a:r>
              <a:rPr lang="en-US" altLang="zh-CN" i="1" dirty="0">
                <a:latin typeface="Times New Roman" panose="02020603050405020304" pitchFamily="18" charset="0"/>
              </a:rPr>
              <a:t>n</a:t>
            </a:r>
            <a:r>
              <a:rPr lang="en-US" altLang="zh-CN" dirty="0">
                <a:latin typeface="Times New Roman" panose="02020603050405020304" pitchFamily="18" charset="0"/>
              </a:rPr>
              <a:t>.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会长；总统；国家主</a:t>
            </a:r>
          </a:p>
          <a:p>
            <a:pPr>
              <a:lnSpc>
                <a:spcPct val="120000"/>
              </a:lnSpc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   席；董事长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3. </a:t>
            </a:r>
            <a:r>
              <a:rPr lang="en-US" altLang="zh-CN" dirty="0">
                <a:solidFill>
                  <a:srgbClr val="CC00CC"/>
                </a:solidFill>
                <a:latin typeface="Times New Roman" panose="02020603050405020304" pitchFamily="18" charset="0"/>
              </a:rPr>
              <a:t>council   </a:t>
            </a:r>
            <a:r>
              <a:rPr lang="en-US" altLang="zh-CN" i="1" dirty="0">
                <a:solidFill>
                  <a:srgbClr val="CC00CC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dirty="0">
                <a:solidFill>
                  <a:srgbClr val="CC00CC"/>
                </a:solidFill>
                <a:latin typeface="Times New Roman" panose="02020603050405020304" pitchFamily="18" charset="0"/>
              </a:rPr>
              <a:t>.</a:t>
            </a:r>
            <a:r>
              <a:rPr lang="en-US" altLang="zh-CN" dirty="0">
                <a:latin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委员会；议会</a:t>
            </a:r>
          </a:p>
          <a:p>
            <a:pPr>
              <a:lnSpc>
                <a:spcPct val="120000"/>
              </a:lnSpc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en-US" altLang="zh-CN" dirty="0">
                <a:solidFill>
                  <a:srgbClr val="FF6600"/>
                </a:solidFill>
                <a:latin typeface="Times New Roman" panose="02020603050405020304" pitchFamily="18" charset="0"/>
              </a:rPr>
              <a:t>student council </a:t>
            </a:r>
            <a:r>
              <a:rPr lang="zh-CN" altLang="en-US" dirty="0">
                <a:solidFill>
                  <a:srgbClr val="FF66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学生会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4. </a:t>
            </a:r>
            <a:r>
              <a:rPr lang="en-US" altLang="zh-CN" dirty="0">
                <a:solidFill>
                  <a:srgbClr val="CC00CC"/>
                </a:solidFill>
                <a:latin typeface="Times New Roman" panose="02020603050405020304" pitchFamily="18" charset="0"/>
              </a:rPr>
              <a:t>organization  </a:t>
            </a:r>
            <a:r>
              <a:rPr lang="en-US" altLang="zh-CN" i="1" dirty="0">
                <a:solidFill>
                  <a:srgbClr val="CC00CC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dirty="0">
                <a:solidFill>
                  <a:srgbClr val="CC00CC"/>
                </a:solidFill>
                <a:latin typeface="Times New Roman" panose="02020603050405020304" pitchFamily="18" charset="0"/>
              </a:rPr>
              <a:t>.</a:t>
            </a:r>
            <a:r>
              <a:rPr lang="en-US" altLang="zh-CN" dirty="0">
                <a:latin typeface="Times New Roman" panose="02020603050405020304" pitchFamily="18" charset="0"/>
              </a:rPr>
              <a:t> 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组织；机构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5. </a:t>
            </a:r>
            <a:r>
              <a:rPr lang="en-US" altLang="zh-CN" dirty="0">
                <a:solidFill>
                  <a:srgbClr val="CC00CC"/>
                </a:solidFill>
                <a:latin typeface="Times New Roman" panose="02020603050405020304" pitchFamily="18" charset="0"/>
              </a:rPr>
              <a:t>provide  </a:t>
            </a:r>
            <a:r>
              <a:rPr lang="en-US" altLang="zh-CN" i="1" dirty="0">
                <a:solidFill>
                  <a:srgbClr val="CC00CC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dirty="0">
                <a:solidFill>
                  <a:srgbClr val="CC00CC"/>
                </a:solidFill>
                <a:latin typeface="Times New Roman" panose="02020603050405020304" pitchFamily="18" charset="0"/>
              </a:rPr>
              <a:t>.</a:t>
            </a:r>
            <a:r>
              <a:rPr lang="en-US" altLang="zh-CN" dirty="0">
                <a:latin typeface="Times New Roman" panose="02020603050405020304" pitchFamily="18" charset="0"/>
              </a:rPr>
              <a:t> 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提供；供给</a:t>
            </a:r>
          </a:p>
          <a:p>
            <a:pPr>
              <a:lnSpc>
                <a:spcPct val="120000"/>
              </a:lnSpc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en-US" altLang="zh-CN" dirty="0">
                <a:solidFill>
                  <a:srgbClr val="FF6600"/>
                </a:solidFill>
                <a:latin typeface="Times New Roman" panose="02020603050405020304" pitchFamily="18" charset="0"/>
              </a:rPr>
              <a:t>provide… for… </a:t>
            </a:r>
            <a:r>
              <a:rPr lang="zh-CN" altLang="en-US" dirty="0">
                <a:solidFill>
                  <a:srgbClr val="FF66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为</a:t>
            </a:r>
            <a:r>
              <a:rPr lang="en-US" altLang="zh-CN" dirty="0">
                <a:solidFill>
                  <a:srgbClr val="FF66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dirty="0">
                <a:solidFill>
                  <a:srgbClr val="FF66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提供</a:t>
            </a:r>
            <a:r>
              <a:rPr lang="en-US" altLang="zh-CN" dirty="0" smtClean="0">
                <a:solidFill>
                  <a:srgbClr val="FF6600"/>
                </a:solidFill>
                <a:latin typeface="Times New Roman" panose="02020603050405020304" pitchFamily="18" charset="0"/>
              </a:rPr>
              <a:t>……</a:t>
            </a:r>
            <a:endParaRPr lang="en-US" altLang="zh-CN" dirty="0">
              <a:solidFill>
                <a:srgbClr val="FF66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/>
    <p:sndAc>
      <p:stSnd>
        <p:snd r:embed="rId3" name="chime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矩形 136196"/>
          <p:cNvSpPr/>
          <p:nvPr/>
        </p:nvSpPr>
        <p:spPr>
          <a:xfrm>
            <a:off x="468313" y="620713"/>
            <a:ext cx="8353425" cy="40767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6. </a:t>
            </a:r>
            <a:r>
              <a:rPr lang="en-US" altLang="zh-CN" dirty="0">
                <a:solidFill>
                  <a:srgbClr val="CC00CC"/>
                </a:solidFill>
                <a:latin typeface="Times New Roman" panose="02020603050405020304" pitchFamily="18" charset="0"/>
              </a:rPr>
              <a:t>agreement    </a:t>
            </a:r>
            <a:r>
              <a:rPr lang="en-US" altLang="zh-CN" i="1" dirty="0">
                <a:solidFill>
                  <a:srgbClr val="CC00CC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dirty="0">
                <a:solidFill>
                  <a:srgbClr val="CC00CC"/>
                </a:solidFill>
                <a:latin typeface="Times New Roman" panose="02020603050405020304" pitchFamily="18" charset="0"/>
              </a:rPr>
              <a:t>.</a:t>
            </a:r>
            <a:r>
              <a:rPr lang="en-US" altLang="zh-CN" dirty="0">
                <a:latin typeface="Times New Roman" panose="02020603050405020304" pitchFamily="18" charset="0"/>
              </a:rPr>
              <a:t>  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协议；同意 </a:t>
            </a:r>
          </a:p>
          <a:p>
            <a:pPr>
              <a:lnSpc>
                <a:spcPct val="120000"/>
              </a:lnSpc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       </a:t>
            </a:r>
            <a:r>
              <a:rPr lang="en-US" altLang="zh-CN" dirty="0">
                <a:solidFill>
                  <a:srgbClr val="FF6600"/>
                </a:solidFill>
                <a:latin typeface="Times New Roman" panose="02020603050405020304" pitchFamily="18" charset="0"/>
              </a:rPr>
              <a:t>reach an agreement </a:t>
            </a:r>
            <a:r>
              <a:rPr lang="zh-CN" altLang="en-US" dirty="0">
                <a:solidFill>
                  <a:srgbClr val="FF66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达成一致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7. </a:t>
            </a:r>
            <a:r>
              <a:rPr lang="en-US" altLang="zh-CN" dirty="0">
                <a:solidFill>
                  <a:srgbClr val="CC00CC"/>
                </a:solidFill>
                <a:latin typeface="Times New Roman" panose="02020603050405020304" pitchFamily="18" charset="0"/>
              </a:rPr>
              <a:t>religion   </a:t>
            </a:r>
            <a:r>
              <a:rPr lang="en-US" altLang="zh-CN" i="1" dirty="0">
                <a:solidFill>
                  <a:srgbClr val="CC00CC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dirty="0">
                <a:solidFill>
                  <a:srgbClr val="CC00CC"/>
                </a:solidFill>
                <a:latin typeface="Times New Roman" panose="02020603050405020304" pitchFamily="18" charset="0"/>
              </a:rPr>
              <a:t>.</a:t>
            </a:r>
            <a:r>
              <a:rPr lang="en-US" altLang="zh-CN" dirty="0">
                <a:latin typeface="Times New Roman" panose="02020603050405020304" pitchFamily="18" charset="0"/>
              </a:rPr>
              <a:t>  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宗教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8. </a:t>
            </a:r>
            <a:r>
              <a:rPr lang="en-US" altLang="zh-CN" dirty="0">
                <a:solidFill>
                  <a:srgbClr val="CC00CC"/>
                </a:solidFill>
                <a:latin typeface="Times New Roman" panose="02020603050405020304" pitchFamily="18" charset="0"/>
              </a:rPr>
              <a:t>dispute   </a:t>
            </a:r>
            <a:r>
              <a:rPr lang="en-US" altLang="zh-CN" i="1" dirty="0">
                <a:solidFill>
                  <a:srgbClr val="CC00CC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dirty="0">
                <a:solidFill>
                  <a:srgbClr val="CC00CC"/>
                </a:solidFill>
                <a:latin typeface="Times New Roman" panose="02020603050405020304" pitchFamily="18" charset="0"/>
              </a:rPr>
              <a:t>. &amp; </a:t>
            </a:r>
            <a:r>
              <a:rPr lang="en-US" altLang="zh-CN" i="1" dirty="0">
                <a:solidFill>
                  <a:srgbClr val="CC00CC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dirty="0">
                <a:solidFill>
                  <a:srgbClr val="CC00CC"/>
                </a:solidFill>
                <a:latin typeface="Times New Roman" panose="02020603050405020304" pitchFamily="18" charset="0"/>
              </a:rPr>
              <a:t>.</a:t>
            </a:r>
            <a:r>
              <a:rPr lang="en-US" altLang="zh-CN" dirty="0">
                <a:latin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争论；辩论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9. </a:t>
            </a:r>
            <a:r>
              <a:rPr lang="en-US" altLang="zh-CN" dirty="0">
                <a:solidFill>
                  <a:srgbClr val="FF6600"/>
                </a:solidFill>
                <a:latin typeface="Times New Roman" panose="02020603050405020304" pitchFamily="18" charset="0"/>
              </a:rPr>
              <a:t>take…as…</a:t>
            </a:r>
            <a:r>
              <a:rPr lang="en-US" altLang="zh-CN" dirty="0">
                <a:latin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把</a:t>
            </a:r>
            <a:r>
              <a:rPr lang="en-US" altLang="zh-CN" dirty="0">
                <a:latin typeface="Times New Roman" panose="02020603050405020304" pitchFamily="18" charset="0"/>
              </a:rPr>
              <a:t>……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作为</a:t>
            </a:r>
            <a:r>
              <a:rPr lang="en-US" altLang="zh-CN" dirty="0">
                <a:latin typeface="Times New Roman" panose="02020603050405020304" pitchFamily="18" charset="0"/>
              </a:rPr>
              <a:t>……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blind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文本框 1"/>
          <p:cNvSpPr txBox="1"/>
          <p:nvPr/>
        </p:nvSpPr>
        <p:spPr>
          <a:xfrm>
            <a:off x="731838" y="1335088"/>
            <a:ext cx="7678737" cy="19367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en-US" altLang="zh-CN" sz="4000">
                <a:latin typeface="Times New Roman" panose="02020603050405020304" pitchFamily="18" charset="0"/>
              </a:rPr>
              <a:t>Listen to the tape and correct your pronunciation and intonation !</a:t>
            </a:r>
          </a:p>
        </p:txBody>
      </p:sp>
      <p:pic>
        <p:nvPicPr>
          <p:cNvPr id="7" name="Lesson 38"/>
          <p:cNvPicPr/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854450" y="3527425"/>
            <a:ext cx="1222375" cy="10080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advTm="4399"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8518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1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122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372994" y="1856105"/>
            <a:ext cx="4762501" cy="2861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0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  <a:sym typeface="+mn-ea"/>
              </a:rPr>
              <a:t>Can you read </a:t>
            </a:r>
            <a:endParaRPr lang="en-US" altLang="zh-CN" sz="60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sym typeface="+mn-ea"/>
            </a:endParaRPr>
          </a:p>
          <a:p>
            <a:pPr algn="ctr"/>
            <a:r>
              <a:rPr lang="en-US" altLang="zh-CN" sz="60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  <a:sym typeface="+mn-ea"/>
              </a:rPr>
              <a:t>the text </a:t>
            </a:r>
            <a:endParaRPr lang="en-US" altLang="zh-CN" sz="60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sym typeface="+mn-ea"/>
            </a:endParaRPr>
          </a:p>
          <a:p>
            <a:pPr algn="ctr"/>
            <a:r>
              <a:rPr lang="en-US" altLang="zh-CN" sz="60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  <a:sym typeface="+mn-ea"/>
              </a:rPr>
              <a:t>???</a:t>
            </a:r>
            <a:endParaRPr lang="zh-CN" altLang="en-US" sz="6000" noProof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文本占位符 104450"/>
          <p:cNvSpPr>
            <a:spLocks noGrp="1"/>
          </p:cNvSpPr>
          <p:nvPr>
            <p:ph type="body" sz="half"/>
          </p:nvPr>
        </p:nvSpPr>
        <p:spPr>
          <a:xfrm>
            <a:off x="468313" y="1412875"/>
            <a:ext cx="7705725" cy="1366838"/>
          </a:xfrm>
        </p:spPr>
        <p:txBody>
          <a:bodyPr anchor="t"/>
          <a:lstStyle>
            <a:lvl1pPr lvl="0">
              <a:defRPr sz="2800"/>
            </a:lvl1pPr>
            <a:lvl2pPr lvl="1">
              <a:defRPr sz="2400"/>
            </a:lvl2pPr>
            <a:lvl3pPr lvl="2">
              <a:defRPr sz="2000"/>
            </a:lvl3pPr>
            <a:lvl4pPr lvl="3">
              <a:defRPr sz="1800"/>
            </a:lvl4pPr>
            <a:lvl5pPr lvl="4">
              <a:defRPr sz="1800"/>
            </a:lvl5pPr>
          </a:lstStyle>
          <a:p>
            <a:pPr marL="0" lv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3600" b="1" dirty="0">
                <a:solidFill>
                  <a:srgbClr val="0066FF"/>
                </a:solidFill>
              </a:rPr>
              <a:t>1. Read the lesson and write true </a:t>
            </a:r>
          </a:p>
          <a:p>
            <a:pPr marL="0" lv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3600" b="1" dirty="0">
                <a:solidFill>
                  <a:srgbClr val="0066FF"/>
                </a:solidFill>
              </a:rPr>
              <a:t>    (T) or false (F).</a:t>
            </a:r>
          </a:p>
        </p:txBody>
      </p:sp>
      <p:sp>
        <p:nvSpPr>
          <p:cNvPr id="14339" name="矩形 104451"/>
          <p:cNvSpPr/>
          <p:nvPr/>
        </p:nvSpPr>
        <p:spPr>
          <a:xfrm>
            <a:off x="2306638" y="260350"/>
            <a:ext cx="3887787" cy="1081088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  <a:normAutofit/>
          </a:bodyPr>
          <a:lstStyle/>
          <a:p>
            <a:pPr algn="ctr"/>
            <a:r>
              <a:rPr lang="zh-CN" altLang="en-US" sz="3600" b="1" dirty="0"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chemeClr val="folHlink"/>
                    </a:gs>
                    <a:gs pos="100000">
                      <a:srgbClr val="FFCC00"/>
                    </a:gs>
                  </a:gsLst>
                  <a:lin ang="5400000" scaled="1"/>
                  <a:tileRect/>
                </a:gradFill>
                <a:effectLst>
                  <a:outerShdw dist="35921" dir="2699999" sy="50000" rotWithShape="0">
                    <a:srgbClr val="875B0D">
                      <a:alpha val="70000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Let's do it!</a:t>
            </a:r>
          </a:p>
        </p:txBody>
      </p:sp>
      <p:sp>
        <p:nvSpPr>
          <p:cNvPr id="14340" name="文本框 104496"/>
          <p:cNvSpPr txBox="1"/>
          <p:nvPr/>
        </p:nvSpPr>
        <p:spPr>
          <a:xfrm>
            <a:off x="3616325" y="2982913"/>
            <a:ext cx="1841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4507" name="文本框 104506"/>
          <p:cNvSpPr txBox="1"/>
          <p:nvPr/>
        </p:nvSpPr>
        <p:spPr>
          <a:xfrm>
            <a:off x="684213" y="2781300"/>
            <a:ext cx="7777162" cy="27273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0">
              <a:lnSpc>
                <a:spcPct val="120000"/>
              </a:lnSpc>
              <a:tabLst>
                <a:tab pos="3408680" algn="l"/>
              </a:tabLst>
            </a:pPr>
            <a:r>
              <a:rPr lang="en-US" altLang="zh-CN" dirty="0">
                <a:latin typeface="Times New Roman" panose="02020603050405020304" pitchFamily="18" charset="0"/>
              </a:rPr>
              <a:t>1. Danielle is president of the student </a:t>
            </a:r>
          </a:p>
          <a:p>
            <a:pPr defTabSz="0">
              <a:lnSpc>
                <a:spcPct val="120000"/>
              </a:lnSpc>
              <a:tabLst>
                <a:tab pos="3408680" algn="l"/>
              </a:tabLst>
            </a:pPr>
            <a:r>
              <a:rPr lang="en-US" altLang="zh-CN" dirty="0">
                <a:latin typeface="Times New Roman" panose="02020603050405020304" pitchFamily="18" charset="0"/>
              </a:rPr>
              <a:t>    council at her school.                   (    )</a:t>
            </a:r>
          </a:p>
          <a:p>
            <a:pPr defTabSz="0">
              <a:lnSpc>
                <a:spcPct val="120000"/>
              </a:lnSpc>
              <a:tabLst>
                <a:tab pos="3408680" algn="l"/>
              </a:tabLst>
            </a:pPr>
            <a:r>
              <a:rPr lang="en-US" altLang="zh-CN" dirty="0">
                <a:latin typeface="Times New Roman" panose="02020603050405020304" pitchFamily="18" charset="0"/>
              </a:rPr>
              <a:t>2. The teacher chooses students as </a:t>
            </a:r>
          </a:p>
          <a:p>
            <a:pPr defTabSz="0">
              <a:lnSpc>
                <a:spcPct val="120000"/>
              </a:lnSpc>
              <a:tabLst>
                <a:tab pos="3408680" algn="l"/>
              </a:tabLst>
            </a:pPr>
            <a:r>
              <a:rPr lang="en-US" altLang="zh-CN" dirty="0">
                <a:latin typeface="Times New Roman" panose="02020603050405020304" pitchFamily="18" charset="0"/>
              </a:rPr>
              <a:t>    members of the student council. (    )</a:t>
            </a:r>
          </a:p>
        </p:txBody>
      </p:sp>
      <p:sp>
        <p:nvSpPr>
          <p:cNvPr id="104512" name="文本框 104511"/>
          <p:cNvSpPr txBox="1"/>
          <p:nvPr/>
        </p:nvSpPr>
        <p:spPr>
          <a:xfrm>
            <a:off x="7667625" y="3500438"/>
            <a:ext cx="488950" cy="75088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CC00CC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104514" name="文本框 104513"/>
          <p:cNvSpPr txBox="1"/>
          <p:nvPr/>
        </p:nvSpPr>
        <p:spPr>
          <a:xfrm>
            <a:off x="7740650" y="4797425"/>
            <a:ext cx="463550" cy="75088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CC00CC"/>
                </a:solidFill>
                <a:latin typeface="Times New Roman" panose="02020603050405020304" pitchFamily="18" charset="0"/>
              </a:rPr>
              <a:t>F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4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4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4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4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4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507" grpId="0"/>
      <p:bldP spid="104512" grpId="0"/>
      <p:bldP spid="1045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框 173059"/>
          <p:cNvSpPr txBox="1"/>
          <p:nvPr/>
        </p:nvSpPr>
        <p:spPr>
          <a:xfrm>
            <a:off x="539750" y="1341438"/>
            <a:ext cx="7993063" cy="4044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0">
              <a:lnSpc>
                <a:spcPct val="120000"/>
              </a:lnSpc>
              <a:tabLst>
                <a:tab pos="3408680" algn="l"/>
              </a:tabLst>
            </a:pPr>
            <a:r>
              <a:rPr lang="en-US" altLang="zh-CN" dirty="0">
                <a:latin typeface="Times New Roman" panose="02020603050405020304" pitchFamily="18" charset="0"/>
              </a:rPr>
              <a:t>3. The purpose of student councils is to </a:t>
            </a:r>
          </a:p>
          <a:p>
            <a:pPr defTabSz="0">
              <a:lnSpc>
                <a:spcPct val="120000"/>
              </a:lnSpc>
              <a:tabLst>
                <a:tab pos="3408680" algn="l"/>
              </a:tabLst>
            </a:pPr>
            <a:r>
              <a:rPr lang="en-US" altLang="zh-CN" dirty="0">
                <a:latin typeface="Times New Roman" panose="02020603050405020304" pitchFamily="18" charset="0"/>
              </a:rPr>
              <a:t>    make schools better places to learn.                                  </a:t>
            </a:r>
          </a:p>
          <a:p>
            <a:pPr defTabSz="0">
              <a:lnSpc>
                <a:spcPct val="120000"/>
              </a:lnSpc>
              <a:tabLst>
                <a:tab pos="3408680" algn="l"/>
              </a:tabLst>
            </a:pPr>
            <a:r>
              <a:rPr lang="en-US" altLang="zh-CN" dirty="0">
                <a:latin typeface="Times New Roman" panose="02020603050405020304" pitchFamily="18" charset="0"/>
              </a:rPr>
              <a:t>                                                           (    )</a:t>
            </a:r>
          </a:p>
          <a:p>
            <a:pPr defTabSz="0">
              <a:lnSpc>
                <a:spcPct val="120000"/>
              </a:lnSpc>
              <a:tabLst>
                <a:tab pos="3408680" algn="l"/>
              </a:tabLst>
            </a:pPr>
            <a:r>
              <a:rPr lang="en-US" altLang="zh-CN" dirty="0">
                <a:latin typeface="Times New Roman" panose="02020603050405020304" pitchFamily="18" charset="0"/>
              </a:rPr>
              <a:t>4. It is easy for everyone in the student </a:t>
            </a:r>
          </a:p>
          <a:p>
            <a:pPr defTabSz="0">
              <a:lnSpc>
                <a:spcPct val="120000"/>
              </a:lnSpc>
              <a:tabLst>
                <a:tab pos="3408680" algn="l"/>
              </a:tabLst>
            </a:pPr>
            <a:r>
              <a:rPr lang="en-US" altLang="zh-CN" dirty="0">
                <a:latin typeface="Times New Roman" panose="02020603050405020304" pitchFamily="18" charset="0"/>
              </a:rPr>
              <a:t>    council to agree with each other.      </a:t>
            </a:r>
          </a:p>
          <a:p>
            <a:pPr defTabSz="0">
              <a:lnSpc>
                <a:spcPct val="120000"/>
              </a:lnSpc>
              <a:tabLst>
                <a:tab pos="3408680" algn="l"/>
              </a:tabLst>
            </a:pPr>
            <a:r>
              <a:rPr lang="en-US" altLang="zh-CN" dirty="0">
                <a:latin typeface="Times New Roman" panose="02020603050405020304" pitchFamily="18" charset="0"/>
              </a:rPr>
              <a:t>                                                           (    )</a:t>
            </a:r>
          </a:p>
        </p:txBody>
      </p:sp>
      <p:sp>
        <p:nvSpPr>
          <p:cNvPr id="173061" name="文本框 173060"/>
          <p:cNvSpPr txBox="1"/>
          <p:nvPr/>
        </p:nvSpPr>
        <p:spPr>
          <a:xfrm>
            <a:off x="7524750" y="2709863"/>
            <a:ext cx="488950" cy="75088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CC00CC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173062" name="文本框 173061"/>
          <p:cNvSpPr txBox="1"/>
          <p:nvPr/>
        </p:nvSpPr>
        <p:spPr>
          <a:xfrm>
            <a:off x="7596188" y="4652963"/>
            <a:ext cx="463550" cy="75088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CC00CC"/>
                </a:solidFill>
                <a:latin typeface="Times New Roman" panose="02020603050405020304" pitchFamily="18" charset="0"/>
              </a:rPr>
              <a:t>F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3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3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1" grpId="0"/>
      <p:bldP spid="173062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宋体"/>
        <a:ea typeface="宋体"/>
        <a:cs typeface=""/>
      </a:majorFont>
      <a:minorFont>
        <a:latin typeface="宋体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967</Words>
  <Application>Microsoft Office PowerPoint</Application>
  <PresentationFormat>全屏显示(4:3)</PresentationFormat>
  <Paragraphs>137</Paragraphs>
  <Slides>23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0" baseType="lpstr">
      <vt:lpstr>宋体</vt:lpstr>
      <vt:lpstr>微软雅黑</vt:lpstr>
      <vt:lpstr>Arial</vt:lpstr>
      <vt:lpstr>Arial Black</vt:lpstr>
      <vt:lpstr>Century Gothic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2006-07-21T11:01:00Z</dcterms:created>
  <dcterms:modified xsi:type="dcterms:W3CDTF">2023-01-16T18:08:40Z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TC011594402052</vt:lpwstr>
  </property>
  <property fmtid="{D5CDD505-2E9C-101B-9397-08002B2CF9AE}" pid="3" name="KSOProductBuildVer">
    <vt:lpwstr>2052-11.1.0.11294</vt:lpwstr>
  </property>
  <property fmtid="{D5CDD505-2E9C-101B-9397-08002B2CF9AE}" pid="4" name="ICV">
    <vt:lpwstr>A7BC57D1D8794D90AF47D8F57526A69B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