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0" r:id="rId2"/>
    <p:sldId id="257" r:id="rId3"/>
    <p:sldId id="266" r:id="rId4"/>
    <p:sldId id="267" r:id="rId5"/>
    <p:sldId id="274" r:id="rId6"/>
    <p:sldId id="275" r:id="rId7"/>
    <p:sldId id="260" r:id="rId8"/>
    <p:sldId id="270" r:id="rId9"/>
    <p:sldId id="261" r:id="rId10"/>
    <p:sldId id="268" r:id="rId11"/>
    <p:sldId id="288" r:id="rId12"/>
    <p:sldId id="269" r:id="rId13"/>
    <p:sldId id="271" r:id="rId14"/>
    <p:sldId id="272" r:id="rId15"/>
    <p:sldId id="273" r:id="rId16"/>
    <p:sldId id="276" r:id="rId17"/>
    <p:sldId id="277" r:id="rId18"/>
    <p:sldId id="265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9" r:id="rId30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0" autoAdjust="0"/>
    <p:restoredTop sz="94660" autoAdjust="0"/>
  </p:normalViewPr>
  <p:slideViewPr>
    <p:cSldViewPr snapToGrid="0">
      <p:cViewPr>
        <p:scale>
          <a:sx n="112" d="100"/>
          <a:sy n="112" d="100"/>
        </p:scale>
        <p:origin x="-1584" y="-7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392D9E-302C-418D-A830-FF724AF52217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A20F0-427D-4AD4-81A2-77959F1EADB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F82C33-FAE8-44F2-B4EA-76DBEF013848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471CB-3821-4A50-AD3B-9522E9963A6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DC4F1-900F-4743-A225-CB776717F721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E01E7-FC5C-4E69-B46C-D0CBD3BD399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1595DB-598A-4114-AB91-7AA8338E5A5A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1AE92-4ACC-43D1-AEE3-1FE3175D247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AC2537-6F77-4A88-933A-753FEA923AAD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33E3F-6112-4769-A8D8-C152F21ECA2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A88CD3-9A8F-4453-B4C6-B5F4A98D8DE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2E6F9-FA7D-48B8-8F0E-369C3725B32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37DB3B-9D38-4452-8821-E2F7323156EC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BD125-6847-4597-968E-A1734B0E5E3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E6513-B7D8-44DE-81BD-3C5C0DB135AD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864A5-41AF-45BC-9E66-F1680B21629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FF3497-4A71-424A-954A-24B83FE78B5B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A8E4F-FCD8-4715-B686-D1F73767412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6DB0FB-274F-430E-B764-1666C98F091B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4B73D-CD9B-4968-B21A-3B918FE84E5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/>
            </a:lvl1pPr>
          </a:lstStyle>
          <a:p>
            <a:fld id="{5B3E6403-8EC9-4211-8886-ECB581E148D8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/>
            </a:lvl1pPr>
          </a:lstStyle>
          <a:p>
            <a:endParaRPr lang="en-US" altLang="zh-CN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400"/>
            </a:lvl1pPr>
          </a:lstStyle>
          <a:p>
            <a:fld id="{A8D6E2C0-B158-46D4-9A87-00B05820838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Unit%204%20&#23398;&#35789;&#27719;.wmv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963084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</a:t>
            </a:r>
          </a:p>
          <a:p>
            <a:pPr algn="ctr" eaLnBrk="1" hangingPunct="1">
              <a:defRPr/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don’t you talk to your parents?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03865" y="2491837"/>
            <a:ext cx="2519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 </a:t>
            </a:r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八年级下册</a:t>
            </a:r>
          </a:p>
        </p:txBody>
      </p:sp>
      <p:sp>
        <p:nvSpPr>
          <p:cNvPr id="1028" name="Line 6"/>
          <p:cNvSpPr>
            <a:spLocks noChangeShapeType="1"/>
          </p:cNvSpPr>
          <p:nvPr/>
        </p:nvSpPr>
        <p:spPr bwMode="auto">
          <a:xfrm>
            <a:off x="1088496" y="2312979"/>
            <a:ext cx="7150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3857811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07143" y="3107267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9" name="Group 19"/>
          <p:cNvGraphicFramePr>
            <a:graphicFrameLocks noGrp="1"/>
          </p:cNvGraphicFramePr>
          <p:nvPr/>
        </p:nvGraphicFramePr>
        <p:xfrm>
          <a:off x="558800" y="876300"/>
          <a:ext cx="8026400" cy="3916216"/>
        </p:xfrm>
        <a:graphic>
          <a:graphicData uri="http://schemas.openxmlformats.org/drawingml/2006/table">
            <a:tbl>
              <a:tblPr/>
              <a:tblGrid>
                <a:gridCol w="38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Serious</a:t>
                      </a:r>
                    </a:p>
                  </a:txBody>
                  <a:tcPr marL="90167" marR="90167" marT="47001" marB="4700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Not serious</a:t>
                      </a:r>
                    </a:p>
                  </a:txBody>
                  <a:tcPr marL="90167" marR="90167" marT="47001" marB="4700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167" marR="90167" marT="47001" marB="4700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647700" y="1516063"/>
            <a:ext cx="38433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1. I have to study too much so I don’t get enough sleep.</a:t>
            </a:r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4491038" y="1524000"/>
            <a:ext cx="40481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2. I have too much homework so I don’t have any free time to do things I like.</a:t>
            </a: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647700" y="2454275"/>
            <a:ext cx="3633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4. I have too many after-school classes.</a:t>
            </a: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4491038" y="3036888"/>
            <a:ext cx="404812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3. My parents don’t allow me to hang out with my friends.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647700" y="3365500"/>
            <a:ext cx="38433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5. I got into a fight with my best friend.</a:t>
            </a:r>
            <a:endParaRPr lang="en-US" altLang="zh-CN" sz="2400" b="1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3" grpId="0" bldLvl="0" autoUpdateAnimBg="0"/>
      <p:bldP spid="4" grpId="0" bldLvl="0" autoUpdateAnimBg="0"/>
      <p:bldP spid="5" grpId="0" bldLvl="0" autoUpdateAnimBg="0"/>
      <p:bldP spid="6" grpId="0" bldLvl="0" autoUpdateAnimBg="0"/>
      <p:bldP spid="6" grpId="1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61938" y="911225"/>
            <a:ext cx="8755062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My parents don’t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allow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me to hang out ...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allow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是动词，意为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允许；准许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侧重听从，不阻止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通常用于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allow sb. to do </a:t>
            </a:r>
            <a:r>
              <a:rPr lang="en-US" altLang="zh-CN" sz="28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       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允许某人做某事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被动形式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sb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be allowed to do </a:t>
            </a:r>
            <a:r>
              <a:rPr lang="en-US" altLang="zh-CN" sz="28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某人被允许做某事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构成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allow doing </a:t>
            </a:r>
            <a:r>
              <a:rPr lang="en-US" altLang="zh-CN" sz="28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允许做某事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如：</a:t>
            </a:r>
            <a:r>
              <a:rPr lang="en-US" altLang="zh-CN" sz="28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You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are not allowed to smoke here.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这里不许吸烟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1267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963" y="101600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87"/>
          <p:cNvSpPr>
            <a:spLocks noChangeArrowheads="1"/>
          </p:cNvSpPr>
          <p:nvPr/>
        </p:nvSpPr>
        <p:spPr bwMode="auto">
          <a:xfrm>
            <a:off x="1046163" y="304800"/>
            <a:ext cx="32131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4"/>
          <p:cNvGrpSpPr/>
          <p:nvPr/>
        </p:nvGrpSpPr>
        <p:grpSpPr bwMode="auto">
          <a:xfrm>
            <a:off x="617538" y="371475"/>
            <a:ext cx="741362" cy="584200"/>
            <a:chOff x="449580" y="517058"/>
            <a:chExt cx="791701" cy="584775"/>
          </a:xfrm>
        </p:grpSpPr>
        <p:sp>
          <p:nvSpPr>
            <p:cNvPr id="3" name="椭圆 2"/>
            <p:cNvSpPr/>
            <p:nvPr/>
          </p:nvSpPr>
          <p:spPr>
            <a:xfrm>
              <a:off x="449580" y="571086"/>
              <a:ext cx="739147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2312" name="TextBox 3"/>
            <p:cNvSpPr txBox="1">
              <a:spLocks noChangeArrowheads="1"/>
            </p:cNvSpPr>
            <p:nvPr/>
          </p:nvSpPr>
          <p:spPr bwMode="auto">
            <a:xfrm>
              <a:off x="456421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304925" y="400050"/>
            <a:ext cx="7148513" cy="4670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400" b="1" dirty="0">
                <a:latin typeface="+mj-lt"/>
                <a:cs typeface="Times New Roman" panose="02020603050405020304" pitchFamily="18" charset="0"/>
              </a:rPr>
              <a:t>Listen and circle the problems </a:t>
            </a:r>
            <a:r>
              <a:rPr lang="en-US" altLang="zh-CN" sz="2400" b="1" dirty="0">
                <a:latin typeface="+mj-lt"/>
              </a:rPr>
              <a:t>you hear in 1a.</a:t>
            </a:r>
            <a:endParaRPr lang="zh-CN" altLang="en-US" sz="2400" dirty="0">
              <a:latin typeface="+mj-lt"/>
            </a:endParaRPr>
          </a:p>
        </p:txBody>
      </p:sp>
      <p:graphicFrame>
        <p:nvGraphicFramePr>
          <p:cNvPr id="6" name="Group 29"/>
          <p:cNvGraphicFramePr>
            <a:graphicFrameLocks noGrp="1"/>
          </p:cNvGraphicFramePr>
          <p:nvPr/>
        </p:nvGraphicFramePr>
        <p:xfrm>
          <a:off x="584200" y="1087438"/>
          <a:ext cx="8026400" cy="3916216"/>
        </p:xfrm>
        <a:graphic>
          <a:graphicData uri="http://schemas.openxmlformats.org/drawingml/2006/table">
            <a:tbl>
              <a:tblPr/>
              <a:tblGrid>
                <a:gridCol w="38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Serious</a:t>
                      </a:r>
                    </a:p>
                  </a:txBody>
                  <a:tcPr marL="90167" marR="90167" marT="47001" marB="4700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Not serious</a:t>
                      </a:r>
                    </a:p>
                  </a:txBody>
                  <a:tcPr marL="90167" marR="90167" marT="47001" marB="4700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167" marR="90167" marT="47001" marB="47001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671513" y="1728788"/>
            <a:ext cx="38433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b="1" dirty="0" smtClean="0">
                <a:latin typeface="+mj-lt"/>
                <a:cs typeface="Arial" panose="020B0604020202020204" pitchFamily="34" charset="0"/>
              </a:rPr>
              <a:t>1. I have to study too much so I don’t get enough sleep.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4514850" y="1735138"/>
            <a:ext cx="4048125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 smtClean="0">
                <a:latin typeface="+mj-lt"/>
                <a:cs typeface="Arial" panose="020B0604020202020204" pitchFamily="34" charset="0"/>
              </a:rPr>
              <a:t>2. I have too much homework so I don’t have any free time to do things I like.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71513" y="2665413"/>
            <a:ext cx="3633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b="1" dirty="0" smtClean="0">
                <a:latin typeface="+mj-lt"/>
                <a:cs typeface="Times New Roman" panose="02020603050405020304" pitchFamily="18" charset="0"/>
              </a:rPr>
              <a:t>4. I have too many after-school classes.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4514850" y="3248025"/>
            <a:ext cx="404812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b="1" dirty="0" smtClean="0">
                <a:latin typeface="+mj-lt"/>
                <a:cs typeface="Arial" panose="020B0604020202020204" pitchFamily="34" charset="0"/>
              </a:rPr>
              <a:t>3. My parents don’t allow me to hang out with my friends.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671513" y="3557588"/>
            <a:ext cx="38433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b="1" dirty="0" smtClean="0">
                <a:latin typeface="+mj-lt"/>
                <a:cs typeface="Times New Roman" panose="02020603050405020304" pitchFamily="18" charset="0"/>
              </a:rPr>
              <a:t>5. I got into a fight with my best friend.</a:t>
            </a:r>
            <a:endParaRPr lang="en-US" altLang="zh-CN" sz="2400" b="1" dirty="0" smtClean="0">
              <a:latin typeface="+mj-lt"/>
            </a:endParaRPr>
          </a:p>
        </p:txBody>
      </p:sp>
      <p:sp>
        <p:nvSpPr>
          <p:cNvPr id="12" name="Oval 25"/>
          <p:cNvSpPr>
            <a:spLocks noChangeArrowheads="1"/>
          </p:cNvSpPr>
          <p:nvPr/>
        </p:nvSpPr>
        <p:spPr bwMode="auto">
          <a:xfrm>
            <a:off x="647700" y="2722563"/>
            <a:ext cx="395288" cy="3794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rgbClr val="66FF66"/>
              </a:solidFill>
            </a:endParaRPr>
          </a:p>
        </p:txBody>
      </p:sp>
      <p:sp>
        <p:nvSpPr>
          <p:cNvPr id="13" name="Oval 26"/>
          <p:cNvSpPr>
            <a:spLocks noChangeArrowheads="1"/>
          </p:cNvSpPr>
          <p:nvPr/>
        </p:nvSpPr>
        <p:spPr bwMode="auto">
          <a:xfrm>
            <a:off x="639763" y="1773238"/>
            <a:ext cx="395287" cy="377825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utoUpdateAnimBg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4"/>
          <p:cNvGrpSpPr/>
          <p:nvPr/>
        </p:nvGrpSpPr>
        <p:grpSpPr bwMode="auto">
          <a:xfrm>
            <a:off x="630238" y="623888"/>
            <a:ext cx="741362" cy="584200"/>
            <a:chOff x="449580" y="517058"/>
            <a:chExt cx="791701" cy="584775"/>
          </a:xfrm>
        </p:grpSpPr>
        <p:sp>
          <p:nvSpPr>
            <p:cNvPr id="3" name="椭圆 2"/>
            <p:cNvSpPr/>
            <p:nvPr/>
          </p:nvSpPr>
          <p:spPr>
            <a:xfrm>
              <a:off x="449580" y="571086"/>
              <a:ext cx="739147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3322" name="TextBox 3"/>
            <p:cNvSpPr txBox="1">
              <a:spLocks noChangeArrowheads="1"/>
            </p:cNvSpPr>
            <p:nvPr/>
          </p:nvSpPr>
          <p:spPr bwMode="auto">
            <a:xfrm>
              <a:off x="456421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13315" name="矩形 4"/>
          <p:cNvSpPr>
            <a:spLocks noChangeArrowheads="1"/>
          </p:cNvSpPr>
          <p:nvPr/>
        </p:nvSpPr>
        <p:spPr bwMode="auto">
          <a:xfrm>
            <a:off x="1371600" y="438150"/>
            <a:ext cx="60198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Look at the problems in 1a and make conversations.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16450" y="1408113"/>
            <a:ext cx="136525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0563" y="1468438"/>
            <a:ext cx="1385887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标注 10"/>
          <p:cNvSpPr/>
          <p:nvPr/>
        </p:nvSpPr>
        <p:spPr>
          <a:xfrm>
            <a:off x="830263" y="1982788"/>
            <a:ext cx="2430462" cy="536575"/>
          </a:xfrm>
          <a:prstGeom prst="wedgeRoundRectCallout">
            <a:avLst>
              <a:gd name="adj1" fmla="val 59479"/>
              <a:gd name="adj2" fmla="val 38691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What’s wrong?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5981700" y="2251075"/>
            <a:ext cx="2613025" cy="1581150"/>
          </a:xfrm>
          <a:prstGeom prst="wedgeRoundRectCallout">
            <a:avLst>
              <a:gd name="adj1" fmla="val -67285"/>
              <a:gd name="adj2" fmla="val -33760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I’m really tired because I studied until midnight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last night.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511175" y="2706688"/>
            <a:ext cx="2695575" cy="1239837"/>
          </a:xfrm>
          <a:prstGeom prst="wedgeRoundRectCallout">
            <a:avLst>
              <a:gd name="adj1" fmla="val 59634"/>
              <a:gd name="adj2" fmla="val -32241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Why don’t you go to sleep earlier this evening?</a:t>
            </a:r>
            <a:endParaRPr lang="en-US" altLang="zh-CN" sz="24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1293813" y="277813"/>
            <a:ext cx="6781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Listen. Peter’s friend is giving him advice. </a:t>
            </a:r>
          </a:p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with 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339" name="组合 4"/>
          <p:cNvGrpSpPr/>
          <p:nvPr/>
        </p:nvGrpSpPr>
        <p:grpSpPr bwMode="auto">
          <a:xfrm>
            <a:off x="623888" y="465138"/>
            <a:ext cx="741362" cy="584200"/>
            <a:chOff x="449580" y="517058"/>
            <a:chExt cx="791701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147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4355" name="TextBox 4"/>
            <p:cNvSpPr txBox="1">
              <a:spLocks noChangeArrowheads="1"/>
            </p:cNvSpPr>
            <p:nvPr/>
          </p:nvSpPr>
          <p:spPr bwMode="auto">
            <a:xfrm>
              <a:off x="456421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6" name="Group 19"/>
          <p:cNvGraphicFramePr>
            <a:graphicFrameLocks noGrp="1"/>
          </p:cNvGraphicFramePr>
          <p:nvPr/>
        </p:nvGraphicFramePr>
        <p:xfrm>
          <a:off x="1365250" y="1231900"/>
          <a:ext cx="6821488" cy="3687407"/>
        </p:xfrm>
        <a:graphic>
          <a:graphicData uri="http://schemas.openxmlformats.org/drawingml/2006/table">
            <a:tbl>
              <a:tblPr/>
              <a:tblGrid>
                <a:gridCol w="6821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Advice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90181" marR="90181" marT="46971" marB="469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1.You _______ write him a letter.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2.You _______ call him up.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3.You _______ talk to him so that you can say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   you’re sorry.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4.You _______go to his house.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5.You _______take him to the ball game.</a:t>
                      </a:r>
                    </a:p>
                  </a:txBody>
                  <a:tcPr marL="90181" marR="90181" marT="46971" marB="469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439988" y="1825625"/>
            <a:ext cx="1317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could</a:t>
            </a:r>
            <a:endParaRPr lang="zh-CN" altLang="en-US" sz="28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319338" y="2757488"/>
            <a:ext cx="152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should</a:t>
            </a:r>
            <a:endParaRPr lang="zh-CN" altLang="en-US" sz="28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308225" y="2297113"/>
            <a:ext cx="1527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smtClean="0">
                <a:solidFill>
                  <a:srgbClr val="FF0000"/>
                </a:solidFill>
                <a:latin typeface="+mj-lt"/>
              </a:rPr>
              <a:t>should</a:t>
            </a:r>
            <a:endParaRPr lang="zh-CN" altLang="en-US" sz="2800" b="1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411413" y="3652838"/>
            <a:ext cx="1317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could</a:t>
            </a:r>
            <a:endParaRPr lang="zh-CN" altLang="en-US" sz="28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411413" y="4130675"/>
            <a:ext cx="1317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could</a:t>
            </a:r>
            <a:endParaRPr lang="zh-CN" altLang="en-US" sz="2800" b="1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utoUpdateAnimBg="0"/>
      <p:bldP spid="7" grpId="1" bldLvl="0" autoUpdateAnimBg="0"/>
      <p:bldP spid="8" grpId="0" bldLvl="0" autoUpdateAnimBg="0"/>
      <p:bldP spid="9" grpId="0" bldLvl="0" autoUpdateAnimBg="0"/>
      <p:bldP spid="10" grpId="0" bldLvl="0" autoUpdateAnimBg="0"/>
      <p:bldP spid="10" grpId="1" bldLvl="0" autoUpdateAnimBg="0"/>
      <p:bldP spid="11" grpId="0" bldLvl="0" autoUpdateAnimBg="0"/>
      <p:bldP spid="11" grpId="1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4"/>
          <p:cNvGrpSpPr/>
          <p:nvPr/>
        </p:nvGrpSpPr>
        <p:grpSpPr bwMode="auto">
          <a:xfrm>
            <a:off x="601663" y="633413"/>
            <a:ext cx="741362" cy="584200"/>
            <a:chOff x="449580" y="517058"/>
            <a:chExt cx="791701" cy="584775"/>
          </a:xfrm>
        </p:grpSpPr>
        <p:sp>
          <p:nvSpPr>
            <p:cNvPr id="3" name="椭圆 2"/>
            <p:cNvSpPr/>
            <p:nvPr/>
          </p:nvSpPr>
          <p:spPr>
            <a:xfrm>
              <a:off x="449580" y="571086"/>
              <a:ext cx="739147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5374" name="TextBox 3"/>
            <p:cNvSpPr txBox="1">
              <a:spLocks noChangeArrowheads="1"/>
            </p:cNvSpPr>
            <p:nvPr/>
          </p:nvSpPr>
          <p:spPr bwMode="auto">
            <a:xfrm>
              <a:off x="456421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15363" name="矩形 4"/>
          <p:cNvSpPr>
            <a:spLocks noChangeArrowheads="1"/>
          </p:cNvSpPr>
          <p:nvPr/>
        </p:nvSpPr>
        <p:spPr bwMode="auto">
          <a:xfrm>
            <a:off x="1293813" y="244475"/>
            <a:ext cx="720248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Listen again. Why doesn’t Peter like his friend’s advice? Write the letters (a-e) next to the advice in 2a.</a:t>
            </a:r>
            <a:r>
              <a:rPr lang="en-US" altLang="zh-CN" sz="2800" b="1">
                <a:cs typeface="Times New Roman" panose="02020603050405020304" pitchFamily="18" charset="0"/>
              </a:rPr>
              <a:t> </a:t>
            </a:r>
            <a:endParaRPr lang="zh-CN" altLang="en-US" sz="2800" b="1">
              <a:cs typeface="Times New Roman" panose="02020603050405020304" pitchFamily="18" charset="0"/>
            </a:endParaRPr>
          </a:p>
        </p:txBody>
      </p:sp>
      <p:graphicFrame>
        <p:nvGraphicFramePr>
          <p:cNvPr id="6" name="Group 28"/>
          <p:cNvGraphicFramePr>
            <a:graphicFrameLocks noGrp="1"/>
          </p:cNvGraphicFramePr>
          <p:nvPr/>
        </p:nvGraphicFramePr>
        <p:xfrm>
          <a:off x="1357313" y="1682750"/>
          <a:ext cx="6904037" cy="2968626"/>
        </p:xfrm>
        <a:graphic>
          <a:graphicData uri="http://schemas.openxmlformats.org/drawingml/2006/table">
            <a:tbl>
              <a:tblPr/>
              <a:tblGrid>
                <a:gridCol w="6904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Why Peter doesn’t like the advice 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90174" marR="90174" marT="46995" marB="469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713">
                <a:tc>
                  <a:txBody>
                    <a:bodyPr/>
                    <a:lstStyle/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lphaLcPeriod"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It’s not easy.</a:t>
                      </a:r>
                    </a:p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lphaLcPeriod"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I don’t want to wait that long.</a:t>
                      </a:r>
                    </a:p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lphaLcPeriod"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I don’t want to surprise him.</a:t>
                      </a:r>
                    </a:p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lphaLcPeriod"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I’m not good at writing letters.</a:t>
                      </a:r>
                    </a:p>
                    <a:p>
                      <a:pPr marL="495300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lphaLcPeriod"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I don’t want to talk about it on the phone.</a:t>
                      </a:r>
                    </a:p>
                  </a:txBody>
                  <a:tcPr marL="90174" marR="90174" marT="46995" marB="469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9"/>
          <p:cNvGraphicFramePr>
            <a:graphicFrameLocks noGrp="1"/>
          </p:cNvGraphicFramePr>
          <p:nvPr/>
        </p:nvGraphicFramePr>
        <p:xfrm>
          <a:off x="1250950" y="743921"/>
          <a:ext cx="6821488" cy="3687407"/>
        </p:xfrm>
        <a:graphic>
          <a:graphicData uri="http://schemas.openxmlformats.org/drawingml/2006/table">
            <a:tbl>
              <a:tblPr/>
              <a:tblGrid>
                <a:gridCol w="6821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Advice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90181" marR="90181" marT="46971" marB="469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1.You _______ write him a letter. (     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2.You _______ call him up. (     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3.You _______ talk to him so that you can say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   you’re sorry. (     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4.You _______go to his house. (     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5.You _______take him to the ball game. (     )</a:t>
                      </a:r>
                    </a:p>
                  </a:txBody>
                  <a:tcPr marL="90181" marR="90181" marT="46971" marB="469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325688" y="1393825"/>
            <a:ext cx="1317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smtClean="0">
                <a:latin typeface="+mj-lt"/>
              </a:rPr>
              <a:t>could</a:t>
            </a:r>
            <a:endParaRPr lang="zh-CN" altLang="en-US" sz="2800" b="1" dirty="0" smtClean="0">
              <a:latin typeface="+mj-lt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205038" y="2325688"/>
            <a:ext cx="152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smtClean="0">
                <a:latin typeface="+mj-lt"/>
              </a:rPr>
              <a:t>should</a:t>
            </a:r>
            <a:endParaRPr lang="zh-CN" altLang="en-US" sz="2800" b="1" dirty="0" smtClean="0">
              <a:latin typeface="+mj-lt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193925" y="1865313"/>
            <a:ext cx="1527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smtClean="0">
                <a:latin typeface="+mj-lt"/>
              </a:rPr>
              <a:t>should</a:t>
            </a:r>
            <a:endParaRPr lang="zh-CN" altLang="en-US" sz="2800" b="1" smtClean="0">
              <a:latin typeface="+mj-lt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297113" y="3221038"/>
            <a:ext cx="1317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smtClean="0">
                <a:latin typeface="+mj-lt"/>
              </a:rPr>
              <a:t>could</a:t>
            </a:r>
            <a:endParaRPr lang="zh-CN" altLang="en-US" sz="2800" b="1" dirty="0" smtClean="0">
              <a:latin typeface="+mj-lt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297113" y="3698875"/>
            <a:ext cx="13176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smtClean="0">
                <a:latin typeface="+mj-lt"/>
              </a:rPr>
              <a:t>could</a:t>
            </a:r>
            <a:endParaRPr lang="zh-CN" altLang="en-US" sz="2800" b="1" dirty="0" smtClean="0">
              <a:latin typeface="+mj-lt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170613" y="1408113"/>
            <a:ext cx="617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359400" y="1866900"/>
            <a:ext cx="617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smtClean="0">
                <a:solidFill>
                  <a:srgbClr val="FF0000"/>
                </a:solidFill>
                <a:latin typeface="+mj-lt"/>
              </a:rPr>
              <a:t>e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611563" y="2820988"/>
            <a:ext cx="617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smtClean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768975" y="3292475"/>
            <a:ext cx="617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smtClean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269163" y="3806825"/>
            <a:ext cx="617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smtClean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  <p:bldP spid="6" grpId="0" bldLvl="0" autoUpdateAnimBg="0"/>
      <p:bldP spid="7" grpId="0" bldLvl="0" autoUpdateAnimBg="0"/>
      <p:bldP spid="8" grpId="0" bldLvl="0" autoUpdateAnimBg="0"/>
      <p:bldP spid="8" grpId="1" bldLvl="0" autoUpdateAnimBg="0"/>
      <p:bldP spid="9" grpId="0" bldLvl="0" autoUpdateAnimBg="0"/>
      <p:bldP spid="9" grpId="1" bldLvl="0" autoUpdateAnimBg="0"/>
      <p:bldP spid="10" grpId="0" bldLvl="0" autoUpdateAnimBg="0"/>
      <p:bldP spid="10" grpId="1" bldLvl="0" autoUpdateAnimBg="0"/>
      <p:bldP spid="11" grpId="0" bldLvl="0" autoUpdateAnimBg="0"/>
      <p:bldP spid="11" grpId="1" bldLvl="0" autoUpdateAnimBg="0"/>
      <p:bldP spid="12" grpId="0" bldLvl="0" autoUpdateAnimBg="0"/>
      <p:bldP spid="12" grpId="1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4"/>
          <p:cNvGrpSpPr/>
          <p:nvPr/>
        </p:nvGrpSpPr>
        <p:grpSpPr bwMode="auto">
          <a:xfrm>
            <a:off x="720725" y="774700"/>
            <a:ext cx="741363" cy="584200"/>
            <a:chOff x="449580" y="517058"/>
            <a:chExt cx="791701" cy="584775"/>
          </a:xfrm>
        </p:grpSpPr>
        <p:sp>
          <p:nvSpPr>
            <p:cNvPr id="3" name="椭圆 2"/>
            <p:cNvSpPr/>
            <p:nvPr/>
          </p:nvSpPr>
          <p:spPr>
            <a:xfrm>
              <a:off x="449580" y="571086"/>
              <a:ext cx="739146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7418" name="TextBox 3"/>
            <p:cNvSpPr txBox="1">
              <a:spLocks noChangeArrowheads="1"/>
            </p:cNvSpPr>
            <p:nvPr/>
          </p:nvSpPr>
          <p:spPr bwMode="auto">
            <a:xfrm>
              <a:off x="456421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412875" y="601663"/>
            <a:ext cx="6865938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cs typeface="Times New Roman" panose="02020603050405020304" pitchFamily="18" charset="0"/>
              </a:rPr>
              <a:t>Role-play a conversation between Peter and his friend.</a:t>
            </a:r>
            <a:endParaRPr lang="zh-CN" altLang="en-US" sz="28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75200" y="1614488"/>
            <a:ext cx="13525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51225" y="1662113"/>
            <a:ext cx="138588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1219200" y="1790700"/>
            <a:ext cx="2163763" cy="844550"/>
          </a:xfrm>
          <a:prstGeom prst="wedgeRoundRectCallout">
            <a:avLst>
              <a:gd name="adj1" fmla="val 62847"/>
              <a:gd name="adj2" fmla="val 42572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What’s the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matter, Peter?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6057900" y="2454275"/>
            <a:ext cx="2613025" cy="1200150"/>
          </a:xfrm>
          <a:prstGeom prst="wedgeRoundRectCallout">
            <a:avLst>
              <a:gd name="adj1" fmla="val -62870"/>
              <a:gd name="adj2" fmla="val -34858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I had a fight with my best friend. What should I do?</a:t>
            </a:r>
            <a:r>
              <a:rPr lang="zh-CN" altLang="en-US" sz="2400" b="1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457200" y="2792413"/>
            <a:ext cx="3032125" cy="1173162"/>
          </a:xfrm>
          <a:prstGeom prst="wedgeRoundRectCallout">
            <a:avLst>
              <a:gd name="adj1" fmla="val 59078"/>
              <a:gd name="adj2" fmla="val -28934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Well, you should call him so that you can say you’re sorry.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4"/>
          <p:cNvGrpSpPr/>
          <p:nvPr/>
        </p:nvGrpSpPr>
        <p:grpSpPr bwMode="auto">
          <a:xfrm>
            <a:off x="546100" y="250825"/>
            <a:ext cx="741363" cy="584200"/>
            <a:chOff x="449580" y="517058"/>
            <a:chExt cx="791701" cy="584775"/>
          </a:xfrm>
        </p:grpSpPr>
        <p:sp>
          <p:nvSpPr>
            <p:cNvPr id="3" name="椭圆 2"/>
            <p:cNvSpPr/>
            <p:nvPr/>
          </p:nvSpPr>
          <p:spPr>
            <a:xfrm>
              <a:off x="449580" y="571086"/>
              <a:ext cx="739146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8439" name="TextBox 3"/>
            <p:cNvSpPr txBox="1">
              <a:spLocks noChangeArrowheads="1"/>
            </p:cNvSpPr>
            <p:nvPr/>
          </p:nvSpPr>
          <p:spPr bwMode="auto">
            <a:xfrm>
              <a:off x="456421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2d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238250" y="312738"/>
            <a:ext cx="4364038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cs typeface="Times New Roman" panose="02020603050405020304" pitchFamily="18" charset="0"/>
              </a:rPr>
              <a:t>Role-play the conversation.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7038" y="903288"/>
            <a:ext cx="8531225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Dave: </a:t>
            </a:r>
            <a:r>
              <a:rPr lang="en-US" altLang="zh-CN" sz="2400" b="1" dirty="0" smtClean="0">
                <a:latin typeface="+mj-lt"/>
              </a:rPr>
              <a:t>You look sad, Kim. What’s wrong?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</a:rPr>
              <a:t> Kim:  </a:t>
            </a:r>
            <a:r>
              <a:rPr lang="en-US" altLang="zh-CN" sz="2400" b="1" dirty="0" smtClean="0">
                <a:latin typeface="+mj-lt"/>
              </a:rPr>
              <a:t>Well, I found my sister looking through my things 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+mj-lt"/>
              </a:rPr>
              <a:t>yesterday. She took some of my new magazines and CDs.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Dave:</a:t>
            </a:r>
            <a:r>
              <a:rPr lang="en-US" altLang="zh-CN" sz="2400" b="1" dirty="0" smtClean="0">
                <a:latin typeface="+mj-lt"/>
              </a:rPr>
              <a:t> Hmm... That’s not very nice. Did she give them back to you?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</a:rPr>
              <a:t> Kim:</a:t>
            </a:r>
            <a:r>
              <a:rPr lang="en-US" altLang="zh-CN" sz="2400" b="1" dirty="0" smtClean="0">
                <a:latin typeface="+mj-lt"/>
              </a:rPr>
              <a:t> Yes, but I’m still angry with her. What should I do?</a:t>
            </a:r>
            <a:endParaRPr lang="zh-CN" altLang="en-US" sz="24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63563" y="569913"/>
            <a:ext cx="83349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Dave:</a:t>
            </a:r>
            <a:r>
              <a:rPr lang="en-US" altLang="zh-CN" sz="2400" b="1" dirty="0" smtClean="0">
                <a:latin typeface="+mj-lt"/>
              </a:rPr>
              <a:t> Well, I guess you could tell her to say sorry. But </a:t>
            </a:r>
          </a:p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latin typeface="+mj-lt"/>
              </a:rPr>
              <a:t>why don’t you forget about it so that you can be friends again? Although she’s wrong, it’s not a big deal.</a:t>
            </a:r>
          </a:p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</a:rPr>
              <a:t>Kim: </a:t>
            </a:r>
            <a:r>
              <a:rPr lang="en-US" altLang="zh-CN" sz="2400" b="1" dirty="0" smtClean="0">
                <a:latin typeface="+mj-lt"/>
              </a:rPr>
              <a:t>You’re right. Thanks for your advice.</a:t>
            </a:r>
          </a:p>
          <a:p>
            <a:pPr eaLnBrk="1" hangingPunct="1">
              <a:lnSpc>
                <a:spcPct val="16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Dave: </a:t>
            </a:r>
            <a:r>
              <a:rPr lang="en-US" altLang="zh-CN" sz="2400" b="1" dirty="0" smtClean="0">
                <a:latin typeface="+mj-lt"/>
              </a:rPr>
              <a:t>No problem. Hope things work out.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" y="1285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87"/>
          <p:cNvSpPr>
            <a:spLocks noChangeArrowheads="1"/>
          </p:cNvSpPr>
          <p:nvPr/>
        </p:nvSpPr>
        <p:spPr bwMode="auto">
          <a:xfrm>
            <a:off x="901700" y="331788"/>
            <a:ext cx="2384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Lead-in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" y="1595438"/>
            <a:ext cx="801793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</a:rPr>
              <a:t>Do you have any problems in your daily life?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</a:rPr>
              <a:t>How do you solve them? Give some advice.</a:t>
            </a:r>
            <a:endParaRPr lang="zh-CN" altLang="en-US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1825" y="984250"/>
            <a:ext cx="794067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</a:rPr>
              <a:t>1. I’m really tired because I studied 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</a:rPr>
              <a:t>until</a:t>
            </a:r>
            <a:r>
              <a:rPr lang="en-US" altLang="zh-CN" sz="2800" b="1" dirty="0">
                <a:latin typeface="+mj-lt"/>
              </a:rPr>
              <a:t> midnight </a:t>
            </a:r>
            <a:r>
              <a:rPr lang="en-US" altLang="zh-CN" sz="2800" b="1" dirty="0" smtClean="0">
                <a:latin typeface="+mj-lt"/>
              </a:rPr>
              <a:t>last </a:t>
            </a:r>
            <a:r>
              <a:rPr lang="en-US" altLang="zh-CN" sz="2800" b="1" dirty="0">
                <a:latin typeface="+mj-lt"/>
              </a:rPr>
              <a:t>night.</a:t>
            </a:r>
            <a:endParaRPr lang="zh-CN" altLang="en-US" sz="2800" b="1" dirty="0">
              <a:latin typeface="+mj-lt"/>
            </a:endParaRPr>
          </a:p>
        </p:txBody>
      </p:sp>
      <p:pic>
        <p:nvPicPr>
          <p:cNvPr id="20483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1825" y="133350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87"/>
          <p:cNvSpPr>
            <a:spLocks noChangeArrowheads="1"/>
          </p:cNvSpPr>
          <p:nvPr/>
        </p:nvSpPr>
        <p:spPr bwMode="auto">
          <a:xfrm>
            <a:off x="1343025" y="336550"/>
            <a:ext cx="32131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5" name="矩形 4"/>
          <p:cNvSpPr/>
          <p:nvPr/>
        </p:nvSpPr>
        <p:spPr>
          <a:xfrm>
            <a:off x="982663" y="2171700"/>
            <a:ext cx="7391400" cy="1016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36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ea typeface="+mj-ea"/>
              </a:rPr>
              <a:t>until</a:t>
            </a:r>
            <a:r>
              <a:rPr lang="zh-CN" altLang="en-US" sz="2400" b="1" dirty="0">
                <a:latin typeface="+mj-lt"/>
                <a:ea typeface="+mj-ea"/>
              </a:rPr>
              <a:t>在此作介词，意为“直到</a:t>
            </a:r>
            <a:r>
              <a:rPr lang="en-US" altLang="zh-CN" sz="2400" b="1" dirty="0">
                <a:latin typeface="+mj-ea"/>
                <a:ea typeface="+mj-ea"/>
              </a:rPr>
              <a:t>……</a:t>
            </a:r>
            <a:r>
              <a:rPr lang="en-US" altLang="zh-CN" sz="2400" b="1" dirty="0">
                <a:latin typeface="+mj-lt"/>
                <a:ea typeface="+mj-ea"/>
              </a:rPr>
              <a:t>”</a:t>
            </a:r>
            <a:r>
              <a:rPr lang="zh-CN" altLang="en-US" sz="2400" b="1" dirty="0">
                <a:latin typeface="+mj-lt"/>
                <a:ea typeface="+mj-ea"/>
              </a:rPr>
              <a:t>，相当于</a:t>
            </a:r>
            <a:r>
              <a:rPr lang="en-US" altLang="zh-CN" sz="2800" b="1" dirty="0">
                <a:latin typeface="+mj-lt"/>
                <a:ea typeface="+mj-ea"/>
              </a:rPr>
              <a:t>till</a:t>
            </a:r>
            <a:r>
              <a:rPr lang="zh-CN" altLang="en-US" sz="2400" b="1" dirty="0">
                <a:latin typeface="+mj-lt"/>
                <a:ea typeface="+mj-ea"/>
              </a:rPr>
              <a:t>，其后可接名词、副词或介词短语。</a:t>
            </a:r>
          </a:p>
        </p:txBody>
      </p:sp>
      <p:sp>
        <p:nvSpPr>
          <p:cNvPr id="6" name="矩形 5"/>
          <p:cNvSpPr/>
          <p:nvPr/>
        </p:nvSpPr>
        <p:spPr>
          <a:xfrm>
            <a:off x="982663" y="3476625"/>
            <a:ext cx="6534150" cy="89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+mj-lt"/>
                <a:ea typeface="+mj-ea"/>
              </a:rPr>
              <a:t>他一直工作到半夜。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ea typeface="+mj-ea"/>
              </a:rPr>
              <a:t>He continued working until middle night.</a:t>
            </a:r>
            <a:endParaRPr lang="zh-CN" altLang="en-US" sz="2800" b="1" dirty="0"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2163" y="957263"/>
            <a:ext cx="7658100" cy="15160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37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ea typeface="+mj-ea"/>
              </a:rPr>
              <a:t>until</a:t>
            </a:r>
            <a:r>
              <a:rPr lang="zh-CN" altLang="en-US" sz="2400" b="1" dirty="0">
                <a:latin typeface="+mj-lt"/>
                <a:ea typeface="+mj-ea"/>
              </a:rPr>
              <a:t>用于肯定句中时，句子的谓语动词必须是延续性动词；若句子谓语动词是非延续性动词，则要用</a:t>
            </a:r>
            <a:r>
              <a:rPr lang="en-US" altLang="zh-CN" sz="2800" b="1" dirty="0">
                <a:latin typeface="+mj-lt"/>
                <a:ea typeface="+mj-ea"/>
              </a:rPr>
              <a:t>not… until…</a:t>
            </a:r>
            <a:r>
              <a:rPr lang="zh-CN" altLang="en-US" sz="2400" b="1" dirty="0">
                <a:latin typeface="+mj-lt"/>
                <a:ea typeface="+mj-ea"/>
              </a:rPr>
              <a:t>结构，表示“直到</a:t>
            </a:r>
            <a:r>
              <a:rPr lang="en-US" altLang="zh-CN" sz="2400" b="1" dirty="0">
                <a:latin typeface="+mj-ea"/>
                <a:ea typeface="+mj-ea"/>
              </a:rPr>
              <a:t>……</a:t>
            </a:r>
            <a:r>
              <a:rPr lang="zh-CN" altLang="en-US" sz="2400" b="1" dirty="0">
                <a:latin typeface="+mj-ea"/>
                <a:ea typeface="+mj-ea"/>
              </a:rPr>
              <a:t>才</a:t>
            </a:r>
            <a:r>
              <a:rPr lang="en-US" altLang="zh-CN" sz="2400" b="1" dirty="0">
                <a:latin typeface="+mj-ea"/>
                <a:ea typeface="+mj-ea"/>
              </a:rPr>
              <a:t>……</a:t>
            </a:r>
            <a:r>
              <a:rPr lang="en-US" altLang="zh-CN" sz="2400" b="1" dirty="0">
                <a:latin typeface="+mj-lt"/>
                <a:ea typeface="+mj-ea"/>
              </a:rPr>
              <a:t>”</a:t>
            </a:r>
            <a:r>
              <a:rPr lang="zh-CN" altLang="en-US" sz="2400" b="1" dirty="0">
                <a:latin typeface="+mj-lt"/>
                <a:ea typeface="+mj-ea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862013" y="2806700"/>
            <a:ext cx="6929437" cy="1041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7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+mj-lt"/>
                <a:ea typeface="+mj-ea"/>
              </a:rPr>
              <a:t>昨晚他直到 </a:t>
            </a:r>
            <a:r>
              <a:rPr lang="en-US" altLang="zh-CN" sz="2400" b="1" dirty="0">
                <a:latin typeface="+mj-lt"/>
                <a:ea typeface="+mj-ea"/>
              </a:rPr>
              <a:t>12 </a:t>
            </a:r>
            <a:r>
              <a:rPr lang="zh-CN" altLang="en-US" sz="2400" b="1" dirty="0">
                <a:latin typeface="+mj-lt"/>
                <a:ea typeface="+mj-ea"/>
              </a:rPr>
              <a:t>点才回家。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lnSpc>
                <a:spcPts val="37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ea typeface="+mj-ea"/>
              </a:rPr>
              <a:t>He didn’t come home until twelve last night.</a:t>
            </a:r>
            <a:endParaRPr lang="zh-CN" altLang="en-US" sz="2800" b="1" dirty="0"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2761" y="549256"/>
            <a:ext cx="8385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</a:rPr>
              <a:t>2. 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</a:rPr>
              <a:t>Why don’t you </a:t>
            </a:r>
            <a:r>
              <a:rPr lang="en-US" altLang="zh-CN" sz="2800" b="1" dirty="0">
                <a:latin typeface="+mj-lt"/>
              </a:rPr>
              <a:t>go to sleep earlier this evening?</a:t>
            </a:r>
            <a:endParaRPr lang="zh-CN" altLang="en-US" sz="2800" b="1" dirty="0"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4725" y="1525588"/>
            <a:ext cx="7923741" cy="101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36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+mj-lt"/>
                <a:ea typeface="+mj-ea"/>
              </a:rPr>
              <a:t>“</a:t>
            </a:r>
            <a:r>
              <a:rPr lang="en-US" altLang="zh-CN" sz="2800" b="1" dirty="0">
                <a:latin typeface="+mj-lt"/>
                <a:ea typeface="+mj-ea"/>
              </a:rPr>
              <a:t>Why don’t you…?</a:t>
            </a:r>
            <a:r>
              <a:rPr lang="en-US" altLang="zh-CN" sz="2400" b="1" dirty="0">
                <a:latin typeface="+mj-lt"/>
                <a:ea typeface="+mj-ea"/>
              </a:rPr>
              <a:t>”</a:t>
            </a:r>
            <a:r>
              <a:rPr lang="zh-CN" altLang="en-US" sz="2400" b="1" dirty="0">
                <a:latin typeface="+mj-lt"/>
                <a:ea typeface="+mj-ea"/>
              </a:rPr>
              <a:t>句型表示提建议，即提议某人去做某事，后面接动词原形，相当于</a:t>
            </a:r>
            <a:r>
              <a:rPr lang="en-US" altLang="zh-CN" sz="2400" b="1" dirty="0">
                <a:latin typeface="+mj-lt"/>
                <a:ea typeface="+mj-ea"/>
              </a:rPr>
              <a:t>“</a:t>
            </a:r>
            <a:r>
              <a:rPr lang="en-US" altLang="zh-CN" sz="2800" b="1" dirty="0">
                <a:latin typeface="+mj-lt"/>
                <a:ea typeface="+mj-ea"/>
              </a:rPr>
              <a:t>Why not…?”</a:t>
            </a:r>
            <a:endParaRPr lang="zh-CN" altLang="en-US" sz="2400" b="1" dirty="0">
              <a:latin typeface="+mj-lt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4400" y="2806700"/>
            <a:ext cx="5287963" cy="1438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+mj-lt"/>
                <a:ea typeface="+mj-ea"/>
              </a:rPr>
              <a:t>为什么不跟我一起去那儿呢？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lnSpc>
                <a:spcPts val="35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ea typeface="+mj-ea"/>
              </a:rPr>
              <a:t>Why not go there with me?</a:t>
            </a:r>
          </a:p>
          <a:p>
            <a:pPr>
              <a:lnSpc>
                <a:spcPts val="35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ea typeface="+mj-ea"/>
              </a:rPr>
              <a:t>Why don’t you go there with me?</a:t>
            </a:r>
            <a:endParaRPr lang="zh-CN" altLang="en-US" sz="2800" b="1" dirty="0"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17121" y="455084"/>
            <a:ext cx="6076950" cy="3683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提建议的几种方式：</a:t>
            </a:r>
            <a:endParaRPr lang="en-US" altLang="zh-CN" sz="2400" b="1" dirty="0">
              <a:solidFill>
                <a:srgbClr val="0000FF"/>
              </a:solidFill>
              <a:latin typeface="+mj-lt"/>
              <a:ea typeface="+mj-ea"/>
            </a:endParaRPr>
          </a:p>
          <a:p>
            <a:pPr>
              <a:lnSpc>
                <a:spcPts val="4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ea typeface="+mj-ea"/>
              </a:rPr>
              <a:t>What/How about…</a:t>
            </a:r>
            <a:r>
              <a:rPr lang="zh-CN" altLang="en-US" sz="2800" b="1" dirty="0">
                <a:latin typeface="+mj-lt"/>
                <a:ea typeface="+mj-ea"/>
              </a:rPr>
              <a:t>？ </a:t>
            </a:r>
            <a:r>
              <a:rPr lang="en-US" altLang="zh-CN" sz="2400" b="1" dirty="0">
                <a:latin typeface="+mj-ea"/>
                <a:ea typeface="+mj-ea"/>
              </a:rPr>
              <a:t>……</a:t>
            </a:r>
            <a:r>
              <a:rPr lang="zh-CN" altLang="en-US" sz="2400" b="1" dirty="0">
                <a:latin typeface="+mj-ea"/>
                <a:ea typeface="+mj-ea"/>
              </a:rPr>
              <a:t>怎么样</a:t>
            </a:r>
            <a:r>
              <a:rPr lang="zh-CN" altLang="en-US" sz="2400" b="1" dirty="0">
                <a:latin typeface="+mj-lt"/>
                <a:ea typeface="+mj-ea"/>
              </a:rPr>
              <a:t>？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lnSpc>
                <a:spcPts val="4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ea typeface="+mj-ea"/>
              </a:rPr>
              <a:t>Why not/don’t…</a:t>
            </a:r>
            <a:r>
              <a:rPr lang="zh-CN" altLang="en-US" sz="2800" b="1" dirty="0">
                <a:latin typeface="+mj-lt"/>
                <a:ea typeface="+mj-ea"/>
              </a:rPr>
              <a:t>？     </a:t>
            </a:r>
            <a:r>
              <a:rPr lang="zh-CN" altLang="en-US" sz="2400" b="1" dirty="0">
                <a:latin typeface="+mj-lt"/>
                <a:ea typeface="+mj-ea"/>
              </a:rPr>
              <a:t>为什么不</a:t>
            </a:r>
            <a:r>
              <a:rPr lang="en-US" altLang="zh-CN" sz="2400" b="1" dirty="0">
                <a:latin typeface="+mj-ea"/>
                <a:ea typeface="+mj-ea"/>
              </a:rPr>
              <a:t>……</a:t>
            </a:r>
            <a:r>
              <a:rPr lang="zh-CN" altLang="en-US" sz="2400" b="1" dirty="0">
                <a:latin typeface="+mj-lt"/>
                <a:ea typeface="+mj-ea"/>
              </a:rPr>
              <a:t>？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lnSpc>
                <a:spcPts val="4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ea typeface="+mj-ea"/>
              </a:rPr>
              <a:t>Shall we…</a:t>
            </a:r>
            <a:r>
              <a:rPr lang="zh-CN" altLang="en-US" sz="2800" b="1" dirty="0">
                <a:latin typeface="+mj-lt"/>
                <a:ea typeface="+mj-ea"/>
              </a:rPr>
              <a:t>？                </a:t>
            </a:r>
            <a:r>
              <a:rPr lang="zh-CN" altLang="en-US" sz="2400" b="1" dirty="0">
                <a:latin typeface="+mj-lt"/>
                <a:ea typeface="+mj-ea"/>
              </a:rPr>
              <a:t>我们</a:t>
            </a:r>
            <a:r>
              <a:rPr lang="en-US" altLang="zh-CN" sz="2400" b="1" dirty="0">
                <a:latin typeface="+mj-ea"/>
                <a:ea typeface="+mj-ea"/>
              </a:rPr>
              <a:t>……</a:t>
            </a:r>
            <a:r>
              <a:rPr lang="zh-CN" altLang="en-US" sz="2400" b="1" dirty="0">
                <a:latin typeface="+mj-lt"/>
                <a:ea typeface="+mj-ea"/>
              </a:rPr>
              <a:t>好吗？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lnSpc>
                <a:spcPts val="4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ea typeface="+mj-ea"/>
              </a:rPr>
              <a:t>Please…                       </a:t>
            </a:r>
            <a:r>
              <a:rPr lang="zh-CN" altLang="en-US" sz="2400" b="1" dirty="0">
                <a:latin typeface="+mj-lt"/>
                <a:ea typeface="+mj-ea"/>
              </a:rPr>
              <a:t>请</a:t>
            </a:r>
            <a:r>
              <a:rPr lang="en-US" altLang="zh-CN" sz="2400" b="1" dirty="0">
                <a:latin typeface="+mj-ea"/>
                <a:ea typeface="+mj-ea"/>
              </a:rPr>
              <a:t>……</a:t>
            </a:r>
          </a:p>
          <a:p>
            <a:pPr>
              <a:lnSpc>
                <a:spcPts val="4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ea typeface="+mj-ea"/>
              </a:rPr>
              <a:t>You’d better do…       </a:t>
            </a:r>
            <a:r>
              <a:rPr lang="zh-CN" altLang="en-US" sz="2400" b="1" dirty="0">
                <a:latin typeface="+mj-lt"/>
                <a:ea typeface="+mj-ea"/>
              </a:rPr>
              <a:t>你最好做</a:t>
            </a:r>
            <a:r>
              <a:rPr lang="en-US" altLang="zh-CN" sz="2400" b="1" dirty="0">
                <a:latin typeface="+mj-ea"/>
                <a:ea typeface="+mj-ea"/>
              </a:rPr>
              <a:t>……</a:t>
            </a:r>
          </a:p>
          <a:p>
            <a:pPr>
              <a:lnSpc>
                <a:spcPts val="4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ea typeface="+mj-ea"/>
              </a:rPr>
              <a:t>Let’s…                         </a:t>
            </a:r>
            <a:r>
              <a:rPr lang="zh-CN" altLang="en-US" sz="2400" b="1" dirty="0">
                <a:latin typeface="+mj-lt"/>
                <a:ea typeface="+mj-ea"/>
              </a:rPr>
              <a:t>让我们</a:t>
            </a:r>
            <a:r>
              <a:rPr lang="en-US" altLang="zh-CN" sz="2400" b="1" dirty="0">
                <a:latin typeface="+mj-ea"/>
                <a:ea typeface="+mj-ea"/>
              </a:rPr>
              <a:t>……</a:t>
            </a:r>
            <a:endParaRPr lang="zh-CN" altLang="en-US" sz="24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0263" y="609600"/>
            <a:ext cx="75438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</a:rPr>
              <a:t>3. Well, I 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</a:rPr>
              <a:t>found</a:t>
            </a:r>
            <a:r>
              <a:rPr lang="en-US" altLang="zh-CN" sz="2800" b="1" dirty="0">
                <a:latin typeface="+mj-lt"/>
              </a:rPr>
              <a:t> my sister looking through my </a:t>
            </a:r>
            <a:r>
              <a:rPr lang="en-US" altLang="zh-CN" sz="2800" b="1" dirty="0" smtClean="0">
                <a:latin typeface="+mj-lt"/>
              </a:rPr>
              <a:t>things </a:t>
            </a:r>
            <a:r>
              <a:rPr lang="en-US" altLang="zh-CN" sz="2800" b="1" dirty="0">
                <a:latin typeface="+mj-lt"/>
              </a:rPr>
              <a:t>yesterday.</a:t>
            </a:r>
            <a:endParaRPr lang="zh-CN" altLang="en-US" sz="2800" b="1" dirty="0"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8875" y="1778000"/>
            <a:ext cx="6888163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37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ea typeface="+mj-ea"/>
              </a:rPr>
              <a:t>find sb. doing </a:t>
            </a:r>
            <a:r>
              <a:rPr lang="en-US" altLang="zh-CN" sz="2800" b="1" dirty="0" err="1">
                <a:latin typeface="+mj-lt"/>
                <a:ea typeface="+mj-ea"/>
              </a:rPr>
              <a:t>sth</a:t>
            </a:r>
            <a:r>
              <a:rPr lang="en-US" altLang="zh-CN" sz="2800" b="1" dirty="0">
                <a:latin typeface="+mj-lt"/>
                <a:ea typeface="+mj-ea"/>
              </a:rPr>
              <a:t>.</a:t>
            </a:r>
            <a:r>
              <a:rPr lang="zh-CN" altLang="en-US" sz="2400" b="1" dirty="0">
                <a:latin typeface="+mj-lt"/>
                <a:ea typeface="+mj-ea"/>
              </a:rPr>
              <a:t>意为“发现某人正在做某事”，强调动作正在进行。</a:t>
            </a:r>
          </a:p>
        </p:txBody>
      </p:sp>
      <p:sp>
        <p:nvSpPr>
          <p:cNvPr id="4" name="矩形 3"/>
          <p:cNvSpPr/>
          <p:nvPr/>
        </p:nvSpPr>
        <p:spPr>
          <a:xfrm>
            <a:off x="1077913" y="3049588"/>
            <a:ext cx="718185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+mj-lt"/>
                <a:ea typeface="+mj-ea"/>
              </a:rPr>
              <a:t>清晨你会发现许多人在沿着河边跑步。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ea typeface="+mj-ea"/>
              </a:rPr>
              <a:t>You can find many people running along the river in the morning.</a:t>
            </a:r>
            <a:endParaRPr lang="zh-CN" altLang="en-US" sz="2800" b="1" dirty="0"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30275" y="996950"/>
            <a:ext cx="7512050" cy="17764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latin typeface="+mj-lt"/>
                <a:ea typeface="+mj-ea"/>
              </a:rPr>
              <a:t>【</a:t>
            </a:r>
            <a:r>
              <a:rPr lang="zh-CN" altLang="en-US" sz="2400" b="1" dirty="0">
                <a:latin typeface="+mj-lt"/>
                <a:ea typeface="+mj-ea"/>
              </a:rPr>
              <a:t>拓展</a:t>
            </a:r>
            <a:r>
              <a:rPr lang="en-US" altLang="zh-CN" sz="2400" b="1" dirty="0">
                <a:latin typeface="+mj-lt"/>
                <a:ea typeface="+mj-ea"/>
              </a:rPr>
              <a:t>】</a:t>
            </a:r>
            <a:r>
              <a:rPr lang="en-US" altLang="zh-CN" sz="2800" b="1" dirty="0">
                <a:latin typeface="+mj-lt"/>
                <a:ea typeface="+mj-ea"/>
              </a:rPr>
              <a:t>find sb. do </a:t>
            </a:r>
            <a:r>
              <a:rPr lang="en-US" altLang="zh-CN" sz="2800" b="1" dirty="0" err="1">
                <a:latin typeface="+mj-lt"/>
                <a:ea typeface="+mj-ea"/>
              </a:rPr>
              <a:t>sth</a:t>
            </a:r>
            <a:r>
              <a:rPr lang="en-US" altLang="zh-CN" sz="2800" b="1" dirty="0">
                <a:latin typeface="+mj-lt"/>
                <a:ea typeface="+mj-ea"/>
              </a:rPr>
              <a:t>.</a:t>
            </a:r>
            <a:r>
              <a:rPr lang="zh-CN" altLang="en-US" sz="2400" b="1" dirty="0">
                <a:latin typeface="+mj-lt"/>
                <a:ea typeface="+mj-ea"/>
              </a:rPr>
              <a:t>意为“发现某人做了某事”，表示发现某人做事的全过程，即动作全部完成或表示发现某人反复地、多次做某事。</a:t>
            </a:r>
          </a:p>
        </p:txBody>
      </p:sp>
      <p:sp>
        <p:nvSpPr>
          <p:cNvPr id="3" name="矩形 2"/>
          <p:cNvSpPr/>
          <p:nvPr/>
        </p:nvSpPr>
        <p:spPr>
          <a:xfrm>
            <a:off x="930275" y="3124200"/>
            <a:ext cx="7512050" cy="981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6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+mj-lt"/>
                <a:ea typeface="+mj-ea"/>
              </a:rPr>
              <a:t>与</a:t>
            </a:r>
            <a:r>
              <a:rPr lang="en-US" altLang="zh-CN" sz="2800" b="1" dirty="0">
                <a:latin typeface="+mj-lt"/>
                <a:ea typeface="+mj-ea"/>
              </a:rPr>
              <a:t>find</a:t>
            </a:r>
            <a:r>
              <a:rPr lang="zh-CN" altLang="en-US" sz="2400" b="1" dirty="0">
                <a:latin typeface="+mj-lt"/>
                <a:ea typeface="+mj-ea"/>
              </a:rPr>
              <a:t>用法类似的感官动词或短语动词还有：</a:t>
            </a:r>
            <a:r>
              <a:rPr lang="en-US" altLang="zh-CN" sz="2800" b="1" dirty="0">
                <a:latin typeface="+mj-lt"/>
                <a:ea typeface="+mj-ea"/>
              </a:rPr>
              <a:t>watch</a:t>
            </a:r>
            <a:r>
              <a:rPr lang="zh-CN" altLang="en-US" sz="2800" b="1" dirty="0">
                <a:latin typeface="+mj-lt"/>
                <a:ea typeface="+mj-ea"/>
              </a:rPr>
              <a:t>，</a:t>
            </a:r>
            <a:r>
              <a:rPr lang="en-US" altLang="zh-CN" sz="2800" b="1" dirty="0">
                <a:latin typeface="+mj-lt"/>
                <a:ea typeface="+mj-ea"/>
              </a:rPr>
              <a:t>see</a:t>
            </a:r>
            <a:r>
              <a:rPr lang="zh-CN" altLang="en-US" sz="2800" b="1" dirty="0">
                <a:latin typeface="+mj-lt"/>
                <a:ea typeface="+mj-ea"/>
              </a:rPr>
              <a:t>，</a:t>
            </a:r>
            <a:r>
              <a:rPr lang="en-US" altLang="zh-CN" sz="2800" b="1" dirty="0">
                <a:latin typeface="+mj-lt"/>
                <a:ea typeface="+mj-ea"/>
              </a:rPr>
              <a:t>hear</a:t>
            </a:r>
            <a:r>
              <a:rPr lang="zh-CN" altLang="en-US" sz="2800" b="1" dirty="0">
                <a:latin typeface="+mj-lt"/>
                <a:ea typeface="+mj-ea"/>
              </a:rPr>
              <a:t>，</a:t>
            </a:r>
            <a:r>
              <a:rPr lang="en-US" altLang="zh-CN" sz="2800" b="1" dirty="0">
                <a:latin typeface="+mj-lt"/>
                <a:ea typeface="+mj-ea"/>
              </a:rPr>
              <a:t>look at</a:t>
            </a:r>
            <a:r>
              <a:rPr lang="zh-CN" altLang="en-US" sz="2800" b="1" dirty="0">
                <a:latin typeface="+mj-lt"/>
                <a:ea typeface="+mj-ea"/>
              </a:rPr>
              <a:t>，</a:t>
            </a:r>
            <a:r>
              <a:rPr lang="en-US" altLang="zh-CN" sz="2800" b="1" dirty="0">
                <a:latin typeface="+mj-lt"/>
                <a:ea typeface="+mj-ea"/>
              </a:rPr>
              <a:t>listen to</a:t>
            </a:r>
            <a:r>
              <a:rPr lang="zh-CN" altLang="en-US" sz="2400" b="1" dirty="0">
                <a:latin typeface="+mj-lt"/>
                <a:ea typeface="+mj-ea"/>
              </a:rPr>
              <a:t>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4725" y="396875"/>
            <a:ext cx="73310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6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ea typeface="+mj-ea"/>
              </a:rPr>
              <a:t>look through</a:t>
            </a:r>
            <a:r>
              <a:rPr lang="zh-CN" altLang="en-US" sz="2400" b="1" dirty="0">
                <a:latin typeface="+mj-lt"/>
                <a:ea typeface="+mj-ea"/>
              </a:rPr>
              <a:t>意为“浏览；快速查看”，为“动词</a:t>
            </a:r>
            <a:r>
              <a:rPr lang="en-US" altLang="zh-CN" sz="2400" b="1" dirty="0">
                <a:latin typeface="+mj-lt"/>
                <a:ea typeface="+mj-ea"/>
              </a:rPr>
              <a:t>+</a:t>
            </a:r>
            <a:r>
              <a:rPr lang="zh-CN" altLang="en-US" sz="2400" b="1" dirty="0">
                <a:latin typeface="+mj-lt"/>
                <a:ea typeface="+mj-ea"/>
              </a:rPr>
              <a:t>介词”短语，后面接物。</a:t>
            </a:r>
          </a:p>
        </p:txBody>
      </p:sp>
      <p:sp>
        <p:nvSpPr>
          <p:cNvPr id="3" name="矩形 2"/>
          <p:cNvSpPr/>
          <p:nvPr/>
        </p:nvSpPr>
        <p:spPr>
          <a:xfrm>
            <a:off x="974725" y="1498600"/>
            <a:ext cx="7585075" cy="30162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38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+mj-lt"/>
                <a:ea typeface="+mj-ea"/>
              </a:rPr>
              <a:t>与</a:t>
            </a:r>
            <a:r>
              <a:rPr lang="en-US" altLang="zh-CN" sz="2800" b="1" dirty="0">
                <a:latin typeface="+mj-lt"/>
                <a:ea typeface="+mj-ea"/>
              </a:rPr>
              <a:t>look</a:t>
            </a:r>
            <a:r>
              <a:rPr lang="zh-CN" altLang="en-US" sz="2400" b="1" dirty="0">
                <a:latin typeface="+mj-lt"/>
                <a:ea typeface="+mj-ea"/>
              </a:rPr>
              <a:t>相关的短语：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lnSpc>
                <a:spcPts val="38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ea typeface="+mj-ea"/>
              </a:rPr>
              <a:t>look up</a:t>
            </a:r>
            <a:r>
              <a:rPr lang="zh-CN" altLang="en-US" sz="2400" b="1" dirty="0">
                <a:latin typeface="+mj-lt"/>
                <a:ea typeface="+mj-ea"/>
              </a:rPr>
              <a:t>向上看；查阅          </a:t>
            </a:r>
            <a:r>
              <a:rPr lang="en-US" altLang="zh-CN" sz="2800" b="1" dirty="0">
                <a:latin typeface="+mj-lt"/>
                <a:ea typeface="+mj-ea"/>
              </a:rPr>
              <a:t>look over</a:t>
            </a:r>
            <a:r>
              <a:rPr lang="zh-CN" altLang="en-US" sz="2400" b="1" dirty="0">
                <a:latin typeface="+mj-lt"/>
                <a:ea typeface="+mj-ea"/>
              </a:rPr>
              <a:t>检查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lnSpc>
                <a:spcPts val="38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ea typeface="+mj-ea"/>
              </a:rPr>
              <a:t>look out </a:t>
            </a:r>
            <a:r>
              <a:rPr lang="zh-CN" altLang="en-US" sz="2400" b="1" dirty="0">
                <a:latin typeface="+mj-lt"/>
                <a:ea typeface="+mj-ea"/>
              </a:rPr>
              <a:t>小心                      </a:t>
            </a:r>
            <a:r>
              <a:rPr lang="en-US" altLang="zh-CN" sz="2800" b="1" dirty="0" smtClean="0">
                <a:latin typeface="+mj-lt"/>
                <a:ea typeface="+mj-ea"/>
              </a:rPr>
              <a:t>look </a:t>
            </a:r>
            <a:r>
              <a:rPr lang="en-US" altLang="zh-CN" sz="2800" b="1" dirty="0">
                <a:latin typeface="+mj-lt"/>
                <a:ea typeface="+mj-ea"/>
              </a:rPr>
              <a:t>through </a:t>
            </a:r>
            <a:r>
              <a:rPr lang="zh-CN" altLang="en-US" sz="2400" b="1" dirty="0">
                <a:latin typeface="+mj-lt"/>
                <a:ea typeface="+mj-ea"/>
              </a:rPr>
              <a:t>浏览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lnSpc>
                <a:spcPts val="38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ea typeface="+mj-ea"/>
              </a:rPr>
              <a:t>look for </a:t>
            </a:r>
            <a:r>
              <a:rPr lang="zh-CN" altLang="en-US" sz="2400" b="1" dirty="0">
                <a:latin typeface="+mj-lt"/>
                <a:ea typeface="+mj-ea"/>
              </a:rPr>
              <a:t>寻找                       </a:t>
            </a:r>
            <a:r>
              <a:rPr lang="en-US" altLang="zh-CN" sz="2800" b="1" dirty="0" smtClean="0">
                <a:latin typeface="+mj-lt"/>
                <a:ea typeface="+mj-ea"/>
              </a:rPr>
              <a:t>look </a:t>
            </a:r>
            <a:r>
              <a:rPr lang="en-US" altLang="zh-CN" sz="2800" b="1" dirty="0">
                <a:latin typeface="+mj-lt"/>
                <a:ea typeface="+mj-ea"/>
              </a:rPr>
              <a:t>after </a:t>
            </a:r>
            <a:r>
              <a:rPr lang="zh-CN" altLang="en-US" sz="2400" b="1" dirty="0">
                <a:latin typeface="+mj-lt"/>
                <a:ea typeface="+mj-ea"/>
              </a:rPr>
              <a:t>照顾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lnSpc>
                <a:spcPts val="38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ea typeface="+mj-ea"/>
              </a:rPr>
              <a:t>look like</a:t>
            </a:r>
            <a:r>
              <a:rPr lang="zh-CN" altLang="en-US" sz="2400" b="1" dirty="0">
                <a:latin typeface="+mj-lt"/>
                <a:ea typeface="+mj-ea"/>
              </a:rPr>
              <a:t>看起来像              </a:t>
            </a:r>
            <a:r>
              <a:rPr lang="zh-CN" altLang="en-US" sz="2400" b="1" dirty="0" smtClean="0">
                <a:latin typeface="+mj-lt"/>
                <a:ea typeface="+mj-ea"/>
              </a:rPr>
              <a:t> </a:t>
            </a:r>
            <a:r>
              <a:rPr lang="en-US" altLang="zh-CN" sz="2800" b="1" dirty="0">
                <a:latin typeface="+mj-lt"/>
                <a:ea typeface="+mj-ea"/>
              </a:rPr>
              <a:t>look around</a:t>
            </a:r>
            <a:r>
              <a:rPr lang="zh-CN" altLang="en-US" sz="2400" b="1" dirty="0">
                <a:latin typeface="+mj-lt"/>
                <a:ea typeface="+mj-ea"/>
              </a:rPr>
              <a:t>向四周看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lnSpc>
                <a:spcPts val="38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ea typeface="+mj-ea"/>
              </a:rPr>
              <a:t>look down on</a:t>
            </a:r>
            <a:r>
              <a:rPr lang="zh-CN" altLang="en-US" sz="2400" b="1" dirty="0">
                <a:latin typeface="+mj-lt"/>
                <a:ea typeface="+mj-ea"/>
              </a:rPr>
              <a:t>轻视；看不起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1488" y="596900"/>
            <a:ext cx="67357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</a:rPr>
              <a:t>4. 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</a:rPr>
              <a:t>Although</a:t>
            </a:r>
            <a:r>
              <a:rPr lang="en-US" altLang="zh-CN" sz="2800" b="1" dirty="0">
                <a:latin typeface="+mj-lt"/>
              </a:rPr>
              <a:t> she’s wrong, it’s not a big deal.</a:t>
            </a:r>
            <a:endParaRPr lang="zh-CN" altLang="en-US" sz="2800" b="1" dirty="0"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4225" y="1257300"/>
            <a:ext cx="7696200" cy="2144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ea typeface="+mj-ea"/>
              </a:rPr>
              <a:t>although</a:t>
            </a:r>
            <a:r>
              <a:rPr lang="zh-CN" altLang="en-US" sz="2400" b="1" dirty="0">
                <a:latin typeface="+mj-lt"/>
                <a:ea typeface="+mj-ea"/>
              </a:rPr>
              <a:t>意为“虽然</a:t>
            </a:r>
            <a:r>
              <a:rPr lang="en-US" altLang="zh-CN" sz="2400" b="1" dirty="0">
                <a:latin typeface="+mj-lt"/>
                <a:ea typeface="+mj-ea"/>
              </a:rPr>
              <a:t>; </a:t>
            </a:r>
            <a:r>
              <a:rPr lang="zh-CN" altLang="en-US" sz="2400" b="1" dirty="0">
                <a:latin typeface="+mj-lt"/>
                <a:ea typeface="+mj-ea"/>
              </a:rPr>
              <a:t>尽管</a:t>
            </a:r>
            <a:r>
              <a:rPr lang="en-US" altLang="zh-CN" sz="2400" b="1" dirty="0">
                <a:latin typeface="+mj-lt"/>
                <a:ea typeface="+mj-ea"/>
              </a:rPr>
              <a:t>; </a:t>
            </a:r>
            <a:r>
              <a:rPr lang="zh-CN" altLang="en-US" sz="2400" b="1" dirty="0">
                <a:latin typeface="+mj-lt"/>
                <a:ea typeface="+mj-ea"/>
              </a:rPr>
              <a:t>即使”</a:t>
            </a:r>
            <a:r>
              <a:rPr lang="en-US" altLang="zh-CN" sz="2400" b="1" dirty="0">
                <a:latin typeface="+mj-lt"/>
                <a:ea typeface="+mj-ea"/>
              </a:rPr>
              <a:t>,</a:t>
            </a:r>
            <a:r>
              <a:rPr lang="zh-CN" altLang="en-US" sz="2400" b="1" dirty="0">
                <a:latin typeface="+mj-lt"/>
                <a:ea typeface="+mj-ea"/>
              </a:rPr>
              <a:t>引导让步状语从句。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lnSpc>
                <a:spcPts val="4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ea typeface="+mj-ea"/>
              </a:rPr>
              <a:t>although/though</a:t>
            </a:r>
            <a:r>
              <a:rPr lang="zh-CN" altLang="en-US" sz="2400" b="1" dirty="0">
                <a:latin typeface="+mj-lt"/>
                <a:ea typeface="+mj-ea"/>
              </a:rPr>
              <a:t>作连词，意为“虽然；尽管”，这两个词都不能与</a:t>
            </a:r>
            <a:r>
              <a:rPr lang="en-US" altLang="zh-CN" sz="2800" b="1" dirty="0">
                <a:latin typeface="+mj-lt"/>
                <a:ea typeface="+mj-ea"/>
              </a:rPr>
              <a:t>but</a:t>
            </a:r>
            <a:r>
              <a:rPr lang="zh-CN" altLang="en-US" sz="2400" b="1" dirty="0">
                <a:latin typeface="+mj-lt"/>
                <a:ea typeface="+mj-ea"/>
              </a:rPr>
              <a:t>连用，即用了</a:t>
            </a:r>
            <a:r>
              <a:rPr lang="en-US" altLang="zh-CN" sz="2800" b="1" dirty="0">
                <a:latin typeface="+mj-lt"/>
                <a:ea typeface="+mj-ea"/>
              </a:rPr>
              <a:t>although/ though</a:t>
            </a:r>
            <a:r>
              <a:rPr lang="zh-CN" altLang="en-US" sz="2400" b="1" dirty="0">
                <a:latin typeface="+mj-lt"/>
                <a:ea typeface="+mj-ea"/>
              </a:rPr>
              <a:t>就不能再用</a:t>
            </a:r>
            <a:r>
              <a:rPr lang="en-US" altLang="zh-CN" sz="2800" b="1" dirty="0">
                <a:latin typeface="+mj-lt"/>
                <a:ea typeface="+mj-ea"/>
              </a:rPr>
              <a:t>but</a:t>
            </a:r>
            <a:r>
              <a:rPr lang="zh-CN" altLang="en-US" sz="2400" b="1" dirty="0">
                <a:latin typeface="+mj-lt"/>
                <a:ea typeface="+mj-ea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777875" y="3476625"/>
            <a:ext cx="8043863" cy="1041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7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+mj-lt"/>
                <a:ea typeface="+mj-ea"/>
              </a:rPr>
              <a:t>尽管他很穷，但他总是乐于助人。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lnSpc>
                <a:spcPts val="37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j-lt"/>
                <a:ea typeface="+mj-ea"/>
              </a:rPr>
              <a:t>Although he is very poor, he is ready to help others.</a:t>
            </a:r>
            <a:endParaRPr lang="zh-CN" altLang="en-US" sz="2800" b="1" dirty="0"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938" y="2174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87"/>
          <p:cNvSpPr>
            <a:spLocks noChangeArrowheads="1"/>
          </p:cNvSpPr>
          <p:nvPr/>
        </p:nvSpPr>
        <p:spPr bwMode="auto">
          <a:xfrm>
            <a:off x="1481138" y="420688"/>
            <a:ext cx="1887537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Exercise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81088" y="1087438"/>
            <a:ext cx="7431087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j-lt"/>
                <a:ea typeface="+mj-ea"/>
              </a:rPr>
              <a:t>1. </a:t>
            </a:r>
            <a:r>
              <a:rPr lang="zh-CN" altLang="en-US" sz="2400" b="1" dirty="0">
                <a:solidFill>
                  <a:srgbClr val="000000"/>
                </a:solidFill>
                <a:latin typeface="+mj-lt"/>
                <a:ea typeface="+mj-ea"/>
              </a:rPr>
              <a:t>我父母想让我每天晚上都呆在家里。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+mj-ea"/>
              </a:rPr>
              <a:t>My parents ______ me ____ ______ at home every night.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j-lt"/>
                <a:ea typeface="+mj-ea"/>
              </a:rPr>
              <a:t>2. </a:t>
            </a:r>
            <a:r>
              <a:rPr lang="zh-CN" altLang="en-US" sz="2400" b="1" dirty="0">
                <a:solidFill>
                  <a:srgbClr val="000000"/>
                </a:solidFill>
                <a:latin typeface="+mj-lt"/>
                <a:ea typeface="+mj-ea"/>
              </a:rPr>
              <a:t>我没有足够的钱。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+mj-ea"/>
              </a:rPr>
              <a:t>I ______ have ________ money. </a:t>
            </a:r>
          </a:p>
        </p:txBody>
      </p:sp>
      <p:sp>
        <p:nvSpPr>
          <p:cNvPr id="5" name="矩形 4"/>
          <p:cNvSpPr/>
          <p:nvPr/>
        </p:nvSpPr>
        <p:spPr>
          <a:xfrm>
            <a:off x="3059113" y="1754188"/>
            <a:ext cx="9445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</a:rPr>
              <a:t>want</a:t>
            </a:r>
            <a:endParaRPr lang="zh-CN" alt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08538" y="1754188"/>
            <a:ext cx="17319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</a:rPr>
              <a:t>to      stay </a:t>
            </a:r>
            <a:endParaRPr lang="zh-CN" alt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41450" y="3590925"/>
            <a:ext cx="10064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</a:rPr>
              <a:t>don’t</a:t>
            </a:r>
            <a:endParaRPr lang="zh-CN" alt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13125" y="3548063"/>
            <a:ext cx="1304925" cy="531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7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</a:rPr>
              <a:t>enough</a:t>
            </a:r>
            <a:endParaRPr lang="zh-CN" altLang="en-US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08025" y="1106488"/>
            <a:ext cx="810577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j-lt"/>
                <a:ea typeface="+mj-ea"/>
              </a:rPr>
              <a:t>3. </a:t>
            </a:r>
            <a:r>
              <a:rPr lang="zh-CN" altLang="en-US" sz="2400" b="1" dirty="0">
                <a:solidFill>
                  <a:srgbClr val="000000"/>
                </a:solidFill>
                <a:latin typeface="+mj-lt"/>
                <a:ea typeface="+mj-ea"/>
              </a:rPr>
              <a:t>或许你应该买些新衣服。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+mj-ea"/>
              </a:rPr>
              <a:t>    Maybe you ______ _____ some new clothes.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j-lt"/>
                <a:ea typeface="+mj-ea"/>
              </a:rPr>
              <a:t>4. </a:t>
            </a:r>
            <a:r>
              <a:rPr lang="zh-CN" altLang="en-US" sz="2400" b="1" dirty="0">
                <a:solidFill>
                  <a:srgbClr val="000000"/>
                </a:solidFill>
                <a:latin typeface="+mj-lt"/>
                <a:ea typeface="+mj-ea"/>
              </a:rPr>
              <a:t>你可以给他一张球赛的票。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+mj-ea"/>
              </a:rPr>
              <a:t>    You ______ give him a ticket ____ a ball game. </a:t>
            </a:r>
          </a:p>
        </p:txBody>
      </p:sp>
      <p:sp>
        <p:nvSpPr>
          <p:cNvPr id="3" name="矩形 2"/>
          <p:cNvSpPr/>
          <p:nvPr/>
        </p:nvSpPr>
        <p:spPr>
          <a:xfrm>
            <a:off x="2905125" y="1754188"/>
            <a:ext cx="20542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</a:rPr>
              <a:t>should   buy</a:t>
            </a:r>
            <a:endParaRPr lang="zh-CN" alt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55788" y="2967038"/>
            <a:ext cx="10223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</a:rPr>
              <a:t>could</a:t>
            </a:r>
            <a:endParaRPr lang="zh-CN" alt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00788" y="2873905"/>
            <a:ext cx="4841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</a:rPr>
              <a:t>to</a:t>
            </a:r>
            <a:endParaRPr lang="zh-CN" altLang="en-US" sz="28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416175" y="3479800"/>
            <a:ext cx="42751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j-lt"/>
              </a:rPr>
              <a:t>have to study too much</a:t>
            </a:r>
          </a:p>
        </p:txBody>
      </p:sp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8963" y="1096963"/>
            <a:ext cx="52292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70038" y="3948113"/>
            <a:ext cx="58848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j-lt"/>
              </a:rPr>
              <a:t>have too much homework</a:t>
            </a:r>
          </a:p>
        </p:txBody>
      </p:sp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74938" y="655638"/>
            <a:ext cx="346392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63713" y="4098925"/>
            <a:ext cx="5616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j-lt"/>
              </a:rPr>
              <a:t>hang out with my friends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663" y="298450"/>
            <a:ext cx="54006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90775" y="674688"/>
            <a:ext cx="4491038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76413" y="4030663"/>
            <a:ext cx="56165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j-lt"/>
              </a:rPr>
              <a:t>argue with friends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点击画面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00425" y="4322763"/>
            <a:ext cx="24749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http://img02.tooopen.com/downs/images/2010/7/27/sy_2010072720542038505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87625" y="898525"/>
            <a:ext cx="3965575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9588" y="384175"/>
            <a:ext cx="28860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2017春下\上课课件\人八英\resource\u4\jpg\u4A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52950" y="776288"/>
            <a:ext cx="3524250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E:\2017春下\上课课件\人八英\resource\u4\jpg\u4A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27125" y="776288"/>
            <a:ext cx="3478213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4"/>
          <p:cNvGrpSpPr/>
          <p:nvPr/>
        </p:nvGrpSpPr>
        <p:grpSpPr bwMode="auto">
          <a:xfrm>
            <a:off x="403225" y="458788"/>
            <a:ext cx="838200" cy="584200"/>
            <a:chOff x="449580" y="517058"/>
            <a:chExt cx="838200" cy="584775"/>
          </a:xfrm>
        </p:grpSpPr>
        <p:sp>
          <p:nvSpPr>
            <p:cNvPr id="3" name="椭圆 2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9222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049338" y="246063"/>
            <a:ext cx="795496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+mj-lt"/>
                <a:cs typeface="Times New Roman" panose="02020603050405020304" pitchFamily="18" charset="0"/>
              </a:rPr>
              <a:t>Look at these problems. Do you think they are serious or not? Write them in the appropriate box.</a:t>
            </a:r>
            <a:endParaRPr lang="zh-CN" altLang="en-US" sz="2400" dirty="0">
              <a:latin typeface="+mj-l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5613" y="1290638"/>
            <a:ext cx="8383587" cy="34032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zh-CN" sz="2400" b="1" dirty="0" smtClean="0">
                <a:latin typeface="+mj-lt"/>
              </a:rPr>
              <a:t>I have to study too much so I don’t get enough sleep.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b="1" dirty="0" smtClean="0">
                <a:latin typeface="+mj-lt"/>
              </a:rPr>
              <a:t>2. I have too much homework so I don’t have any free time to do things I like.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b="1" dirty="0" smtClean="0">
                <a:latin typeface="+mj-lt"/>
              </a:rPr>
              <a:t>3. My parents don’t allow me to hang out with my friends.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b="1" dirty="0" smtClean="0">
                <a:latin typeface="+mj-lt"/>
              </a:rPr>
              <a:t>4. I have too many after-school classes.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b="1" dirty="0" smtClean="0">
                <a:latin typeface="+mj-lt"/>
              </a:rPr>
              <a:t>5. I got into a fight with my best friend.</a:t>
            </a:r>
            <a:endParaRPr lang="zh-CN" altLang="en-US" sz="24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1372</Words>
  <Application>Microsoft Office PowerPoint</Application>
  <PresentationFormat>全屏显示(16:9)</PresentationFormat>
  <Paragraphs>166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黑体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2016-01-14T07:05:00Z</dcterms:created>
  <dcterms:modified xsi:type="dcterms:W3CDTF">2023-01-16T18:08:58Z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B256AB6CB2874E9DA42999F9266A0E4A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