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88" r:id="rId2"/>
    <p:sldId id="327" r:id="rId3"/>
    <p:sldId id="330" r:id="rId4"/>
    <p:sldId id="310" r:id="rId5"/>
    <p:sldId id="328" r:id="rId6"/>
    <p:sldId id="338" r:id="rId7"/>
    <p:sldId id="329" r:id="rId8"/>
    <p:sldId id="342" r:id="rId9"/>
    <p:sldId id="339" r:id="rId10"/>
    <p:sldId id="345" r:id="rId11"/>
    <p:sldId id="340" r:id="rId12"/>
    <p:sldId id="343" r:id="rId13"/>
    <p:sldId id="344" r:id="rId14"/>
    <p:sldId id="32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FF0000"/>
    <a:srgbClr val="FF6E15"/>
    <a:srgbClr val="0000FF"/>
    <a:srgbClr val="F3F3F3"/>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46" autoAdjust="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p>
        </p:txBody>
      </p:sp>
      <p:sp>
        <p:nvSpPr>
          <p:cNvPr id="17412"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cmpd="sng">
            <a:noFill/>
            <a:miter lim="800000"/>
          </a:ln>
          <a:effectLst/>
        </p:spPr>
        <p:txBody>
          <a:bodyPr vert="horz" wrap="square" lIns="91440" tIns="45720" rIns="91440" bIns="45720" numCol="1" anchor="ctr"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4F5A4B81-6BE0-466D-9F4A-D028A06FBFA6}" type="slidenum">
              <a:rPr lang="zh-CN" altLang="en-US"/>
              <a:t>‹#›</a:t>
            </a:fld>
            <a:endParaRPr lang="en-US">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endParaRPr>
          </a:p>
        </p:txBody>
      </p:sp>
      <p:sp>
        <p:nvSpPr>
          <p:cNvPr id="184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19AC15-74ED-4BE4-9A6B-324DD43AB5A4}" type="slidenum">
              <a:rPr lang="zh-CN" altLang="en-US" smtClean="0"/>
              <a:t>4</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94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640DB1-5737-4EC7-B8C2-186F46D449F4}" type="slidenum">
              <a:rPr lang="zh-CN" altLang="en-US" smtClean="0"/>
              <a:t>6</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04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E1D824-43B1-42F7-B9BA-19EF0200C076}" type="slidenum">
              <a:rPr lang="zh-CN" altLang="en-US" smtClean="0"/>
              <a:t>9</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15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ACF68F-A1DF-463D-BDC1-5756CB7B5BEB}" type="slidenum">
              <a:rPr lang="zh-CN" altLang="en-US" smtClean="0"/>
              <a:t>10</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p:sp>
      <p:sp>
        <p:nvSpPr>
          <p:cNvPr id="225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25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F24A0A-CB56-40F9-B8DE-C31853275408}" type="slidenum">
              <a:rPr lang="zh-CN" altLang="en-US" smtClean="0"/>
              <a:t>11</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p:sp>
      <p:sp>
        <p:nvSpPr>
          <p:cNvPr id="235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35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148731-F900-4BBE-ADDE-1F11CD23FC60}" type="slidenum">
              <a:rPr lang="zh-CN" altLang="en-US" smtClean="0"/>
              <a:t>12</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45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3975D-B18A-47C5-A177-9C6F9CACB3B5}" type="slidenum">
              <a:rPr lang="zh-CN" altLang="en-US" smtClean="0"/>
              <a:t>13</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5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33E7AF-6B84-4E20-ADE8-0C2B476CB0F8}" type="slidenum">
              <a:rPr lang="zh-CN" altLang="en-US" smtClean="0"/>
              <a:t>14</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7DAF8C-F034-4567-850F-039EFD6DCEAC}"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071003-E5D5-4401-891A-DD728FB0BBF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DAF8C-F034-4567-850F-039EFD6DCEAC}" type="datetimeFigureOut">
              <a:rPr lang="zh-CN" altLang="en-US" smtClean="0"/>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71003-E5D5-4401-891A-DD728FB0BBF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28909;&#36523;&#27468;&#26354;&#65306;IsThisYorkStreet&#65311;.sw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dministrator\Desktop\Unit5%20&#31532;2&#35838;&#26102;&#25945;&#23398;&#35838;&#20214;\Unit5PartALetstalk&#35838;&#25991;&#24405;&#38899;.mp3" TargetMode="External"/><Relationship Id="rId1" Type="http://schemas.microsoft.com/office/2007/relationships/media" Target="file:///C:\Users\Administrator\Desktop\Unit5%20&#31532;2&#35838;&#26102;&#25945;&#23398;&#35838;&#20214;\Unit5PartALetstalk&#35838;&#25991;&#24405;&#38899;.mp3"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Unit5PartALet&#8217;stalk&#35838;&#25991;&#21160;&#30011;h264_720x576_800k.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5"/>
          <p:cNvSpPr txBox="1">
            <a:spLocks noChangeArrowheads="1"/>
          </p:cNvSpPr>
          <p:nvPr/>
        </p:nvSpPr>
        <p:spPr bwMode="auto">
          <a:xfrm>
            <a:off x="340023" y="1052736"/>
            <a:ext cx="83581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a:latin typeface="楷体" panose="02010609060101010101" pitchFamily="49" charset="-122"/>
                <a:ea typeface="楷体" panose="02010609060101010101" pitchFamily="49" charset="-122"/>
              </a:rPr>
              <a:t>陕旅版英语五年级上</a:t>
            </a:r>
            <a:r>
              <a:rPr lang="zh-CN" altLang="en-US" sz="3600" b="1" dirty="0" smtClean="0">
                <a:latin typeface="楷体" panose="02010609060101010101" pitchFamily="49" charset="-122"/>
                <a:ea typeface="楷体" panose="02010609060101010101" pitchFamily="49" charset="-122"/>
              </a:rPr>
              <a:t>册</a:t>
            </a:r>
            <a:endParaRPr lang="en-US" altLang="zh-CN" sz="3600" b="1" dirty="0" smtClean="0">
              <a:latin typeface="楷体" panose="02010609060101010101" pitchFamily="49" charset="-122"/>
              <a:ea typeface="楷体" panose="02010609060101010101" pitchFamily="49" charset="-122"/>
            </a:endParaRPr>
          </a:p>
          <a:p>
            <a:pPr algn="ctr" eaLnBrk="1" hangingPunct="1"/>
            <a:endParaRPr lang="en-US" altLang="zh-CN" sz="3600" b="1" dirty="0">
              <a:latin typeface="楷体" panose="02010609060101010101" pitchFamily="49" charset="-122"/>
              <a:ea typeface="楷体" panose="02010609060101010101" pitchFamily="49" charset="-122"/>
            </a:endParaRPr>
          </a:p>
          <a:p>
            <a:pPr algn="ctr" eaLnBrk="1" hangingPunct="1"/>
            <a:r>
              <a:rPr lang="en-US" altLang="zh-CN" sz="4000" b="1" dirty="0">
                <a:solidFill>
                  <a:srgbClr val="FF0066"/>
                </a:solidFill>
                <a:latin typeface="Times New Roman" panose="02020603050405020304" pitchFamily="18" charset="0"/>
                <a:ea typeface="楷体" panose="02010609060101010101" pitchFamily="49" charset="-122"/>
                <a:cs typeface="Times New Roman" panose="02020603050405020304" pitchFamily="18" charset="0"/>
              </a:rPr>
              <a:t>Unit5 Can You Tell Me the Way to the Supermarket?</a:t>
            </a:r>
          </a:p>
          <a:p>
            <a:pPr algn="ctr" eaLnBrk="1" hangingPunct="1"/>
            <a:r>
              <a:rPr lang="zh-CN" altLang="en-US" sz="4000" b="1" dirty="0">
                <a:solidFill>
                  <a:srgbClr val="FF0066"/>
                </a:solidFill>
                <a:latin typeface="Times New Roman" panose="02020603050405020304" pitchFamily="18" charset="0"/>
                <a:ea typeface="楷体" panose="02010609060101010101" pitchFamily="49" charset="-122"/>
                <a:cs typeface="Times New Roman" panose="02020603050405020304" pitchFamily="18" charset="0"/>
              </a:rPr>
              <a:t>第</a:t>
            </a:r>
            <a:r>
              <a:rPr lang="en-US" altLang="zh-CN" sz="4000" b="1" dirty="0">
                <a:solidFill>
                  <a:srgbClr val="FF0066"/>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4000" b="1" dirty="0">
                <a:solidFill>
                  <a:srgbClr val="FF0066"/>
                </a:solidFill>
                <a:latin typeface="Times New Roman" panose="02020603050405020304" pitchFamily="18" charset="0"/>
                <a:ea typeface="楷体" panose="02010609060101010101" pitchFamily="49" charset="-122"/>
                <a:cs typeface="Times New Roman" panose="02020603050405020304" pitchFamily="18" charset="0"/>
              </a:rPr>
              <a:t>课时</a:t>
            </a:r>
            <a:r>
              <a:rPr lang="en-US" altLang="zh-CN" sz="4000" b="1" dirty="0">
                <a:solidFill>
                  <a:srgbClr val="FF0066"/>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4000" b="1" dirty="0">
              <a:solidFill>
                <a:srgbClr val="FF0066"/>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p:nvPr/>
        </p:nvSpPr>
        <p:spPr>
          <a:xfrm>
            <a:off x="3129152" y="5661248"/>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9"/>
          <p:cNvSpPr txBox="1">
            <a:spLocks noChangeArrowheads="1"/>
          </p:cNvSpPr>
          <p:nvPr/>
        </p:nvSpPr>
        <p:spPr bwMode="auto">
          <a:xfrm>
            <a:off x="285750" y="714375"/>
            <a:ext cx="8072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4400" b="1" dirty="0">
                <a:solidFill>
                  <a:srgbClr val="FF0066"/>
                </a:solidFill>
                <a:latin typeface="Comic Sans MS" panose="030F0702030302020204" pitchFamily="66" charset="0"/>
                <a:ea typeface="宋体" panose="02010600030101010101" pitchFamily="2" charset="-122"/>
              </a:rPr>
              <a:t>Summary</a:t>
            </a:r>
          </a:p>
        </p:txBody>
      </p:sp>
      <p:sp>
        <p:nvSpPr>
          <p:cNvPr id="3" name="TextBox 5"/>
          <p:cNvSpPr txBox="1">
            <a:spLocks noChangeArrowheads="1"/>
          </p:cNvSpPr>
          <p:nvPr/>
        </p:nvSpPr>
        <p:spPr bwMode="auto">
          <a:xfrm>
            <a:off x="857250" y="1500188"/>
            <a:ext cx="74295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3200" dirty="0">
                <a:ea typeface="宋体" panose="02010600030101010101" pitchFamily="2" charset="-122"/>
              </a:rPr>
              <a:t>问路指路用语</a:t>
            </a:r>
            <a:r>
              <a:rPr lang="en-US" altLang="zh-CN" sz="3200" dirty="0">
                <a:ea typeface="宋体" panose="02010600030101010101" pitchFamily="2" charset="-122"/>
              </a:rPr>
              <a:t>:</a:t>
            </a:r>
          </a:p>
          <a:p>
            <a:pPr eaLnBrk="1" hangingPunct="1"/>
            <a:r>
              <a:rPr lang="en-US" altLang="zh-CN" sz="2800" dirty="0">
                <a:solidFill>
                  <a:srgbClr val="FF0066"/>
                </a:solidFill>
                <a:ea typeface="宋体" panose="02010600030101010101" pitchFamily="2" charset="-122"/>
              </a:rPr>
              <a:t>—Can you tell me the way to the…?</a:t>
            </a:r>
          </a:p>
          <a:p>
            <a:pPr eaLnBrk="1" hangingPunct="1"/>
            <a:r>
              <a:rPr lang="zh-CN" altLang="en-US" sz="2800" dirty="0">
                <a:ea typeface="宋体" panose="02010600030101010101" pitchFamily="2" charset="-122"/>
              </a:rPr>
              <a:t>你能告诉我去</a:t>
            </a:r>
            <a:r>
              <a:rPr lang="en-US" altLang="zh-CN" sz="2800" dirty="0">
                <a:ea typeface="宋体" panose="02010600030101010101" pitchFamily="2" charset="-122"/>
              </a:rPr>
              <a:t>……</a:t>
            </a:r>
            <a:r>
              <a:rPr lang="zh-CN" altLang="en-US" sz="2800" dirty="0">
                <a:ea typeface="宋体" panose="02010600030101010101" pitchFamily="2" charset="-122"/>
              </a:rPr>
              <a:t>的路吗？</a:t>
            </a:r>
          </a:p>
          <a:p>
            <a:pPr eaLnBrk="1" hangingPunct="1"/>
            <a:r>
              <a:rPr lang="en-US" altLang="zh-CN" sz="2800" dirty="0">
                <a:solidFill>
                  <a:srgbClr val="FF0066"/>
                </a:solidFill>
                <a:ea typeface="宋体" panose="02010600030101010101" pitchFamily="2" charset="-122"/>
              </a:rPr>
              <a:t>—Go along the street and you can see ... on the left / right.</a:t>
            </a:r>
          </a:p>
          <a:p>
            <a:pPr eaLnBrk="1" hangingPunct="1"/>
            <a:r>
              <a:rPr lang="zh-CN" altLang="en-US" sz="2800" dirty="0">
                <a:ea typeface="宋体" panose="02010600030101010101" pitchFamily="2" charset="-122"/>
              </a:rPr>
              <a:t>沿着这条街走，你可以在路左</a:t>
            </a:r>
            <a:r>
              <a:rPr lang="en-US" altLang="zh-CN" sz="2800" dirty="0">
                <a:ea typeface="宋体" panose="02010600030101010101" pitchFamily="2" charset="-122"/>
              </a:rPr>
              <a:t>/</a:t>
            </a:r>
            <a:r>
              <a:rPr lang="zh-CN" altLang="en-US" sz="2800" dirty="0">
                <a:ea typeface="宋体" panose="02010600030101010101" pitchFamily="2" charset="-122"/>
              </a:rPr>
              <a:t>右边看到</a:t>
            </a:r>
            <a:r>
              <a:rPr lang="en-US" altLang="zh-CN" sz="2800" dirty="0">
                <a:ea typeface="宋体" panose="02010600030101010101" pitchFamily="2" charset="-122"/>
              </a:rPr>
              <a:t>…...</a:t>
            </a:r>
            <a:r>
              <a:rPr lang="zh-CN" altLang="en-US" sz="2800" dirty="0">
                <a:ea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3"/>
                                        </p:tgtEl>
                                        <p:attrNameLst>
                                          <p:attrName>style.visibility</p:attrName>
                                        </p:attrNameLst>
                                      </p:cBhvr>
                                      <p:to>
                                        <p:strVal val="visible"/>
                                      </p:to>
                                    </p:set>
                                    <p:anim calcmode="discrete" valueType="clr">
                                      <p:cBhvr override="childStyle">
                                        <p:cTn id="7" dur="80"/>
                                        <p:tgtEl>
                                          <p:spTgt spid="10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gtEl>
                                        <p:attrNameLst>
                                          <p:attrName>fillcolor</p:attrName>
                                        </p:attrNameLst>
                                      </p:cBhvr>
                                      <p:tavLst>
                                        <p:tav tm="0">
                                          <p:val>
                                            <p:clrVal>
                                              <a:schemeClr val="accent2"/>
                                            </p:clrVal>
                                          </p:val>
                                        </p:tav>
                                        <p:tav tm="50000">
                                          <p:val>
                                            <p:clrVal>
                                              <a:schemeClr val="hlink"/>
                                            </p:clrVal>
                                          </p:val>
                                        </p:tav>
                                      </p:tavLst>
                                    </p:anim>
                                    <p:set>
                                      <p:cBhvr>
                                        <p:cTn id="9" dur="80"/>
                                        <p:tgtEl>
                                          <p:spTgt spid="1024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9"/>
          <p:cNvSpPr txBox="1">
            <a:spLocks noChangeArrowheads="1"/>
          </p:cNvSpPr>
          <p:nvPr/>
        </p:nvSpPr>
        <p:spPr bwMode="auto">
          <a:xfrm>
            <a:off x="428625" y="1714500"/>
            <a:ext cx="8072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5400" b="1">
                <a:solidFill>
                  <a:srgbClr val="009900"/>
                </a:solidFill>
                <a:latin typeface="Comic Sans MS" panose="030F0702030302020204" pitchFamily="66" charset="0"/>
                <a:ea typeface="宋体" panose="02010600030101010101" pitchFamily="2" charset="-122"/>
              </a:rPr>
              <a:t>Role play</a:t>
            </a:r>
            <a:endParaRPr lang="zh-CN" altLang="en-US" sz="5400" b="1">
              <a:solidFill>
                <a:srgbClr val="009900"/>
              </a:solidFill>
              <a:latin typeface="Comic Sans MS" panose="030F0702030302020204" pitchFamily="66" charset="0"/>
              <a:ea typeface="宋体" panose="02010600030101010101" pitchFamily="2" charset="-122"/>
            </a:endParaRPr>
          </a:p>
        </p:txBody>
      </p:sp>
      <p:sp>
        <p:nvSpPr>
          <p:cNvPr id="4" name="云形标注 3"/>
          <p:cNvSpPr/>
          <p:nvPr/>
        </p:nvSpPr>
        <p:spPr>
          <a:xfrm>
            <a:off x="5857875" y="3643313"/>
            <a:ext cx="2714625" cy="1803400"/>
          </a:xfrm>
          <a:prstGeom prst="cloudCallout">
            <a:avLst>
              <a:gd name="adj1" fmla="val 68657"/>
              <a:gd name="adj2" fmla="val 65015"/>
            </a:avLst>
          </a:prstGeom>
          <a:no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3316" name="TextBox 4"/>
          <p:cNvSpPr txBox="1">
            <a:spLocks noChangeArrowheads="1"/>
          </p:cNvSpPr>
          <p:nvPr/>
        </p:nvSpPr>
        <p:spPr bwMode="auto">
          <a:xfrm>
            <a:off x="6072188" y="3929063"/>
            <a:ext cx="2571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000" b="1">
                <a:solidFill>
                  <a:srgbClr val="009900"/>
                </a:solidFill>
                <a:ea typeface="宋体" panose="02010600030101010101" pitchFamily="2" charset="-122"/>
                <a:cs typeface="Arial" panose="020B0604020202020204" pitchFamily="34" charset="0"/>
              </a:rPr>
              <a:t>扮演老人的学生在表演时应注意语气及动作要符合身份及年龄特点哦！</a:t>
            </a:r>
          </a:p>
          <a:p>
            <a:pPr eaLnBrk="1" hangingPunct="1"/>
            <a:endParaRPr lang="zh-CN" altLang="en-US" sz="2000" b="1">
              <a:solidFill>
                <a:srgbClr val="009900"/>
              </a:solidFill>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p:cNvSpPr txBox="1">
            <a:spLocks noChangeArrowheads="1"/>
          </p:cNvSpPr>
          <p:nvPr/>
        </p:nvSpPr>
        <p:spPr bwMode="auto">
          <a:xfrm>
            <a:off x="500063" y="2500313"/>
            <a:ext cx="8072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5400" b="1">
                <a:solidFill>
                  <a:srgbClr val="009900"/>
                </a:solidFill>
                <a:latin typeface="Comic Sans MS" panose="030F0702030302020204" pitchFamily="66" charset="0"/>
                <a:ea typeface="宋体" panose="02010600030101010101" pitchFamily="2" charset="-122"/>
              </a:rPr>
              <a:t>Let’s play—</a:t>
            </a:r>
            <a:r>
              <a:rPr lang="zh-CN" altLang="en-US" sz="5400" b="1">
                <a:solidFill>
                  <a:srgbClr val="009900"/>
                </a:solidFill>
                <a:latin typeface="Comic Sans MS" panose="030F0702030302020204" pitchFamily="66" charset="0"/>
                <a:ea typeface="宋体" panose="02010600030101010101" pitchFamily="2" charset="-122"/>
              </a:rPr>
              <a:t>传话游戏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p:cNvSpPr txBox="1">
            <a:spLocks noChangeArrowheads="1"/>
          </p:cNvSpPr>
          <p:nvPr/>
        </p:nvSpPr>
        <p:spPr bwMode="auto">
          <a:xfrm>
            <a:off x="571500" y="571500"/>
            <a:ext cx="8072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5400" b="1" dirty="0">
                <a:solidFill>
                  <a:srgbClr val="009900"/>
                </a:solidFill>
                <a:latin typeface="Comic Sans MS" panose="030F0702030302020204" pitchFamily="66" charset="0"/>
                <a:ea typeface="宋体" panose="02010600030101010101" pitchFamily="2" charset="-122"/>
              </a:rPr>
              <a:t>Pair work</a:t>
            </a:r>
            <a:endParaRPr lang="zh-CN" altLang="en-US" sz="5400" b="1" dirty="0">
              <a:solidFill>
                <a:srgbClr val="009900"/>
              </a:solidFill>
              <a:latin typeface="Comic Sans MS" panose="030F0702030302020204" pitchFamily="66" charset="0"/>
              <a:ea typeface="宋体" panose="02010600030101010101" pitchFamily="2" charset="-122"/>
            </a:endParaRPr>
          </a:p>
        </p:txBody>
      </p:sp>
      <p:sp>
        <p:nvSpPr>
          <p:cNvPr id="3" name="TextBox 7"/>
          <p:cNvSpPr txBox="1">
            <a:spLocks noChangeArrowheads="1"/>
          </p:cNvSpPr>
          <p:nvPr/>
        </p:nvSpPr>
        <p:spPr bwMode="auto">
          <a:xfrm>
            <a:off x="714375" y="1428750"/>
            <a:ext cx="78581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3200" b="1" dirty="0">
                <a:ea typeface="宋体" panose="02010600030101010101" pitchFamily="2" charset="-122"/>
              </a:rPr>
              <a:t>五人为一组，组员拿出各自设计的街区图， 合作完成对话的内容并进行表演。</a:t>
            </a:r>
            <a:endParaRPr lang="en-US" altLang="zh-CN" sz="3200" b="1" dirty="0">
              <a:ea typeface="宋体" panose="02010600030101010101" pitchFamily="2" charset="-122"/>
            </a:endParaRPr>
          </a:p>
          <a:p>
            <a:pPr eaLnBrk="1" hangingPunct="1"/>
            <a:r>
              <a:rPr lang="zh-CN" altLang="en-US" sz="3200" b="1" dirty="0">
                <a:ea typeface="宋体" panose="02010600030101010101" pitchFamily="2" charset="-122"/>
              </a:rPr>
              <a:t>会话内容可参考：</a:t>
            </a:r>
            <a:endParaRPr lang="en-US" altLang="zh-CN" sz="3200" b="1" dirty="0">
              <a:ea typeface="宋体" panose="02010600030101010101" pitchFamily="2" charset="-122"/>
            </a:endParaRPr>
          </a:p>
          <a:p>
            <a:pPr eaLnBrk="1" hangingPunct="1"/>
            <a:r>
              <a:rPr lang="en-US" altLang="zh-CN" sz="2800" dirty="0">
                <a:solidFill>
                  <a:srgbClr val="009900"/>
                </a:solidFill>
                <a:ea typeface="宋体" panose="02010600030101010101" pitchFamily="2" charset="-122"/>
              </a:rPr>
              <a:t>A: Excuse me.</a:t>
            </a:r>
            <a:endParaRPr lang="zh-CN" altLang="en-US" sz="2800" dirty="0">
              <a:solidFill>
                <a:srgbClr val="009900"/>
              </a:solidFill>
              <a:ea typeface="宋体" panose="02010600030101010101" pitchFamily="2" charset="-122"/>
            </a:endParaRPr>
          </a:p>
          <a:p>
            <a:pPr eaLnBrk="1" hangingPunct="1"/>
            <a:r>
              <a:rPr lang="en-US" altLang="zh-CN" sz="2800" dirty="0">
                <a:solidFill>
                  <a:srgbClr val="009900"/>
                </a:solidFill>
                <a:ea typeface="宋体" panose="02010600030101010101" pitchFamily="2" charset="-122"/>
              </a:rPr>
              <a:t>B: Yes? Can I help you?</a:t>
            </a:r>
            <a:endParaRPr lang="zh-CN" altLang="en-US" sz="2800" dirty="0">
              <a:solidFill>
                <a:srgbClr val="009900"/>
              </a:solidFill>
              <a:ea typeface="宋体" panose="02010600030101010101" pitchFamily="2" charset="-122"/>
            </a:endParaRPr>
          </a:p>
          <a:p>
            <a:pPr eaLnBrk="1" hangingPunct="1"/>
            <a:r>
              <a:rPr lang="en-US" altLang="zh-CN" sz="2800" dirty="0">
                <a:solidFill>
                  <a:srgbClr val="009900"/>
                </a:solidFill>
                <a:ea typeface="宋体" panose="02010600030101010101" pitchFamily="2" charset="-122"/>
              </a:rPr>
              <a:t>A: I want to…Is there a…near here?</a:t>
            </a:r>
            <a:endParaRPr lang="zh-CN" altLang="en-US" sz="2800" dirty="0">
              <a:solidFill>
                <a:srgbClr val="009900"/>
              </a:solidFill>
              <a:ea typeface="宋体" panose="02010600030101010101" pitchFamily="2" charset="-122"/>
            </a:endParaRPr>
          </a:p>
          <a:p>
            <a:pPr eaLnBrk="1" hangingPunct="1"/>
            <a:r>
              <a:rPr lang="en-US" altLang="zh-CN" sz="2800" dirty="0">
                <a:solidFill>
                  <a:srgbClr val="009900"/>
                </a:solidFill>
                <a:ea typeface="宋体" panose="02010600030101010101" pitchFamily="2" charset="-122"/>
              </a:rPr>
              <a:t>B: Yes.</a:t>
            </a:r>
            <a:endParaRPr lang="zh-CN" altLang="en-US" sz="2800" dirty="0">
              <a:solidFill>
                <a:srgbClr val="009900"/>
              </a:solidFill>
              <a:ea typeface="宋体" panose="02010600030101010101" pitchFamily="2" charset="-122"/>
            </a:endParaRPr>
          </a:p>
          <a:p>
            <a:pPr eaLnBrk="1" hangingPunct="1"/>
            <a:r>
              <a:rPr lang="en-US" altLang="zh-CN" sz="2800" dirty="0">
                <a:solidFill>
                  <a:srgbClr val="009900"/>
                </a:solidFill>
                <a:ea typeface="宋体" panose="02010600030101010101" pitchFamily="2" charset="-122"/>
              </a:rPr>
              <a:t>A: Where is it?</a:t>
            </a:r>
            <a:endParaRPr lang="zh-CN" altLang="en-US" sz="2800" dirty="0">
              <a:solidFill>
                <a:srgbClr val="009900"/>
              </a:solidFill>
              <a:ea typeface="宋体" panose="02010600030101010101" pitchFamily="2" charset="-122"/>
            </a:endParaRPr>
          </a:p>
          <a:p>
            <a:pPr eaLnBrk="1" hangingPunct="1"/>
            <a:r>
              <a:rPr lang="en-US" altLang="zh-CN" sz="2800" dirty="0">
                <a:solidFill>
                  <a:srgbClr val="009900"/>
                </a:solidFill>
                <a:ea typeface="宋体" panose="02010600030101010101" pitchFamily="2" charset="-122"/>
              </a:rPr>
              <a:t>B: Can you see the…there? The…is…it.</a:t>
            </a:r>
            <a:endParaRPr lang="zh-CN" altLang="en-US" sz="2800" dirty="0">
              <a:solidFill>
                <a:srgbClr val="009900"/>
              </a:solidFill>
              <a:ea typeface="宋体" panose="02010600030101010101" pitchFamily="2" charset="-122"/>
            </a:endParaRPr>
          </a:p>
          <a:p>
            <a:pPr eaLnBrk="1" hangingPunct="1"/>
            <a:r>
              <a:rPr lang="en-US" altLang="zh-CN" sz="2800" dirty="0">
                <a:solidFill>
                  <a:srgbClr val="009900"/>
                </a:solidFill>
                <a:ea typeface="宋体" panose="02010600030101010101" pitchFamily="2" charset="-122"/>
              </a:rPr>
              <a:t>A: Thank you.	</a:t>
            </a:r>
            <a:endParaRPr lang="zh-CN" altLang="en-US" sz="2800" dirty="0">
              <a:solidFill>
                <a:srgbClr val="009900"/>
              </a:solidFill>
              <a:ea typeface="宋体" panose="02010600030101010101" pitchFamily="2" charset="-122"/>
            </a:endParaRPr>
          </a:p>
          <a:p>
            <a:pPr eaLnBrk="1" hangingPunct="1"/>
            <a:r>
              <a:rPr lang="en-US" altLang="zh-CN" sz="2800" dirty="0">
                <a:solidFill>
                  <a:srgbClr val="009900"/>
                </a:solidFill>
                <a:ea typeface="宋体" panose="02010600030101010101" pitchFamily="2" charset="-122"/>
              </a:rPr>
              <a:t>B: You are welcome</a:t>
            </a:r>
            <a:r>
              <a:rPr lang="en-US" altLang="zh-CN" sz="2800" dirty="0" smtClean="0">
                <a:solidFill>
                  <a:srgbClr val="009900"/>
                </a:solidFill>
                <a:ea typeface="宋体" panose="02010600030101010101" pitchFamily="2" charset="-122"/>
              </a:rPr>
              <a:t>. </a:t>
            </a:r>
            <a:endParaRPr lang="en-US" altLang="zh-CN" sz="2800" dirty="0">
              <a:solidFill>
                <a:srgbClr val="0099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3"/>
          <a:srcRect/>
          <a:stretch>
            <a:fillRect/>
          </a:stretch>
        </p:blipFill>
        <p:spPr bwMode="auto">
          <a:xfrm>
            <a:off x="285750" y="312738"/>
            <a:ext cx="8786813"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143000" y="1428750"/>
            <a:ext cx="72866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2800" b="1" dirty="0">
                <a:ea typeface="宋体" panose="02010600030101010101" pitchFamily="2" charset="-122"/>
                <a:cs typeface="Calibri" panose="020F0502020204030204" pitchFamily="34" charset="0"/>
              </a:rPr>
              <a:t>教学目标：</a:t>
            </a:r>
          </a:p>
          <a:p>
            <a:pPr eaLnBrk="0" hangingPunct="0"/>
            <a:r>
              <a:rPr lang="en-US" altLang="zh-CN" sz="2800" dirty="0">
                <a:ea typeface="宋体" panose="02010600030101010101" pitchFamily="2" charset="-122"/>
                <a:cs typeface="Calibri" panose="020F0502020204030204" pitchFamily="34" charset="0"/>
              </a:rPr>
              <a:t>1. </a:t>
            </a:r>
            <a:r>
              <a:rPr lang="zh-CN" altLang="en-US" sz="2800" dirty="0">
                <a:ea typeface="宋体" panose="02010600030101010101" pitchFamily="2" charset="-122"/>
                <a:cs typeface="Calibri" panose="020F0502020204030204" pitchFamily="34" charset="0"/>
              </a:rPr>
              <a:t>能听懂、会说、会用句型：</a:t>
            </a:r>
            <a:r>
              <a:rPr lang="en-US" altLang="zh-CN" sz="2800" dirty="0">
                <a:ea typeface="宋体" panose="02010600030101010101" pitchFamily="2" charset="-122"/>
                <a:cs typeface="Calibri" panose="020F0502020204030204" pitchFamily="34" charset="0"/>
              </a:rPr>
              <a:t>Is	 there a ... near here? Can you tell me the way to...? Go along the ... The ... is beside / behind it. / There is a ... between ... and ... </a:t>
            </a:r>
            <a:r>
              <a:rPr lang="zh-CN" altLang="en-US" sz="2800" dirty="0">
                <a:ea typeface="宋体" panose="02010600030101010101" pitchFamily="2" charset="-122"/>
                <a:cs typeface="Calibri" panose="020F0502020204030204" pitchFamily="34" charset="0"/>
              </a:rPr>
              <a:t>就场所的位置进行问答，并能在日常生活中恰当自如地问路、指路。</a:t>
            </a:r>
          </a:p>
          <a:p>
            <a:pPr eaLnBrk="0" hangingPunct="0"/>
            <a:r>
              <a:rPr lang="en-US" altLang="zh-CN" sz="2800" dirty="0">
                <a:ea typeface="宋体" panose="02010600030101010101" pitchFamily="2" charset="-122"/>
                <a:cs typeface="Calibri" panose="020F0502020204030204" pitchFamily="34" charset="0"/>
              </a:rPr>
              <a:t>2. </a:t>
            </a:r>
            <a:r>
              <a:rPr lang="zh-CN" altLang="en-US" sz="2800" dirty="0">
                <a:ea typeface="宋体" panose="02010600030101010101" pitchFamily="2" charset="-122"/>
                <a:cs typeface="Calibri" panose="020F0502020204030204" pitchFamily="34" charset="0"/>
              </a:rPr>
              <a:t>能够在对话中正确使用礼貌用语。</a:t>
            </a:r>
          </a:p>
          <a:p>
            <a:pPr eaLnBrk="0" hangingPunct="0"/>
            <a:r>
              <a:rPr lang="en-US" altLang="zh-CN" sz="2800" dirty="0">
                <a:ea typeface="宋体" panose="02010600030101010101" pitchFamily="2" charset="-122"/>
                <a:cs typeface="Calibri" panose="020F0502020204030204" pitchFamily="34" charset="0"/>
              </a:rPr>
              <a:t>3. </a:t>
            </a:r>
            <a:r>
              <a:rPr lang="zh-CN" altLang="en-US" sz="2800" dirty="0">
                <a:ea typeface="宋体" panose="02010600030101010101" pitchFamily="2" charset="-122"/>
                <a:cs typeface="Calibri" panose="020F0502020204030204" pitchFamily="34" charset="0"/>
              </a:rPr>
              <a:t>能在教师的带领和组织下，完成</a:t>
            </a:r>
            <a:r>
              <a:rPr lang="en-US" altLang="zh-CN" sz="2800" dirty="0">
                <a:ea typeface="宋体" panose="02010600030101010101" pitchFamily="2" charset="-122"/>
                <a:cs typeface="Calibri" panose="020F0502020204030204" pitchFamily="34" charset="0"/>
              </a:rPr>
              <a:t>Part B Look, find and answer</a:t>
            </a:r>
            <a:r>
              <a:rPr lang="zh-CN" altLang="en-US" sz="2800" dirty="0">
                <a:ea typeface="宋体" panose="02010600030101010101" pitchFamily="2" charset="-122"/>
                <a:cs typeface="Calibri" panose="020F0502020204030204" pitchFamily="34" charset="0"/>
              </a:rPr>
              <a:t>部分的活动。</a:t>
            </a:r>
          </a:p>
        </p:txBody>
      </p:sp>
      <p:sp>
        <p:nvSpPr>
          <p:cNvPr id="4" name="剪去对角的矩形 3"/>
          <p:cNvSpPr/>
          <p:nvPr/>
        </p:nvSpPr>
        <p:spPr>
          <a:xfrm>
            <a:off x="857250" y="1428750"/>
            <a:ext cx="7643813" cy="4643438"/>
          </a:xfrm>
          <a:prstGeom prst="snip2DiagRect">
            <a:avLst/>
          </a:prstGeom>
          <a:noFill/>
          <a:ln>
            <a:solidFill>
              <a:schemeClr val="accent5">
                <a:lumMod val="9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hlinkClick r:id="rId2" action="ppaction://hlinkfile"/>
          </p:cNvPr>
          <p:cNvPicPr>
            <a:picLocks noChangeAspect="1" noChangeArrowheads="1"/>
          </p:cNvPicPr>
          <p:nvPr/>
        </p:nvPicPr>
        <p:blipFill>
          <a:blip r:embed="rId3"/>
          <a:srcRect/>
          <a:stretch>
            <a:fillRect/>
          </a:stretch>
        </p:blipFill>
        <p:spPr bwMode="auto">
          <a:xfrm>
            <a:off x="1123156" y="1933575"/>
            <a:ext cx="64484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8"/>
          <p:cNvSpPr txBox="1">
            <a:spLocks noChangeArrowheads="1"/>
          </p:cNvSpPr>
          <p:nvPr/>
        </p:nvSpPr>
        <p:spPr bwMode="auto">
          <a:xfrm>
            <a:off x="285750" y="1071563"/>
            <a:ext cx="7858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600" b="1" dirty="0">
                <a:solidFill>
                  <a:srgbClr val="FF0066"/>
                </a:solidFill>
                <a:latin typeface="Comic Sans MS" panose="030F0702030302020204" pitchFamily="66" charset="0"/>
                <a:ea typeface="宋体" panose="02010600030101010101" pitchFamily="2" charset="-122"/>
              </a:rPr>
              <a:t>Song: Is This York Street?</a:t>
            </a:r>
            <a:endParaRPr lang="zh-CN" altLang="en-US" sz="2800" b="1" dirty="0">
              <a:solidFill>
                <a:srgbClr val="FF0066"/>
              </a:solidFill>
              <a:latin typeface="Comic Sans MS" panose="030F0702030302020204" pitchFamily="66" charset="0"/>
              <a:ea typeface="宋体" panose="02010600030101010101" pitchFamily="2" charset="-122"/>
            </a:endParaRPr>
          </a:p>
        </p:txBody>
      </p:sp>
      <p:sp>
        <p:nvSpPr>
          <p:cNvPr id="5" name="云形标注 4"/>
          <p:cNvSpPr/>
          <p:nvPr/>
        </p:nvSpPr>
        <p:spPr>
          <a:xfrm>
            <a:off x="6357938" y="4983163"/>
            <a:ext cx="2427287" cy="1517650"/>
          </a:xfrm>
          <a:prstGeom prst="cloudCallout">
            <a:avLst>
              <a:gd name="adj1" fmla="val 62583"/>
              <a:gd name="adj2" fmla="val 67509"/>
            </a:avLst>
          </a:prstGeom>
          <a:no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5125" name="TextBox 7"/>
          <p:cNvSpPr txBox="1">
            <a:spLocks noChangeArrowheads="1"/>
          </p:cNvSpPr>
          <p:nvPr/>
        </p:nvSpPr>
        <p:spPr bwMode="auto">
          <a:xfrm>
            <a:off x="6642100" y="5086350"/>
            <a:ext cx="221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400" b="1" dirty="0">
                <a:solidFill>
                  <a:srgbClr val="009900"/>
                </a:solidFill>
                <a:ea typeface="宋体" panose="02010600030101010101" pitchFamily="2" charset="-122"/>
              </a:rPr>
              <a:t>听完歌曲，你能猜出本单元的话题了吗？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dissolv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5"/>
          <p:cNvSpPr txBox="1">
            <a:spLocks noChangeArrowheads="1"/>
          </p:cNvSpPr>
          <p:nvPr/>
        </p:nvSpPr>
        <p:spPr bwMode="auto">
          <a:xfrm>
            <a:off x="785813" y="1041400"/>
            <a:ext cx="7643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dirty="0">
                <a:ea typeface="宋体" panose="02010600030101010101" pitchFamily="2" charset="-122"/>
              </a:rPr>
              <a:t>There are two pictures here. Let’s look at them carefully. </a:t>
            </a:r>
          </a:p>
          <a:p>
            <a:pPr eaLnBrk="1" hangingPunct="1"/>
            <a:r>
              <a:rPr lang="en-US" altLang="zh-CN" sz="2800" dirty="0">
                <a:ea typeface="宋体" panose="02010600030101010101" pitchFamily="2" charset="-122"/>
              </a:rPr>
              <a:t>Are they the same? </a:t>
            </a:r>
          </a:p>
          <a:p>
            <a:pPr eaLnBrk="1" hangingPunct="1"/>
            <a:r>
              <a:rPr lang="en-US" altLang="zh-CN" sz="2800" dirty="0">
                <a:ea typeface="宋体" panose="02010600030101010101" pitchFamily="2" charset="-122"/>
              </a:rPr>
              <a:t>What are the differences?</a:t>
            </a:r>
            <a:endParaRPr lang="zh-CN" altLang="en-US" sz="2800" dirty="0">
              <a:ea typeface="宋体" panose="02010600030101010101" pitchFamily="2" charset="-122"/>
            </a:endParaRPr>
          </a:p>
        </p:txBody>
      </p:sp>
      <p:pic>
        <p:nvPicPr>
          <p:cNvPr id="2" name="Picture 4"/>
          <p:cNvPicPr>
            <a:picLocks noChangeAspect="1" noChangeArrowheads="1"/>
          </p:cNvPicPr>
          <p:nvPr/>
        </p:nvPicPr>
        <p:blipFill>
          <a:blip r:embed="rId3"/>
          <a:srcRect/>
          <a:stretch>
            <a:fillRect/>
          </a:stretch>
        </p:blipFill>
        <p:spPr bwMode="auto">
          <a:xfrm>
            <a:off x="1143000" y="2786063"/>
            <a:ext cx="63912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anim calcmode="lin" valueType="num">
                                      <p:cBhvr>
                                        <p:cTn id="8" dur="2000" fill="hold"/>
                                        <p:tgtEl>
                                          <p:spTgt spid="6147"/>
                                        </p:tgtEl>
                                        <p:attrNameLst>
                                          <p:attrName>style.rotation</p:attrName>
                                        </p:attrNameLst>
                                      </p:cBhvr>
                                      <p:tavLst>
                                        <p:tav tm="0">
                                          <p:val>
                                            <p:fltVal val="720"/>
                                          </p:val>
                                        </p:tav>
                                        <p:tav tm="100000">
                                          <p:val>
                                            <p:fltVal val="0"/>
                                          </p:val>
                                        </p:tav>
                                      </p:tavLst>
                                    </p:anim>
                                    <p:anim calcmode="lin" valueType="num">
                                      <p:cBhvr>
                                        <p:cTn id="9" dur="2000" fill="hold"/>
                                        <p:tgtEl>
                                          <p:spTgt spid="6147"/>
                                        </p:tgtEl>
                                        <p:attrNameLst>
                                          <p:attrName>ppt_h</p:attrName>
                                        </p:attrNameLst>
                                      </p:cBhvr>
                                      <p:tavLst>
                                        <p:tav tm="0">
                                          <p:val>
                                            <p:fltVal val="0"/>
                                          </p:val>
                                        </p:tav>
                                        <p:tav tm="100000">
                                          <p:val>
                                            <p:strVal val="#ppt_h"/>
                                          </p:val>
                                        </p:tav>
                                      </p:tavLst>
                                    </p:anim>
                                    <p:anim calcmode="lin" valueType="num">
                                      <p:cBhvr>
                                        <p:cTn id="10" dur="2000" fill="hold"/>
                                        <p:tgtEl>
                                          <p:spTgt spid="614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srcRect/>
          <a:stretch>
            <a:fillRect/>
          </a:stretch>
        </p:blipFill>
        <p:spPr bwMode="auto">
          <a:xfrm>
            <a:off x="1143000" y="3071813"/>
            <a:ext cx="63912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p:cNvSpPr txBox="1">
            <a:spLocks noChangeArrowheads="1"/>
          </p:cNvSpPr>
          <p:nvPr/>
        </p:nvSpPr>
        <p:spPr bwMode="auto">
          <a:xfrm>
            <a:off x="1857375" y="3214688"/>
            <a:ext cx="164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400" b="1">
                <a:solidFill>
                  <a:srgbClr val="FF0000"/>
                </a:solidFill>
                <a:ea typeface="宋体" panose="02010600030101010101" pitchFamily="2" charset="-122"/>
              </a:rPr>
              <a:t>Picture1</a:t>
            </a:r>
            <a:endParaRPr lang="zh-CN" altLang="en-US" sz="2400" b="1">
              <a:solidFill>
                <a:srgbClr val="FF0000"/>
              </a:solidFill>
              <a:ea typeface="宋体" panose="02010600030101010101" pitchFamily="2" charset="-122"/>
            </a:endParaRPr>
          </a:p>
        </p:txBody>
      </p:sp>
      <p:sp>
        <p:nvSpPr>
          <p:cNvPr id="7172" name="TextBox 7"/>
          <p:cNvSpPr txBox="1">
            <a:spLocks noChangeArrowheads="1"/>
          </p:cNvSpPr>
          <p:nvPr/>
        </p:nvSpPr>
        <p:spPr bwMode="auto">
          <a:xfrm>
            <a:off x="5143500" y="3214688"/>
            <a:ext cx="164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400" b="1">
                <a:solidFill>
                  <a:srgbClr val="FF0000"/>
                </a:solidFill>
                <a:ea typeface="宋体" panose="02010600030101010101" pitchFamily="2" charset="-122"/>
              </a:rPr>
              <a:t>Picture2</a:t>
            </a:r>
            <a:endParaRPr lang="zh-CN" altLang="en-US" sz="2400" b="1">
              <a:solidFill>
                <a:srgbClr val="FF0000"/>
              </a:solidFill>
              <a:ea typeface="宋体" panose="02010600030101010101" pitchFamily="2" charset="-122"/>
            </a:endParaRPr>
          </a:p>
        </p:txBody>
      </p:sp>
      <p:sp>
        <p:nvSpPr>
          <p:cNvPr id="7173" name="Rectangle 6"/>
          <p:cNvSpPr>
            <a:spLocks noChangeArrowheads="1"/>
          </p:cNvSpPr>
          <p:nvPr/>
        </p:nvSpPr>
        <p:spPr bwMode="auto">
          <a:xfrm>
            <a:off x="714375" y="1143000"/>
            <a:ext cx="777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sz="2800" dirty="0">
                <a:ea typeface="宋体" panose="02010600030101010101" pitchFamily="2" charset="-122"/>
                <a:cs typeface="Arial" panose="020B0604020202020204" pitchFamily="34" charset="0"/>
              </a:rPr>
              <a:t>Where is the Children’s Park in the first picture?</a:t>
            </a:r>
          </a:p>
          <a:p>
            <a:pPr eaLnBrk="0" hangingPunct="0"/>
            <a:r>
              <a:rPr lang="en-US" altLang="zh-CN" sz="2800" dirty="0">
                <a:ea typeface="宋体" panose="02010600030101010101" pitchFamily="2" charset="-122"/>
                <a:cs typeface="Arial" panose="020B0604020202020204" pitchFamily="34" charset="0"/>
              </a:rPr>
              <a:t>What is behind it?</a:t>
            </a:r>
          </a:p>
          <a:p>
            <a:pPr eaLnBrk="0" hangingPunct="0"/>
            <a:r>
              <a:rPr lang="en-US" altLang="zh-CN" sz="2800" dirty="0">
                <a:ea typeface="宋体" panose="02010600030101010101" pitchFamily="2" charset="-122"/>
                <a:cs typeface="Arial" panose="020B0604020202020204" pitchFamily="34" charset="0"/>
              </a:rPr>
              <a:t>Can you see the zoo? Where is it?</a:t>
            </a:r>
          </a:p>
          <a:p>
            <a:pPr eaLnBrk="0" hangingPunct="0"/>
            <a:r>
              <a:rPr lang="en-US" altLang="zh-CN" sz="2800" dirty="0">
                <a:ea typeface="宋体" panose="02010600030101010101" pitchFamily="2" charset="-122"/>
              </a:rPr>
              <a:t>What is beside the shop?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642938" y="1214438"/>
            <a:ext cx="7929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a:ea typeface="宋体" panose="02010600030101010101" pitchFamily="2" charset="-122"/>
              </a:rPr>
              <a:t>What are they talking? Can you guess?</a:t>
            </a:r>
            <a:endParaRPr lang="zh-CN" altLang="en-US" sz="3200">
              <a:ea typeface="宋体" panose="02010600030101010101" pitchFamily="2" charset="-122"/>
            </a:endParaRPr>
          </a:p>
        </p:txBody>
      </p:sp>
      <p:pic>
        <p:nvPicPr>
          <p:cNvPr id="8195" name="Picture 5"/>
          <p:cNvPicPr>
            <a:picLocks noChangeAspect="1" noChangeArrowheads="1"/>
          </p:cNvPicPr>
          <p:nvPr/>
        </p:nvPicPr>
        <p:blipFill>
          <a:blip r:embed="rId3" cstate="email"/>
          <a:srcRect/>
          <a:stretch>
            <a:fillRect/>
          </a:stretch>
        </p:blipFill>
        <p:spPr bwMode="auto">
          <a:xfrm>
            <a:off x="1143000" y="1857375"/>
            <a:ext cx="7000875"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dissolve">
                                      <p:cBhvr>
                                        <p:cTn id="14"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4"/>
          <a:srcRect/>
          <a:stretch>
            <a:fillRect/>
          </a:stretch>
        </p:blipFill>
        <p:spPr bwMode="auto">
          <a:xfrm>
            <a:off x="2143125" y="357188"/>
            <a:ext cx="5233988"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Unit5PartALetstalk课文录音.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071688" y="3876675"/>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97"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928688" y="142875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a:ea typeface="宋体" panose="02010600030101010101" pitchFamily="2" charset="-122"/>
              </a:rPr>
              <a:t>What does the man want to buy?</a:t>
            </a:r>
            <a:endParaRPr lang="zh-CN" altLang="en-US" sz="2800">
              <a:ea typeface="宋体" panose="02010600030101010101" pitchFamily="2" charset="-122"/>
            </a:endParaRPr>
          </a:p>
        </p:txBody>
      </p:sp>
      <p:sp>
        <p:nvSpPr>
          <p:cNvPr id="4" name="TextBox 5"/>
          <p:cNvSpPr txBox="1">
            <a:spLocks noChangeArrowheads="1"/>
          </p:cNvSpPr>
          <p:nvPr/>
        </p:nvSpPr>
        <p:spPr bwMode="auto">
          <a:xfrm>
            <a:off x="857250" y="2643188"/>
            <a:ext cx="742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dirty="0">
                <a:ea typeface="宋体" panose="02010600030101010101" pitchFamily="2" charset="-122"/>
              </a:rPr>
              <a:t>Can you tell him the way to the supermarket?</a:t>
            </a:r>
            <a:endParaRPr lang="zh-CN" altLang="en-US" sz="2800" dirty="0">
              <a:ea typeface="宋体" panose="02010600030101010101" pitchFamily="2" charset="-122"/>
            </a:endParaRPr>
          </a:p>
        </p:txBody>
      </p:sp>
      <p:sp>
        <p:nvSpPr>
          <p:cNvPr id="5" name="TextBox 5"/>
          <p:cNvSpPr txBox="1">
            <a:spLocks noChangeArrowheads="1"/>
          </p:cNvSpPr>
          <p:nvPr/>
        </p:nvSpPr>
        <p:spPr bwMode="auto">
          <a:xfrm>
            <a:off x="857250" y="2071688"/>
            <a:ext cx="742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i="1">
                <a:solidFill>
                  <a:srgbClr val="FF0000"/>
                </a:solidFill>
                <a:ea typeface="宋体" panose="02010600030101010101" pitchFamily="2" charset="-122"/>
              </a:rPr>
              <a:t>He wants to buy some fruits.</a:t>
            </a:r>
            <a:endParaRPr lang="zh-CN" altLang="en-US" sz="2800" i="1">
              <a:solidFill>
                <a:srgbClr val="FF0000"/>
              </a:solidFill>
              <a:ea typeface="宋体" panose="02010600030101010101" pitchFamily="2" charset="-122"/>
            </a:endParaRPr>
          </a:p>
        </p:txBody>
      </p:sp>
      <p:sp>
        <p:nvSpPr>
          <p:cNvPr id="7" name="TextBox 5"/>
          <p:cNvSpPr txBox="1">
            <a:spLocks noChangeArrowheads="1"/>
          </p:cNvSpPr>
          <p:nvPr/>
        </p:nvSpPr>
        <p:spPr bwMode="auto">
          <a:xfrm>
            <a:off x="857250" y="3286125"/>
            <a:ext cx="7715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i="1">
                <a:solidFill>
                  <a:srgbClr val="FF0000"/>
                </a:solidFill>
                <a:ea typeface="宋体" panose="02010600030101010101" pitchFamily="2" charset="-122"/>
              </a:rPr>
              <a:t>Go along the street and you can see a hospital on the left. The supermarket is behind it.</a:t>
            </a:r>
            <a:endParaRPr lang="zh-CN" altLang="en-US" sz="2800" i="1">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8"/>
                                        </p:tgtEl>
                                        <p:attrNameLst>
                                          <p:attrName>fillcolor</p:attrName>
                                        </p:attrNameLst>
                                      </p:cBhvr>
                                      <p:tavLst>
                                        <p:tav tm="0">
                                          <p:val>
                                            <p:clrVal>
                                              <a:schemeClr val="accent2"/>
                                            </p:clrVal>
                                          </p:val>
                                        </p:tav>
                                        <p:tav tm="50000">
                                          <p:val>
                                            <p:clrVal>
                                              <a:schemeClr val="hlink"/>
                                            </p:clrVal>
                                          </p:val>
                                        </p:tav>
                                      </p:tavLst>
                                    </p:anim>
                                    <p:set>
                                      <p:cBhvr>
                                        <p:cTn id="9" dur="80"/>
                                        <p:tgtEl>
                                          <p:spTgt spid="9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9"/>
          <p:cNvSpPr txBox="1">
            <a:spLocks noChangeArrowheads="1"/>
          </p:cNvSpPr>
          <p:nvPr/>
        </p:nvSpPr>
        <p:spPr bwMode="auto">
          <a:xfrm>
            <a:off x="285750" y="714375"/>
            <a:ext cx="8072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400" b="1">
                <a:solidFill>
                  <a:srgbClr val="FF0066"/>
                </a:solidFill>
                <a:latin typeface="Comic Sans MS" panose="030F0702030302020204" pitchFamily="66" charset="0"/>
                <a:ea typeface="宋体" panose="02010600030101010101" pitchFamily="2" charset="-122"/>
              </a:rPr>
              <a:t>观看动画，并跟读</a:t>
            </a:r>
            <a:endParaRPr lang="en-US" altLang="zh-CN" sz="4400" b="1">
              <a:solidFill>
                <a:srgbClr val="FF0066"/>
              </a:solidFill>
              <a:latin typeface="Comic Sans MS" panose="030F0702030302020204" pitchFamily="66" charset="0"/>
              <a:ea typeface="宋体" panose="02010600030101010101" pitchFamily="2" charset="-122"/>
            </a:endParaRPr>
          </a:p>
        </p:txBody>
      </p:sp>
      <p:pic>
        <p:nvPicPr>
          <p:cNvPr id="11268" name="Picture 4" descr="C:\Users\Administrator\Desktop\Unit5 第2课时教学课件\Unit5PartALet’stalk课文动画.jpg">
            <a:hlinkClick r:id="rId3" action="ppaction://hlinkfile"/>
          </p:cNvPr>
          <p:cNvPicPr>
            <a:picLocks noChangeAspect="1" noChangeArrowheads="1"/>
          </p:cNvPicPr>
          <p:nvPr/>
        </p:nvPicPr>
        <p:blipFill>
          <a:blip r:embed="rId4"/>
          <a:srcRect/>
          <a:stretch>
            <a:fillRect/>
          </a:stretch>
        </p:blipFill>
        <p:spPr bwMode="auto">
          <a:xfrm>
            <a:off x="1928813" y="1714500"/>
            <a:ext cx="5643562"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3"/>
                                        </p:tgtEl>
                                        <p:attrNameLst>
                                          <p:attrName>style.visibility</p:attrName>
                                        </p:attrNameLst>
                                      </p:cBhvr>
                                      <p:to>
                                        <p:strVal val="visible"/>
                                      </p:to>
                                    </p:set>
                                    <p:anim calcmode="discrete" valueType="clr">
                                      <p:cBhvr override="childStyle">
                                        <p:cTn id="7" dur="80"/>
                                        <p:tgtEl>
                                          <p:spTgt spid="10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gtEl>
                                        <p:attrNameLst>
                                          <p:attrName>fillcolor</p:attrName>
                                        </p:attrNameLst>
                                      </p:cBhvr>
                                      <p:tavLst>
                                        <p:tav tm="0">
                                          <p:val>
                                            <p:clrVal>
                                              <a:schemeClr val="accent2"/>
                                            </p:clrVal>
                                          </p:val>
                                        </p:tav>
                                        <p:tav tm="50000">
                                          <p:val>
                                            <p:clrVal>
                                              <a:schemeClr val="hlink"/>
                                            </p:clrVal>
                                          </p:val>
                                        </p:tav>
                                      </p:tavLst>
                                    </p:anim>
                                    <p:set>
                                      <p:cBhvr>
                                        <p:cTn id="9" dur="80"/>
                                        <p:tgtEl>
                                          <p:spTgt spid="1024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randombar(horizontal)">
                                      <p:cBhvr>
                                        <p:cTn id="14"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全屏显示(4:3)</PresentationFormat>
  <Paragraphs>54</Paragraphs>
  <Slides>14</Slides>
  <Notes>8</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楷体</vt:lpstr>
      <vt:lpstr>宋体</vt:lpstr>
      <vt:lpstr>微软雅黑</vt:lpstr>
      <vt:lpstr>Arial</vt:lpstr>
      <vt:lpstr>Calibri</vt:lpstr>
      <vt:lpstr>Comic Sans MS</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2011-10-08T12:06:00Z</dcterms:created>
  <dcterms:modified xsi:type="dcterms:W3CDTF">2023-01-16T18:09:16Z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33EC6191EA66449D981E1F428DF752AB</vt:lpwstr>
  </property>
  <property fmtid="{A09F084E-AD41-489F-8076-AA5BE3082BCA}" pid="100">
    <vt:ui4>5</vt:ui4>
  </property>
  <property fmtid="{64440492-4C8B-11D1-8B70-080036B11A03}" pid="11">
    <vt:lpwstr>www.2ppt.com-爱PPT提供资源下载</vt:lpwstr>
  </property>
</Properties>
</file>