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1" r:id="rId2"/>
    <p:sldId id="305" r:id="rId3"/>
    <p:sldId id="291" r:id="rId4"/>
    <p:sldId id="259" r:id="rId5"/>
    <p:sldId id="260" r:id="rId6"/>
    <p:sldId id="292" r:id="rId7"/>
    <p:sldId id="272" r:id="rId8"/>
    <p:sldId id="285" r:id="rId9"/>
    <p:sldId id="287" r:id="rId10"/>
    <p:sldId id="288" r:id="rId11"/>
    <p:sldId id="289" r:id="rId12"/>
    <p:sldId id="294" r:id="rId13"/>
    <p:sldId id="307" r:id="rId14"/>
    <p:sldId id="308" r:id="rId15"/>
    <p:sldId id="274" r:id="rId16"/>
    <p:sldId id="32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Arial" panose="020B0604020202020204" pitchFamily="34" charset="0"/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1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  <p:cmAuthor id="1" name="l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91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spcBef>
                <a:spcPct val="0"/>
              </a:spcBef>
              <a:defRPr sz="1200" b="0" noProof="1" dirty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051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spcBef>
                <a:spcPct val="0"/>
              </a:spcBef>
              <a:defRPr sz="1200" b="0" noProof="1" dirty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7" name="Rectangle 5"/>
          <p:cNvSpPr>
            <a:spLocks noGrp="1" noRot="1" noChangeAspect="1" noChangeArrowheads="1" noTextEdit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单击此处编辑母版文本样式</a:t>
            </a:r>
          </a:p>
          <a:p>
            <a:r>
              <a:rPr lang="zh-CN" altLang="en-US"/>
              <a:t>第二级</a:t>
            </a:r>
          </a:p>
          <a:p>
            <a:r>
              <a:rPr lang="zh-CN" altLang="en-US"/>
              <a:t>第三级</a:t>
            </a:r>
          </a:p>
          <a:p>
            <a:r>
              <a:rPr lang="zh-CN" altLang="en-US"/>
              <a:t>第四级</a:t>
            </a:r>
          </a:p>
          <a:p>
            <a:r>
              <a:rPr lang="zh-CN" altLang="en-US"/>
              <a:t>第五级</a:t>
            </a:r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spcBef>
                <a:spcPct val="0"/>
              </a:spcBef>
              <a:defRPr sz="1200" b="0" noProof="1" dirty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/>
            </a:lvl1pPr>
          </a:lstStyle>
          <a:p>
            <a:fld id="{E50C5BC2-A9D7-4E25-80C4-14F05177C7C7}" type="slidenum">
              <a:rPr lang="en-US"/>
              <a:t>‹#›</a:t>
            </a:fld>
            <a:endParaRPr lang="en-US" sz="1200" b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sz="quarter"/>
          </p:nvPr>
        </p:nvSpPr>
        <p:spPr>
          <a:xfrm>
            <a:off x="662016" y="3931500"/>
            <a:ext cx="5296132" cy="321668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6513" y="0"/>
            <a:ext cx="1587" cy="0"/>
          </a:xfrm>
        </p:spPr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79375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6513" y="0"/>
            <a:ext cx="1587" cy="0"/>
          </a:xfrm>
        </p:spPr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79375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11150400" y="0"/>
            <a:ext cx="222303975" cy="166728775"/>
          </a:xfrm>
        </p:spPr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0" y="0"/>
            <a:ext cx="3175" cy="1949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588" y="0"/>
            <a:ext cx="0" cy="0"/>
          </a:xfrm>
        </p:spPr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2688" y="2147482688"/>
            <a:ext cx="0" cy="0"/>
          </a:xfrm>
        </p:spPr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2147482688" y="2147482688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1550988" y="0"/>
            <a:ext cx="4857751" cy="3644900"/>
          </a:xfrm>
        </p:spPr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body" idx="4294967295"/>
          </p:nvPr>
        </p:nvSpPr>
        <p:spPr bwMode="auto">
          <a:xfrm>
            <a:off x="1930400" y="0"/>
            <a:ext cx="0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BE609EAE-311F-453A-9732-17DC3A8A080A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1A35411-B57D-4E11-B0D5-16B4EB398F3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F3727F2-BE56-4831-B038-A30CA06648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DBD5DE-5ECC-4AD6-AA06-DAD3110D2F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spcBef>
                <a:spcPct val="0"/>
              </a:spcBef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spcBef>
                <a:spcPct val="0"/>
              </a:spcBef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2F19A335-829C-4AFD-90E0-937A9AACE736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9C66E1F-9090-407A-B8E4-AF1379ABA65C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spcBef>
                <a:spcPct val="0"/>
              </a:spcBef>
              <a:buFontTx/>
              <a:buNone/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FD8F26B1-BA50-49A3-A2B6-0B5AFE5EDF29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spcBef>
                <a:spcPct val="0"/>
              </a:spcBef>
              <a:buFontTx/>
              <a:buNone/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D8D0BE5-E9F9-4403-B812-CACC6D5E1C4D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7F68406A-6515-4269-93F9-EBC4DE9B2B0F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Font typeface="Arial" panose="020B0604020202020204" pitchFamily="34" charset="0"/>
              <a:buNone/>
              <a:defRPr sz="3800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fld id="{A5BA1533-5C73-4C6E-9997-8A061F19EBE9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0"/>
              </a:spcBef>
              <a:buFont typeface="Arial" panose="020B0604020202020204" pitchFamily="34" charset="0"/>
              <a:buNone/>
              <a:defRPr sz="3800"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宋体" panose="02010600030101010101" pitchFamily="2" charset="-122"/>
              </a:defRPr>
            </a:lvl1pPr>
          </a:lstStyle>
          <a:p>
            <a:fld id="{86EEA07D-60E5-46D2-960A-048CDA3666FD}" type="slidenum">
              <a:rPr lang="zh-CN" altLang="en-US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C70E429-47DF-4733-B526-E77D8A6EEA6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5504396-7FAE-4364-AB91-C1142AAC63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kumimoji="1" sz="24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buFontTx/>
              <a:buNone/>
              <a:defRPr kumimoji="1" sz="24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DA26B33-0DC0-47DB-BE90-C69CFBBBE6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04099568-734C-4578-AAD5-60E452F93E18}" type="slidenum">
              <a:rPr lang="en-US" altLang="zh-CN"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../../../Documents%20and%20Settings/Administrator/Local%20Settings/Temp/Rar$DI00.781/YYYYY.SW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../../../Documents%20and%20Settings/Administrator/Local%20Settings/Temp/Rar$DI00.781/YYYYY.SW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wmf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9458" name="图片 5" descr="黑板-空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图片 7" descr="叶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0" name="图片 15" descr="桌子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1" name="图片 16" descr="粉笔画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图片 11" descr="书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图片 14" descr="钟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图片 10" descr="铅笔筒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5" name="图片 13" descr="眼镜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flipH="1">
            <a:off x="6371908" y="2637155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714180" y="1844738"/>
            <a:ext cx="5661025" cy="1755766"/>
            <a:chOff x="2557" y="2988"/>
            <a:chExt cx="8914" cy="2764"/>
          </a:xfrm>
        </p:grpSpPr>
        <p:sp>
          <p:nvSpPr>
            <p:cNvPr id="19468" name="文本框 6"/>
            <p:cNvSpPr txBox="1">
              <a:spLocks noChangeArrowheads="1"/>
            </p:cNvSpPr>
            <p:nvPr/>
          </p:nvSpPr>
          <p:spPr bwMode="auto">
            <a:xfrm>
              <a:off x="2557" y="4831"/>
              <a:ext cx="8914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</a:t>
              </a:r>
              <a:r>
                <a:rPr lang="en-US" altLang="zh-CN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3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课时 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469" name="文本框 8"/>
            <p:cNvSpPr txBox="1">
              <a:spLocks noChangeArrowheads="1"/>
            </p:cNvSpPr>
            <p:nvPr/>
          </p:nvSpPr>
          <p:spPr bwMode="auto">
            <a:xfrm>
              <a:off x="2866" y="2988"/>
              <a:ext cx="8373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zh-CN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7.3 </a:t>
              </a:r>
              <a:r>
                <a:rPr lang="zh-CN" altLang="en-US" sz="3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一元一次方程的解法 </a:t>
              </a:r>
              <a:endPara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0" y="623719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6"/>
          <p:cNvGrpSpPr>
            <a:grpSpLocks noChangeAspect="1"/>
          </p:cNvGrpSpPr>
          <p:nvPr/>
        </p:nvGrpSpPr>
        <p:grpSpPr bwMode="auto">
          <a:xfrm>
            <a:off x="8655050" y="5878513"/>
            <a:ext cx="433388" cy="569912"/>
            <a:chOff x="0" y="0"/>
            <a:chExt cx="898" cy="1170"/>
          </a:xfrm>
        </p:grpSpPr>
        <p:grpSp>
          <p:nvGrpSpPr>
            <p:cNvPr id="32770" name="Group 7"/>
            <p:cNvGrpSpPr>
              <a:grpSpLocks noChangeAspect="1"/>
            </p:cNvGrpSpPr>
            <p:nvPr/>
          </p:nvGrpSpPr>
          <p:grpSpPr bwMode="auto">
            <a:xfrm>
              <a:off x="0" y="0"/>
              <a:ext cx="898" cy="847"/>
              <a:chOff x="0" y="0"/>
              <a:chExt cx="898" cy="847"/>
            </a:xfrm>
          </p:grpSpPr>
          <p:sp>
            <p:nvSpPr>
              <p:cNvPr id="32771" name="Oval 8"/>
              <p:cNvSpPr>
                <a:spLocks noChangeAspect="1" noChangeArrowheads="1"/>
              </p:cNvSpPr>
              <p:nvPr/>
            </p:nvSpPr>
            <p:spPr bwMode="auto">
              <a:xfrm>
                <a:off x="59" y="55"/>
                <a:ext cx="793" cy="792"/>
              </a:xfrm>
              <a:prstGeom prst="ellipse">
                <a:avLst/>
              </a:prstGeom>
              <a:gradFill rotWithShape="1">
                <a:gsLst>
                  <a:gs pos="0">
                    <a:srgbClr val="003300"/>
                  </a:gs>
                  <a:gs pos="100000">
                    <a:srgbClr val="0024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2772" name="Oval 9"/>
              <p:cNvSpPr>
                <a:spLocks noChangeAspect="1" noChangeArrowheads="1"/>
              </p:cNvSpPr>
              <p:nvPr/>
            </p:nvSpPr>
            <p:spPr bwMode="auto">
              <a:xfrm>
                <a:off x="138" y="78"/>
                <a:ext cx="632" cy="4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474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2773" name="Oval 10"/>
              <p:cNvSpPr>
                <a:spLocks noChangeAspect="1" noChangeArrowheads="1"/>
              </p:cNvSpPr>
              <p:nvPr/>
            </p:nvSpPr>
            <p:spPr bwMode="auto">
              <a:xfrm>
                <a:off x="141" y="0"/>
                <a:ext cx="487" cy="48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47474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2774" name="Oval 11"/>
              <p:cNvSpPr>
                <a:spLocks noChangeAspect="1" noChangeArrowheads="1"/>
              </p:cNvSpPr>
              <p:nvPr/>
            </p:nvSpPr>
            <p:spPr bwMode="auto">
              <a:xfrm>
                <a:off x="0" y="143"/>
                <a:ext cx="898" cy="632"/>
              </a:xfrm>
              <a:prstGeom prst="ellipse">
                <a:avLst/>
              </a:prstGeom>
              <a:gradFill rotWithShape="1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zh-CN" altLang="en-US" sz="1000">
                    <a:solidFill>
                      <a:srgbClr val="FC2514"/>
                    </a:solidFill>
                    <a:latin typeface="Arial" panose="020B0604020202020204" pitchFamily="34" charset="0"/>
                    <a:sym typeface="Arial" panose="020B0604020202020204" pitchFamily="34" charset="0"/>
                  </a:rPr>
                  <a:t>*</a:t>
                </a:r>
              </a:p>
            </p:txBody>
          </p:sp>
        </p:grpSp>
        <p:sp>
          <p:nvSpPr>
            <p:cNvPr id="32775" name="Oval 12"/>
            <p:cNvSpPr>
              <a:spLocks noChangeAspect="1" noChangeArrowheads="1"/>
            </p:cNvSpPr>
            <p:nvPr/>
          </p:nvSpPr>
          <p:spPr bwMode="auto">
            <a:xfrm>
              <a:off x="99" y="952"/>
              <a:ext cx="707" cy="21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32776" name="Rectangle 38"/>
          <p:cNvSpPr>
            <a:spLocks noChangeArrowheads="1"/>
          </p:cNvSpPr>
          <p:nvPr/>
        </p:nvSpPr>
        <p:spPr bwMode="auto">
          <a:xfrm>
            <a:off x="466725" y="936625"/>
            <a:ext cx="37528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3.</a:t>
            </a:r>
            <a:r>
              <a:rPr lang="zh-CN" altLang="en-US" sz="40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解下列方程：</a:t>
            </a:r>
            <a:endParaRPr lang="zh-CN" altLang="en-US" sz="4000">
              <a:latin typeface="Arial" panose="020B0604020202020204" pitchFamily="34" charset="0"/>
              <a:sym typeface="宋体" panose="02010600030101010101" pitchFamily="2" charset="-122"/>
            </a:endParaRPr>
          </a:p>
          <a:p>
            <a:pPr eaLnBrk="0" hangingPunct="0">
              <a:spcBef>
                <a:spcPct val="0"/>
              </a:spcBef>
            </a:pPr>
            <a:endParaRPr lang="zh-CN" altLang="en-US" sz="1800">
              <a:latin typeface="Arial" panose="020B0604020202020204" pitchFamily="34" charset="0"/>
              <a:sym typeface="宋体" panose="02010600030101010101" pitchFamily="2" charset="-122"/>
            </a:endParaRPr>
          </a:p>
        </p:txBody>
      </p:sp>
      <p:pic>
        <p:nvPicPr>
          <p:cNvPr id="32777" name="对象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3860800"/>
            <a:ext cx="4289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Rectangle 39"/>
          <p:cNvSpPr>
            <a:spLocks noChangeArrowheads="1"/>
          </p:cNvSpPr>
          <p:nvPr/>
        </p:nvSpPr>
        <p:spPr bwMode="auto">
          <a:xfrm>
            <a:off x="466725" y="2359025"/>
            <a:ext cx="4681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（</a:t>
            </a:r>
            <a:r>
              <a:rPr lang="en-US" sz="32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）</a:t>
            </a:r>
            <a:r>
              <a:rPr lang="en-US" sz="3200">
                <a:solidFill>
                  <a:srgbClr val="00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3(x-2)-2(x-3)=5x         </a:t>
            </a:r>
            <a:endParaRPr lang="zh-CN" altLang="en-US"/>
          </a:p>
        </p:txBody>
      </p:sp>
      <p:sp>
        <p:nvSpPr>
          <p:cNvPr id="20495" name="TextBox 8"/>
          <p:cNvSpPr>
            <a:spLocks noChangeArrowheads="1"/>
          </p:cNvSpPr>
          <p:nvPr/>
        </p:nvSpPr>
        <p:spPr bwMode="auto">
          <a:xfrm>
            <a:off x="6083300" y="2393950"/>
            <a:ext cx="830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X=0</a:t>
            </a:r>
            <a:endParaRPr lang="zh-CN" altLang="en-US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20496" name="TextBox 9"/>
          <p:cNvSpPr>
            <a:spLocks noChangeArrowheads="1"/>
          </p:cNvSpPr>
          <p:nvPr/>
        </p:nvSpPr>
        <p:spPr bwMode="auto">
          <a:xfrm>
            <a:off x="6083300" y="4175125"/>
            <a:ext cx="949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  <a:sym typeface="Arial" panose="020B0604020202020204" pitchFamily="34" charset="0"/>
              </a:rPr>
              <a:t>X=-3</a:t>
            </a:r>
            <a:endParaRPr lang="zh-CN" altLang="en-US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bldLvl="0"/>
      <p:bldP spid="2049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229600" cy="533400"/>
          </a:xfrm>
        </p:spPr>
        <p:txBody>
          <a:bodyPr anchor="b"/>
          <a:lstStyle/>
          <a:p>
            <a:pPr algn="l"/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4.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指出下列解方程哪步变形是错误的，并指出错误的原因。</a:t>
            </a:r>
            <a:endParaRPr lang="zh-CN" altLang="en-US" smtClean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3794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90575" y="1846263"/>
          <a:ext cx="21621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r:id="rId3" imgW="914400" imgH="393700" progId="Equation.KSEE3">
                  <p:embed/>
                </p:oleObj>
              </mc:Choice>
              <mc:Fallback>
                <p:oleObj r:id="rId3" imgW="914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846263"/>
                        <a:ext cx="216217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文本框 2"/>
          <p:cNvSpPr txBox="1">
            <a:spLocks noChangeArrowheads="1"/>
          </p:cNvSpPr>
          <p:nvPr/>
        </p:nvSpPr>
        <p:spPr bwMode="auto">
          <a:xfrm>
            <a:off x="342900" y="2863850"/>
            <a:ext cx="33242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70C0"/>
                </a:solidFill>
              </a:rPr>
              <a:t>解：</a:t>
            </a:r>
            <a:r>
              <a:rPr lang="en-US" altLang="zh-CN"/>
              <a:t>2x+3x-3=1</a:t>
            </a:r>
          </a:p>
          <a:p>
            <a:r>
              <a:rPr lang="en-US" altLang="zh-CN"/>
              <a:t>            5x=4</a:t>
            </a:r>
          </a:p>
          <a:p>
            <a:r>
              <a:rPr lang="en-US" altLang="zh-CN"/>
              <a:t>              x=</a:t>
            </a:r>
          </a:p>
        </p:txBody>
      </p:sp>
      <p:graphicFrame>
        <p:nvGraphicFramePr>
          <p:cNvPr id="33796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55825" y="3873500"/>
          <a:ext cx="2444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3873500"/>
                        <a:ext cx="2444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043488" y="1844675"/>
          <a:ext cx="22828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r:id="rId7" imgW="965200" imgH="393700" progId="Equation.KSEE3">
                  <p:embed/>
                </p:oleObj>
              </mc:Choice>
              <mc:Fallback>
                <p:oleObj r:id="rId7" imgW="965200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488" y="1844675"/>
                        <a:ext cx="228282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文本框 5"/>
          <p:cNvSpPr txBox="1">
            <a:spLocks noChangeArrowheads="1"/>
          </p:cNvSpPr>
          <p:nvPr/>
        </p:nvSpPr>
        <p:spPr bwMode="auto">
          <a:xfrm>
            <a:off x="4883150" y="2963863"/>
            <a:ext cx="3324225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70C0"/>
                </a:solidFill>
              </a:rPr>
              <a:t>解：</a:t>
            </a:r>
            <a:r>
              <a:rPr lang="en-US" altLang="zh-CN"/>
              <a:t>3-2x+6=0</a:t>
            </a:r>
          </a:p>
          <a:p>
            <a:r>
              <a:rPr lang="en-US" altLang="zh-CN"/>
              <a:t>            -2x=-9</a:t>
            </a:r>
          </a:p>
          <a:p>
            <a:r>
              <a:rPr lang="en-US" altLang="zh-CN"/>
              <a:t>              x=</a:t>
            </a:r>
          </a:p>
        </p:txBody>
      </p:sp>
      <p:graphicFrame>
        <p:nvGraphicFramePr>
          <p:cNvPr id="33799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754813" y="3957638"/>
          <a:ext cx="2444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3" y="3957638"/>
                        <a:ext cx="2444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"/>
          <p:cNvSpPr>
            <a:spLocks noChangeArrowheads="1"/>
          </p:cNvSpPr>
          <p:nvPr/>
        </p:nvSpPr>
        <p:spPr bwMode="auto">
          <a:xfrm>
            <a:off x="684213" y="1055688"/>
            <a:ext cx="7488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5.</a:t>
            </a:r>
            <a:r>
              <a:rPr lang="zh-CN" altLang="en-US" dirty="0"/>
              <a:t>已知关于</a:t>
            </a:r>
            <a:r>
              <a:rPr lang="en-US" dirty="0"/>
              <a:t>x</a:t>
            </a:r>
            <a:r>
              <a:rPr lang="zh-CN" altLang="en-US" dirty="0"/>
              <a:t>的方程</a:t>
            </a:r>
            <a:r>
              <a:rPr lang="en-US" dirty="0"/>
              <a:t>x - m= 1</a:t>
            </a:r>
            <a:r>
              <a:rPr lang="zh-CN" altLang="en-US" dirty="0"/>
              <a:t>与方程</a:t>
            </a:r>
            <a:r>
              <a:rPr lang="en-US" dirty="0"/>
              <a:t>2x - 3= -1</a:t>
            </a:r>
            <a:r>
              <a:rPr lang="zh-CN" altLang="en-US" dirty="0"/>
              <a:t>的解互为相反数，求</a:t>
            </a:r>
            <a:r>
              <a:rPr lang="en-US" dirty="0"/>
              <a:t>m</a:t>
            </a:r>
            <a:r>
              <a:rPr lang="zh-CN" altLang="en-US" dirty="0"/>
              <a:t>的值</a:t>
            </a:r>
            <a:r>
              <a:rPr lang="en-US" dirty="0"/>
              <a:t>.</a:t>
            </a:r>
            <a:endParaRPr lang="zh-CN" altLang="en-US" dirty="0"/>
          </a:p>
        </p:txBody>
      </p:sp>
      <p:sp>
        <p:nvSpPr>
          <p:cNvPr id="22531" name="TextBox 4"/>
          <p:cNvSpPr>
            <a:spLocks noChangeArrowheads="1"/>
          </p:cNvSpPr>
          <p:nvPr/>
        </p:nvSpPr>
        <p:spPr bwMode="auto">
          <a:xfrm>
            <a:off x="3563938" y="2924175"/>
            <a:ext cx="1728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400" b="0">
                <a:solidFill>
                  <a:srgbClr val="FF0000"/>
                </a:solidFill>
              </a:rPr>
              <a:t>m= - 2</a:t>
            </a:r>
            <a:endParaRPr lang="zh-CN" altLang="en-US" sz="4400" b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5" descr="7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30175"/>
            <a:ext cx="8893175" cy="672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2" name="Picture 6" descr="图片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5013325"/>
            <a:ext cx="15049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2" name="Group 7"/>
          <p:cNvGrpSpPr/>
          <p:nvPr/>
        </p:nvGrpSpPr>
        <p:grpSpPr bwMode="auto">
          <a:xfrm>
            <a:off x="3851275" y="5516563"/>
            <a:ext cx="3529013" cy="1008062"/>
            <a:chOff x="0" y="0"/>
            <a:chExt cx="2223" cy="635"/>
          </a:xfrm>
        </p:grpSpPr>
        <p:sp>
          <p:nvSpPr>
            <p:cNvPr id="35844" name="Freeform 8"/>
            <p:cNvSpPr>
              <a:spLocks noChangeArrowheads="1"/>
            </p:cNvSpPr>
            <p:nvPr/>
          </p:nvSpPr>
          <p:spPr bwMode="auto">
            <a:xfrm>
              <a:off x="0" y="0"/>
              <a:ext cx="2087" cy="635"/>
            </a:xfrm>
            <a:custGeom>
              <a:avLst/>
              <a:gdLst>
                <a:gd name="T0" fmla="*/ 0 w 2087"/>
                <a:gd name="T1" fmla="*/ 635 h 635"/>
                <a:gd name="T2" fmla="*/ 2087 w 2087"/>
                <a:gd name="T3" fmla="*/ 635 h 635"/>
                <a:gd name="T4" fmla="*/ 1860 w 2087"/>
                <a:gd name="T5" fmla="*/ 227 h 635"/>
                <a:gd name="T6" fmla="*/ 1044 w 2087"/>
                <a:gd name="T7" fmla="*/ 0 h 635"/>
                <a:gd name="T8" fmla="*/ 273 w 2087"/>
                <a:gd name="T9" fmla="*/ 227 h 635"/>
                <a:gd name="T10" fmla="*/ 0 w 2087"/>
                <a:gd name="T11" fmla="*/ 63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lin ang="5400000" scaled="1"/>
            </a:gradFill>
            <a:ln w="9525">
              <a:solidFill>
                <a:srgbClr val="99CC00"/>
              </a:solidFill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5" name="Text Box 9"/>
            <p:cNvSpPr>
              <a:spLocks noChangeArrowheads="1"/>
            </p:cNvSpPr>
            <p:nvPr/>
          </p:nvSpPr>
          <p:spPr bwMode="auto">
            <a:xfrm>
              <a:off x="227" y="155"/>
              <a:ext cx="19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/>
            <a:p>
              <a:r>
                <a:rPr lang="zh-CN" altLang="en-US" sz="4400" b="0">
                  <a:solidFill>
                    <a:srgbClr val="00FF00"/>
                  </a:solidFill>
                  <a:ea typeface="华文新魏" panose="02010800040101010101" pitchFamily="2" charset="-122"/>
                </a:rPr>
                <a:t>我的收获</a:t>
              </a:r>
              <a:endParaRPr lang="zh-CN" altLang="en-US"/>
            </a:p>
          </p:txBody>
        </p:sp>
      </p:grpSp>
      <p:sp>
        <p:nvSpPr>
          <p:cNvPr id="35846" name="TextBox 1"/>
          <p:cNvSpPr>
            <a:spLocks noChangeArrowheads="1"/>
          </p:cNvSpPr>
          <p:nvPr/>
        </p:nvSpPr>
        <p:spPr bwMode="auto">
          <a:xfrm>
            <a:off x="1908175" y="2708275"/>
            <a:ext cx="590391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华文行楷" panose="02010800040101010101" pitchFamily="2" charset="-122"/>
              </a:rPr>
              <a:t>本节课你有什么收获？需要注意什么？</a:t>
            </a:r>
            <a:endParaRPr lang="zh-CN" altLang="en-US"/>
          </a:p>
        </p:txBody>
      </p:sp>
      <p:sp>
        <p:nvSpPr>
          <p:cNvPr id="35847" name="文本框 27655"/>
          <p:cNvSpPr txBox="1">
            <a:spLocks noChangeArrowheads="1"/>
          </p:cNvSpPr>
          <p:nvPr/>
        </p:nvSpPr>
        <p:spPr bwMode="auto">
          <a:xfrm>
            <a:off x="3132138" y="1125538"/>
            <a:ext cx="27035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zh-CN" altLang="en-US" sz="6600">
                <a:solidFill>
                  <a:srgbClr val="FFFF00"/>
                </a:solidFill>
                <a:ea typeface="华文新魏" panose="02010800040101010101" pitchFamily="2" charset="-122"/>
              </a:rPr>
              <a:t>交流会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filter="fade">
                                      <p:cBhvr>
                                        <p:cTn id="6" dur="500" tmFilter="0, 0; .2, .5; .8, .5; 1, 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6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>
            <a:spLocks noChangeArrowheads="1"/>
          </p:cNvSpPr>
          <p:nvPr/>
        </p:nvSpPr>
        <p:spPr bwMode="auto">
          <a:xfrm>
            <a:off x="1398588" y="2738438"/>
            <a:ext cx="5405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panose="020B0604020202020204" pitchFamily="34" charset="0"/>
                <a:sym typeface="Arial" panose="020B0604020202020204" pitchFamily="34" charset="0"/>
              </a:rPr>
              <a:t>3.</a:t>
            </a:r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解一元一次方程的步骤为：</a:t>
            </a:r>
            <a:endParaRPr lang="zh-CN" altLang="en-US" dirty="0"/>
          </a:p>
        </p:txBody>
      </p:sp>
      <p:sp>
        <p:nvSpPr>
          <p:cNvPr id="28675" name="Text Box 5"/>
          <p:cNvSpPr>
            <a:spLocks noChangeArrowheads="1"/>
          </p:cNvSpPr>
          <p:nvPr/>
        </p:nvSpPr>
        <p:spPr bwMode="auto">
          <a:xfrm>
            <a:off x="1476375" y="3357563"/>
            <a:ext cx="4608513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</a:t>
            </a:r>
            <a:r>
              <a:rPr lang="zh-CN" altLang="en-US" u="sng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去分母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；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）去括号；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）移项；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）合并同类项；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（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5</a:t>
            </a:r>
            <a:r>
              <a:rPr lang="zh-CN" alt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）未知数的系数化为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1.</a:t>
            </a:r>
            <a:endParaRPr lang="zh-CN" altLang="en-US" dirty="0"/>
          </a:p>
        </p:txBody>
      </p:sp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1044575" y="333375"/>
            <a:ext cx="2136775" cy="784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  <p:sp>
        <p:nvSpPr>
          <p:cNvPr id="28677" name="TextBox 1"/>
          <p:cNvSpPr>
            <a:spLocks noChangeArrowheads="1"/>
          </p:cNvSpPr>
          <p:nvPr/>
        </p:nvSpPr>
        <p:spPr bwMode="auto">
          <a:xfrm>
            <a:off x="1395413" y="1260475"/>
            <a:ext cx="47371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1.</a:t>
            </a:r>
            <a:r>
              <a:rPr lang="zh-CN" altLang="en-US" dirty="0"/>
              <a:t>解含括号的一元一次方程；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2.</a:t>
            </a:r>
            <a:r>
              <a:rPr lang="zh-CN" altLang="en-US" dirty="0"/>
              <a:t>解含分母的一元一次方程；</a:t>
            </a:r>
          </a:p>
        </p:txBody>
      </p:sp>
      <p:pic>
        <p:nvPicPr>
          <p:cNvPr id="36869" name="Picture 14" descr="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4335463"/>
            <a:ext cx="23622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椭圆形标注 2"/>
          <p:cNvSpPr>
            <a:spLocks noChangeArrowheads="1"/>
          </p:cNvSpPr>
          <p:nvPr/>
        </p:nvSpPr>
        <p:spPr bwMode="auto">
          <a:xfrm>
            <a:off x="4787900" y="3502025"/>
            <a:ext cx="3455988" cy="1079500"/>
          </a:xfrm>
          <a:prstGeom prst="wedgeEllipseCallout">
            <a:avLst>
              <a:gd name="adj1" fmla="val -78171"/>
              <a:gd name="adj2" fmla="val -29778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/>
          <a:lstStyle/>
          <a:p>
            <a:r>
              <a:rPr lang="zh-CN" altLang="en-US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华文行楷" panose="02010800040101010101" pitchFamily="2" charset="-122"/>
              </a:rPr>
              <a:t>去分母时需要注意什么？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1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/>
      <p:bldP spid="28679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WordArt 2"/>
          <p:cNvSpPr>
            <a:spLocks noChangeArrowheads="1" noChangeShapeType="1" noTextEdit="1"/>
          </p:cNvSpPr>
          <p:nvPr/>
        </p:nvSpPr>
        <p:spPr bwMode="auto">
          <a:xfrm>
            <a:off x="2987675" y="620713"/>
            <a:ext cx="2354263" cy="88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bevel/>
                </a:ln>
                <a:solidFill>
                  <a:srgbClr val="0066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课后思考</a:t>
            </a:r>
          </a:p>
        </p:txBody>
      </p:sp>
      <p:sp>
        <p:nvSpPr>
          <p:cNvPr id="38914" name="Text Box 6"/>
          <p:cNvSpPr>
            <a:spLocks noChangeArrowheads="1"/>
          </p:cNvSpPr>
          <p:nvPr/>
        </p:nvSpPr>
        <p:spPr bwMode="auto">
          <a:xfrm>
            <a:off x="684213" y="4471988"/>
            <a:ext cx="8135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像这种</a:t>
            </a:r>
            <a:r>
              <a:rPr lang="zh-CN" altLang="en-US" sz="3600">
                <a:solidFill>
                  <a:srgbClr val="0202BE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含有小数</a:t>
            </a:r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的方程该如何求解呢？</a:t>
            </a:r>
            <a:endParaRPr lang="en-US" sz="360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38915" name="对象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713" y="2133600"/>
            <a:ext cx="53165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15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87363"/>
            <a:ext cx="19446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40963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138363" y="2698750"/>
            <a:ext cx="53467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完成教材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162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页习题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7.3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第</a:t>
            </a:r>
            <a:r>
              <a:rPr lang="en-US" altLang="zh-CN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3-5</a:t>
            </a:r>
            <a:r>
              <a:rPr lang="zh-CN" altLang="en-US" sz="24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algn="ctr" eaLnBrk="0" hangingPunct="0"/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矩形 21545"/>
          <p:cNvSpPr>
            <a:spLocks noChangeArrowheads="1" noChangeShapeType="1" noTextEdit="1"/>
          </p:cNvSpPr>
          <p:nvPr/>
        </p:nvSpPr>
        <p:spPr bwMode="auto">
          <a:xfrm>
            <a:off x="1116013" y="406400"/>
            <a:ext cx="25193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5"/>
          <p:cNvSpPr>
            <a:spLocks noChangeArrowheads="1"/>
          </p:cNvSpPr>
          <p:nvPr/>
        </p:nvSpPr>
        <p:spPr bwMode="auto">
          <a:xfrm>
            <a:off x="2776538" y="231775"/>
            <a:ext cx="36083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3600" dirty="0">
                <a:solidFill>
                  <a:srgbClr val="FF0000"/>
                </a:solidFill>
                <a:ea typeface="华文新魏" panose="02010800040101010101" pitchFamily="2" charset="-122"/>
                <a:sym typeface="Arial" panose="020B0604020202020204" pitchFamily="34" charset="0"/>
              </a:rPr>
              <a:t>复习回顾</a:t>
            </a:r>
          </a:p>
        </p:txBody>
      </p:sp>
      <p:sp>
        <p:nvSpPr>
          <p:cNvPr id="20482" name="TextBox 3"/>
          <p:cNvSpPr>
            <a:spLocks noChangeArrowheads="1"/>
          </p:cNvSpPr>
          <p:nvPr/>
        </p:nvSpPr>
        <p:spPr bwMode="auto">
          <a:xfrm>
            <a:off x="903288" y="836613"/>
            <a:ext cx="2381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0"/>
              <a:t>解下列方程</a:t>
            </a:r>
            <a:r>
              <a:rPr lang="en-US" sz="3200" b="0"/>
              <a:t>:</a:t>
            </a:r>
            <a:endParaRPr lang="zh-CN" altLang="en-US" sz="3200" b="0"/>
          </a:p>
        </p:txBody>
      </p:sp>
      <p:sp>
        <p:nvSpPr>
          <p:cNvPr id="5123" name="TextBox 5"/>
          <p:cNvSpPr/>
          <p:nvPr/>
        </p:nvSpPr>
        <p:spPr>
          <a:xfrm>
            <a:off x="2239963" y="1628775"/>
            <a:ext cx="4681537" cy="2371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）</a:t>
            </a:r>
            <a:r>
              <a:rPr lang="en-US" altLang="x-none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3x-7=x+1</a:t>
            </a:r>
            <a:endParaRPr lang="zh-CN" altLang="en-US" sz="4400" noProof="1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marL="514350" indent="-514350" eaLnBrk="0" hangingPunct="0"/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）</a:t>
            </a:r>
            <a:r>
              <a:rPr lang="en-US" altLang="x-none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8-x=x-5</a:t>
            </a:r>
            <a:endParaRPr lang="zh-CN" altLang="en-US" sz="4400" noProof="1">
              <a:solidFill>
                <a:srgbClr val="000000"/>
              </a:solidFill>
              <a:sym typeface="Arial" panose="020B0604020202020204" pitchFamily="34" charset="0"/>
            </a:endParaRPr>
          </a:p>
          <a:p>
            <a:pPr marL="514350" indent="-514350" eaLnBrk="0" hangingPunct="0"/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）</a:t>
            </a:r>
            <a:r>
              <a:rPr lang="en-US" altLang="x-none" sz="4400" noProof="1">
                <a:solidFill>
                  <a:srgbClr val="000000"/>
                </a:solidFill>
                <a:cs typeface="+mn-ea"/>
                <a:sym typeface="Arial" panose="020B0604020202020204" pitchFamily="34" charset="0"/>
              </a:rPr>
              <a:t>5x+2=7x-8</a:t>
            </a:r>
            <a:endParaRPr lang="zh-CN" altLang="en-US" noProof="1"/>
          </a:p>
        </p:txBody>
      </p:sp>
      <p:sp>
        <p:nvSpPr>
          <p:cNvPr id="5125" name="Text Box 2"/>
          <p:cNvSpPr>
            <a:spLocks noChangeArrowheads="1"/>
          </p:cNvSpPr>
          <p:nvPr/>
        </p:nvSpPr>
        <p:spPr bwMode="auto">
          <a:xfrm>
            <a:off x="658813" y="4365625"/>
            <a:ext cx="82454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一元一次方程的解法我们学了哪几步？</a:t>
            </a:r>
            <a:endParaRPr lang="zh-CN" altLang="en-US" dirty="0"/>
          </a:p>
        </p:txBody>
      </p:sp>
      <p:sp>
        <p:nvSpPr>
          <p:cNvPr id="5126" name="TextBox 8"/>
          <p:cNvSpPr>
            <a:spLocks noChangeArrowheads="1"/>
          </p:cNvSpPr>
          <p:nvPr/>
        </p:nvSpPr>
        <p:spPr bwMode="auto">
          <a:xfrm>
            <a:off x="868363" y="5432425"/>
            <a:ext cx="1000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移项</a:t>
            </a:r>
            <a:endParaRPr lang="zh-CN" altLang="en-US"/>
          </a:p>
        </p:txBody>
      </p:sp>
      <p:sp>
        <p:nvSpPr>
          <p:cNvPr id="5127" name="TextBox 9"/>
          <p:cNvSpPr>
            <a:spLocks noChangeArrowheads="1"/>
          </p:cNvSpPr>
          <p:nvPr/>
        </p:nvSpPr>
        <p:spPr bwMode="auto">
          <a:xfrm>
            <a:off x="3132138" y="5432425"/>
            <a:ext cx="2224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合并同类项</a:t>
            </a:r>
            <a:endParaRPr lang="zh-CN" altLang="en-US"/>
          </a:p>
        </p:txBody>
      </p:sp>
      <p:sp>
        <p:nvSpPr>
          <p:cNvPr id="5128" name="TextBox 10"/>
          <p:cNvSpPr>
            <a:spLocks noChangeArrowheads="1"/>
          </p:cNvSpPr>
          <p:nvPr/>
        </p:nvSpPr>
        <p:spPr bwMode="auto">
          <a:xfrm>
            <a:off x="6588125" y="5432425"/>
            <a:ext cx="201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系数化为</a:t>
            </a:r>
            <a:r>
              <a:rPr lang="en-US" sz="3200"/>
              <a:t>1</a:t>
            </a:r>
            <a:endParaRPr lang="zh-CN" altLang="en-US" sz="3200"/>
          </a:p>
        </p:txBody>
      </p:sp>
      <p:sp>
        <p:nvSpPr>
          <p:cNvPr id="5129" name="右箭头 11"/>
          <p:cNvSpPr>
            <a:spLocks noChangeArrowheads="1"/>
          </p:cNvSpPr>
          <p:nvPr/>
        </p:nvSpPr>
        <p:spPr bwMode="auto">
          <a:xfrm>
            <a:off x="2162175" y="5594350"/>
            <a:ext cx="755650" cy="261938"/>
          </a:xfrm>
          <a:prstGeom prst="rightArrow">
            <a:avLst>
              <a:gd name="adj1" fmla="val 50000"/>
              <a:gd name="adj2" fmla="val 49937"/>
            </a:avLst>
          </a:prstGeom>
          <a:solidFill>
            <a:srgbClr val="020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5130" name="右箭头 13"/>
          <p:cNvSpPr>
            <a:spLocks noChangeArrowheads="1"/>
          </p:cNvSpPr>
          <p:nvPr/>
        </p:nvSpPr>
        <p:spPr bwMode="auto">
          <a:xfrm>
            <a:off x="5648325" y="5594350"/>
            <a:ext cx="755650" cy="261938"/>
          </a:xfrm>
          <a:prstGeom prst="rightArrow">
            <a:avLst>
              <a:gd name="adj1" fmla="val 50000"/>
              <a:gd name="adj2" fmla="val 49937"/>
            </a:avLst>
          </a:prstGeom>
          <a:solidFill>
            <a:srgbClr val="020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pic>
        <p:nvPicPr>
          <p:cNvPr id="20490" name="Picture 9" descr="130_139669_21767901d64d4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373063"/>
            <a:ext cx="1676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ldLvl="0"/>
      <p:bldP spid="5126" grpId="0" bldLvl="0"/>
      <p:bldP spid="5127" grpId="0" bldLvl="0"/>
      <p:bldP spid="5128" grpId="0" bldLvl="0"/>
      <p:bldP spid="5129" grpId="0" bldLvl="0" animBg="1"/>
      <p:bldP spid="5130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1" descr="园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2781300"/>
            <a:ext cx="1222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5288" y="1992313"/>
            <a:ext cx="79041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zh-CN" altLang="en-US" sz="4400" b="0" dirty="0">
                <a:latin typeface="宋体" panose="02010600030101010101" pitchFamily="2" charset="-122"/>
                <a:sym typeface="宋体" panose="02010600030101010101" pitchFamily="2" charset="-122"/>
              </a:rPr>
              <a:t>       </a:t>
            </a:r>
            <a:r>
              <a:rPr lang="en-US" sz="4000" dirty="0">
                <a:latin typeface="宋体" panose="02010600030101010101" pitchFamily="2" charset="-122"/>
                <a:sym typeface="Arial" panose="020B0604020202020204" pitchFamily="34" charset="0"/>
              </a:rPr>
              <a:t>3(x+6)=9-5(1-2x)</a:t>
            </a:r>
            <a:endParaRPr lang="zh-CN" altLang="en-US" sz="4000" dirty="0">
              <a:latin typeface="宋体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1507" name="TextBox 1"/>
          <p:cNvSpPr>
            <a:spLocks noChangeArrowheads="1"/>
          </p:cNvSpPr>
          <p:nvPr/>
        </p:nvSpPr>
        <p:spPr bwMode="auto">
          <a:xfrm>
            <a:off x="2155825" y="1052513"/>
            <a:ext cx="4778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下列方程你会解吗？</a:t>
            </a:r>
          </a:p>
        </p:txBody>
      </p:sp>
      <p:sp>
        <p:nvSpPr>
          <p:cNvPr id="21508" name="文本框 6149"/>
          <p:cNvSpPr txBox="1">
            <a:spLocks noChangeArrowheads="1"/>
          </p:cNvSpPr>
          <p:nvPr/>
        </p:nvSpPr>
        <p:spPr bwMode="auto">
          <a:xfrm>
            <a:off x="1115760" y="3573010"/>
            <a:ext cx="7056437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4000" u="sng" dirty="0">
                <a:solidFill>
                  <a:srgbClr val="FF0000"/>
                </a:solidFill>
              </a:rPr>
              <a:t>小组交流：</a:t>
            </a:r>
          </a:p>
          <a:p>
            <a:pPr eaLnBrk="0" hangingPunct="0"/>
            <a:r>
              <a:rPr lang="zh-CN" altLang="en-US" dirty="0"/>
              <a:t>(1)它与上节课的方程形式上有什么不同? </a:t>
            </a:r>
          </a:p>
          <a:p>
            <a:pPr eaLnBrk="0" hangingPunct="0"/>
            <a:r>
              <a:rPr lang="zh-CN" altLang="en-US" dirty="0"/>
              <a:t>(2)能否把它转化成我们能够解决的一元一次方程，从而使问题解决呢?</a:t>
            </a:r>
          </a:p>
          <a:p>
            <a:pPr eaLnBrk="0" hangingPunct="0"/>
            <a:r>
              <a:rPr lang="zh-CN" altLang="en-US" dirty="0"/>
              <a:t>(3)那具体如何转化呢？依据又是什么呢？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2066925" cy="784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新魏" panose="02010800040101010101" pitchFamily="2" charset="-122"/>
                <a:ea typeface="华文新魏" panose="02010800040101010101" pitchFamily="2" charset="-122"/>
              </a:rPr>
              <a:t>例题解析</a:t>
            </a:r>
          </a:p>
        </p:txBody>
      </p:sp>
      <p:sp>
        <p:nvSpPr>
          <p:cNvPr id="22530" name="Text Box 5"/>
          <p:cNvSpPr>
            <a:spLocks noChangeArrowheads="1"/>
          </p:cNvSpPr>
          <p:nvPr/>
        </p:nvSpPr>
        <p:spPr bwMode="auto">
          <a:xfrm>
            <a:off x="1187450" y="1773238"/>
            <a:ext cx="6121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例</a:t>
            </a:r>
            <a:r>
              <a:rPr lang="en-US" sz="3200">
                <a:solidFill>
                  <a:srgbClr val="C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 </a:t>
            </a:r>
            <a:r>
              <a:rPr lang="en-US" sz="3200">
                <a:latin typeface="Arial" panose="020B0604020202020204" pitchFamily="34" charset="0"/>
                <a:sym typeface="Arial" panose="020B0604020202020204" pitchFamily="34" charset="0"/>
              </a:rPr>
              <a:t>   </a:t>
            </a:r>
            <a:r>
              <a:rPr lang="zh-CN" altLang="en-US" sz="3200">
                <a:latin typeface="Arial" panose="020B0604020202020204" pitchFamily="34" charset="0"/>
                <a:sym typeface="Arial" panose="020B0604020202020204" pitchFamily="34" charset="0"/>
              </a:rPr>
              <a:t>解方程：</a:t>
            </a:r>
            <a:r>
              <a:rPr lang="en-US" sz="3200">
                <a:latin typeface="Arial" panose="020B0604020202020204" pitchFamily="34" charset="0"/>
                <a:sym typeface="Arial" panose="020B0604020202020204" pitchFamily="34" charset="0"/>
              </a:rPr>
              <a:t>3(x+6)=9-5(1-2x)</a:t>
            </a:r>
            <a:endParaRPr lang="zh-CN" altLang="en-US"/>
          </a:p>
        </p:txBody>
      </p:sp>
      <p:sp>
        <p:nvSpPr>
          <p:cNvPr id="7172" name="Text Box 6"/>
          <p:cNvSpPr>
            <a:spLocks noChangeArrowheads="1"/>
          </p:cNvSpPr>
          <p:nvPr/>
        </p:nvSpPr>
        <p:spPr bwMode="auto">
          <a:xfrm>
            <a:off x="1187450" y="2852738"/>
            <a:ext cx="5976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解：去括号，得    </a:t>
            </a:r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3x+18=9-5</a:t>
            </a:r>
            <a:r>
              <a:rPr lang="en-US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+10x</a:t>
            </a:r>
            <a:endParaRPr lang="zh-CN" altLang="en-US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1908175" y="3716338"/>
            <a:ext cx="4608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移项，得</a:t>
            </a:r>
            <a:r>
              <a:rPr lang="zh-CN" alt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3x</a:t>
            </a:r>
            <a:r>
              <a:rPr lang="en-US" b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-10x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=9-5</a:t>
            </a:r>
            <a:r>
              <a:rPr lang="en-US" b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-18</a:t>
            </a:r>
            <a:endParaRPr lang="zh-CN" alt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1908175" y="4508500"/>
            <a:ext cx="4824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合并同类项，得</a:t>
            </a:r>
            <a:r>
              <a:rPr lang="zh-CN" alt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-7x=-14</a:t>
            </a:r>
            <a:endParaRPr lang="zh-CN" altLang="en-US"/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1835150" y="5445125"/>
            <a:ext cx="4105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系数化为</a:t>
            </a:r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</a:t>
            </a: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，得</a:t>
            </a:r>
            <a:r>
              <a:rPr lang="zh-CN" alt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x=2</a:t>
            </a:r>
            <a:endParaRPr lang="zh-CN" altLang="en-US"/>
          </a:p>
        </p:txBody>
      </p:sp>
      <p:pic>
        <p:nvPicPr>
          <p:cNvPr id="22535" name="Picture 3" descr="HH01621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0913" y="5027613"/>
            <a:ext cx="1624012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7" name="组合 7176"/>
          <p:cNvGrpSpPr/>
          <p:nvPr/>
        </p:nvGrpSpPr>
        <p:grpSpPr bwMode="auto">
          <a:xfrm>
            <a:off x="7475538" y="1125538"/>
            <a:ext cx="1668462" cy="1511300"/>
            <a:chOff x="0" y="0"/>
            <a:chExt cx="2626" cy="2380"/>
          </a:xfrm>
        </p:grpSpPr>
        <p:sp>
          <p:nvSpPr>
            <p:cNvPr id="3" name="椭圆形标注 7177"/>
            <p:cNvSpPr/>
            <p:nvPr/>
          </p:nvSpPr>
          <p:spPr>
            <a:xfrm>
              <a:off x="0" y="0"/>
              <a:ext cx="2609" cy="2380"/>
            </a:xfrm>
            <a:prstGeom prst="wedgeEllipseCallout">
              <a:avLst>
                <a:gd name="adj1" fmla="val -78907"/>
                <a:gd name="adj2" fmla="val 169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 eaLnBrk="0" hangingPunct="0"/>
              <a:endParaRPr lang="zh-CN" altLang="en-US" noProof="1"/>
            </a:p>
          </p:txBody>
        </p:sp>
        <p:sp>
          <p:nvSpPr>
            <p:cNvPr id="22538" name="文本框 7178"/>
            <p:cNvSpPr txBox="1">
              <a:spLocks noChangeArrowheads="1"/>
            </p:cNvSpPr>
            <p:nvPr/>
          </p:nvSpPr>
          <p:spPr bwMode="auto">
            <a:xfrm>
              <a:off x="340" y="566"/>
              <a:ext cx="2286" cy="1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>
                  <a:solidFill>
                    <a:srgbClr val="FF0000"/>
                  </a:solidFill>
                </a:rPr>
                <a:t>去括号法则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  <p:bldP spid="7173" grpId="0" bldLvl="0"/>
      <p:bldP spid="7174" grpId="0" bldLvl="0"/>
      <p:bldP spid="7175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5"/>
          <p:cNvSpPr>
            <a:spLocks noChangeArrowheads="1"/>
          </p:cNvSpPr>
          <p:nvPr/>
        </p:nvSpPr>
        <p:spPr bwMode="auto">
          <a:xfrm>
            <a:off x="1206500" y="1454150"/>
            <a:ext cx="7127875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解下列方程：</a:t>
            </a:r>
          </a:p>
          <a:p>
            <a:pPr>
              <a:spcBef>
                <a:spcPct val="50000"/>
              </a:spcBef>
            </a:pPr>
            <a:r>
              <a:rPr lang="en-US" altLang="zh-CN" sz="4800" b="0">
                <a:latin typeface="宋体" panose="02010600030101010101" pitchFamily="2" charset="-122"/>
                <a:sym typeface="宋体" panose="02010600030101010101" pitchFamily="2" charset="-122"/>
              </a:rPr>
              <a:t> 3(x-3)-2</a:t>
            </a:r>
            <a:r>
              <a:rPr lang="en-US" sz="4800" b="0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4800" b="0">
                <a:latin typeface="宋体" panose="02010600030101010101" pitchFamily="2" charset="-122"/>
                <a:sym typeface="宋体" panose="02010600030101010101" pitchFamily="2" charset="-122"/>
              </a:rPr>
              <a:t>1+2x</a:t>
            </a:r>
            <a:r>
              <a:rPr lang="en-US" sz="4800" b="0">
                <a:latin typeface="宋体" panose="02010600030101010101" pitchFamily="2" charset="-122"/>
                <a:sym typeface="宋体" panose="02010600030101010101" pitchFamily="2" charset="-122"/>
              </a:rPr>
              <a:t>)=</a:t>
            </a:r>
            <a:r>
              <a:rPr lang="en-US" altLang="zh-CN" sz="4800" b="0">
                <a:latin typeface="宋体" panose="02010600030101010101" pitchFamily="2" charset="-122"/>
                <a:sym typeface="宋体" panose="02010600030101010101" pitchFamily="2" charset="-122"/>
              </a:rPr>
              <a:t>6</a:t>
            </a:r>
            <a:endParaRPr lang="zh-CN" altLang="en-US" sz="4800" b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4800" b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sz="4400" b="0">
                <a:latin typeface="宋体" panose="02010600030101010101" pitchFamily="2" charset="-122"/>
                <a:sym typeface="宋体" panose="02010600030101010101" pitchFamily="2" charset="-122"/>
              </a:rPr>
              <a:t>          </a:t>
            </a:r>
            <a:endParaRPr lang="zh-CN" altLang="en-US"/>
          </a:p>
        </p:txBody>
      </p:sp>
      <p:sp>
        <p:nvSpPr>
          <p:cNvPr id="24578" name="WordArt 8"/>
          <p:cNvSpPr>
            <a:spLocks noChangeArrowheads="1"/>
          </p:cNvSpPr>
          <p:nvPr/>
        </p:nvSpPr>
        <p:spPr bwMode="auto">
          <a:xfrm>
            <a:off x="6156325" y="573088"/>
            <a:ext cx="2449513" cy="8636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6999">
                <a:srgbClr val="EE3F17"/>
              </a:gs>
              <a:gs pos="48000">
                <a:srgbClr val="FFFF00"/>
              </a:gs>
              <a:gs pos="64998">
                <a:srgbClr val="1A8D48"/>
              </a:gs>
              <a:gs pos="78998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rgbClr val="EAEAEA"/>
            </a:solidFill>
            <a:bevel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24579" name="AutoShape 6" descr="90%"/>
          <p:cNvSpPr>
            <a:spLocks noChangeArrowheads="1"/>
          </p:cNvSpPr>
          <p:nvPr/>
        </p:nvSpPr>
        <p:spPr bwMode="auto">
          <a:xfrm>
            <a:off x="3644900" y="4621213"/>
            <a:ext cx="4597400" cy="1779587"/>
          </a:xfrm>
          <a:prstGeom prst="irregularSeal2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8575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graphicFrame>
        <p:nvGraphicFramePr>
          <p:cNvPr id="24580" name="Object 7" descr="90%"/>
          <p:cNvGraphicFramePr>
            <a:graphicFrameLocks noChangeAspect="1"/>
          </p:cNvGraphicFramePr>
          <p:nvPr/>
        </p:nvGraphicFramePr>
        <p:xfrm>
          <a:off x="4643438" y="5229225"/>
          <a:ext cx="23034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r:id="rId5" imgW="850265" imgH="203200" progId="Equation.DSMT4">
                  <p:embed/>
                </p:oleObj>
              </mc:Choice>
              <mc:Fallback>
                <p:oleObj r:id="rId5" imgW="850265" imgH="203200" progId="Equation.DSMT4">
                  <p:embed/>
                  <p:pic>
                    <p:nvPicPr>
                      <p:cNvPr id="0" name="Object 7" descr="90%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229225"/>
                        <a:ext cx="230346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Picture 4" descr="PE03166_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8313" y="4797425"/>
            <a:ext cx="1763712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2" name="组合 9227"/>
          <p:cNvGrpSpPr/>
          <p:nvPr/>
        </p:nvGrpSpPr>
        <p:grpSpPr bwMode="auto">
          <a:xfrm>
            <a:off x="3635375" y="4652963"/>
            <a:ext cx="4597400" cy="1779587"/>
            <a:chOff x="2290" y="2931"/>
            <a:chExt cx="2896" cy="1121"/>
          </a:xfrm>
        </p:grpSpPr>
        <p:sp>
          <p:nvSpPr>
            <p:cNvPr id="24583" name="AutoShape 6" descr="90%"/>
            <p:cNvSpPr>
              <a:spLocks noChangeArrowheads="1"/>
            </p:cNvSpPr>
            <p:nvPr/>
          </p:nvSpPr>
          <p:spPr bwMode="auto">
            <a:xfrm>
              <a:off x="2290" y="2931"/>
              <a:ext cx="2896" cy="1121"/>
            </a:xfrm>
            <a:prstGeom prst="irregularSeal2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graphicFrame>
          <p:nvGraphicFramePr>
            <p:cNvPr id="24584" name="Object 7" descr="90%"/>
            <p:cNvGraphicFramePr>
              <a:graphicFrameLocks noChangeAspect="1"/>
            </p:cNvGraphicFramePr>
            <p:nvPr/>
          </p:nvGraphicFramePr>
          <p:xfrm>
            <a:off x="3200" y="3336"/>
            <a:ext cx="888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r:id="rId8" imgW="520065" imgH="177800" progId="Equation.DSMT4">
                    <p:embed/>
                  </p:oleObj>
                </mc:Choice>
                <mc:Fallback>
                  <p:oleObj r:id="rId8" imgW="520065" imgH="177800" progId="Equation.DSMT4">
                    <p:embed/>
                    <p:pic>
                      <p:nvPicPr>
                        <p:cNvPr id="0" name="Object 7" descr="90%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" y="3336"/>
                          <a:ext cx="888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1" descr="园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863" y="4724400"/>
            <a:ext cx="122396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1188" y="1989138"/>
            <a:ext cx="768667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zh-CN" altLang="en-US" sz="4400" b="0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endParaRPr lang="zh-CN" altLang="en-US"/>
          </a:p>
        </p:txBody>
      </p:sp>
      <p:sp>
        <p:nvSpPr>
          <p:cNvPr id="26627" name="TextBox 1"/>
          <p:cNvSpPr>
            <a:spLocks noChangeArrowheads="1"/>
          </p:cNvSpPr>
          <p:nvPr/>
        </p:nvSpPr>
        <p:spPr bwMode="auto">
          <a:xfrm>
            <a:off x="2155825" y="1052513"/>
            <a:ext cx="4778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下列方程你会解吗？</a:t>
            </a:r>
            <a:endParaRPr lang="zh-CN" altLang="en-US">
              <a:latin typeface="宋体" panose="02010600030101010101" pitchFamily="2" charset="-122"/>
            </a:endParaRPr>
          </a:p>
        </p:txBody>
      </p:sp>
      <p:sp>
        <p:nvSpPr>
          <p:cNvPr id="26628" name="TextBox 13"/>
          <p:cNvSpPr>
            <a:spLocks noChangeArrowheads="1"/>
          </p:cNvSpPr>
          <p:nvPr/>
        </p:nvSpPr>
        <p:spPr bwMode="auto">
          <a:xfrm>
            <a:off x="2844800" y="4149725"/>
            <a:ext cx="5256213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小组交流：</a:t>
            </a:r>
          </a:p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1.有几种解法？</a:t>
            </a:r>
            <a:endParaRPr lang="en-US" sz="3200">
              <a:solidFill>
                <a:srgbClr val="FF0000"/>
              </a:solidFill>
              <a:latin typeface="黑体" panose="02010609060101010101" pitchFamily="49" charset="-122"/>
              <a:sym typeface="黑体" panose="02010609060101010101" pitchFamily="49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2.哪种方法更简单？</a:t>
            </a:r>
          </a:p>
        </p:txBody>
      </p:sp>
      <p:pic>
        <p:nvPicPr>
          <p:cNvPr id="26629" name="Object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79650" y="2308225"/>
            <a:ext cx="3714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WordArt 2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2066925" cy="784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例题解析</a:t>
            </a:r>
          </a:p>
        </p:txBody>
      </p:sp>
      <p:sp>
        <p:nvSpPr>
          <p:cNvPr id="12291" name="Text Box 3"/>
          <p:cNvSpPr>
            <a:spLocks noChangeArrowheads="1"/>
          </p:cNvSpPr>
          <p:nvPr/>
        </p:nvSpPr>
        <p:spPr bwMode="auto">
          <a:xfrm>
            <a:off x="1258888" y="3141663"/>
            <a:ext cx="5976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去括号，得    </a:t>
            </a:r>
            <a:r>
              <a:rPr 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4x+2-10x-1=6</a:t>
            </a:r>
            <a:endParaRPr lang="zh-CN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31913" y="4005263"/>
            <a:ext cx="4608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移项，得</a:t>
            </a:r>
            <a:r>
              <a:rPr lang="zh-CN" alt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4x-10x=6-2+1</a:t>
            </a:r>
            <a:endParaRPr lang="zh-CN" alt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58888" y="4724400"/>
            <a:ext cx="4824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合并同类项，得</a:t>
            </a:r>
            <a:r>
              <a:rPr lang="zh-CN" alt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</a:t>
            </a:r>
            <a:r>
              <a:rPr lang="en-US" b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-6x=5</a:t>
            </a:r>
            <a:endParaRPr lang="zh-CN" altLang="en-US"/>
          </a:p>
        </p:txBody>
      </p:sp>
      <p:grpSp>
        <p:nvGrpSpPr>
          <p:cNvPr id="27653" name="Group 6"/>
          <p:cNvGrpSpPr/>
          <p:nvPr/>
        </p:nvGrpSpPr>
        <p:grpSpPr bwMode="auto">
          <a:xfrm>
            <a:off x="1116013" y="1196975"/>
            <a:ext cx="6346825" cy="1016000"/>
            <a:chOff x="0" y="0"/>
            <a:chExt cx="3998" cy="640"/>
          </a:xfrm>
        </p:grpSpPr>
        <p:sp>
          <p:nvSpPr>
            <p:cNvPr id="27654" name="Text Box 7"/>
            <p:cNvSpPr>
              <a:spLocks noChangeArrowheads="1"/>
            </p:cNvSpPr>
            <p:nvPr/>
          </p:nvSpPr>
          <p:spPr bwMode="auto">
            <a:xfrm>
              <a:off x="0" y="137"/>
              <a:ext cx="38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solidFill>
                    <a:srgbClr val="C0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例2 </a:t>
              </a:r>
              <a:r>
                <a:rPr lang="en-US" sz="3200">
                  <a:latin typeface="Arial" panose="020B0604020202020204" pitchFamily="34" charset="0"/>
                  <a:sym typeface="Arial" panose="020B0604020202020204" pitchFamily="34" charset="0"/>
                </a:rPr>
                <a:t>   </a:t>
              </a:r>
              <a:r>
                <a:rPr lang="zh-CN" altLang="en-US" sz="3200">
                  <a:latin typeface="Arial" panose="020B0604020202020204" pitchFamily="34" charset="0"/>
                  <a:sym typeface="Arial" panose="020B0604020202020204" pitchFamily="34" charset="0"/>
                </a:rPr>
                <a:t>解方程：</a:t>
              </a:r>
              <a:endParaRPr lang="zh-CN" altLang="en-US"/>
            </a:p>
          </p:txBody>
        </p:sp>
        <p:pic>
          <p:nvPicPr>
            <p:cNvPr id="27655" name="Object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658" y="0"/>
              <a:ext cx="234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2625" y="2276475"/>
            <a:ext cx="7129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 dirty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解：去分母，得     </a:t>
            </a:r>
            <a:r>
              <a:rPr lang="en-US" b="0" dirty="0">
                <a:solidFill>
                  <a:schemeClr val="tx2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2(2x+1)-(10x+1)=6</a:t>
            </a:r>
            <a:endParaRPr lang="zh-CN" altLang="en-US" dirty="0"/>
          </a:p>
        </p:txBody>
      </p:sp>
      <p:grpSp>
        <p:nvGrpSpPr>
          <p:cNvPr id="12298" name="Group 10"/>
          <p:cNvGrpSpPr/>
          <p:nvPr/>
        </p:nvGrpSpPr>
        <p:grpSpPr bwMode="auto">
          <a:xfrm>
            <a:off x="1403350" y="5300663"/>
            <a:ext cx="4106863" cy="935037"/>
            <a:chOff x="0" y="0"/>
            <a:chExt cx="2587" cy="589"/>
          </a:xfrm>
        </p:grpSpPr>
        <p:sp>
          <p:nvSpPr>
            <p:cNvPr id="27658" name="Rectangle 11"/>
            <p:cNvSpPr>
              <a:spLocks noChangeArrowheads="1"/>
            </p:cNvSpPr>
            <p:nvPr/>
          </p:nvSpPr>
          <p:spPr bwMode="auto">
            <a:xfrm>
              <a:off x="0" y="136"/>
              <a:ext cx="25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zh-CN" altLang="en-US">
                  <a:solidFill>
                    <a:schemeClr val="tx2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系数化为</a:t>
              </a:r>
              <a:r>
                <a:rPr lang="en-US">
                  <a:solidFill>
                    <a:schemeClr val="tx2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1</a:t>
              </a:r>
              <a:r>
                <a:rPr lang="zh-CN" altLang="en-US">
                  <a:solidFill>
                    <a:schemeClr val="tx2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，得</a:t>
              </a:r>
              <a:r>
                <a:rPr lang="zh-CN" altLang="en-US" b="0">
                  <a:solidFill>
                    <a:schemeClr val="tx2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     </a:t>
              </a:r>
              <a:r>
                <a:rPr lang="en-US" b="0">
                  <a:solidFill>
                    <a:schemeClr val="tx2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x=</a:t>
              </a:r>
              <a:endParaRPr lang="zh-CN" altLang="en-US"/>
            </a:p>
          </p:txBody>
        </p:sp>
        <p:pic>
          <p:nvPicPr>
            <p:cNvPr id="27659" name="Object 1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32" y="0"/>
              <a:ext cx="455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1" name="矩形 1"/>
          <p:cNvSpPr>
            <a:spLocks noChangeArrowheads="1"/>
          </p:cNvSpPr>
          <p:nvPr/>
        </p:nvSpPr>
        <p:spPr bwMode="auto">
          <a:xfrm>
            <a:off x="5940425" y="4524375"/>
            <a:ext cx="30448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注：去分母时，方程两边所有的项都要乘各分母的最小公倍数</a:t>
            </a:r>
            <a:r>
              <a:rPr lang="en-US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.</a:t>
            </a:r>
            <a:endParaRPr lang="zh-CN" altLang="en-US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27661" name="圆角矩形标注 3"/>
          <p:cNvSpPr>
            <a:spLocks noChangeArrowheads="1"/>
          </p:cNvSpPr>
          <p:nvPr/>
        </p:nvSpPr>
        <p:spPr bwMode="auto">
          <a:xfrm>
            <a:off x="6227763" y="2795588"/>
            <a:ext cx="1368425" cy="1065212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/>
            <a:endParaRPr lang="zh-CN" altLang="en-US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2303" name="椭圆形标注 4"/>
          <p:cNvSpPr>
            <a:spLocks noChangeArrowheads="1"/>
          </p:cNvSpPr>
          <p:nvPr/>
        </p:nvSpPr>
        <p:spPr bwMode="auto">
          <a:xfrm>
            <a:off x="5940425" y="2795588"/>
            <a:ext cx="3044825" cy="1728787"/>
          </a:xfrm>
          <a:prstGeom prst="wedgeEllipseCallout">
            <a:avLst>
              <a:gd name="adj1" fmla="val -63852"/>
              <a:gd name="adj2" fmla="val -54440"/>
            </a:avLst>
          </a:prstGeom>
          <a:solidFill>
            <a:srgbClr val="FFFF00"/>
          </a:solidFill>
          <a:ln w="9525">
            <a:solidFill>
              <a:schemeClr val="tx1"/>
            </a:solidFill>
            <a:bevel/>
          </a:ln>
        </p:spPr>
        <p:txBody>
          <a:bodyPr/>
          <a:lstStyle/>
          <a:p>
            <a:pPr marL="342900" indent="-342900" eaLnBrk="0" hangingPunct="0"/>
            <a:r>
              <a:rPr lang="zh-CN" altLang="en-US" sz="2400">
                <a:solidFill>
                  <a:srgbClr val="0202B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去分母后，分子作为整体要加括号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1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/>
      <p:bldP spid="12292" grpId="0" bldLvl="0"/>
      <p:bldP spid="12293" grpId="0" bldLvl="0"/>
      <p:bldP spid="12297" grpId="0" bldLvl="0"/>
      <p:bldP spid="12301" grpId="0" bldLvl="0"/>
      <p:bldP spid="1230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1828800" cy="685800"/>
          </a:xfrm>
        </p:spPr>
        <p:txBody>
          <a:bodyPr/>
          <a:lstStyle/>
          <a:p>
            <a:pPr marL="342900" indent="-342900" algn="l"/>
            <a:r>
              <a:rPr lang="zh-CN" altLang="en-US" b="1" smtClean="0">
                <a:solidFill>
                  <a:srgbClr val="C00000"/>
                </a:solidFill>
                <a:latin typeface="宋体" panose="02010600030101010101" pitchFamily="2" charset="-122"/>
                <a:sym typeface="黑体" panose="02010609060101010101" pitchFamily="49" charset="-122"/>
              </a:rPr>
              <a:t>解方程</a:t>
            </a:r>
            <a:r>
              <a:rPr lang="zh-CN" altLang="en-US" smtClean="0">
                <a:latin typeface="黑体" panose="02010609060101010101" pitchFamily="49" charset="-122"/>
                <a:ea typeface="黑体" panose="02010609060101010101" pitchFamily="49" charset="-122"/>
                <a:sym typeface="黑体" panose="02010609060101010101" pitchFamily="49" charset="-122"/>
              </a:rPr>
              <a:t> </a:t>
            </a:r>
            <a:endParaRPr lang="zh-CN" altLang="en-US" smtClean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995738" y="323373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en-US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pic>
        <p:nvPicPr>
          <p:cNvPr id="29699" name="Object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1628775"/>
            <a:ext cx="40640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1" name="Group 5"/>
          <p:cNvGrpSpPr/>
          <p:nvPr/>
        </p:nvGrpSpPr>
        <p:grpSpPr bwMode="auto">
          <a:xfrm>
            <a:off x="1905000" y="3810000"/>
            <a:ext cx="5029200" cy="2209800"/>
            <a:chOff x="0" y="0"/>
            <a:chExt cx="3168" cy="1392"/>
          </a:xfrm>
        </p:grpSpPr>
        <p:sp>
          <p:nvSpPr>
            <p:cNvPr id="29701" name="AutoShape 6" descr="90%"/>
            <p:cNvSpPr>
              <a:spLocks noChangeArrowheads="1"/>
            </p:cNvSpPr>
            <p:nvPr/>
          </p:nvSpPr>
          <p:spPr bwMode="auto">
            <a:xfrm>
              <a:off x="0" y="0"/>
              <a:ext cx="3168" cy="1392"/>
            </a:xfrm>
            <a:prstGeom prst="irregularSeal2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miter lim="800000"/>
            </a:ln>
          </p:spPr>
          <p:txBody>
            <a:bodyPr wrap="none" anchor="ctr"/>
            <a:lstStyle/>
            <a:p>
              <a:pPr eaLnBrk="0" hangingPunct="0"/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  <p:pic>
          <p:nvPicPr>
            <p:cNvPr id="29702" name="Object 7" descr="90%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72" y="336"/>
              <a:ext cx="1296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WordArt 8"/>
          <p:cNvSpPr>
            <a:spLocks noChangeArrowheads="1"/>
          </p:cNvSpPr>
          <p:nvPr/>
        </p:nvSpPr>
        <p:spPr bwMode="auto">
          <a:xfrm>
            <a:off x="6300788" y="476250"/>
            <a:ext cx="2449512" cy="8636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6999">
                <a:srgbClr val="EE3F17"/>
              </a:gs>
              <a:gs pos="48000">
                <a:srgbClr val="FFFF00"/>
              </a:gs>
              <a:gs pos="64998">
                <a:srgbClr val="1A8D48"/>
              </a:gs>
              <a:gs pos="78998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rgbClr val="EAEAEA"/>
            </a:solidFill>
            <a:bevel/>
          </a:ln>
        </p:spPr>
        <p:txBody>
          <a:bodyPr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6"/>
          <p:cNvGrpSpPr>
            <a:grpSpLocks noChangeAspect="1"/>
          </p:cNvGrpSpPr>
          <p:nvPr/>
        </p:nvGrpSpPr>
        <p:grpSpPr bwMode="auto">
          <a:xfrm>
            <a:off x="8710613" y="5824538"/>
            <a:ext cx="433387" cy="569912"/>
            <a:chOff x="0" y="0"/>
            <a:chExt cx="898" cy="1170"/>
          </a:xfrm>
        </p:grpSpPr>
        <p:grpSp>
          <p:nvGrpSpPr>
            <p:cNvPr id="31746" name="Group 7"/>
            <p:cNvGrpSpPr>
              <a:grpSpLocks noChangeAspect="1"/>
            </p:cNvGrpSpPr>
            <p:nvPr/>
          </p:nvGrpSpPr>
          <p:grpSpPr bwMode="auto">
            <a:xfrm>
              <a:off x="0" y="0"/>
              <a:ext cx="898" cy="847"/>
              <a:chOff x="0" y="0"/>
              <a:chExt cx="898" cy="847"/>
            </a:xfrm>
          </p:grpSpPr>
          <p:sp>
            <p:nvSpPr>
              <p:cNvPr id="31747" name="Oval 8"/>
              <p:cNvSpPr>
                <a:spLocks noChangeAspect="1" noChangeArrowheads="1"/>
              </p:cNvSpPr>
              <p:nvPr/>
            </p:nvSpPr>
            <p:spPr bwMode="auto">
              <a:xfrm>
                <a:off x="59" y="55"/>
                <a:ext cx="793" cy="792"/>
              </a:xfrm>
              <a:prstGeom prst="ellipse">
                <a:avLst/>
              </a:prstGeom>
              <a:gradFill rotWithShape="1">
                <a:gsLst>
                  <a:gs pos="0">
                    <a:srgbClr val="003300"/>
                  </a:gs>
                  <a:gs pos="100000">
                    <a:srgbClr val="0024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748" name="Oval 9"/>
              <p:cNvSpPr>
                <a:spLocks noChangeAspect="1" noChangeArrowheads="1"/>
              </p:cNvSpPr>
              <p:nvPr/>
            </p:nvSpPr>
            <p:spPr bwMode="auto">
              <a:xfrm>
                <a:off x="138" y="78"/>
                <a:ext cx="632" cy="4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4747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749" name="Oval 10"/>
              <p:cNvSpPr>
                <a:spLocks noChangeAspect="1" noChangeArrowheads="1"/>
              </p:cNvSpPr>
              <p:nvPr/>
            </p:nvSpPr>
            <p:spPr bwMode="auto">
              <a:xfrm>
                <a:off x="141" y="0"/>
                <a:ext cx="487" cy="48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747474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eaLnBrk="0" hangingPunct="0"/>
                <a:endParaRPr lang="zh-CN" altLang="en-US">
                  <a:solidFill>
                    <a:srgbClr val="000000"/>
                  </a:solidFill>
                  <a:sym typeface="Arial" panose="020B0604020202020204" pitchFamily="34" charset="0"/>
                </a:endParaRPr>
              </a:p>
            </p:txBody>
          </p:sp>
          <p:sp>
            <p:nvSpPr>
              <p:cNvPr id="31750" name="Oval 11"/>
              <p:cNvSpPr>
                <a:spLocks noChangeAspect="1" noChangeArrowheads="1"/>
              </p:cNvSpPr>
              <p:nvPr/>
            </p:nvSpPr>
            <p:spPr bwMode="auto">
              <a:xfrm>
                <a:off x="0" y="143"/>
                <a:ext cx="898" cy="632"/>
              </a:xfrm>
              <a:prstGeom prst="ellipse">
                <a:avLst/>
              </a:prstGeom>
              <a:gradFill rotWithShape="1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zh-CN" altLang="en-US" sz="1000">
                    <a:solidFill>
                      <a:srgbClr val="FC2514"/>
                    </a:solidFill>
                    <a:latin typeface="Arial" panose="020B0604020202020204" pitchFamily="34" charset="0"/>
                    <a:sym typeface="Arial" panose="020B0604020202020204" pitchFamily="34" charset="0"/>
                  </a:rPr>
                  <a:t>*</a:t>
                </a:r>
              </a:p>
            </p:txBody>
          </p:sp>
        </p:grpSp>
        <p:sp>
          <p:nvSpPr>
            <p:cNvPr id="31751" name="Oval 12"/>
            <p:cNvSpPr>
              <a:spLocks noChangeAspect="1" noChangeArrowheads="1"/>
            </p:cNvSpPr>
            <p:nvPr/>
          </p:nvSpPr>
          <p:spPr bwMode="auto">
            <a:xfrm>
              <a:off x="99" y="952"/>
              <a:ext cx="707" cy="21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endParaRPr lang="zh-CN" altLang="en-US">
                <a:solidFill>
                  <a:srgbClr val="000000"/>
                </a:solidFill>
                <a:sym typeface="Arial" panose="020B0604020202020204" pitchFamily="34" charset="0"/>
              </a:endParaRPr>
            </a:p>
          </p:txBody>
        </p:sp>
      </p:grpSp>
      <p:sp>
        <p:nvSpPr>
          <p:cNvPr id="31752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685800" y="1295400"/>
            <a:ext cx="7620000" cy="4229100"/>
          </a:xfr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1.2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x-1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=4-(3+x)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的解为（     ）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                  </a:t>
            </a: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解方程              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=1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时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去分母后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800" b="1" smtClean="0">
                <a:latin typeface="宋体" panose="02010600030101010101" pitchFamily="2" charset="-122"/>
                <a:sym typeface="宋体" panose="02010600030101010101" pitchFamily="2" charset="-122"/>
              </a:rPr>
              <a:t>正确的结果是 </a:t>
            </a: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   ).</a:t>
            </a: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A.4x+1-10x+1=1			B.4x+2-10x-1=1</a:t>
            </a:r>
            <a:endParaRPr lang="zh-CN" altLang="en-US" sz="2800" b="1" smtClean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2800" b="1" smtClean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C.4x+2-10x-1=6			D.4x+2-10x+1=6</a:t>
            </a:r>
            <a:endParaRPr lang="zh-CN" altLang="en-US" smtClean="0"/>
          </a:p>
        </p:txBody>
      </p:sp>
      <p:sp>
        <p:nvSpPr>
          <p:cNvPr id="31753" name="AutoShape 4"/>
          <p:cNvSpPr>
            <a:spLocks noChangeArrowheads="1"/>
          </p:cNvSpPr>
          <p:nvPr/>
        </p:nvSpPr>
        <p:spPr bwMode="auto">
          <a:xfrm>
            <a:off x="2514600" y="304800"/>
            <a:ext cx="4114800" cy="7620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FFFF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FF0000"/>
            </a:solidFill>
            <a:bevel/>
          </a:ln>
        </p:spPr>
        <p:txBody>
          <a:bodyPr wrap="none" anchor="ctr"/>
          <a:lstStyle/>
          <a:p>
            <a:pPr algn="ctr" eaLnBrk="0" hangingPunct="0"/>
            <a:r>
              <a:rPr lang="zh-CN" altLang="en-US" sz="3200">
                <a:solidFill>
                  <a:srgbClr val="FF0000"/>
                </a:solidFill>
                <a:sym typeface="Arial" panose="020B0604020202020204" pitchFamily="34" charset="0"/>
              </a:rPr>
              <a:t>达标检测</a:t>
            </a:r>
            <a:endParaRPr lang="zh-CN" altLang="en-US"/>
          </a:p>
        </p:txBody>
      </p:sp>
      <p:pic>
        <p:nvPicPr>
          <p:cNvPr id="31754" name="Object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2420938"/>
            <a:ext cx="2133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TextBox 2"/>
          <p:cNvSpPr>
            <a:spLocks noChangeArrowheads="1"/>
          </p:cNvSpPr>
          <p:nvPr/>
        </p:nvSpPr>
        <p:spPr bwMode="auto">
          <a:xfrm>
            <a:off x="5556250" y="1412875"/>
            <a:ext cx="828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FF0000"/>
                </a:solidFill>
              </a:rPr>
              <a:t>x=0</a:t>
            </a:r>
            <a:endParaRPr lang="zh-CN" altLang="en-US" sz="3200" b="0">
              <a:solidFill>
                <a:srgbClr val="FF0000"/>
              </a:solidFill>
            </a:endParaRPr>
          </a:p>
        </p:txBody>
      </p:sp>
      <p:sp>
        <p:nvSpPr>
          <p:cNvPr id="19472" name="TextBox 3"/>
          <p:cNvSpPr>
            <a:spLocks noChangeArrowheads="1"/>
          </p:cNvSpPr>
          <p:nvPr/>
        </p:nvSpPr>
        <p:spPr bwMode="auto">
          <a:xfrm>
            <a:off x="3013075" y="3357563"/>
            <a:ext cx="44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0000"/>
                </a:solidFill>
              </a:rPr>
              <a:t>C</a:t>
            </a:r>
            <a:endParaRPr lang="zh-CN" altLang="en-US" b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ldLvl="0"/>
      <p:bldP spid="19472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全屏显示(4:3)</PresentationFormat>
  <Paragraphs>87</Paragraphs>
  <Slides>16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华文行楷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4.指出下列解方程哪步变形是错误的，并指出错误的原因。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2009-06-08T09:09:00Z</dcterms:created>
  <dcterms:modified xsi:type="dcterms:W3CDTF">2023-01-16T18:09:23Z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AD2641AD78544AB093C214DBA79D7084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